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7" r:id="rId10"/>
    <p:sldId id="290" r:id="rId11"/>
    <p:sldId id="292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3" r:id="rId23"/>
    <p:sldId id="288" r:id="rId24"/>
    <p:sldId id="289" r:id="rId25"/>
    <p:sldId id="294" r:id="rId26"/>
    <p:sldId id="296" r:id="rId27"/>
    <p:sldId id="266" r:id="rId28"/>
    <p:sldId id="297" r:id="rId29"/>
    <p:sldId id="298" r:id="rId30"/>
    <p:sldId id="299" r:id="rId31"/>
    <p:sldId id="300" r:id="rId32"/>
    <p:sldId id="301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84" autoAdjust="0"/>
  </p:normalViewPr>
  <p:slideViewPr>
    <p:cSldViewPr snapToGrid="0">
      <p:cViewPr>
        <p:scale>
          <a:sx n="66" d="100"/>
          <a:sy n="66" d="100"/>
        </p:scale>
        <p:origin x="66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5FFC-F16E-498A-AD74-EDA8E67112DA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AC113-2087-4EF1-97CE-BD080EEB8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2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那接下來我要介紹如何使用</a:t>
            </a:r>
            <a:r>
              <a:rPr lang="en-US" altLang="zh-TW" dirty="0"/>
              <a:t>EM algorithm</a:t>
            </a:r>
            <a:r>
              <a:rPr lang="zh-TW" altLang="en-US" dirty="0"/>
              <a:t>來計算這個</a:t>
            </a:r>
            <a:r>
              <a:rPr lang="en-US" altLang="zh-TW" dirty="0"/>
              <a:t>2sdr</a:t>
            </a:r>
            <a:r>
              <a:rPr lang="zh-TW" altLang="en-US" dirty="0"/>
              <a:t>的結果。</a:t>
            </a:r>
            <a:endParaRPr lang="en-US" altLang="zh-TW" dirty="0"/>
          </a:p>
          <a:p>
            <a:r>
              <a:rPr lang="zh-TW" altLang="en-US" dirty="0"/>
              <a:t>為了要進行推導，我們在這邊先把</a:t>
            </a:r>
            <a:r>
              <a:rPr lang="en-US" altLang="zh-TW" dirty="0"/>
              <a:t>2sdr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以及他所使用到的</a:t>
            </a:r>
            <a:r>
              <a:rPr lang="en-US" altLang="zh-TW" dirty="0"/>
              <a:t>notations</a:t>
            </a:r>
            <a:r>
              <a:rPr lang="zh-TW" altLang="en-US" dirty="0"/>
              <a:t>整理在這邊。</a:t>
            </a:r>
            <a:endParaRPr lang="en-US" altLang="zh-TW" dirty="0"/>
          </a:p>
          <a:p>
            <a:r>
              <a:rPr lang="en-US" altLang="zh-TW" dirty="0"/>
              <a:t>MPCA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8D4-323F-4365-9467-477244CC25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84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那接下來我要介紹如何使用</a:t>
            </a:r>
            <a:r>
              <a:rPr lang="en-US" altLang="zh-TW" dirty="0"/>
              <a:t>EM algorithm</a:t>
            </a:r>
            <a:r>
              <a:rPr lang="zh-TW" altLang="en-US" dirty="0"/>
              <a:t>來計算這個</a:t>
            </a:r>
            <a:r>
              <a:rPr lang="en-US" altLang="zh-TW" dirty="0"/>
              <a:t>2sdr</a:t>
            </a:r>
            <a:r>
              <a:rPr lang="zh-TW" altLang="en-US" dirty="0"/>
              <a:t>的結果。</a:t>
            </a:r>
            <a:endParaRPr lang="en-US" altLang="zh-TW" dirty="0"/>
          </a:p>
          <a:p>
            <a:r>
              <a:rPr lang="zh-TW" altLang="en-US" dirty="0"/>
              <a:t>為了要進行推導，我們在這邊先把</a:t>
            </a:r>
            <a:r>
              <a:rPr lang="en-US" altLang="zh-TW" dirty="0"/>
              <a:t>2sdr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以及他所使用到的</a:t>
            </a:r>
            <a:r>
              <a:rPr lang="en-US" altLang="zh-TW" dirty="0"/>
              <a:t>notations</a:t>
            </a:r>
            <a:r>
              <a:rPr lang="zh-TW" altLang="en-US" dirty="0"/>
              <a:t>整理在這邊。</a:t>
            </a:r>
            <a:endParaRPr lang="en-US" altLang="zh-TW" dirty="0"/>
          </a:p>
          <a:p>
            <a:r>
              <a:rPr lang="en-US" altLang="zh-TW" dirty="0"/>
              <a:t>MPCA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8D4-323F-4365-9467-477244CC25E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82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FB5B6-916C-4638-A055-DF76046B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D1AB0A-7684-48C0-A2DB-130AE76F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5A52B-08EB-42A9-B13F-4CD03A6A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3B5D8-B039-427D-8DFE-BF30776E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92FE7A-6784-4E01-ACC5-CC00239E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51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5FC0F-34AA-48CA-8B2F-83E640D3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F289EE-D335-4311-B590-66BE62D73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FDDAAA-AFE1-4F91-AD26-8A2B81A3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5E164-4B78-43DE-A606-6EBFAB54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F9B40-6B3C-4649-88CD-46F1B49D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6BF760-FDB4-4664-96B8-AEC4FB0D7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E0C9EA-1585-41A2-8006-314203BA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D86B31-3215-4870-9743-ACAC86C5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983B8-EA96-4C67-805F-551D0847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7E295-CF36-4158-8FE8-A1FF341D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05393-88A7-4710-8382-14D6BF8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442EC-46F5-49F5-853F-5A204D00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8A82D-C222-4028-81D3-7DE258A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B0D6A-8747-425E-AEEC-9FF9B74A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3F0AB1-23F9-4B88-BFA4-77D51051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38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18A8A-E8EA-4EB4-A12A-F891141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3002FC-F588-43FC-B276-31FFFCD3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20FE6-30DC-4297-A782-5F7A007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CC426-238B-4BA2-BD8E-4E16A80D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769A3-F29A-456A-9A5C-F49EF291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FF7AD-76BF-4B80-8EC0-BB5D8423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86F73-B8BB-440D-BEB3-B29E0CAB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5962A-587B-4EF5-8A6A-DCE80F7E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094C2-9D14-415C-935B-D4C5F7C2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3B7CA-3BEB-4881-80CA-A4306BF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572C29-6275-4647-95C5-8D6F3DB9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D53CA-82CB-4F89-A387-70CCF0EC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61E2E-F6D9-47C6-8C1B-8035CCAE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191301-6C03-4B36-8D06-DED45535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59E5B9-99DC-40BC-AAB3-81CFC9C4B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5A06C-9751-4A43-B7DF-2EB8D1A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6FD976-9DC0-48BC-AFC2-C7FB6A3C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AFB536-D051-4E5F-84F7-47FF4C35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D6861F-5A1B-4B4A-8011-909799F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DD8F8-CC5B-4B4C-9AEC-08F1A96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4818E-A5E1-4BFA-9501-83EEE723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1C24ED-9CA3-443A-8328-B66E19D7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AB1B53-691E-4592-B82C-921A7734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AFEA31-E187-4936-A1BC-F26A3865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0EB4FF-FBA8-4EB0-AE4F-3ECF1FF4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BE7B70-DE9F-4038-9A1E-BCF26101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71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16D8B-AEC4-4859-BB79-4574E058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81C1F-AF21-48A4-BF37-2DFA78D9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8C91AA-8D5A-4BD7-A038-E7CD3069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23AC9D-DE1A-48EB-9BF8-30F7903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5189FD-DE36-43EE-8177-8FA369B1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A98483-91AE-4111-81EE-61E9787C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2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D6EBC-8944-4961-8C49-74FAF29A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01D38D-5392-4019-A843-81D98E341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E362F-31E1-4FF6-AE7D-B6D1FCDD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6198ED-94D1-47BD-B84C-6CCBD13F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DB6D-0311-4A4E-99CE-A9415F6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3B0D6-EDB7-434E-8F70-910D03D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2D9224-7D7D-4AF8-B65D-DA25DF31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E611A5-D220-46D0-BA60-4A3F7DE4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FB1B4-0BE9-405E-AE6F-5B00920CB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69BA-F561-48D0-A02C-6B76777B2F2D}" type="datetimeFigureOut">
              <a:rPr lang="zh-TW" altLang="en-US" smtClean="0"/>
              <a:t>2021/12/13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B934A-950C-4A33-8C7B-881065EE8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E644B-C3A9-4703-9476-EF947980B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9.png"/><Relationship Id="rId5" Type="http://schemas.openxmlformats.org/officeDocument/2006/relationships/image" Target="../media/image51.png"/><Relationship Id="rId10" Type="http://schemas.openxmlformats.org/officeDocument/2006/relationships/image" Target="../media/image58.png"/><Relationship Id="rId4" Type="http://schemas.openxmlformats.org/officeDocument/2006/relationships/image" Target="../media/image50.png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6.png"/><Relationship Id="rId7" Type="http://schemas.openxmlformats.org/officeDocument/2006/relationships/image" Target="../media/image54.png"/><Relationship Id="rId12" Type="http://schemas.openxmlformats.org/officeDocument/2006/relationships/image" Target="NUL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NULL"/><Relationship Id="rId5" Type="http://schemas.openxmlformats.org/officeDocument/2006/relationships/image" Target="../media/image58.png"/><Relationship Id="rId10" Type="http://schemas.openxmlformats.org/officeDocument/2006/relationships/image" Target="NULL"/><Relationship Id="rId4" Type="http://schemas.openxmlformats.org/officeDocument/2006/relationships/image" Target="../media/image57.png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5" Type="http://schemas.openxmlformats.org/officeDocument/2006/relationships/image" Target="../media/image81.png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ED638-8A54-450F-9EF2-98D6DD2B0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Directly reconstructing principal components of 3D protein structure density map from 2D cryo-EM projection images by 2SDR method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A991B0-8DD4-4D59-BA53-B4AEB3FD7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陳慶豐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杜憶萍</a:t>
            </a:r>
          </a:p>
        </p:txBody>
      </p:sp>
    </p:spTree>
    <p:extLst>
      <p:ext uri="{BB962C8B-B14F-4D97-AF65-F5344CB8AC3E}">
        <p14:creationId xmlns:p14="http://schemas.microsoft.com/office/powerpoint/2010/main" val="21397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165F-190C-4BC5-87A4-E9CB1A1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PCA model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/>
              <p:nvPr/>
            </p:nvSpPr>
            <p:spPr>
              <a:xfrm>
                <a:off x="966052" y="2318842"/>
                <a:ext cx="4638773" cy="65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/>
                      <m:t>p</m:t>
                    </m:r>
                    <m:d>
                      <m:dPr>
                        <m:ctrlPr>
                          <a:rPr lang="zh-TW" altLang="zh-TW" sz="1400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j</m:t>
                            </m:r>
                          </m:sub>
                        </m:sSub>
                        <m:r>
                          <a:rPr lang="en-US" altLang="zh-TW" sz="1400"/>
                          <m:t>|</m:t>
                        </m:r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j</m:t>
                            </m:r>
                          </m:sub>
                        </m:sSub>
                        <m:r>
                          <a:rPr lang="en-US" altLang="zh-TW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400"/>
                          <m:t>Θ</m:t>
                        </m:r>
                      </m:e>
                    </m:d>
                    <m:r>
                      <a:rPr lang="en-US" altLang="zh-TW" sz="1400"/>
                      <m:t>=</m:t>
                    </m:r>
                    <m:f>
                      <m:fPr>
                        <m:ctrlPr>
                          <a:rPr lang="zh-TW" altLang="zh-TW" sz="1400" i="1"/>
                        </m:ctrlPr>
                      </m:fPr>
                      <m:num>
                        <m:r>
                          <a:rPr lang="en-US" altLang="zh-TW" sz="14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a:rPr lang="en-US" altLang="zh-TW" sz="14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/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μ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zh-TW" sz="14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z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sz="1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2318842"/>
                <a:ext cx="4638773" cy="652423"/>
              </a:xfrm>
              <a:prstGeom prst="rect">
                <a:avLst/>
              </a:prstGeom>
              <a:blipFill>
                <a:blip r:embed="rId3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/>
              <p:nvPr/>
            </p:nvSpPr>
            <p:spPr>
              <a:xfrm>
                <a:off x="5752942" y="2747400"/>
                <a:ext cx="3298595" cy="515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i="1"/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6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/>
                          <m:t>z</m:t>
                        </m:r>
                      </m:e>
                    </m:d>
                    <m:r>
                      <a:rPr lang="en-US" altLang="zh-TW" sz="1600"/>
                      <m:t>=</m:t>
                    </m:r>
                    <m:f>
                      <m:fPr>
                        <m:ctrlPr>
                          <a:rPr lang="zh-TW" altLang="zh-TW" sz="1600" i="1"/>
                        </m:ctrlPr>
                      </m:fPr>
                      <m:num>
                        <m:r>
                          <a:rPr lang="en-US" altLang="zh-TW" sz="16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6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/>
                              <m:t>σ</m:t>
                            </m:r>
                          </m:e>
                          <m:sup>
                            <m:r>
                              <a:rPr lang="en-US" altLang="zh-TW" sz="1600"/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TW" altLang="zh-TW" sz="1600" i="1"/>
                        </m:ctrlPr>
                      </m:sSupPr>
                      <m:e>
                        <m:d>
                          <m:dPr>
                            <m:ctrlPr>
                              <a:rPr lang="zh-TW" altLang="zh-TW" sz="16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1600" i="1"/>
                                </m:ctrlPr>
                              </m:fPr>
                              <m:num>
                                <m:r>
                                  <a:rPr lang="en-US" altLang="zh-TW" sz="1600"/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zh-TW" sz="16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/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1600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TW" altLang="zh-TW" sz="16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16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</m:sSub>
                            <m:r>
                              <a:rPr lang="en-US" altLang="zh-TW" sz="1600"/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1600"/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TW" sz="1600" i="1"/>
                          <m:t>−</m:t>
                        </m:r>
                        <m:r>
                          <a:rPr lang="en-US" altLang="zh-TW" sz="1600"/>
                          <m:t>1</m:t>
                        </m:r>
                      </m:sup>
                    </m:sSup>
                    <m:sSup>
                      <m:sSupPr>
                        <m:ctrlPr>
                          <a:rPr lang="zh-TW" altLang="zh-TW" sz="1600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/>
                          <m:t>μ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/>
                          <m:t>T</m:t>
                        </m:r>
                      </m:sup>
                    </m:sSup>
                    <m:sSubSup>
                      <m:sSubSupPr>
                        <m:ctrlPr>
                          <a:rPr lang="zh-TW" altLang="zh-TW" sz="1600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1600"/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/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/>
                          <m:t>T</m:t>
                        </m:r>
                      </m:sup>
                    </m:sSubSup>
                    <m:sSub>
                      <m:sSubPr>
                        <m:ctrlPr>
                          <a:rPr lang="zh-TW" altLang="zh-TW" sz="16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/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/>
                          <m:t>j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2747400"/>
                <a:ext cx="3298595" cy="515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/>
              <p:nvPr/>
            </p:nvSpPr>
            <p:spPr>
              <a:xfrm>
                <a:off x="5752942" y="3341374"/>
                <a:ext cx="4110356" cy="50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i="1" smtClean="0"/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600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600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/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600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/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TW" sz="1600"/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 sz="1600" i="1"/>
                                </m:ctrlPr>
                              </m:fPr>
                              <m:num>
                                <m:r>
                                  <a:rPr lang="en-US" altLang="zh-TW" sz="1600"/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en-US" sz="16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/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1600"/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TW" altLang="en-US" sz="16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en-US" sz="16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en-US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</m:sSub>
                            <m:r>
                              <a:rPr lang="en-US" altLang="zh-TW" sz="1600"/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1600"/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600" i="1"/>
                      <m:t>−</m:t>
                    </m:r>
                    <m:r>
                      <a:rPr lang="en-US" altLang="zh-TW" sz="1600" i="1"/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600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sz="16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600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/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TW" sz="1600" i="1"/>
                      <m:t>𝔼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6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/>
                                  <m:t>j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1600" dirty="0"/>
                  <a:t>  </a:t>
                </a:r>
                <a:endParaRPr lang="zh-TW" altLang="zh-TW" sz="16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3341374"/>
                <a:ext cx="4110356" cy="50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2185F-2775-48E0-BC6A-2543121FEF90}"/>
              </a:ext>
            </a:extLst>
          </p:cNvPr>
          <p:cNvSpPr txBox="1"/>
          <p:nvPr/>
        </p:nvSpPr>
        <p:spPr>
          <a:xfrm>
            <a:off x="5752942" y="2324461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Expectation: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CFD991-83A4-4713-8578-D5C1FFA2CFEE}"/>
              </a:ext>
            </a:extLst>
          </p:cNvPr>
          <p:cNvSpPr/>
          <p:nvPr/>
        </p:nvSpPr>
        <p:spPr>
          <a:xfrm>
            <a:off x="750013" y="2137025"/>
            <a:ext cx="4638773" cy="3893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2AA55-7A48-479B-8864-335DA1DFB754}"/>
              </a:ext>
            </a:extLst>
          </p:cNvPr>
          <p:cNvSpPr/>
          <p:nvPr/>
        </p:nvSpPr>
        <p:spPr>
          <a:xfrm>
            <a:off x="5604825" y="2137024"/>
            <a:ext cx="4920935" cy="3893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/>
              <p:nvPr/>
            </p:nvSpPr>
            <p:spPr>
              <a:xfrm>
                <a:off x="5752942" y="4789086"/>
                <a:ext cx="4681153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/>
                      <m:t>∇</m:t>
                    </m:r>
                    <m:sSub>
                      <m:sSubPr>
                        <m:ctrlPr>
                          <a:rPr lang="zh-TW" altLang="zh-TW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/>
                          <m:t>Q</m:t>
                        </m:r>
                      </m:e>
                      <m:sub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n</m:t>
                            </m:r>
                          </m:sub>
                        </m:sSub>
                      </m:sub>
                    </m:sSub>
                    <m:r>
                      <a:rPr lang="en-US" altLang="zh-TW" sz="1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r>
                                  <a:rPr lang="en-US" altLang="zh-TW" sz="1400"/>
                                  <m:t>1</m:t>
                                </m:r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a:rPr lang="en-US" altLang="zh-TW" sz="1400"/>
                                  <m:t>2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TW" altLang="zh-TW" sz="1400" i="1"/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  <m:r>
                                      <a:rPr lang="en-US" altLang="zh-TW" sz="1400"/>
                                      <m:t>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n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zh-TW" sz="1400" i="1"/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TW" altLang="zh-TW" sz="1400" i="1"/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TW" altLang="zh-TW" sz="14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n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zh-TW" altLang="zh-TW" sz="1400" i="1"/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TW" altLang="zh-TW" sz="14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i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zh-TW" sz="1400" i="1"/>
                                  <m:t>−</m:t>
                                </m:r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1400" i="1"/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4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n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4789086"/>
                <a:ext cx="4681153" cy="571760"/>
              </a:xfrm>
              <a:prstGeom prst="rect">
                <a:avLst/>
              </a:prstGeom>
              <a:blipFill>
                <a:blip r:embed="rId6"/>
                <a:stretch>
                  <a:fillRect t="-32258" b="-6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/>
              <p:nvPr/>
            </p:nvSpPr>
            <p:spPr>
              <a:xfrm>
                <a:off x="5752942" y="5395074"/>
                <a:ext cx="3811172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400" i="1"/>
                        </m:ctrlPr>
                      </m:accPr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j</m:t>
                            </m:r>
                          </m:sub>
                        </m:sSub>
                      </m:e>
                    </m:acc>
                    <m:r>
                      <a:rPr lang="en-US" altLang="zh-TW" sz="1400"/>
                      <m:t>=</m:t>
                    </m:r>
                    <m:rad>
                      <m:radPr>
                        <m:degHide m:val="on"/>
                        <m:ctrlPr>
                          <a:rPr lang="zh-TW" altLang="zh-TW" sz="1400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sz="1400" i="1"/>
                            </m:ctrlPr>
                          </m:fPr>
                          <m:num>
                            <m:r>
                              <a:rPr lang="en-US" altLang="zh-TW" sz="1400"/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/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TW" altLang="zh-TW" sz="1400" i="1"/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TW" altLang="zh-TW" sz="14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+</m:t>
                            </m:r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14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μ</m:t>
                            </m:r>
                            <m:r>
                              <a:rPr lang="en-US" altLang="zh-TW" sz="1400" i="1"/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1400" i="1"/>
                              <m:t>−</m:t>
                            </m:r>
                            <m:r>
                              <a:rPr lang="en-US" altLang="zh-TW" sz="1400"/>
                              <m:t>2</m:t>
                            </m:r>
                            <m:sSubSup>
                              <m:sSubSupPr>
                                <m:ctrlPr>
                                  <a:rPr lang="zh-TW" altLang="zh-TW" sz="14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μ</m:t>
                            </m:r>
                            <m:r>
                              <a:rPr lang="en-US" altLang="zh-TW" sz="1400" i="1"/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rad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5395074"/>
                <a:ext cx="3811172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02FC379-CFF2-491F-AC27-7A5BD2A67A5D}"/>
              </a:ext>
            </a:extLst>
          </p:cNvPr>
          <p:cNvCxnSpPr>
            <a:cxnSpLocks/>
          </p:cNvCxnSpPr>
          <p:nvPr/>
        </p:nvCxnSpPr>
        <p:spPr>
          <a:xfrm>
            <a:off x="5604825" y="4385631"/>
            <a:ext cx="49209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880B74-9322-439B-9E6A-ABBD401E63A8}"/>
              </a:ext>
            </a:extLst>
          </p:cNvPr>
          <p:cNvSpPr txBox="1"/>
          <p:nvPr/>
        </p:nvSpPr>
        <p:spPr>
          <a:xfrm>
            <a:off x="5752942" y="4516807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Maximization: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/>
              <p:nvPr/>
            </p:nvSpPr>
            <p:spPr>
              <a:xfrm>
                <a:off x="995287" y="3534332"/>
                <a:ext cx="4208067" cy="65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/>
                      <m:t>=</m:t>
                    </m:r>
                    <m:f>
                      <m:fPr>
                        <m:ctrlPr>
                          <a:rPr lang="zh-TW" altLang="zh-TW" sz="1400" i="1"/>
                        </m:ctrlPr>
                      </m:fPr>
                      <m:num>
                        <m:r>
                          <a:rPr lang="en-US" altLang="zh-TW" sz="14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a:rPr lang="en-US" altLang="zh-TW" sz="14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/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μ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zh-TW" sz="14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z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1400"/>
                      <m:t>×</m:t>
                    </m:r>
                    <m:f>
                      <m:fPr>
                        <m:ctrlPr>
                          <a:rPr lang="zh-TW" altLang="zh-TW" sz="1400" i="1"/>
                        </m:ctrlPr>
                      </m:fPr>
                      <m:num>
                        <m:r>
                          <a:rPr lang="en-US" altLang="zh-TW" sz="14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a:rPr lang="en-US" altLang="zh-TW" sz="14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n</m:t>
                                </m:r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1400"/>
                                  <m:t> </m:t>
                                </m:r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87" y="3534332"/>
                <a:ext cx="4208067" cy="6524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/>
              <p:nvPr/>
            </p:nvSpPr>
            <p:spPr>
              <a:xfrm>
                <a:off x="937468" y="3091391"/>
                <a:ext cx="3813608" cy="34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,</m:t>
                          </m:r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a:rPr lang="en-US" altLang="zh-TW" sz="1400"/>
                        <m:t>=</m:t>
                      </m:r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a:rPr lang="en-US" altLang="zh-TW" sz="1400"/>
                        <m:t>=</m:t>
                      </m:r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8" y="3091391"/>
                <a:ext cx="3813608" cy="343364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/>
              <p:nvPr/>
            </p:nvSpPr>
            <p:spPr>
              <a:xfrm>
                <a:off x="966052" y="4435666"/>
                <a:ext cx="4208067" cy="39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/>
                      <m:t>Q</m:t>
                    </m:r>
                    <m:d>
                      <m:dPr>
                        <m:ctrlPr>
                          <a:rPr lang="zh-TW" altLang="zh-TW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400"/>
                          <m:t>Θ</m:t>
                        </m:r>
                        <m:r>
                          <a:rPr lang="en-US" altLang="zh-TW" sz="1400"/>
                          <m:t>,</m:t>
                        </m:r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a:rPr lang="en-US" altLang="zh-TW" sz="1400" i="1"/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/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zh-TW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/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Θ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435666"/>
                <a:ext cx="4208067" cy="394852"/>
              </a:xfrm>
              <a:prstGeom prst="rect">
                <a:avLst/>
              </a:prstGeom>
              <a:blipFill>
                <a:blip r:embed="rId10"/>
                <a:stretch>
                  <a:fillRect t="-75000" b="-1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/>
              <p:nvPr/>
            </p:nvSpPr>
            <p:spPr>
              <a:xfrm>
                <a:off x="966052" y="4822610"/>
                <a:ext cx="4208067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a:rPr lang="en-US" altLang="zh-TW" sz="1400" i="1"/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μ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zh-TW" sz="14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z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/>
                                                  <m:t>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1400"/>
                                  <m:t> </m:t>
                                </m:r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  <m:r>
                              <a:rPr lang="en-US" altLang="zh-TW" sz="1400" i="1"/>
                              <m:t>−</m:t>
                            </m:r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/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zh-TW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822610"/>
                <a:ext cx="4208067" cy="5724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/>
              <p:nvPr/>
            </p:nvSpPr>
            <p:spPr>
              <a:xfrm>
                <a:off x="966052" y="5366123"/>
                <a:ext cx="4500081" cy="57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1400"/>
                                  <m:t>+</m:t>
                                </m:r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μ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T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μ</m:t>
                                </m:r>
                                <m:r>
                                  <a:rPr lang="en-US" altLang="zh-TW" sz="1400" i="1"/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4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1400" i="1"/>
                                  <m:t>−</m:t>
                                </m:r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μ</m:t>
                                </m:r>
                                <m:r>
                                  <a:rPr lang="en-US" altLang="zh-TW" sz="1400" i="1"/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r>
                                  <a:rPr lang="en-US" altLang="zh-TW" sz="1400" i="1"/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4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1400"/>
                                  <m:t> </m:t>
                                </m:r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  <m:r>
                              <a:rPr lang="en-US" altLang="zh-TW" sz="1400" i="1"/>
                              <m:t>−</m:t>
                            </m:r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/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zh-TW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5366123"/>
                <a:ext cx="4500081" cy="571760"/>
              </a:xfrm>
              <a:prstGeom prst="rect">
                <a:avLst/>
              </a:prstGeom>
              <a:blipFill>
                <a:blip r:embed="rId12"/>
                <a:stretch>
                  <a:fillRect l="-947" t="-31915" b="-6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05601B2-D152-48BE-B773-12ECE870E0CB}"/>
              </a:ext>
            </a:extLst>
          </p:cNvPr>
          <p:cNvCxnSpPr>
            <a:cxnSpLocks/>
          </p:cNvCxnSpPr>
          <p:nvPr/>
        </p:nvCxnSpPr>
        <p:spPr>
          <a:xfrm>
            <a:off x="750013" y="4382142"/>
            <a:ext cx="46387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0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31944-1889-4AAC-A7DC-8C1099C3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 Expectation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D2631B-55FD-4316-B276-67C3258D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7240"/>
            <a:ext cx="8512810" cy="50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4EA4-6480-4911-A3B6-750492C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preparation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90BB-FD4F-4003-89CD-4F6F6039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With no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2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1ECB-6CCD-4337-BF60-F156C8DC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 Ribosome proteins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1DC334-F235-44AB-B0AB-013F3EB7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1402779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A2EA3C-3035-4040-8529-D77E5E52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4" y="2512043"/>
            <a:ext cx="4905083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9D5B05-23DE-4912-A787-44F0BC11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3621305"/>
            <a:ext cx="4905082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4B7711-2814-4887-8E2E-EE87815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4692862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0C875B2-0A34-4481-825B-FAC00DCD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4" y="5782232"/>
            <a:ext cx="4905083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2FB01F-7840-409C-9256-3FC0182A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6808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08B16EB-F22E-471C-B112-D859117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2512043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3EB488E-8FEF-4776-88FC-3BC2F323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7277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91B131-0BB2-499D-A42C-EA0CFCA3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8766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94A33C7-644D-428D-8F05-8947AD84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84201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A272FC7-F250-4D54-B05E-682633661E1F}"/>
              </a:ext>
            </a:extLst>
          </p:cNvPr>
          <p:cNvSpPr txBox="1"/>
          <p:nvPr/>
        </p:nvSpPr>
        <p:spPr>
          <a:xfrm flipH="1">
            <a:off x="11129912" y="1027906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E73AC481-915D-4306-A2EB-A96A579A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12" y="1863973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12.025575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0281818A-B0B3-464A-A31D-980422C0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12" y="2953895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16.361185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A65D92DE-76FD-4CB2-ADEC-C87CB988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4142580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12.834149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E6DF1B2-4238-4579-A84C-2CCCBB20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5055622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29.444565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56D7A11B-981A-40F2-9700-4B8100A5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616024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28.413883</a:t>
            </a:r>
          </a:p>
        </p:txBody>
      </p:sp>
    </p:spTree>
    <p:extLst>
      <p:ext uri="{BB962C8B-B14F-4D97-AF65-F5344CB8AC3E}">
        <p14:creationId xmlns:p14="http://schemas.microsoft.com/office/powerpoint/2010/main" val="416256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0A196-53F1-4AA8-A369-48202D2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dataset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065A44-40C4-4287-B66E-3B6CF1A6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5" y="1594505"/>
            <a:ext cx="9629775" cy="47625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E3793D-957E-411B-BBF7-5DF422680E5A}"/>
              </a:ext>
            </a:extLst>
          </p:cNvPr>
          <p:cNvSpPr txBox="1"/>
          <p:nvPr/>
        </p:nvSpPr>
        <p:spPr>
          <a:xfrm>
            <a:off x="2838054" y="3762808"/>
            <a:ext cx="5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Generate random sequence to select which protein to choose.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6B2F9C-55C2-4A48-BB7E-C357713CB291}"/>
              </a:ext>
            </a:extLst>
          </p:cNvPr>
          <p:cNvSpPr/>
          <p:nvPr/>
        </p:nvSpPr>
        <p:spPr>
          <a:xfrm>
            <a:off x="1102936" y="3839180"/>
            <a:ext cx="1602557" cy="16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19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29AE-0BBD-4E63-BF1E-C45321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Generated orthogonal structures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08C138-8BC3-4770-9701-A8672592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1330383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22CC6F5A-861B-403A-BF5D-A4B9C1B0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1" y="5744227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17B2409A-2786-4875-B70E-E3DE8DA2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16" y="3554652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2F37D996-2CFD-4048-AC7C-C3FC0150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19" y="4638979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AD362288-F69F-4973-8DED-800EF5D3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1" y="1331812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7F067CA7-D7A6-4F5E-8298-34FEE788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1" y="2437247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B84C3C4-A21D-409A-B349-6DE8FB66C873}"/>
              </a:ext>
            </a:extLst>
          </p:cNvPr>
          <p:cNvSpPr txBox="1"/>
          <p:nvPr/>
        </p:nvSpPr>
        <p:spPr>
          <a:xfrm flipH="1">
            <a:off x="89499" y="1176642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83313251-A46F-4AC4-A364-73320904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4" y="622105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12.025575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318476EF-4644-4AB1-BED3-53F5B0DE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" y="4016169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16.361185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7EEFED27-577E-4EE6-8752-7308789D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" y="518394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12.834149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F2161717-5E06-4FC2-BB89-4EA348EC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9" y="1728333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29.444565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BE18500A-7A2B-4148-994A-95D9465B2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9" y="2832958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28.413883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121A19-3C1E-491E-B728-D540FC4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2435618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F5B6D9F-CCBE-47AD-BDAA-5287EB06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5" y="3540852"/>
            <a:ext cx="4905080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F3CA9B-1472-4E38-8635-1F4692A8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4634832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A374E71-6B4A-49C6-BE65-05069B4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5740066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28354A-19C6-4973-A0AC-F987CA91EAE1}"/>
              </a:ext>
            </a:extLst>
          </p:cNvPr>
          <p:cNvSpPr/>
          <p:nvPr/>
        </p:nvSpPr>
        <p:spPr>
          <a:xfrm>
            <a:off x="1075856" y="1295375"/>
            <a:ext cx="10040280" cy="1131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47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29AE-0BBD-4E63-BF1E-C45321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coefficient by finding expectation 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08C138-8BC3-4770-9701-A8672592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1330383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121A19-3C1E-491E-B728-D540FC4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2435618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F5B6D9F-CCBE-47AD-BDAA-5287EB06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5" y="3540852"/>
            <a:ext cx="4905080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F3CA9B-1472-4E38-8635-1F4692A8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4634832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A374E71-6B4A-49C6-BE65-05069B4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5740066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A7ADF1D-F1DC-4DD9-8A6E-BFB94F80AE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5591"/>
          <a:stretch/>
        </p:blipFill>
        <p:spPr>
          <a:xfrm>
            <a:off x="207391" y="3502239"/>
            <a:ext cx="5184742" cy="1138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87784D-3A4D-4322-A526-A681D4773FFE}"/>
                  </a:ext>
                </a:extLst>
              </p:cNvPr>
              <p:cNvSpPr/>
              <p:nvPr/>
            </p:nvSpPr>
            <p:spPr>
              <a:xfrm>
                <a:off x="498395" y="4713362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87784D-3A4D-4322-A526-A681D4773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" y="4713362"/>
                <a:ext cx="607474" cy="1367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177383-A04F-4869-9429-C947FC71DF4D}"/>
                  </a:ext>
                </a:extLst>
              </p:cNvPr>
              <p:cNvSpPr/>
              <p:nvPr/>
            </p:nvSpPr>
            <p:spPr>
              <a:xfrm>
                <a:off x="1478782" y="4713361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177383-A04F-4869-9429-C947FC71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82" y="4713361"/>
                <a:ext cx="607474" cy="1367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5D4137C-D822-43F0-BBF4-2D58B157CAB7}"/>
                  </a:ext>
                </a:extLst>
              </p:cNvPr>
              <p:cNvSpPr/>
              <p:nvPr/>
            </p:nvSpPr>
            <p:spPr>
              <a:xfrm>
                <a:off x="2459169" y="4713360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5D4137C-D822-43F0-BBF4-2D58B157C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69" y="4713360"/>
                <a:ext cx="607474" cy="13671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5BF24D-6E63-483B-93ED-609BE19767DA}"/>
                  </a:ext>
                </a:extLst>
              </p:cNvPr>
              <p:cNvSpPr/>
              <p:nvPr/>
            </p:nvSpPr>
            <p:spPr>
              <a:xfrm>
                <a:off x="3541183" y="4713360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5BF24D-6E63-483B-93ED-609BE197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83" y="4713360"/>
                <a:ext cx="607474" cy="13671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73FBDA-953C-4FB3-A28B-009B3A077C0C}"/>
                  </a:ext>
                </a:extLst>
              </p:cNvPr>
              <p:cNvSpPr/>
              <p:nvPr/>
            </p:nvSpPr>
            <p:spPr>
              <a:xfrm>
                <a:off x="4521571" y="4713360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73FBDA-953C-4FB3-A28B-009B3A077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71" y="4713360"/>
                <a:ext cx="607474" cy="13671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D60887-F53D-4405-BB06-9ED665B36CDC}"/>
                  </a:ext>
                </a:extLst>
              </p:cNvPr>
              <p:cNvSpPr/>
              <p:nvPr/>
            </p:nvSpPr>
            <p:spPr>
              <a:xfrm>
                <a:off x="436546" y="1774219"/>
                <a:ext cx="4955587" cy="1322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Cambria Math" panose="02040503050406030204" pitchFamily="18" charset="0"/>
                  </a:rPr>
                  <a:t>給定某個照片，估計其每個結構的係數期望值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D60887-F53D-4405-BB06-9ED665B36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6" y="1774219"/>
                <a:ext cx="4955587" cy="1322798"/>
              </a:xfrm>
              <a:prstGeom prst="rect">
                <a:avLst/>
              </a:prstGeom>
              <a:blipFill>
                <a:blip r:embed="rId13"/>
                <a:stretch>
                  <a:fillRect l="-1107" t="-2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75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6FC51-F0B8-4F77-BF98-31C9CD02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9D0CA8F-D126-4140-A24E-BD8758052350}"/>
                  </a:ext>
                </a:extLst>
              </p:cNvPr>
              <p:cNvSpPr txBox="1"/>
              <p:nvPr/>
            </p:nvSpPr>
            <p:spPr>
              <a:xfrm>
                <a:off x="1003300" y="1854200"/>
                <a:ext cx="6061596" cy="1203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dirty="0"/>
                  <a:t>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as estimated coefficient of each image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Pass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t-SNE 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Use k-mean algorithm to conduct clustering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Use V-measure to measure the result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9D0CA8F-D126-4140-A24E-BD875805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854200"/>
                <a:ext cx="6061596" cy="1203406"/>
              </a:xfrm>
              <a:prstGeom prst="rect">
                <a:avLst/>
              </a:prstGeom>
              <a:blipFill>
                <a:blip r:embed="rId2"/>
                <a:stretch>
                  <a:fillRect l="-905" t="-2020" b="-7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0B48457-1A61-4F30-B2A3-348E0A10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3327400"/>
            <a:ext cx="4387227" cy="2921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E2AC61-6A7D-4470-96D7-92B171360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7400"/>
            <a:ext cx="4244578" cy="2921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06348D8-F852-45FB-AEA5-141B9FB6ADD1}"/>
              </a:ext>
            </a:extLst>
          </p:cNvPr>
          <p:cNvSpPr txBox="1"/>
          <p:nvPr/>
        </p:nvSpPr>
        <p:spPr>
          <a:xfrm flipH="1">
            <a:off x="7390015" y="6248400"/>
            <a:ext cx="27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Vmeasure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0.7685169</a:t>
            </a:r>
          </a:p>
        </p:txBody>
      </p:sp>
    </p:spTree>
    <p:extLst>
      <p:ext uri="{BB962C8B-B14F-4D97-AF65-F5344CB8AC3E}">
        <p14:creationId xmlns:p14="http://schemas.microsoft.com/office/powerpoint/2010/main" val="41522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4EA4-6480-4911-A3B6-750492C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MPCA part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90BB-FD4F-4003-89CD-4F6F6039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17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Protein model</a:t>
            </a:r>
            <a:r>
              <a:rPr lang="zh-TW" altLang="en-US" dirty="0"/>
              <a:t> </a:t>
            </a:r>
            <a:r>
              <a:rPr lang="en-US" altLang="zh-TW" dirty="0"/>
              <a:t>(vector form)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6096000" cy="23955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eqArr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6096000" cy="2395528"/>
              </a:xfrm>
              <a:prstGeom prst="rect">
                <a:avLst/>
              </a:prstGeom>
              <a:blipFill>
                <a:blip r:embed="rId4"/>
                <a:stretch>
                  <a:fillRect l="-800" t="-1781" b="-3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09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C0C2E-4EED-44E4-8BB9-B7E62E3A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85B4F-AD91-4E16-80CB-46ABBB3C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Fourier slice theorem for 3D covariance functions</a:t>
            </a:r>
          </a:p>
          <a:p>
            <a:pPr marL="514350" indent="-514350"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EM-PCA for computing 3D structure</a:t>
            </a:r>
          </a:p>
          <a:p>
            <a:pPr marL="971550" lvl="1" indent="-514350"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Math part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Code part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Experiment on heterogeneous Ribosome protein</a:t>
            </a:r>
          </a:p>
          <a:p>
            <a:pPr marL="514350" indent="-514350">
              <a:buAutoNum type="arabicPeriod"/>
            </a:pPr>
            <a:r>
              <a:rPr lang="en-US" altLang="zh-TW" dirty="0"/>
              <a:t>EM-MPCA for computing 3D structure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Math part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Code version 1: Using </a:t>
            </a:r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/>
              <a:t>autograd</a:t>
            </a:r>
            <a:r>
              <a:rPr lang="en-US" altLang="zh-TW" dirty="0"/>
              <a:t>. </a:t>
            </a:r>
          </a:p>
          <a:p>
            <a:pPr marL="1428750" lvl="2" indent="-514350">
              <a:buAutoNum type="arabicPeriod"/>
            </a:pPr>
            <a:r>
              <a:rPr lang="en-US" altLang="zh-TW" dirty="0"/>
              <a:t>How </a:t>
            </a:r>
            <a:r>
              <a:rPr lang="en-US" altLang="zh-TW" dirty="0" err="1"/>
              <a:t>pytorch</a:t>
            </a:r>
            <a:r>
              <a:rPr lang="en-US" altLang="zh-TW" dirty="0"/>
              <a:t> compute gradient automatically ?</a:t>
            </a:r>
          </a:p>
          <a:p>
            <a:pPr marL="1428750" lvl="2" indent="-514350">
              <a:buAutoNum type="arabicPeriod"/>
            </a:pPr>
            <a:r>
              <a:rPr lang="en-US" altLang="zh-TW" dirty="0"/>
              <a:t>How to port “any” function into </a:t>
            </a:r>
            <a:r>
              <a:rPr lang="en-US" altLang="zh-TW" dirty="0" err="1"/>
              <a:t>pytorch</a:t>
            </a:r>
            <a:r>
              <a:rPr lang="en-US" altLang="zh-TW" dirty="0"/>
              <a:t> framework?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Code version 2: Not using auto grad. (working on)  </a:t>
            </a:r>
          </a:p>
          <a:p>
            <a:pPr marL="971550" lvl="1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61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Protein model</a:t>
            </a:r>
            <a:r>
              <a:rPr lang="zh-TW" altLang="en-US" dirty="0"/>
              <a:t> </a:t>
            </a:r>
            <a:r>
              <a:rPr lang="en-US" altLang="zh-TW" dirty="0"/>
              <a:t>(tensor form)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z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Vector, matrix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vector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  <a:blipFill>
                <a:blip r:embed="rId4"/>
                <a:stretch>
                  <a:fillRect l="-1036" t="-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22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F926E-11DA-4561-A4D3-352BCFC9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images, </a:t>
                </a:r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zh-TW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zh-TW" altLang="zh-TW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5830772-5CDD-4727-ACAE-DC6735C0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1" y="3572760"/>
            <a:ext cx="7676586" cy="31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6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165F-190C-4BC5-87A4-E9CB1A1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MPCA model</a:t>
            </a:r>
            <a:endParaRPr lang="zh-TW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/>
              <p:nvPr/>
            </p:nvSpPr>
            <p:spPr>
              <a:xfrm>
                <a:off x="966052" y="2320797"/>
                <a:ext cx="4638773" cy="70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/>
                      <m:t>p</m:t>
                    </m:r>
                    <m:d>
                      <m:dPr>
                        <m:ctrlPr>
                          <a:rPr lang="zh-TW" altLang="zh-TW" sz="1400" i="1"/>
                        </m:ctrlPr>
                      </m:dPr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j</m:t>
                            </m:r>
                          </m:sub>
                        </m:sSub>
                        <m:r>
                          <a:rPr lang="en-US" altLang="zh-TW" sz="1400"/>
                          <m:t>|</m:t>
                        </m:r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/>
                              <m:t>j</m:t>
                            </m:r>
                          </m:sub>
                        </m:sSub>
                        <m:r>
                          <a:rPr lang="en-US" altLang="zh-TW" sz="1400"/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400"/>
                          <m:t>Θ</m:t>
                        </m:r>
                      </m:e>
                    </m:d>
                    <m:r>
                      <a:rPr lang="en-US" altLang="zh-TW" sz="1400"/>
                      <m:t>=</m:t>
                    </m:r>
                    <m:f>
                      <m:fPr>
                        <m:ctrlPr>
                          <a:rPr lang="zh-TW" altLang="zh-TW" sz="1400" i="1"/>
                        </m:ctrlPr>
                      </m:fPr>
                      <m:num>
                        <m:r>
                          <a:rPr lang="en-US" altLang="zh-TW" sz="14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a:rPr lang="en-US" altLang="zh-TW" sz="14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/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/>
                            </m:ctrlPr>
                          </m:dPr>
                          <m:e>
                            <m:r>
                              <a:rPr lang="en-US" altLang="zh-TW" sz="14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/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zh-TW" sz="1400" i="1"/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/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/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/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/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/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/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/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/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1400" i="1"/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/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zh-TW" sz="1400" i="1"/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1400"/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zh-TW" sz="1400" i="1"/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1400"/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/>
                                                      <m:t>j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sz="140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sz="1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2320797"/>
                <a:ext cx="4638773" cy="70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/>
              <p:nvPr/>
            </p:nvSpPr>
            <p:spPr>
              <a:xfrm>
                <a:off x="5752942" y="2749355"/>
                <a:ext cx="4617290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/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000" i="1"/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zh-TW" sz="1000" i="1"/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1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sz="1000" i="1"/>
                                      </m:ctrlPr>
                                    </m:dPr>
                                    <m:e>
                                      <m:r>
                                        <a:rPr lang="en-US" altLang="zh-TW" sz="1000"/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sz="1000"/>
                            <m:t>|</m:t>
                          </m:r>
                          <m:sSub>
                            <m:sSubPr>
                              <m:ctrlPr>
                                <a:rPr lang="zh-TW" altLang="zh-TW" sz="10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000"/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altLang="zh-TW" sz="1000"/>
                        <m:t>=</m:t>
                      </m:r>
                      <m:d>
                        <m:dPr>
                          <m:ctrlPr>
                            <a:rPr lang="zh-TW" altLang="zh-TW" sz="1000" i="1"/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sz="1000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/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sz="1000" i="1"/>
                                      </m:ctrlPr>
                                    </m:dPr>
                                    <m:e>
                                      <m:r>
                                        <a:rPr lang="en-US" altLang="zh-TW" sz="1000"/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  <m:sup>
                              <m:r>
                                <a:rPr lang="en-US" altLang="zh-TW" sz="1000" i="1"/>
                                <m:t>−</m:t>
                              </m:r>
                              <m:r>
                                <a:rPr lang="en-US" altLang="zh-TW" sz="1000"/>
                                <m:t>1</m:t>
                              </m:r>
                            </m:sup>
                          </m:sSubSup>
                          <m:r>
                            <a:rPr lang="en-US" altLang="zh-TW" sz="1000"/>
                            <m:t>+</m:t>
                          </m:r>
                          <m:sSup>
                            <m:sSupPr>
                              <m:ctrlPr>
                                <a:rPr lang="zh-TW" altLang="zh-TW" sz="1000" i="1"/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zh-TW" altLang="zh-TW" sz="1000" i="1"/>
                                  </m:ctrlPr>
                                </m:fPr>
                                <m:num>
                                  <m:r>
                                    <a:rPr lang="en-US" altLang="zh-TW" sz="1000"/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zh-TW" sz="1000" i="1"/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/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1000"/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zh-TW" altLang="zh-TW" sz="1000" i="1"/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A</m:t>
                                  </m:r>
                                  <m:d>
                                    <m:dPr>
                                      <m:ctrlPr>
                                        <a:rPr lang="zh-TW" altLang="zh-TW" sz="1000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/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/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000"/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/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/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000"/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00" i="1"/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/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/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/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1000"/>
                            <m:t>A</m:t>
                          </m:r>
                          <m:d>
                            <m:dPr>
                              <m:ctrlPr>
                                <a:rPr lang="zh-TW" altLang="zh-TW" sz="10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/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000"/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sz="1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/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000"/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sz="1000" i="1"/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/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zh-TW" altLang="zh-TW" sz="1000" i="1"/>
                          </m:ctrlPr>
                        </m:sSupPr>
                        <m:e>
                          <m:f>
                            <m:fPr>
                              <m:ctrlPr>
                                <a:rPr lang="zh-TW" altLang="zh-TW" sz="1000" i="1"/>
                              </m:ctrlPr>
                            </m:fPr>
                            <m:num>
                              <m:r>
                                <a:rPr lang="en-US" altLang="zh-TW" sz="1000"/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000" i="1"/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/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1000"/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zh-TW" altLang="zh-TW" sz="1000" i="1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/>
                                <m:t>A</m:t>
                              </m:r>
                              <m:d>
                                <m:dPr>
                                  <m:ctrlPr>
                                    <a:rPr lang="zh-TW" altLang="zh-TW" sz="10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/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000"/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/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1000"/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0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/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/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000"/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/>
                        <m:t>I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2749355"/>
                <a:ext cx="4617290" cy="490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/>
              <p:nvPr/>
            </p:nvSpPr>
            <p:spPr>
              <a:xfrm>
                <a:off x="5752942" y="3343329"/>
                <a:ext cx="4848635" cy="6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/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2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2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altLang="zh-TW" sz="1200"/>
                        <m:t>=</m:t>
                      </m:r>
                      <m:sSup>
                        <m:sSupPr>
                          <m:ctrlPr>
                            <a:rPr lang="zh-TW" altLang="zh-TW" sz="1200" i="1"/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200" i="1"/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sz="1200" i="1"/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200"/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zh-TW" sz="12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/>
                                        <m:t>Z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TW" altLang="zh-TW" sz="1200" i="1"/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200"/>
                                            <m:t>3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TW" sz="1200" i="1"/>
                                    <m:t>−</m:t>
                                  </m:r>
                                  <m:r>
                                    <a:rPr lang="en-US" altLang="zh-TW" sz="1200"/>
                                    <m:t>1</m:t>
                                  </m:r>
                                </m:sup>
                              </m:sSubSup>
                              <m:r>
                                <a:rPr lang="en-US" altLang="zh-TW" sz="1200"/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200" i="1"/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zh-TW" altLang="zh-TW" sz="1200" i="1"/>
                                      </m:ctrlPr>
                                    </m:fPr>
                                    <m:num>
                                      <m:r>
                                        <a:rPr lang="en-US" altLang="zh-TW" sz="1200"/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TW" altLang="zh-TW" sz="1200" i="1"/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/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200"/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zh-TW" altLang="zh-TW" sz="1200" i="1"/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/>
                                        <m:t>A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200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/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/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/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/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/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/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200" i="1"/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/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/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200"/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A</m:t>
                              </m:r>
                              <m:d>
                                <m:dPr>
                                  <m:ctrlPr>
                                    <a:rPr lang="zh-TW" altLang="zh-TW" sz="12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2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/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200"/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2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/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/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1200"/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200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/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/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1200" i="1"/>
                            <m:t>−</m:t>
                          </m:r>
                          <m:r>
                            <a:rPr lang="en-US" altLang="zh-TW" sz="1200"/>
                            <m:t>1</m:t>
                          </m:r>
                        </m:sup>
                      </m:sSup>
                      <m:r>
                        <a:rPr lang="en-US" altLang="zh-TW" sz="1200"/>
                        <m:t>+</m:t>
                      </m:r>
                      <m:sSub>
                        <m:sSubPr>
                          <m:ctrlPr>
                            <a:rPr lang="zh-TW" altLang="zh-TW" sz="12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200"/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2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200" i="1"/>
                              </m:ctrlPr>
                            </m:dPr>
                            <m:e>
                              <m:r>
                                <a:rPr lang="en-US" altLang="zh-TW" sz="1200"/>
                                <m:t>3</m:t>
                              </m:r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TW" altLang="zh-TW" sz="12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200"/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2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/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200" i="1"/>
                              </m:ctrlPr>
                            </m:dPr>
                            <m:e>
                              <m:r>
                                <a:rPr lang="en-US" altLang="zh-TW" sz="1200"/>
                                <m:t>3</m:t>
                              </m:r>
                            </m:e>
                          </m:d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1200"/>
                            <m:t>T</m:t>
                          </m:r>
                        </m:sup>
                      </m:sSubSup>
                    </m:oMath>
                  </m:oMathPara>
                </a14:m>
                <a:endParaRPr lang="zh-TW" altLang="zh-TW" sz="12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3343329"/>
                <a:ext cx="4848635" cy="610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2185F-2775-48E0-BC6A-2543121FEF90}"/>
              </a:ext>
            </a:extLst>
          </p:cNvPr>
          <p:cNvSpPr txBox="1"/>
          <p:nvPr/>
        </p:nvSpPr>
        <p:spPr>
          <a:xfrm>
            <a:off x="5752942" y="2326416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Expectation: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CFD991-83A4-4713-8578-D5C1FFA2CFEE}"/>
              </a:ext>
            </a:extLst>
          </p:cNvPr>
          <p:cNvSpPr/>
          <p:nvPr/>
        </p:nvSpPr>
        <p:spPr>
          <a:xfrm>
            <a:off x="750013" y="2138980"/>
            <a:ext cx="4638773" cy="389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2AA55-7A48-479B-8864-335DA1DFB754}"/>
              </a:ext>
            </a:extLst>
          </p:cNvPr>
          <p:cNvSpPr/>
          <p:nvPr/>
        </p:nvSpPr>
        <p:spPr>
          <a:xfrm>
            <a:off x="5604825" y="2138979"/>
            <a:ext cx="4920935" cy="389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/>
              <p:nvPr/>
            </p:nvSpPr>
            <p:spPr>
              <a:xfrm>
                <a:off x="5752942" y="4791041"/>
                <a:ext cx="3157531" cy="47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/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Z</m:t>
                            </m:r>
                          </m:e>
                          <m:sub>
                            <m:d>
                              <m:dPr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a:rPr lang="en-US" altLang="zh-TW" sz="1400"/>
                                  <m:t>3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zh-TW" sz="1400"/>
                      <m:t>=</m:t>
                    </m:r>
                    <m:f>
                      <m:fPr>
                        <m:ctrlPr>
                          <a:rPr lang="zh-TW" altLang="zh-TW" sz="1400" i="1"/>
                        </m:ctrlPr>
                      </m:fPr>
                      <m:num>
                        <m:r>
                          <a:rPr lang="en-US" altLang="zh-TW" sz="1400"/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1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r>
                          <a:rPr lang="en-US" altLang="zh-TW" sz="1400" i="1"/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TW" altLang="zh-TW" sz="1400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400"/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TW" altLang="zh-TW" sz="1400" i="1"/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TW" altLang="zh-TW" sz="1400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1400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400"/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T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TW" sz="1400"/>
                      <m:t>=</m:t>
                    </m:r>
                    <m:f>
                      <m:fPr>
                        <m:ctrlPr>
                          <a:rPr lang="zh-TW" altLang="zh-TW" sz="1400" i="1"/>
                        </m:ctrlPr>
                      </m:fPr>
                      <m:num>
                        <m:r>
                          <a:rPr lang="en-US" altLang="zh-TW" sz="1400"/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1400" i="1" smtClean="0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TW" sz="1400" dirty="0"/>
                  <a:t>  </a:t>
                </a:r>
                <a:endParaRPr lang="zh-TW" altLang="zh-TW" sz="1400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4791041"/>
                <a:ext cx="3157531" cy="475771"/>
              </a:xfrm>
              <a:prstGeom prst="rect">
                <a:avLst/>
              </a:prstGeom>
              <a:blipFill>
                <a:blip r:embed="rId6"/>
                <a:stretch>
                  <a:fillRect t="-47436" r="-1931" b="-87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/>
              <p:nvPr/>
            </p:nvSpPr>
            <p:spPr>
              <a:xfrm>
                <a:off x="5752942" y="5397029"/>
                <a:ext cx="4623510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800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800"/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800"/>
                          <m:t>j</m:t>
                        </m:r>
                      </m:sub>
                      <m:sup>
                        <m:r>
                          <a:rPr lang="en-US" altLang="zh-TW" sz="800"/>
                          <m:t>2</m:t>
                        </m:r>
                      </m:sup>
                    </m:sSubSup>
                    <m:r>
                      <a:rPr lang="en-US" altLang="zh-TW" sz="800"/>
                      <m:t>=</m:t>
                    </m:r>
                    <m:f>
                      <m:fPr>
                        <m:ctrlPr>
                          <a:rPr lang="zh-TW" altLang="zh-TW" sz="800" i="1"/>
                        </m:ctrlPr>
                      </m:fPr>
                      <m:num>
                        <m:r>
                          <a:rPr lang="en-US" altLang="zh-TW" sz="8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8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800"/>
                              <m:t>V</m:t>
                            </m:r>
                          </m:e>
                          <m:sup>
                            <m:r>
                              <a:rPr lang="en-US" altLang="zh-TW" sz="800"/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zh-TW" altLang="zh-TW" sz="800" i="1"/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800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800"/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800"/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800"/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zh-TW" altLang="zh-TW" sz="8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800"/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800"/>
                              <m:t>j</m:t>
                            </m:r>
                          </m:sub>
                        </m:sSub>
                        <m:r>
                          <a:rPr lang="en-US" altLang="zh-TW" sz="800" i="1"/>
                          <m:t>−</m:t>
                        </m:r>
                        <m:r>
                          <a:rPr lang="en-US" altLang="zh-TW" sz="800"/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800"/>
                          <m:t>tr</m:t>
                        </m:r>
                        <m:d>
                          <m:dPr>
                            <m:ctrlPr>
                              <a:rPr lang="zh-TW" altLang="zh-TW" sz="800" i="1"/>
                            </m:ctrlPr>
                          </m:dPr>
                          <m:e>
                            <m:r>
                              <a:rPr lang="en-US" altLang="zh-TW" sz="800" i="1"/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zh-TW" altLang="zh-TW" sz="8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8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800"/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800"/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/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800"/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800"/>
                          <m:t>tr</m:t>
                        </m:r>
                        <m:d>
                          <m:dPr>
                            <m:ctrlPr>
                              <a:rPr lang="zh-TW" altLang="zh-TW" sz="8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8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/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800"/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/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800"/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/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800" i="1"/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8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j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zh-TW" altLang="zh-TW" sz="800" i="1"/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T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zh-TW" altLang="zh-TW" sz="800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8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/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800"/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/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800"/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/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800" i="1"/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T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zh-TW" sz="800" dirty="0"/>
                  <a:t> </a:t>
                </a:r>
                <a:endParaRPr lang="zh-TW" altLang="zh-TW" sz="800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5397029"/>
                <a:ext cx="4623510" cy="410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02FC379-CFF2-491F-AC27-7A5BD2A67A5D}"/>
              </a:ext>
            </a:extLst>
          </p:cNvPr>
          <p:cNvCxnSpPr>
            <a:cxnSpLocks/>
          </p:cNvCxnSpPr>
          <p:nvPr/>
        </p:nvCxnSpPr>
        <p:spPr>
          <a:xfrm>
            <a:off x="5604825" y="4387586"/>
            <a:ext cx="49209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880B74-9322-439B-9E6A-ABBD401E63A8}"/>
              </a:ext>
            </a:extLst>
          </p:cNvPr>
          <p:cNvSpPr txBox="1"/>
          <p:nvPr/>
        </p:nvSpPr>
        <p:spPr>
          <a:xfrm>
            <a:off x="5752942" y="4518762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Maximization: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/>
              <p:nvPr/>
            </p:nvSpPr>
            <p:spPr>
              <a:xfrm>
                <a:off x="995287" y="3536287"/>
                <a:ext cx="4920935" cy="483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900" smtClean="0"/>
                      <m:t>=</m:t>
                    </m:r>
                    <m:f>
                      <m:fPr>
                        <m:ctrlPr>
                          <a:rPr lang="zh-TW" altLang="zh-TW" sz="900" i="1"/>
                        </m:ctrlPr>
                      </m:fPr>
                      <m:num>
                        <m:r>
                          <a:rPr lang="en-US" altLang="zh-TW" sz="9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9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/>
                                </m:ctrlPr>
                              </m:dPr>
                              <m:e>
                                <m:r>
                                  <a:rPr lang="en-US" altLang="zh-TW" sz="9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9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900" i="1"/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9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900"/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9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9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9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V</m:t>
                                </m:r>
                              </m:e>
                              <m:sup>
                                <m:r>
                                  <a:rPr lang="en-US" altLang="zh-TW" sz="900"/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9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9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900" i="1"/>
                            </m:ctrlPr>
                          </m:dPr>
                          <m:e>
                            <m:r>
                              <a:rPr lang="en-US" altLang="zh-TW" sz="9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900" i="1"/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900" i="1"/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9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900" i="1"/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900" i="1"/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zh-TW" sz="900" i="1"/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/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/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900"/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/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/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900"/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/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/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900" i="1"/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/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zh-TW" sz="900" i="1"/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900"/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zh-TW" sz="900" i="1"/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900"/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/>
                                                      <m:t>j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sz="900"/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900"/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900"/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9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9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900"/>
                      <m:t>×</m:t>
                    </m:r>
                    <m:f>
                      <m:fPr>
                        <m:ctrlPr>
                          <a:rPr lang="zh-TW" altLang="zh-TW" sz="900" i="1"/>
                        </m:ctrlPr>
                      </m:fPr>
                      <m:num>
                        <m:r>
                          <a:rPr lang="en-US" altLang="zh-TW" sz="900"/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9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/>
                                </m:ctrlPr>
                              </m:dPr>
                              <m:e>
                                <m:r>
                                  <a:rPr lang="en-US" altLang="zh-TW" sz="9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900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sz="9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/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zh-TW" sz="900"/>
                                  <m:t>×</m:t>
                                </m:r>
                                <m:sSub>
                                  <m:sSubPr>
                                    <m:ctrlPr>
                                      <a:rPr lang="zh-TW" altLang="zh-TW" sz="9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/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zh-TW" sz="900"/>
                                  <m:t>×</m:t>
                                </m:r>
                                <m:sSub>
                                  <m:sSubPr>
                                    <m:ctrlPr>
                                      <a:rPr lang="zh-TW" altLang="zh-TW" sz="9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/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TW" sz="900"/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zh-TW" altLang="zh-TW" sz="900" i="1"/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9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9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TW" altLang="zh-TW" sz="9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zh-TW" sz="900" i="1"/>
                                        </m:ctrlPr>
                                      </m:dPr>
                                      <m:e>
                                        <m:r>
                                          <a:rPr lang="en-US" altLang="zh-TW" sz="900"/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900" i="1"/>
                          <m:t>−</m:t>
                        </m:r>
                        <m:f>
                          <m:fPr>
                            <m:ctrlPr>
                              <a:rPr lang="zh-TW" altLang="zh-TW" sz="900" i="1"/>
                            </m:ctrlPr>
                          </m:fPr>
                          <m:num>
                            <m:r>
                              <a:rPr lang="en-US" altLang="zh-TW" sz="900"/>
                              <m:t>1</m:t>
                            </m:r>
                          </m:num>
                          <m:den>
                            <m:r>
                              <a:rPr lang="en-US" altLang="zh-TW" sz="900"/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zh-TW" altLang="zh-TW" sz="900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900"/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900" i="1"/>
                            </m:ctrlPr>
                          </m:dPr>
                          <m:e>
                            <m:r>
                              <a:rPr lang="en-US" altLang="zh-TW" sz="900" i="1"/>
                              <m:t>−</m:t>
                            </m:r>
                            <m:f>
                              <m:fPr>
                                <m:ctrlPr>
                                  <a:rPr lang="zh-TW" altLang="zh-TW" sz="900" i="1"/>
                                </m:ctrlPr>
                              </m:fPr>
                              <m:num>
                                <m:acc>
                                  <m:accPr>
                                    <m:chr m:val="̃"/>
                                    <m:ctrlPr>
                                      <a:rPr lang="zh-TW" altLang="zh-TW" sz="900" i="1"/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zh-TW" altLang="zh-TW" sz="900" i="1"/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T</m:t>
                                        </m:r>
                                      </m:sup>
                                    </m:sSubSup>
                                  </m:e>
                                </m:acc>
                                <m:sSubSup>
                                  <m:sSubSupPr>
                                    <m:ctrlPr>
                                      <a:rPr lang="zh-TW" altLang="zh-TW" sz="9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900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900"/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900" i="1"/>
                                      <m:t>−</m:t>
                                    </m:r>
                                    <m:r>
                                      <a:rPr lang="en-US" altLang="zh-TW" sz="900"/>
                                      <m:t>1</m:t>
                                    </m:r>
                                  </m:sup>
                                </m:sSubSup>
                                <m:acc>
                                  <m:accPr>
                                    <m:chr m:val="̃"/>
                                    <m:ctrlPr>
                                      <a:rPr lang="zh-TW" altLang="zh-TW" sz="900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sz="900"/>
                                  <m:t> </m:t>
                                </m:r>
                              </m:num>
                              <m:den>
                                <m:r>
                                  <a:rPr lang="en-US" altLang="zh-TW" sz="900"/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900" dirty="0"/>
                  <a:t> </a:t>
                </a: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87" y="3536287"/>
                <a:ext cx="4920935" cy="4832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/>
              <p:nvPr/>
            </p:nvSpPr>
            <p:spPr>
              <a:xfrm>
                <a:off x="937468" y="3093346"/>
                <a:ext cx="3813608" cy="34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,</m:t>
                          </m:r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a:rPr lang="en-US" altLang="zh-TW" sz="1400"/>
                        <m:t>=</m:t>
                      </m:r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a:rPr lang="en-US" altLang="zh-TW" sz="1400"/>
                        <m:t>=</m:t>
                      </m:r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|</m:t>
                          </m:r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  <m:r>
                            <a:rPr lang="en-US" altLang="zh-TW" sz="1400"/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/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/>
                        <m:t>p</m:t>
                      </m:r>
                      <m:d>
                        <m:dPr>
                          <m:ctrlPr>
                            <a:rPr lang="zh-TW" altLang="zh-TW" sz="1400" i="1"/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/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400" dirty="0"/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8" y="3093346"/>
                <a:ext cx="3813608" cy="343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/>
              <p:nvPr/>
            </p:nvSpPr>
            <p:spPr>
              <a:xfrm>
                <a:off x="966052" y="4437621"/>
                <a:ext cx="4208067" cy="39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/>
                      <m:t>Q</m:t>
                    </m:r>
                    <m:d>
                      <m:dPr>
                        <m:ctrlPr>
                          <a:rPr lang="zh-TW" altLang="zh-TW" sz="1400" i="1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400"/>
                          <m:t>Θ</m:t>
                        </m:r>
                        <m:r>
                          <a:rPr lang="en-US" altLang="zh-TW" sz="1400"/>
                          <m:t>,</m:t>
                        </m:r>
                        <m:sSup>
                          <m:sSupPr>
                            <m:ctrlPr>
                              <a:rPr lang="zh-TW" altLang="zh-TW" sz="1400" i="1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400"/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/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400"/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/>
                          <m:t>j</m:t>
                        </m:r>
                        <m:r>
                          <a:rPr lang="en-US" altLang="zh-TW" sz="14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/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/>
                            </m:ctrlPr>
                          </m:sSubPr>
                          <m:e>
                            <m:r>
                              <a:rPr lang="en-US" altLang="zh-TW" sz="1400" i="1"/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/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j</m:t>
                                </m:r>
                              </m:sub>
                            </m:sSub>
                            <m:r>
                              <a:rPr lang="en-US" altLang="zh-TW" sz="1400"/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/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/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zh-TW" sz="14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/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zh-TW" sz="14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/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14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/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/>
                                      <m:t>Θ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437621"/>
                <a:ext cx="4208067" cy="394852"/>
              </a:xfrm>
              <a:prstGeom prst="rect">
                <a:avLst/>
              </a:prstGeom>
              <a:blipFill>
                <a:blip r:embed="rId10"/>
                <a:stretch>
                  <a:fillRect t="-73846" b="-10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/>
              <p:nvPr/>
            </p:nvSpPr>
            <p:spPr>
              <a:xfrm>
                <a:off x="966052" y="4824565"/>
                <a:ext cx="4422734" cy="400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900"/>
                      <m:t>=</m:t>
                    </m:r>
                    <m:r>
                      <a:rPr lang="en-US" altLang="zh-TW" sz="900" i="1"/>
                      <m:t>−</m:t>
                    </m:r>
                    <m:f>
                      <m:fPr>
                        <m:ctrlPr>
                          <a:rPr lang="zh-TW" altLang="zh-TW" sz="900" i="1"/>
                        </m:ctrlPr>
                      </m:fPr>
                      <m:num>
                        <m:r>
                          <a:rPr lang="en-US" altLang="zh-TW" sz="900"/>
                          <m:t>1</m:t>
                        </m:r>
                      </m:num>
                      <m:den>
                        <m:r>
                          <a:rPr lang="en-US" altLang="zh-TW" sz="900"/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9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900"/>
                          <m:t>j</m:t>
                        </m:r>
                        <m:r>
                          <a:rPr lang="en-US" altLang="zh-TW" sz="9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900"/>
                          <m:t>j</m:t>
                        </m:r>
                        <m:r>
                          <a:rPr lang="en-US" altLang="zh-TW" sz="900"/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900"/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9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900" i="1"/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9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9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900" i="1"/>
                                  <m:t>−</m:t>
                                </m:r>
                                <m:r>
                                  <a:rPr lang="en-US" altLang="zh-TW" sz="9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900" i="1"/>
                                    </m:ctrlPr>
                                  </m:dPr>
                                  <m:e>
                                    <m:r>
                                      <a:rPr lang="en-US" altLang="zh-TW" sz="900" i="1"/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9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zh-TW" sz="9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μ</m:t>
                                    </m:r>
                                  </m:e>
                                </m:d>
                                <m:r>
                                  <a:rPr lang="en-US" altLang="zh-TW" sz="90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9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μ</m:t>
                                    </m:r>
                                    <m:r>
                                      <a:rPr lang="en-US" altLang="zh-TW" sz="900" i="1"/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9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zh-TW" sz="900" i="1"/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zh-TW" sz="900" i="1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zh-TW" sz="9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900"/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 sz="9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9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900"/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900"/>
                              <m:t>tr</m:t>
                            </m:r>
                            <m:d>
                              <m:dPr>
                                <m:ctrlPr>
                                  <a:rPr lang="zh-TW" altLang="zh-TW" sz="900" i="1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9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900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900"/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900" i="1"/>
                                      <m:t>−</m:t>
                                    </m:r>
                                    <m:r>
                                      <a:rPr lang="en-US" altLang="zh-TW" sz="900"/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TW" sz="900" i="1"/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9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zh-TW" sz="9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zh-TW" sz="900"/>
                              <m:t>+</m:t>
                            </m:r>
                            <m:func>
                              <m:funcPr>
                                <m:ctrlPr>
                                  <a:rPr lang="zh-TW" altLang="zh-TW" sz="9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90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sz="9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TW" altLang="zh-TW" sz="9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900"/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sz="900" i="1"/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900" i="1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V</m:t>
                                        </m:r>
                                      </m:e>
                                      <m:sup>
                                        <m:r>
                                          <a:rPr lang="en-US" altLang="zh-TW" sz="900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TW" sz="900"/>
                                      <m:t>log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zh-TW" altLang="zh-TW" sz="9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US" altLang="zh-TW" sz="900"/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900" dirty="0"/>
                  <a:t> </a:t>
                </a:r>
                <a:endParaRPr lang="zh-TW" altLang="zh-TW" sz="900" dirty="0"/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824565"/>
                <a:ext cx="4422734" cy="400559"/>
              </a:xfrm>
              <a:prstGeom prst="rect">
                <a:avLst/>
              </a:prstGeom>
              <a:blipFill>
                <a:blip r:embed="rId11"/>
                <a:stretch>
                  <a:fillRect t="-25758" b="-5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/>
              <p:nvPr/>
            </p:nvSpPr>
            <p:spPr>
              <a:xfrm>
                <a:off x="966052" y="5368078"/>
                <a:ext cx="4500081" cy="419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/>
                      <m:t>=</m:t>
                    </m:r>
                    <m:r>
                      <a:rPr lang="en-US" altLang="zh-TW" sz="800" i="1"/>
                      <m:t>−</m:t>
                    </m:r>
                    <m:f>
                      <m:fPr>
                        <m:ctrlPr>
                          <a:rPr lang="zh-TW" altLang="zh-TW" sz="800" i="1"/>
                        </m:ctrlPr>
                      </m:fPr>
                      <m:num>
                        <m:r>
                          <a:rPr lang="en-US" altLang="zh-TW" sz="800"/>
                          <m:t>1</m:t>
                        </m:r>
                      </m:num>
                      <m:den>
                        <m:r>
                          <a:rPr lang="en-US" altLang="zh-TW" sz="800"/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800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800"/>
                          <m:t>j</m:t>
                        </m:r>
                        <m:r>
                          <a:rPr lang="en-US" altLang="zh-TW" sz="800"/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800"/>
                          <m:t>j</m:t>
                        </m:r>
                        <m:r>
                          <a:rPr lang="en-US" altLang="zh-TW" sz="800"/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800"/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8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800" i="1"/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8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8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800" i="1"/>
                                  <m:t>−</m:t>
                                </m:r>
                                <m:r>
                                  <a:rPr lang="en-US" altLang="zh-TW" sz="800"/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800" i="1"/>
                                    </m:ctrlPr>
                                  </m:dPr>
                                  <m:e>
                                    <m:r>
                                      <a:rPr lang="en-US" altLang="zh-TW" sz="800" i="1"/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/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/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/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zh-TW" sz="8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μ</m:t>
                                    </m:r>
                                  </m:e>
                                </m:d>
                                <m:r>
                                  <a:rPr lang="en-US" altLang="zh-TW" sz="800"/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8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μ</m:t>
                                    </m:r>
                                    <m:r>
                                      <a:rPr lang="en-US" altLang="zh-TW" sz="800" i="1"/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800" i="1"/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/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/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/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/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zh-TW" sz="800" i="1"/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/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/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/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zh-TW" sz="800" i="1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zh-TW" sz="8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800"/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 sz="8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800"/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800"/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800"/>
                              <m:t>tr</m:t>
                            </m:r>
                            <m:d>
                              <m:dPr>
                                <m:ctrlPr>
                                  <a:rPr lang="zh-TW" altLang="zh-TW" sz="800" i="1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800" i="1"/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800" i="1"/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800"/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800" i="1"/>
                                      <m:t>−</m:t>
                                    </m:r>
                                    <m:r>
                                      <a:rPr lang="en-US" altLang="zh-TW" sz="800"/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TW" sz="800" i="1"/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8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zh-TW" sz="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800"/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zh-TW" sz="800" i="1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sz="800"/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zh-TW" sz="800" i="1"/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zh-TW" sz="800" i="1"/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800" i="1"/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800"/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zh-TW" sz="800" i="1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sz="800"/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zh-TW" sz="800"/>
                              <m:t>+</m:t>
                            </m:r>
                            <m:func>
                              <m:funcPr>
                                <m:ctrlPr>
                                  <a:rPr lang="zh-TW" altLang="zh-TW" sz="800" i="1"/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800"/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sz="800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/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TW" altLang="zh-TW" sz="800" i="1"/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/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/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800"/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sz="800" i="1"/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800" i="1"/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V</m:t>
                                        </m:r>
                                      </m:e>
                                      <m:sup>
                                        <m:r>
                                          <a:rPr lang="en-US" altLang="zh-TW" sz="800"/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/>
                                      <m:t>log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zh-TW" altLang="zh-TW" sz="800" i="1"/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/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US" altLang="zh-TW" sz="800"/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800" dirty="0"/>
                  <a:t> </a:t>
                </a:r>
                <a:endParaRPr lang="zh-TW" altLang="zh-TW" sz="800" dirty="0"/>
              </a:p>
            </p:txBody>
          </p:sp>
        </mc:Choice>
        <mc:Fallback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5368078"/>
                <a:ext cx="4500081" cy="419538"/>
              </a:xfrm>
              <a:prstGeom prst="rect">
                <a:avLst/>
              </a:prstGeom>
              <a:blipFill>
                <a:blip r:embed="rId12"/>
                <a:stretch>
                  <a:fillRect t="-19118" b="-47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05601B2-D152-48BE-B773-12ECE870E0CB}"/>
              </a:ext>
            </a:extLst>
          </p:cNvPr>
          <p:cNvCxnSpPr>
            <a:cxnSpLocks/>
          </p:cNvCxnSpPr>
          <p:nvPr/>
        </p:nvCxnSpPr>
        <p:spPr>
          <a:xfrm>
            <a:off x="750013" y="4384097"/>
            <a:ext cx="463877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z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 smtClean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Sup>
                                                <m:sSub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/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z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  <m: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𝐣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TW" altLang="en-US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p>
                                        <m:s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/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dirty="0"/>
                  <a:t> For computational purpose, 1. we perform MPCA or HOSVD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=1~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get some principal components :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altLang="zh-TW" dirty="0"/>
                  <a:t>, then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xyz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xyz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 2. Perform SVD on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then write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blipFill>
                <a:blip r:embed="rId4"/>
                <a:stretch>
                  <a:fillRect l="-811" t="-5213" b="-113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/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: Back-projection of image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  <a:blipFill>
                <a:blip r:embed="rId5"/>
                <a:stretch>
                  <a:fillRect b="-71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6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7745710" cy="934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mtClean="0"/>
                        <m:t>(1)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7745710" cy="93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/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i="1" dirty="0"/>
                  <a:t>=&gt;</a:t>
                </a:r>
              </a:p>
              <a:p>
                <a:endParaRPr lang="en-US" altLang="zh-TW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</m:d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𝐀</m:t>
                        </m:r>
                      </m:den>
                    </m:f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𝐕</m:t>
                        </m:r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TW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altLang="zh-TW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p>
                    </m:sSup>
                    <m:r>
                      <a:rPr lang="en-US" altLang="zh-TW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TW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  <a:blipFill>
                <a:blip r:embed="rId3"/>
                <a:stretch>
                  <a:fillRect l="-637" t="-2778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/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nary>
                                    <m:naryPr>
                                      <m:chr m:val="⨂"/>
                                      <m:subHide m:val="on"/>
                                      <m:supHide m:val="on"/>
                                      <m:ctrlP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zh-TW" altLang="en-US" b="1" i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dA</m:t>
                          </m:r>
                        </m:den>
                      </m:f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b="0" i="0">
                          <a:latin typeface="Cambria Math" panose="02040503050406030204" pitchFamily="18" charset="0"/>
                        </a:rPr>
                        <m:t>aB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8DED041-0363-47DE-9F2A-07FD78540C2F}"/>
              </a:ext>
            </a:extLst>
          </p:cNvPr>
          <p:cNvSpPr/>
          <p:nvPr/>
        </p:nvSpPr>
        <p:spPr>
          <a:xfrm>
            <a:off x="1139857" y="5401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/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⨂"/>
                                <m:subHide m:val="on"/>
                                <m:supHide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  <a:blipFill>
                <a:blip r:embed="rId5"/>
                <a:stretch>
                  <a:fillRect t="-49474" b="-6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918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4EA4-6480-4911-A3B6-750492C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/>
              <a:t>autograd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90BB-FD4F-4003-89CD-4F6F6039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70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z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 smtClean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Sup>
                                                <m:sSub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/>
              <p:nvPr/>
            </p:nvSpPr>
            <p:spPr>
              <a:xfrm>
                <a:off x="838200" y="3571925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1925"/>
                <a:ext cx="5597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68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7266B0-D5D7-4A43-B502-909D35A7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: Automatic differentiation engine! 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943CB2-AD7E-4985-8116-637CC862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859"/>
            <a:ext cx="1409700" cy="6572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D0F1EF5-1EF0-44BA-887E-4A060ADDD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6" t="-1471" b="1"/>
          <a:stretch/>
        </p:blipFill>
        <p:spPr>
          <a:xfrm>
            <a:off x="2247900" y="2060859"/>
            <a:ext cx="1870911" cy="657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474FA2-138C-4D65-B433-AB180A20F25C}"/>
                  </a:ext>
                </a:extLst>
              </p:cNvPr>
              <p:cNvSpPr txBox="1"/>
              <p:nvPr/>
            </p:nvSpPr>
            <p:spPr>
              <a:xfrm>
                <a:off x="734728" y="2903589"/>
                <a:ext cx="9718307" cy="3210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By using </a:t>
                </a:r>
                <a:r>
                  <a:rPr lang="en-US" altLang="zh-TW" dirty="0" err="1"/>
                  <a:t>pytorch</a:t>
                </a:r>
                <a:r>
                  <a:rPr lang="en-US" altLang="zh-TW" dirty="0"/>
                  <a:t>, </a:t>
                </a:r>
              </a:p>
              <a:p>
                <a:r>
                  <a:rPr lang="en-US" altLang="zh-TW" dirty="0"/>
                  <a:t>Set </a:t>
                </a:r>
              </a:p>
              <a:p>
                <a:r>
                  <a:rPr lang="en-US" altLang="zh-TW" dirty="0"/>
                  <a:t>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zh-TW" alt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⨂"/>
                                        <m:subHide m:val="on"/>
                                        <m:supHide m:val="on"/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nary>
                                      <m:naryPr>
                                        <m:chr m:val="⨂"/>
                                        <m:subHide m:val="on"/>
                                        <m:supHide m:val="on"/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zh-TW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⨂"/>
                                            <m:subHide m:val="on"/>
                                            <m:supHide m:val="on"/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nary>
                                          <m:naryPr>
                                            <m:chr m:val="⨂"/>
                                            <m:subHide m:val="on"/>
                                            <m:supHide m:val="on"/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zh-TW" altLang="en-US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zh-TW" altLang="en-US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nary>
                                              <m:naryPr>
                                                <m:chr m:val="⨂"/>
                                                <m:subHide m:val="on"/>
                                                <m:supHide m:val="on"/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  <m:nary>
                                              <m:naryPr>
                                                <m:chr m:val="⨂"/>
                                                <m:subHide m:val="on"/>
                                                <m:supHide m:val="on"/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Then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, we just need to run:</a:t>
                </a:r>
              </a:p>
              <a:p>
                <a:endParaRPr lang="en-US" altLang="zh-TW" dirty="0"/>
              </a:p>
              <a:p>
                <a:r>
                  <a:rPr lang="en-US" altLang="zh-TW" dirty="0" err="1"/>
                  <a:t>L.backward</a:t>
                </a:r>
                <a:r>
                  <a:rPr lang="en-US" altLang="zh-TW" dirty="0"/>
                  <a:t>()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Then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automatically, without any  math deduction.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474FA2-138C-4D65-B433-AB180A20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8" y="2903589"/>
                <a:ext cx="9718307" cy="3210944"/>
              </a:xfrm>
              <a:prstGeom prst="rect">
                <a:avLst/>
              </a:prstGeom>
              <a:blipFill>
                <a:blip r:embed="rId4"/>
                <a:stretch>
                  <a:fillRect l="-565" t="-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7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BA871-A6DB-4ED1-A6B0-5949A4FC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example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8AD3C3-7853-4945-BBD5-8192E238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0262"/>
            <a:ext cx="8172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9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9BE0-9700-48AA-A53E-E99AFECC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exp result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BD6B25-16DF-46EB-8633-BD9448E0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07" y="1870376"/>
            <a:ext cx="2384915" cy="2311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D67D655-7706-4D66-B8F8-90105BBD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07" y="4181626"/>
            <a:ext cx="2284684" cy="2311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24C87F-5AC6-4614-8CDA-807FC356D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91" y="1790851"/>
            <a:ext cx="2362200" cy="23907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84BECB-AA4B-40C9-A949-F96F49EAB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995" y="4181626"/>
            <a:ext cx="23907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1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Heterogeneous protein model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6096000" cy="26725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μz</m:t>
                        </m:r>
                      </m:e>
                    </m:eqArr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Define the covariance: </a:t>
                </a:r>
                <a:endParaRPr lang="en-US" altLang="zh-TW" b="0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6096000" cy="2672526"/>
              </a:xfrm>
              <a:prstGeom prst="rect">
                <a:avLst/>
              </a:prstGeom>
              <a:blipFill>
                <a:blip r:embed="rId4"/>
                <a:stretch>
                  <a:fillRect l="-800" t="-1595" b="-27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15F8C39-3405-47D4-84F1-5E0EDD3A67BA}"/>
                  </a:ext>
                </a:extLst>
              </p:cNvPr>
              <p:cNvSpPr txBox="1"/>
              <p:nvPr/>
            </p:nvSpPr>
            <p:spPr>
              <a:xfrm>
                <a:off x="6328528" y="5436420"/>
                <a:ext cx="4390272" cy="40498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</m:d>
                    <m: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</m:d>
                            <m: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  <m:d>
                              <m:d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ν</m:t>
                                </m:r>
                              </m:e>
                            </m:d>
                            <m: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ν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15F8C39-3405-47D4-84F1-5E0EDD3A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5436420"/>
                <a:ext cx="4390272" cy="404983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Protein model</a:t>
            </a:r>
            <a:r>
              <a:rPr lang="zh-TW" altLang="en-US" dirty="0"/>
              <a:t> </a:t>
            </a:r>
            <a:r>
              <a:rPr lang="en-US" altLang="zh-TW" dirty="0"/>
              <a:t>(tensor form)</a:t>
            </a:r>
            <a:br>
              <a:rPr lang="en-US" altLang="zh-TW" dirty="0"/>
            </a:br>
            <a:r>
              <a:rPr lang="en-US" altLang="zh-TW" dirty="0"/>
              <a:t>Version1 problem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z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Vector, matrix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vector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  <a:blipFill>
                <a:blip r:embed="rId4"/>
                <a:stretch>
                  <a:fillRect l="-1036" t="-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0ADF93A-F744-4426-8A77-F7ED78493FC1}"/>
                  </a:ext>
                </a:extLst>
              </p:cNvPr>
              <p:cNvSpPr txBox="1"/>
              <p:nvPr/>
            </p:nvSpPr>
            <p:spPr>
              <a:xfrm>
                <a:off x="6328528" y="2107932"/>
                <a:ext cx="195392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P can only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5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0ADF93A-F744-4426-8A77-F7ED7849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107932"/>
                <a:ext cx="1953928" cy="369332"/>
              </a:xfrm>
              <a:prstGeom prst="rect">
                <a:avLst/>
              </a:prstGeom>
              <a:blipFill>
                <a:blip r:embed="rId5"/>
                <a:stretch>
                  <a:fillRect l="-2167" t="-8065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6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z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 smtClean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Sup>
                                                <m:sSub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/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z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  <m: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𝐣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TW" altLang="en-US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p>
                                        <m:s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/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dirty="0"/>
                  <a:t> For computational purpose, 1. we perform MPCA or HOSVD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=1~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get some principal components :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altLang="zh-TW" dirty="0"/>
                  <a:t>, then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xyz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xyz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 2. Perform SVD on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then write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blipFill>
                <a:blip r:embed="rId4"/>
                <a:stretch>
                  <a:fillRect l="-811" t="-5213" b="-113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/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: Back-projection of image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  <a:blipFill>
                <a:blip r:embed="rId5"/>
                <a:stretch>
                  <a:fillRect b="-71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273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7745710" cy="934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mtClean="0"/>
                        <m:t>(1)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7745710" cy="93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/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i="1" dirty="0"/>
                  <a:t>=&gt;</a:t>
                </a:r>
              </a:p>
              <a:p>
                <a:endParaRPr lang="en-US" altLang="zh-TW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</m:d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𝐀</m:t>
                        </m:r>
                      </m:den>
                    </m:f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𝐕</m:t>
                        </m:r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TW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altLang="zh-TW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p>
                    </m:sSup>
                    <m:r>
                      <a:rPr lang="en-US" altLang="zh-TW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TW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  <a:blipFill>
                <a:blip r:embed="rId3"/>
                <a:stretch>
                  <a:fillRect l="-637" t="-2778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/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nary>
                                    <m:naryPr>
                                      <m:chr m:val="⨂"/>
                                      <m:subHide m:val="on"/>
                                      <m:supHide m:val="on"/>
                                      <m:ctrlP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zh-TW" altLang="en-US" b="1" i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dA</m:t>
                          </m:r>
                        </m:den>
                      </m:f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b="0" i="0">
                          <a:latin typeface="Cambria Math" panose="02040503050406030204" pitchFamily="18" charset="0"/>
                        </a:rPr>
                        <m:t>aB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8DED041-0363-47DE-9F2A-07FD78540C2F}"/>
              </a:ext>
            </a:extLst>
          </p:cNvPr>
          <p:cNvSpPr/>
          <p:nvPr/>
        </p:nvSpPr>
        <p:spPr>
          <a:xfrm>
            <a:off x="1139857" y="5401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/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⨂"/>
                                <m:subHide m:val="on"/>
                                <m:supHide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  <a:blipFill>
                <a:blip r:embed="rId5"/>
                <a:stretch>
                  <a:fillRect t="-49474" b="-6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3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A8B508-BB89-46F1-B063-A818FDFD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Fourier slice theorem for 3D covariance functions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226CB0-9A56-45E8-BDCA-A78F50243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85F1C-A766-49C6-8800-03DBD97C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Fourier slice theorem for 3D covariance functions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000056-869D-4BE6-ADB3-93244301F4B3}"/>
              </a:ext>
            </a:extLst>
          </p:cNvPr>
          <p:cNvGrpSpPr/>
          <p:nvPr/>
        </p:nvGrpSpPr>
        <p:grpSpPr>
          <a:xfrm>
            <a:off x="578461" y="1965440"/>
            <a:ext cx="4466149" cy="4373715"/>
            <a:chOff x="496269" y="1996263"/>
            <a:chExt cx="3912102" cy="387218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4B801F0-B243-46F3-9A08-D5AB1B2B7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69" y="1996263"/>
              <a:ext cx="3912102" cy="38721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F83B847-7F7C-49DC-9E8B-C5B62634F852}"/>
                    </a:ext>
                  </a:extLst>
                </p:cNvPr>
                <p:cNvSpPr txBox="1"/>
                <p:nvPr/>
              </p:nvSpPr>
              <p:spPr>
                <a:xfrm>
                  <a:off x="3542095" y="2069433"/>
                  <a:ext cx="20213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AF83B847-7F7C-49DC-9E8B-C5B62634F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2095" y="2069433"/>
                  <a:ext cx="2021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63" r="-526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83319AA0-3FC9-4901-91E6-99FA5F708AED}"/>
                </a:ext>
              </a:extLst>
            </p:cNvPr>
            <p:cNvSpPr/>
            <p:nvPr/>
          </p:nvSpPr>
          <p:spPr>
            <a:xfrm>
              <a:off x="1694046" y="3590223"/>
              <a:ext cx="144379" cy="14437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690619A-F153-436F-99E4-28849A1821A3}"/>
                </a:ext>
              </a:extLst>
            </p:cNvPr>
            <p:cNvSpPr txBox="1"/>
            <p:nvPr/>
          </p:nvSpPr>
          <p:spPr>
            <a:xfrm>
              <a:off x="1934678" y="3523912"/>
              <a:ext cx="11060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CEA7C8E-E35B-46F1-AC6F-9AFC4C898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2190" y="2207932"/>
              <a:ext cx="835505" cy="140343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D3644C-5037-47B6-B895-DFAA45E3A3AB}"/>
              </a:ext>
            </a:extLst>
          </p:cNvPr>
          <p:cNvSpPr txBox="1"/>
          <p:nvPr/>
        </p:nvSpPr>
        <p:spPr>
          <a:xfrm>
            <a:off x="6096001" y="1965440"/>
            <a:ext cx="86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Define: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5B1D27D-CDD1-472B-B0E0-DD63F8B0DC01}"/>
                  </a:ext>
                </a:extLst>
              </p:cNvPr>
              <p:cNvSpPr txBox="1"/>
              <p:nvPr/>
            </p:nvSpPr>
            <p:spPr>
              <a:xfrm>
                <a:off x="6096001" y="2831023"/>
                <a:ext cx="4062331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5B1D27D-CDD1-472B-B0E0-DD63F8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831023"/>
                <a:ext cx="4062331" cy="412164"/>
              </a:xfrm>
              <a:prstGeom prst="rect">
                <a:avLst/>
              </a:prstGeom>
              <a:blipFill>
                <a:blip r:embed="rId4"/>
                <a:stretch>
                  <a:fillRect t="-132353" b="-19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EB87D0-D264-4032-8A5C-1CF221950E0F}"/>
                  </a:ext>
                </a:extLst>
              </p:cNvPr>
              <p:cNvSpPr txBox="1"/>
              <p:nvPr/>
            </p:nvSpPr>
            <p:spPr>
              <a:xfrm>
                <a:off x="4477211" y="5192775"/>
                <a:ext cx="577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𝚷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zh-TW" altLang="en-US" b="1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EB87D0-D264-4032-8A5C-1CF2219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211" y="5192775"/>
                <a:ext cx="5773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8CE170-E368-434B-A439-BF85F8F60441}"/>
                  </a:ext>
                </a:extLst>
              </p:cNvPr>
              <p:cNvSpPr txBox="1"/>
              <p:nvPr/>
            </p:nvSpPr>
            <p:spPr>
              <a:xfrm>
                <a:off x="6096001" y="2392664"/>
                <a:ext cx="3553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be the plane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8CE170-E368-434B-A439-BF85F8F6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2392664"/>
                <a:ext cx="3553922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A0F973-407D-48CD-BADC-8503B672FDE4}"/>
                  </a:ext>
                </a:extLst>
              </p:cNvPr>
              <p:cNvSpPr txBox="1"/>
              <p:nvPr/>
            </p:nvSpPr>
            <p:spPr>
              <a:xfrm>
                <a:off x="6096001" y="3286422"/>
                <a:ext cx="460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is a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/>
                  <a:t>is R.V. too.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A0F973-407D-48CD-BADC-8503B672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286422"/>
                <a:ext cx="4607095" cy="369332"/>
              </a:xfrm>
              <a:prstGeom prst="rect">
                <a:avLst/>
              </a:prstGeom>
              <a:blipFill>
                <a:blip r:embed="rId7"/>
                <a:stretch>
                  <a:fillRect l="-1058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6ECA65C-13DC-46D2-A43F-8ABC0FEC515E}"/>
                  </a:ext>
                </a:extLst>
              </p:cNvPr>
              <p:cNvSpPr txBox="1"/>
              <p:nvPr/>
            </p:nvSpPr>
            <p:spPr>
              <a:xfrm>
                <a:off x="6096000" y="3717599"/>
                <a:ext cx="4153188" cy="412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nary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6ECA65C-13DC-46D2-A43F-8ABC0FEC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17599"/>
                <a:ext cx="4153188" cy="412164"/>
              </a:xfrm>
              <a:prstGeom prst="rect">
                <a:avLst/>
              </a:prstGeom>
              <a:blipFill>
                <a:blip r:embed="rId8"/>
                <a:stretch>
                  <a:fillRect t="-134328" b="-195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BDC4E41-EEDF-477A-985D-CB994DA1C4AB}"/>
                  </a:ext>
                </a:extLst>
              </p:cNvPr>
              <p:cNvSpPr txBox="1"/>
              <p:nvPr/>
            </p:nvSpPr>
            <p:spPr>
              <a:xfrm>
                <a:off x="6096000" y="4152700"/>
                <a:ext cx="5401415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BDC4E41-EEDF-477A-985D-CB994DA1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52700"/>
                <a:ext cx="5401415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CC7CB61-06DF-42A0-B0F9-0F4E7CA8C030}"/>
                  </a:ext>
                </a:extLst>
              </p:cNvPr>
              <p:cNvSpPr txBox="1"/>
              <p:nvPr/>
            </p:nvSpPr>
            <p:spPr>
              <a:xfrm>
                <a:off x="6096000" y="4696848"/>
                <a:ext cx="5056128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CC7CB61-06DF-42A0-B0F9-0F4E7CA8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96848"/>
                <a:ext cx="5056128" cy="8188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70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C85F1C-A766-49C6-8800-03DBD97C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Fourier slice theorem for 3D covariance functions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9D3644C-5037-47B6-B895-DFAA45E3A3AB}"/>
              </a:ext>
            </a:extLst>
          </p:cNvPr>
          <p:cNvSpPr txBox="1"/>
          <p:nvPr/>
        </p:nvSpPr>
        <p:spPr>
          <a:xfrm>
            <a:off x="2840374" y="2506001"/>
            <a:ext cx="8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Define: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5B1D27D-CDD1-472B-B0E0-DD63F8B0DC01}"/>
                  </a:ext>
                </a:extLst>
              </p:cNvPr>
              <p:cNvSpPr txBox="1"/>
              <p:nvPr/>
            </p:nvSpPr>
            <p:spPr>
              <a:xfrm>
                <a:off x="2840374" y="3371584"/>
                <a:ext cx="4753959" cy="4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5B1D27D-CDD1-472B-B0E0-DD63F8B0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4" y="3371584"/>
                <a:ext cx="4753959" cy="412164"/>
              </a:xfrm>
              <a:prstGeom prst="rect">
                <a:avLst/>
              </a:prstGeom>
              <a:blipFill>
                <a:blip r:embed="rId2"/>
                <a:stretch>
                  <a:fillRect t="-132353" b="-19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9295C625-3937-425B-8CE1-7A768B2AFAF0}"/>
              </a:ext>
            </a:extLst>
          </p:cNvPr>
          <p:cNvGrpSpPr/>
          <p:nvPr/>
        </p:nvGrpSpPr>
        <p:grpSpPr>
          <a:xfrm>
            <a:off x="-89355" y="2242840"/>
            <a:ext cx="2959537" cy="3042765"/>
            <a:chOff x="578461" y="1965440"/>
            <a:chExt cx="4466149" cy="437371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C000056-869D-4BE6-ADB3-93244301F4B3}"/>
                </a:ext>
              </a:extLst>
            </p:cNvPr>
            <p:cNvGrpSpPr/>
            <p:nvPr/>
          </p:nvGrpSpPr>
          <p:grpSpPr>
            <a:xfrm>
              <a:off x="578461" y="1965440"/>
              <a:ext cx="4466149" cy="4373715"/>
              <a:chOff x="496269" y="1996263"/>
              <a:chExt cx="3912102" cy="3872183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74B801F0-B243-46F3-9A08-D5AB1B2B7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269" y="1996263"/>
                <a:ext cx="3912102" cy="38721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AF83B847-7F7C-49DC-9E8B-C5B62634F852}"/>
                      </a:ext>
                    </a:extLst>
                  </p:cNvPr>
                  <p:cNvSpPr txBox="1"/>
                  <p:nvPr/>
                </p:nvSpPr>
                <p:spPr>
                  <a:xfrm>
                    <a:off x="3542095" y="2069433"/>
                    <a:ext cx="20213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AF83B847-7F7C-49DC-9E8B-C5B62634F8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2095" y="2069433"/>
                    <a:ext cx="20213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6000" r="-32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83319AA0-3FC9-4901-91E6-99FA5F708AED}"/>
                  </a:ext>
                </a:extLst>
              </p:cNvPr>
              <p:cNvSpPr/>
              <p:nvPr/>
            </p:nvSpPr>
            <p:spPr>
              <a:xfrm>
                <a:off x="1694046" y="3590223"/>
                <a:ext cx="144379" cy="144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690619A-F153-436F-99E4-28849A1821A3}"/>
                  </a:ext>
                </a:extLst>
              </p:cNvPr>
              <p:cNvSpPr txBox="1"/>
              <p:nvPr/>
            </p:nvSpPr>
            <p:spPr>
              <a:xfrm>
                <a:off x="1934678" y="3523912"/>
                <a:ext cx="110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5CEA7C8E-E35B-46F1-AC6F-9AFC4C898A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2190" y="2207932"/>
                <a:ext cx="835505" cy="140343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4EB87D0-D264-4032-8A5C-1CF221950E0F}"/>
                    </a:ext>
                  </a:extLst>
                </p:cNvPr>
                <p:cNvSpPr txBox="1"/>
                <p:nvPr/>
              </p:nvSpPr>
              <p:spPr>
                <a:xfrm>
                  <a:off x="4250522" y="5303045"/>
                  <a:ext cx="577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𝚷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84EB87D0-D264-4032-8A5C-1CF221950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22" y="5303045"/>
                  <a:ext cx="57733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4516" b="-380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8CE170-E368-434B-A439-BF85F8F60441}"/>
                  </a:ext>
                </a:extLst>
              </p:cNvPr>
              <p:cNvSpPr txBox="1"/>
              <p:nvPr/>
            </p:nvSpPr>
            <p:spPr>
              <a:xfrm>
                <a:off x="2840370" y="2929026"/>
                <a:ext cx="4330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be the plane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8CE170-E368-434B-A439-BF85F8F60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0" y="2929026"/>
                <a:ext cx="433045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A0F973-407D-48CD-BADC-8503B672FDE4}"/>
                  </a:ext>
                </a:extLst>
              </p:cNvPr>
              <p:cNvSpPr txBox="1"/>
              <p:nvPr/>
            </p:nvSpPr>
            <p:spPr>
              <a:xfrm>
                <a:off x="2840375" y="3826983"/>
                <a:ext cx="4530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is a random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/>
                  <a:t>is R.V. too.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29A0F973-407D-48CD-BADC-8503B672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5" y="3826983"/>
                <a:ext cx="4530376" cy="369332"/>
              </a:xfrm>
              <a:prstGeom prst="rect">
                <a:avLst/>
              </a:prstGeom>
              <a:blipFill>
                <a:blip r:embed="rId7"/>
                <a:stretch>
                  <a:fillRect l="-1211" t="-10000" r="-94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6ECA65C-13DC-46D2-A43F-8ABC0FEC515E}"/>
                  </a:ext>
                </a:extLst>
              </p:cNvPr>
              <p:cNvSpPr txBox="1"/>
              <p:nvPr/>
            </p:nvSpPr>
            <p:spPr>
              <a:xfrm>
                <a:off x="2840373" y="4258160"/>
                <a:ext cx="4084028" cy="412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dirty="0"/>
                              <m:t> 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nary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26ECA65C-13DC-46D2-A43F-8ABC0FEC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3" y="4258160"/>
                <a:ext cx="4084028" cy="412164"/>
              </a:xfrm>
              <a:prstGeom prst="rect">
                <a:avLst/>
              </a:prstGeom>
              <a:blipFill>
                <a:blip r:embed="rId8"/>
                <a:stretch>
                  <a:fillRect t="-134328" b="-195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BDC4E41-EEDF-477A-985D-CB994DA1C4AB}"/>
                  </a:ext>
                </a:extLst>
              </p:cNvPr>
              <p:cNvSpPr txBox="1"/>
              <p:nvPr/>
            </p:nvSpPr>
            <p:spPr>
              <a:xfrm>
                <a:off x="2840373" y="4693261"/>
                <a:ext cx="536348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acc>
                                  <m:accPr>
                                    <m:chr m:val="⃗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zh-TW" altLang="en-US" dirty="0"/>
                                  <m:t>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BDC4E41-EEDF-477A-985D-CB994DA1C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3" y="4693261"/>
                <a:ext cx="5363487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CC7CB61-06DF-42A0-B0F9-0F4E7CA8C030}"/>
                  </a:ext>
                </a:extLst>
              </p:cNvPr>
              <p:cNvSpPr txBox="1"/>
              <p:nvPr/>
            </p:nvSpPr>
            <p:spPr>
              <a:xfrm>
                <a:off x="2840374" y="5237409"/>
                <a:ext cx="4753960" cy="42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⃗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DCC7CB61-06DF-42A0-B0F9-0F4E7CA8C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374" y="5237409"/>
                <a:ext cx="4753960" cy="426655"/>
              </a:xfrm>
              <a:prstGeom prst="rect">
                <a:avLst/>
              </a:prstGeom>
              <a:blipFill>
                <a:blip r:embed="rId10"/>
                <a:stretch>
                  <a:fillRect t="-124286" b="-18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>
            <a:extLst>
              <a:ext uri="{FF2B5EF4-FFF2-40B4-BE49-F238E27FC236}">
                <a16:creationId xmlns:a16="http://schemas.microsoft.com/office/drawing/2014/main" id="{C4C46C7A-CD6C-4E42-9DC2-DE0E42351E28}"/>
              </a:ext>
            </a:extLst>
          </p:cNvPr>
          <p:cNvSpPr txBox="1"/>
          <p:nvPr/>
        </p:nvSpPr>
        <p:spPr>
          <a:xfrm>
            <a:off x="8121284" y="2506001"/>
            <a:ext cx="379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Define Fourier transform of covariance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E61A594-6D15-4D11-9A78-1C833634D19F}"/>
                  </a:ext>
                </a:extLst>
              </p:cNvPr>
              <p:cNvSpPr txBox="1"/>
              <p:nvPr/>
            </p:nvSpPr>
            <p:spPr>
              <a:xfrm>
                <a:off x="8121284" y="3371584"/>
                <a:ext cx="1252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E61A594-6D15-4D11-9A78-1C833634D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4" y="3371584"/>
                <a:ext cx="125203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3406592-F1F7-4C2A-964C-A4BF91BF7C15}"/>
                  </a:ext>
                </a:extLst>
              </p:cNvPr>
              <p:cNvSpPr txBox="1"/>
              <p:nvPr/>
            </p:nvSpPr>
            <p:spPr>
              <a:xfrm>
                <a:off x="8121284" y="3371972"/>
                <a:ext cx="1252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53406592-F1F7-4C2A-964C-A4BF91BF7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4" y="3371972"/>
                <a:ext cx="125203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E21D107-4FBF-4A53-9C4B-CDD1781B00A0}"/>
                  </a:ext>
                </a:extLst>
              </p:cNvPr>
              <p:cNvSpPr txBox="1"/>
              <p:nvPr/>
            </p:nvSpPr>
            <p:spPr>
              <a:xfrm>
                <a:off x="8121285" y="3763854"/>
                <a:ext cx="3994684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E21D107-4FBF-4A53-9C4B-CDD1781B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5" y="3763854"/>
                <a:ext cx="3994684" cy="465961"/>
              </a:xfrm>
              <a:prstGeom prst="rect">
                <a:avLst/>
              </a:prstGeom>
              <a:blipFill>
                <a:blip r:embed="rId13"/>
                <a:stretch>
                  <a:fillRect l="-4268" t="-105195" b="-168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E4A234E-87E1-4FB3-AD80-9617195882A7}"/>
                  </a:ext>
                </a:extLst>
              </p:cNvPr>
              <p:cNvSpPr txBox="1"/>
              <p:nvPr/>
            </p:nvSpPr>
            <p:spPr>
              <a:xfrm>
                <a:off x="8121284" y="4224367"/>
                <a:ext cx="1261111" cy="40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E4A234E-87E1-4FB3-AD80-96171958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4" y="4224367"/>
                <a:ext cx="1261111" cy="409536"/>
              </a:xfrm>
              <a:prstGeom prst="rect">
                <a:avLst/>
              </a:prstGeom>
              <a:blipFill>
                <a:blip r:embed="rId14"/>
                <a:stretch>
                  <a:fillRect t="-1493" b="-44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DCB8A3C-8783-4442-9337-65AD9ACB9B63}"/>
                  </a:ext>
                </a:extLst>
              </p:cNvPr>
              <p:cNvSpPr txBox="1"/>
              <p:nvPr/>
            </p:nvSpPr>
            <p:spPr>
              <a:xfrm>
                <a:off x="8121284" y="4670325"/>
                <a:ext cx="3994684" cy="465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DCB8A3C-8783-4442-9337-65AD9ACB9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4" y="4670325"/>
                <a:ext cx="3994684" cy="465961"/>
              </a:xfrm>
              <a:prstGeom prst="rect">
                <a:avLst/>
              </a:prstGeom>
              <a:blipFill>
                <a:blip r:embed="rId15"/>
                <a:stretch>
                  <a:fillRect l="-4268" t="-105195" b="-1688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AEEE2062-2D3A-4C07-9F01-15B64A0C4F29}"/>
              </a:ext>
            </a:extLst>
          </p:cNvPr>
          <p:cNvSpPr txBox="1"/>
          <p:nvPr/>
        </p:nvSpPr>
        <p:spPr>
          <a:xfrm>
            <a:off x="8121283" y="2929026"/>
            <a:ext cx="2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functions: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6E3F49-FC18-4510-8393-42759864940C}"/>
                  </a:ext>
                </a:extLst>
              </p:cNvPr>
              <p:cNvSpPr txBox="1"/>
              <p:nvPr/>
            </p:nvSpPr>
            <p:spPr>
              <a:xfrm>
                <a:off x="8121284" y="5217755"/>
                <a:ext cx="39946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106E3F49-FC18-4510-8393-427598649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4" y="5217755"/>
                <a:ext cx="3994684" cy="369332"/>
              </a:xfrm>
              <a:prstGeom prst="rect">
                <a:avLst/>
              </a:prstGeom>
              <a:blipFill>
                <a:blip r:embed="rId16"/>
                <a:stretch>
                  <a:fillRect l="-1220" t="-983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8FE65D1-7FB7-4CDF-AAE8-3F7462FBEE3E}"/>
                  </a:ext>
                </a:extLst>
              </p:cNvPr>
              <p:cNvSpPr txBox="1"/>
              <p:nvPr/>
            </p:nvSpPr>
            <p:spPr>
              <a:xfrm>
                <a:off x="8121284" y="5610322"/>
                <a:ext cx="3994684" cy="409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8FE65D1-7FB7-4CDF-AAE8-3F7462FB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284" y="5610322"/>
                <a:ext cx="3994684" cy="409536"/>
              </a:xfrm>
              <a:prstGeom prst="rect">
                <a:avLst/>
              </a:prstGeom>
              <a:blipFill>
                <a:blip r:embed="rId17"/>
                <a:stretch>
                  <a:fillRect l="-1220" t="-2941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5F817807-1216-40D5-9091-9D0B577DD8B2}"/>
              </a:ext>
            </a:extLst>
          </p:cNvPr>
          <p:cNvSpPr/>
          <p:nvPr/>
        </p:nvSpPr>
        <p:spPr>
          <a:xfrm>
            <a:off x="2840373" y="2242840"/>
            <a:ext cx="5280909" cy="3907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B2A978-1DEA-4D44-857E-87D79845B569}"/>
              </a:ext>
            </a:extLst>
          </p:cNvPr>
          <p:cNvSpPr/>
          <p:nvPr/>
        </p:nvSpPr>
        <p:spPr>
          <a:xfrm>
            <a:off x="8121283" y="2242840"/>
            <a:ext cx="3994684" cy="3907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837FB54-A350-4DE8-BF7A-52B3C31BE3E6}"/>
                  </a:ext>
                </a:extLst>
              </p:cNvPr>
              <p:cNvSpPr txBox="1"/>
              <p:nvPr/>
            </p:nvSpPr>
            <p:spPr>
              <a:xfrm>
                <a:off x="2839106" y="6275204"/>
                <a:ext cx="5842497" cy="317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tx1"/>
                    </a:solidFill>
                  </a:rPr>
                  <a:t>Then we get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 by data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837FB54-A350-4DE8-BF7A-52B3C31BE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106" y="6275204"/>
                <a:ext cx="5842497" cy="317203"/>
              </a:xfrm>
              <a:prstGeom prst="rect">
                <a:avLst/>
              </a:prstGeom>
              <a:blipFill>
                <a:blip r:embed="rId18"/>
                <a:stretch>
                  <a:fillRect l="-2505" t="-19231" b="-384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0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DAF5E-0EBB-4270-ADF1-AD849566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Opposite of this method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9822CAF-B108-4155-9548-0825B24E89D1}"/>
              </a:ext>
            </a:extLst>
          </p:cNvPr>
          <p:cNvGrpSpPr/>
          <p:nvPr/>
        </p:nvGrpSpPr>
        <p:grpSpPr>
          <a:xfrm>
            <a:off x="1258182" y="2406470"/>
            <a:ext cx="2959537" cy="3042765"/>
            <a:chOff x="578461" y="1965440"/>
            <a:chExt cx="4466149" cy="437371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E608697A-C10D-4711-A8B9-6C2BEBE92B80}"/>
                </a:ext>
              </a:extLst>
            </p:cNvPr>
            <p:cNvGrpSpPr/>
            <p:nvPr/>
          </p:nvGrpSpPr>
          <p:grpSpPr>
            <a:xfrm>
              <a:off x="578461" y="1965440"/>
              <a:ext cx="4466149" cy="4373715"/>
              <a:chOff x="496269" y="1996263"/>
              <a:chExt cx="3912102" cy="3872183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F79B5415-1C14-4403-92E4-BADEFB715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6269" y="1996263"/>
                <a:ext cx="3912102" cy="387218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9B72BF5-C4CC-4623-8EE4-92DCF2A469B6}"/>
                      </a:ext>
                    </a:extLst>
                  </p:cNvPr>
                  <p:cNvSpPr txBox="1"/>
                  <p:nvPr/>
                </p:nvSpPr>
                <p:spPr>
                  <a:xfrm>
                    <a:off x="3542095" y="2069433"/>
                    <a:ext cx="20213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8" name="文字方塊 7">
                    <a:extLst>
                      <a:ext uri="{FF2B5EF4-FFF2-40B4-BE49-F238E27FC236}">
                        <a16:creationId xmlns:a16="http://schemas.microsoft.com/office/drawing/2014/main" id="{69B72BF5-C4CC-4623-8EE4-92DCF2A46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2095" y="2069433"/>
                    <a:ext cx="20213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6000" r="-320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A36466EC-4015-4CE2-8AF2-ADC1DC1AF44B}"/>
                  </a:ext>
                </a:extLst>
              </p:cNvPr>
              <p:cNvSpPr/>
              <p:nvPr/>
            </p:nvSpPr>
            <p:spPr>
              <a:xfrm>
                <a:off x="1694046" y="3590223"/>
                <a:ext cx="144379" cy="14437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2CB1CA6-45B9-4E46-8407-05C99443449C}"/>
                  </a:ext>
                </a:extLst>
              </p:cNvPr>
              <p:cNvSpPr txBox="1"/>
              <p:nvPr/>
            </p:nvSpPr>
            <p:spPr>
              <a:xfrm>
                <a:off x="1934678" y="3523912"/>
                <a:ext cx="110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a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96B1E904-389A-4A9E-ADE7-C3D412D31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92190" y="2207932"/>
                <a:ext cx="835505" cy="140343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49D9B655-FA2E-4F7D-BA7B-F90D7FBB07AF}"/>
                    </a:ext>
                  </a:extLst>
                </p:cNvPr>
                <p:cNvSpPr txBox="1"/>
                <p:nvPr/>
              </p:nvSpPr>
              <p:spPr>
                <a:xfrm>
                  <a:off x="4250522" y="5303045"/>
                  <a:ext cx="577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𝚷</m:t>
                            </m:r>
                          </m:e>
                          <m:sub>
                            <m:acc>
                              <m:accPr>
                                <m:chr m:val="⃗"/>
                                <m:ctrlP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TW" altLang="en-US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zh-TW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49D9B655-FA2E-4F7D-BA7B-F90D7FBB0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0522" y="5303045"/>
                  <a:ext cx="5773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4516" b="-380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C050BE7-C230-4730-9BAF-8A939B229617}"/>
                  </a:ext>
                </a:extLst>
              </p:cNvPr>
              <p:cNvSpPr txBox="1"/>
              <p:nvPr/>
            </p:nvSpPr>
            <p:spPr>
              <a:xfrm>
                <a:off x="5303950" y="2982668"/>
                <a:ext cx="3593420" cy="684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: a very large matrix</a:t>
                </a:r>
              </a:p>
              <a:p>
                <a:pPr marL="342900" indent="-342900">
                  <a:buAutoNum type="arabicPeriod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C050BE7-C230-4730-9BAF-8A939B229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50" y="2982668"/>
                <a:ext cx="3593420" cy="684162"/>
              </a:xfrm>
              <a:prstGeom prst="rect">
                <a:avLst/>
              </a:prstGeom>
              <a:blipFill>
                <a:blip r:embed="rId5"/>
                <a:stretch>
                  <a:fillRect l="-1186" r="-6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D78E66-73BF-4ADF-8996-A9532F27A72C}"/>
              </a:ext>
            </a:extLst>
          </p:cNvPr>
          <p:cNvSpPr txBox="1"/>
          <p:nvPr/>
        </p:nvSpPr>
        <p:spPr>
          <a:xfrm>
            <a:off x="5303950" y="340503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We can only get finite angles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0A65CAB-FC2F-40AA-9332-7C76B3095614}"/>
              </a:ext>
            </a:extLst>
          </p:cNvPr>
          <p:cNvSpPr txBox="1"/>
          <p:nvPr/>
        </p:nvSpPr>
        <p:spPr>
          <a:xfrm>
            <a:off x="5303950" y="377353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altLang="zh-TW" dirty="0"/>
              <a:t>Some angle have little data to compute good covariance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18EF98-F573-46AF-AF14-F9867F3AFBD4}"/>
              </a:ext>
            </a:extLst>
          </p:cNvPr>
          <p:cNvSpPr txBox="1"/>
          <p:nvPr/>
        </p:nvSpPr>
        <p:spPr>
          <a:xfrm>
            <a:off x="5303950" y="415864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zh-TW" dirty="0"/>
              <a:t>Noise isn’t modeled in this method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5465A9-5551-41D2-88AE-21BC048102BC}"/>
              </a:ext>
            </a:extLst>
          </p:cNvPr>
          <p:cNvSpPr txBox="1"/>
          <p:nvPr/>
        </p:nvSpPr>
        <p:spPr>
          <a:xfrm>
            <a:off x="5303950" y="454375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zh-TW" dirty="0"/>
              <a:t>The amount of noise might vary in each image.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65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CA8B508-BB89-46F1-B063-A818FDFD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500" dirty="0"/>
              <a:t>EM-PCA for computing 3D structure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226CB0-9A56-45E8-BDCA-A78F50243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005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F926E-11DA-4561-A4D3-352BCFC9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images, </a:t>
                </a:r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zh-TW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zh-TW" altLang="zh-TW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5830772-5CDD-4727-ACAE-DC6735C0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1" y="3572760"/>
            <a:ext cx="7676586" cy="31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2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1151</Words>
  <Application>Microsoft Office PowerPoint</Application>
  <PresentationFormat>寬螢幕</PresentationFormat>
  <Paragraphs>230</Paragraphs>
  <Slides>32</Slides>
  <Notes>2</Notes>
  <HiddenSlides>0</HiddenSlides>
  <MMClips>4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 Directly reconstructing principal components of 3D protein structure density map from 2D cryo-EM projection images by 2SDR method</vt:lpstr>
      <vt:lpstr>Outline</vt:lpstr>
      <vt:lpstr>Heterogeneous protein model</vt:lpstr>
      <vt:lpstr>Fourier slice theorem for 3D covariance functions</vt:lpstr>
      <vt:lpstr>Fourier slice theorem for 3D covariance functions</vt:lpstr>
      <vt:lpstr>Fourier slice theorem for 3D covariance functions</vt:lpstr>
      <vt:lpstr>Opposite of this method</vt:lpstr>
      <vt:lpstr>EM-PCA for computing 3D structure</vt:lpstr>
      <vt:lpstr>Image model</vt:lpstr>
      <vt:lpstr>PCA model</vt:lpstr>
      <vt:lpstr>Code: Expectation</vt:lpstr>
      <vt:lpstr>Data preparation</vt:lpstr>
      <vt:lpstr>5 Ribosome proteins</vt:lpstr>
      <vt:lpstr>Create dataset</vt:lpstr>
      <vt:lpstr>Generated orthogonal structures</vt:lpstr>
      <vt:lpstr>Find coefficient by finding expectation </vt:lpstr>
      <vt:lpstr>Post analysis</vt:lpstr>
      <vt:lpstr>MPCA part</vt:lpstr>
      <vt:lpstr>Protein model (vector form)</vt:lpstr>
      <vt:lpstr>Protein model (tensor form)</vt:lpstr>
      <vt:lpstr>Image model</vt:lpstr>
      <vt:lpstr>MPCA model</vt:lpstr>
      <vt:lpstr>Maximization</vt:lpstr>
      <vt:lpstr>Maximization</vt:lpstr>
      <vt:lpstr>Pytorch autograd</vt:lpstr>
      <vt:lpstr>Maximization</vt:lpstr>
      <vt:lpstr>Pytorch : Automatic differentiation engine! </vt:lpstr>
      <vt:lpstr>Code example</vt:lpstr>
      <vt:lpstr>Some exp result</vt:lpstr>
      <vt:lpstr>Protein model (tensor form) Version1 problem</vt:lpstr>
      <vt:lpstr>Maximization</vt:lpstr>
      <vt:lpstr>Maximization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Directly reconstructing principal components of 3D protein structure density map from 2D cryo-EM projection images by 2SDR method</dc:title>
  <dc:creator>Lewis Chen (陳慶豐)</dc:creator>
  <cp:lastModifiedBy>陳慶豐</cp:lastModifiedBy>
  <cp:revision>110</cp:revision>
  <dcterms:created xsi:type="dcterms:W3CDTF">2021-12-13T07:59:07Z</dcterms:created>
  <dcterms:modified xsi:type="dcterms:W3CDTF">2021-12-14T05:57:05Z</dcterms:modified>
</cp:coreProperties>
</file>