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4E78-7F39-4754-BA8C-CF38D5CB3391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1468-D850-4CF2-9D30-6F4683EBC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83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4E78-7F39-4754-BA8C-CF38D5CB3391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1468-D850-4CF2-9D30-6F4683EBC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00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4E78-7F39-4754-BA8C-CF38D5CB3391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1468-D850-4CF2-9D30-6F4683EBCA5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851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4E78-7F39-4754-BA8C-CF38D5CB3391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1468-D850-4CF2-9D30-6F4683EBC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951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4E78-7F39-4754-BA8C-CF38D5CB3391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1468-D850-4CF2-9D30-6F4683EBCA5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375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4E78-7F39-4754-BA8C-CF38D5CB3391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1468-D850-4CF2-9D30-6F4683EBC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217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4E78-7F39-4754-BA8C-CF38D5CB3391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1468-D850-4CF2-9D30-6F4683EBC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909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4E78-7F39-4754-BA8C-CF38D5CB3391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1468-D850-4CF2-9D30-6F4683EBC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89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4E78-7F39-4754-BA8C-CF38D5CB3391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1468-D850-4CF2-9D30-6F4683EBC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41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4E78-7F39-4754-BA8C-CF38D5CB3391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1468-D850-4CF2-9D30-6F4683EBC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49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4E78-7F39-4754-BA8C-CF38D5CB3391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1468-D850-4CF2-9D30-6F4683EBC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83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4E78-7F39-4754-BA8C-CF38D5CB3391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1468-D850-4CF2-9D30-6F4683EBC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54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4E78-7F39-4754-BA8C-CF38D5CB3391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1468-D850-4CF2-9D30-6F4683EBC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41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4E78-7F39-4754-BA8C-CF38D5CB3391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1468-D850-4CF2-9D30-6F4683EBC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94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4E78-7F39-4754-BA8C-CF38D5CB3391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1468-D850-4CF2-9D30-6F4683EBC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86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4E78-7F39-4754-BA8C-CF38D5CB3391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1468-D850-4CF2-9D30-6F4683EBC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15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04E78-7F39-4754-BA8C-CF38D5CB3391}" type="datetimeFigureOut">
              <a:rPr lang="zh-TW" altLang="en-US" smtClean="0"/>
              <a:t>2021/10/25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E0B1468-D850-4CF2-9D30-6F4683EBC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470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90204" y="2404534"/>
            <a:ext cx="8683799" cy="1646302"/>
          </a:xfrm>
        </p:spPr>
        <p:txBody>
          <a:bodyPr/>
          <a:lstStyle/>
          <a:p>
            <a:r>
              <a:rPr lang="en-US" altLang="zh-TW" sz="2400" dirty="0" smtClean="0"/>
              <a:t>End-to-End Simultaneous Learning of Single-particle Orientation </a:t>
            </a:r>
            <a:br>
              <a:rPr lang="en-US" altLang="zh-TW" sz="2400" dirty="0" smtClean="0"/>
            </a:br>
            <a:r>
              <a:rPr lang="en-US" altLang="zh-TW" sz="2400" dirty="0" smtClean="0"/>
              <a:t>and 3D Map Reconstruction from </a:t>
            </a:r>
            <a:r>
              <a:rPr lang="en-US" altLang="zh-TW" sz="2400" dirty="0" err="1" smtClean="0"/>
              <a:t>Cryo</a:t>
            </a:r>
            <a:r>
              <a:rPr lang="en-US" altLang="zh-TW" sz="2400" dirty="0" smtClean="0"/>
              <a:t>-electron Microscopy Data</a:t>
            </a:r>
            <a:endParaRPr lang="zh-TW" altLang="en-US" sz="2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林思涵</a:t>
            </a:r>
            <a:endParaRPr lang="en-US" altLang="zh-TW" dirty="0" smtClean="0"/>
          </a:p>
          <a:p>
            <a:r>
              <a:rPr lang="en-US" altLang="zh-TW" smtClean="0"/>
              <a:t>2021/10/26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131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3121"/>
            <a:ext cx="109823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5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42103"/>
          <a:stretch/>
        </p:blipFill>
        <p:spPr>
          <a:xfrm>
            <a:off x="357447" y="1039767"/>
            <a:ext cx="11001375" cy="2624975"/>
          </a:xfrm>
          <a:prstGeom prst="rect">
            <a:avLst/>
          </a:prstGeom>
        </p:spPr>
      </p:pic>
      <p:sp>
        <p:nvSpPr>
          <p:cNvPr id="5" name="右大括弧 4"/>
          <p:cNvSpPr/>
          <p:nvPr/>
        </p:nvSpPr>
        <p:spPr>
          <a:xfrm rot="5400000">
            <a:off x="3501735" y="2683611"/>
            <a:ext cx="357448" cy="2497974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483033" y="4111323"/>
                <a:ext cx="2138406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TW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r>
                  <a:rPr lang="zh-TW" altLang="en-US" dirty="0"/>
                  <a:t>　</a:t>
                </a:r>
                <a:r>
                  <a:rPr lang="zh-TW" altLang="en-US" dirty="0" smtClean="0"/>
                  <a:t>　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033" y="4111323"/>
                <a:ext cx="2138406" cy="6685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肘形接點 7"/>
          <p:cNvCxnSpPr/>
          <p:nvPr/>
        </p:nvCxnSpPr>
        <p:spPr>
          <a:xfrm rot="16200000" flipH="1">
            <a:off x="5572515" y="3162499"/>
            <a:ext cx="1413163" cy="841924"/>
          </a:xfrm>
          <a:prstGeom prst="bentConnector3">
            <a:avLst>
              <a:gd name="adj1" fmla="val 1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648061" y="3812064"/>
                <a:ext cx="3827971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rec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TW" b="1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TW" alt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1" i="1" smtClean="0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𝛾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b>
                                      </m:sSub>
                                      <m:r>
                                        <a:rPr lang="en-US" altLang="zh-TW" b="1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061" y="3812064"/>
                <a:ext cx="3827971" cy="8712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127641" y="168566"/>
                <a:ext cx="3144835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zh-TW" alt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1" i="1" smtClean="0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  <m:r>
                                <a:rPr lang="en-US" altLang="zh-TW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641" y="168566"/>
                <a:ext cx="3144835" cy="871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7692075" y="4676562"/>
                <a:ext cx="3216842" cy="4564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zh-TW" alt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zh-TW" sz="1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r>
                            <a:rPr lang="en-US" altLang="zh-TW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zh-TW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TW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zh-TW" alt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400" b="1" i="1" smtClean="0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  <m:r>
                                <a:rPr lang="en-US" altLang="zh-TW" sz="14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  <m:sup>
                          <m:r>
                            <a:rPr lang="en-US" altLang="zh-TW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075" y="4676562"/>
                <a:ext cx="3216842" cy="4564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標題 3"/>
          <p:cNvSpPr txBox="1">
            <a:spLocks/>
          </p:cNvSpPr>
          <p:nvPr/>
        </p:nvSpPr>
        <p:spPr>
          <a:xfrm>
            <a:off x="0" y="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 smtClean="0"/>
              <a:t>Auto-encoder architecture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3557848" y="5226420"/>
                <a:ext cx="173002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zh-TW" dirty="0" smtClean="0"/>
                  <a:t>Euler Angles</a:t>
                </a:r>
              </a:p>
              <a:p>
                <a:pPr marL="342900" indent="-342900">
                  <a:buAutoNum type="arabicPeriod"/>
                </a:pPr>
                <a:r>
                  <a:rPr lang="en-US" altLang="zh-TW" dirty="0" smtClean="0"/>
                  <a:t>Quaternions</a:t>
                </a: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848" y="5226420"/>
                <a:ext cx="1730025" cy="923330"/>
              </a:xfrm>
              <a:prstGeom prst="rect">
                <a:avLst/>
              </a:prstGeom>
              <a:blipFill>
                <a:blip r:embed="rId7"/>
                <a:stretch>
                  <a:fillRect l="-2827" t="-3289" r="-2120" b="-78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/>
          <p:nvPr/>
        </p:nvCxnSpPr>
        <p:spPr>
          <a:xfrm>
            <a:off x="3680459" y="4572000"/>
            <a:ext cx="0" cy="6544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712451" y="5903888"/>
                <a:ext cx="664637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/>
                  <a:t>The MLP outputs two 3-dimensional vectors.</a:t>
                </a:r>
              </a:p>
              <a:p>
                <a:r>
                  <a:rPr lang="en-US" altLang="zh-TW" sz="1400" dirty="0" smtClean="0"/>
                  <a:t>These are then </a:t>
                </a:r>
                <a:r>
                  <a:rPr lang="en-US" altLang="zh-TW" sz="1400" dirty="0" err="1" smtClean="0"/>
                  <a:t>orthonormalized</a:t>
                </a:r>
                <a:r>
                  <a:rPr lang="en-US" altLang="zh-TW" sz="1400" dirty="0" smtClean="0"/>
                  <a:t> to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400" dirty="0" smtClean="0"/>
                  <a:t>.</a:t>
                </a:r>
              </a:p>
              <a:p>
                <a:r>
                  <a:rPr lang="en-US" altLang="zh-TW" sz="1400" dirty="0" smtClean="0"/>
                  <a:t>A third vector is then computed by the cross product of the first two,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TW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400" dirty="0" smtClean="0"/>
                  <a:t>.</a:t>
                </a:r>
              </a:p>
              <a:p>
                <a:r>
                  <a:rPr lang="en-US" altLang="zh-TW" sz="1400" dirty="0" smtClean="0"/>
                  <a:t>These three vectors define a local coordinate system that relates to a 3 × 3 rotation matrix.</a:t>
                </a:r>
                <a:endParaRPr lang="zh-TW" altLang="en-US" sz="1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451" y="5903888"/>
                <a:ext cx="6646371" cy="954107"/>
              </a:xfrm>
              <a:prstGeom prst="rect">
                <a:avLst/>
              </a:prstGeom>
              <a:blipFill>
                <a:blip r:embed="rId8"/>
                <a:stretch>
                  <a:fillRect l="-275" t="-637" b="-57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27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363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The atomic model: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Adenylate </a:t>
            </a:r>
            <a:r>
              <a:rPr lang="en-US" altLang="zh-TW" dirty="0"/>
              <a:t>kinase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altLang="zh-TW" dirty="0"/>
              <a:t>A small </a:t>
            </a:r>
            <a:r>
              <a:rPr lang="en-US" altLang="zh-TW" dirty="0">
                <a:solidFill>
                  <a:srgbClr val="FF0000"/>
                </a:solidFill>
              </a:rPr>
              <a:t>47 </a:t>
            </a:r>
            <a:r>
              <a:rPr lang="en-US" altLang="zh-TW" dirty="0" err="1">
                <a:solidFill>
                  <a:srgbClr val="FF0000"/>
                </a:solidFill>
              </a:rPr>
              <a:t>kDa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protein. TEM simulator was used to generate a </a:t>
            </a:r>
            <a:r>
              <a:rPr lang="en-US" altLang="zh-TW" dirty="0">
                <a:solidFill>
                  <a:srgbClr val="FF0000"/>
                </a:solidFill>
              </a:rPr>
              <a:t>128 × 128 × 128 </a:t>
            </a:r>
            <a:r>
              <a:rPr lang="en-US" altLang="zh-TW" dirty="0"/>
              <a:t>electrostatic potential map with pixel size </a:t>
            </a:r>
            <a:r>
              <a:rPr lang="en-US" altLang="zh-TW" dirty="0">
                <a:solidFill>
                  <a:srgbClr val="FF0000"/>
                </a:solidFill>
              </a:rPr>
              <a:t>0.8 Å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Datasets are generated by sampling SO(3) </a:t>
            </a:r>
            <a:r>
              <a:rPr lang="en-US" altLang="zh-TW" dirty="0" err="1"/>
              <a:t>uniformally</a:t>
            </a:r>
            <a:r>
              <a:rPr lang="en-US" altLang="zh-TW" dirty="0"/>
              <a:t> 10,000 times, amounting to </a:t>
            </a:r>
            <a:r>
              <a:rPr lang="en-US" altLang="zh-TW" dirty="0">
                <a:solidFill>
                  <a:srgbClr val="0000FF"/>
                </a:solidFill>
              </a:rPr>
              <a:t>9,000 images for training</a:t>
            </a:r>
            <a:r>
              <a:rPr lang="en-US" altLang="zh-TW" dirty="0"/>
              <a:t>, and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1,000 for testing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 smtClean="0"/>
              <a:t>The atomic model: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594" y="3259425"/>
            <a:ext cx="7200900" cy="17907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b="38912"/>
          <a:stretch/>
        </p:blipFill>
        <p:spPr>
          <a:xfrm>
            <a:off x="3694735" y="5137265"/>
            <a:ext cx="6003052" cy="172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07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783" y="0"/>
            <a:ext cx="5245764" cy="685294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b="56410"/>
          <a:stretch/>
        </p:blipFill>
        <p:spPr>
          <a:xfrm>
            <a:off x="5785658" y="2032536"/>
            <a:ext cx="5760000" cy="62437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b="42103"/>
          <a:stretch/>
        </p:blipFill>
        <p:spPr>
          <a:xfrm>
            <a:off x="5785658" y="3076385"/>
            <a:ext cx="5760000" cy="137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49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0390"/>
            <a:ext cx="10763250" cy="35433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648" y="566101"/>
            <a:ext cx="7200900" cy="17907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094808" y="275105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A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115098" y="275105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B,C,D,E,F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943302" y="275105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9653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End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24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8167"/>
            <a:ext cx="1089660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6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Background and Current methods</a:t>
            </a:r>
          </a:p>
          <a:p>
            <a:r>
              <a:rPr lang="en-US" altLang="zh-TW" dirty="0" smtClean="0"/>
              <a:t>Proposed Method</a:t>
            </a:r>
          </a:p>
          <a:p>
            <a:r>
              <a:rPr lang="en-US" altLang="zh-TW" dirty="0" smtClean="0"/>
              <a:t>Results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34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 and </a:t>
            </a:r>
            <a:r>
              <a:rPr lang="en-US" altLang="zh-TW" dirty="0" smtClean="0"/>
              <a:t>Current methods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71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8724361" cy="3880773"/>
              </a:xfrm>
            </p:spPr>
            <p:txBody>
              <a:bodyPr/>
              <a:lstStyle/>
              <a:p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The reconstruction problem of </a:t>
                </a:r>
                <a:r>
                  <a:rPr lang="en-US" altLang="zh-TW" dirty="0" err="1" smtClean="0"/>
                  <a:t>cryo</a:t>
                </a:r>
                <a:r>
                  <a:rPr lang="en-US" altLang="zh-TW" dirty="0" smtClean="0"/>
                  <a:t>-EM requires estimation of the structure 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from the measurements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dirty="0" smtClean="0"/>
                  <a:t>: the additive noise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1" i="1">
                                <a:latin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TW" dirty="0" smtClean="0"/>
                  <a:t>: the imaging operator;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1" i="1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zh-TW" alt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𝐭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𝐝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TW" dirty="0" smtClean="0"/>
                  <a:t>: the projection operator,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zh-TW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TW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TW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𝐭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TW" dirty="0" smtClean="0"/>
                  <a:t>: the shift operator,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𝐝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TW" dirty="0" smtClean="0"/>
                  <a:t>: the convolution operator (CTF),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 smtClean="0"/>
                  <a:t>(major defocus, minor defocus, astigmatism angle)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8724361" cy="3880773"/>
              </a:xfrm>
              <a:blipFill>
                <a:blip r:embed="rId3"/>
                <a:stretch>
                  <a:fillRect l="-140" b="-1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大括弧 3"/>
          <p:cNvSpPr/>
          <p:nvPr/>
        </p:nvSpPr>
        <p:spPr>
          <a:xfrm rot="5400000">
            <a:off x="4879572" y="-39716"/>
            <a:ext cx="324197" cy="361603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560577" y="1930400"/>
                <a:ext cx="962186" cy="562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b="1" i="1" smtClean="0"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577" y="1930400"/>
                <a:ext cx="962186" cy="5623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235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Maximum Likelihood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naive approach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rec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b="1" i="1" smtClean="0"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TW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TW" altLang="en-US" b="1" i="1">
                                              <a:latin typeface="Cambria Math" panose="02040503050406030204" pitchFamily="18" charset="0"/>
                                            </a:rPr>
                                            <m:t>𝝋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TW" altLang="en-US" b="1" i="1">
                                              <a:latin typeface="Cambria Math" panose="02040503050406030204" pitchFamily="18" charset="0"/>
                                            </a:rPr>
                                            <m:t>𝝋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TW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altLang="zh-TW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zh-TW" alt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𝝋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rec</m:t>
                          </m:r>
                        </m:sub>
                      </m:sSub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TW" altLang="en-US" b="1" i="1">
                                          <a:latin typeface="Cambria Math" panose="02040503050406030204" pitchFamily="18" charset="0"/>
                                        </a:rPr>
                                        <m:t>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TW" altLang="en-US" b="1" i="1">
                                          <a:latin typeface="Cambria Math" panose="02040503050406030204" pitchFamily="18" charset="0"/>
                                        </a:rPr>
                                        <m:t>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altLang="zh-TW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zh-TW" alt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𝝋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altLang="zh-TW" b="1" i="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Rarely give a reasonable solution</a:t>
                </a:r>
              </a:p>
              <a:p>
                <a:r>
                  <a:rPr lang="en-US" altLang="zh-TW" dirty="0" smtClean="0"/>
                  <a:t>A brute-force approach</a:t>
                </a:r>
              </a:p>
              <a:p>
                <a:pPr lvl="1"/>
                <a:r>
                  <a:rPr lang="en-US" altLang="zh-TW" dirty="0" smtClean="0"/>
                  <a:t>At iteration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TW" altLang="en-US" b="1" i="1">
                                              <a:latin typeface="Cambria Math" panose="02040503050406030204" pitchFamily="18" charset="0"/>
                                            </a:rPr>
                                            <m:t>𝝋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TW" alt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𝝋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1,…,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TW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b="1" i="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TW" alt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𝝋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53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Maximum Marginalized Likelihood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54727"/>
                <a:ext cx="8596668" cy="458663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rec</m:t>
                          </m:r>
                        </m:sub>
                      </m:sSub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TW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b="1" i="1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TW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  <m:r>
                                            <a:rPr lang="en-US" altLang="zh-TW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TW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nary>
                                        <m:naryPr>
                                          <m:limLoc m:val="undOvr"/>
                                          <m:subHide m:val="on"/>
                                          <m:supHide m:val="on"/>
                                          <m:ctrlPr>
                                            <a:rPr lang="en-US" altLang="zh-TW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TW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en-US" altLang="zh-TW" b="1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zh-TW" alt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𝝋</m:t>
                                              </m:r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zh-TW" alt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𝝋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b="0" i="0" smtClean="0">
                                              <a:latin typeface="Cambria Math" panose="02040503050406030204" pitchFamily="18" charset="0"/>
                                            </a:rPr>
                                            <m:t>d</m:t>
                                          </m:r>
                                          <m:r>
                                            <a:rPr lang="zh-TW" alt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𝝋</m:t>
                                          </m:r>
                                        </m:e>
                                      </m:nary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/>
                  <a:t>First, a reasonable approximation to the global maximum can be found through SGD or some other method</a:t>
                </a:r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/>
                  <a:t>Next, this </a:t>
                </a:r>
                <a:r>
                  <a:rPr lang="en-US" altLang="zh-TW" i="1" dirty="0"/>
                  <a:t>ab-initio</a:t>
                </a:r>
                <a:r>
                  <a:rPr lang="en-US" altLang="zh-TW" dirty="0"/>
                  <a:t> structure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 is used to initialize an iterative EM procedure (also called iterative refinement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en-US" altLang="zh-TW" dirty="0" smtClean="0"/>
                  <a:t>The expectation step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b="1" i="1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sub>
                            <m:sup/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TW" altLang="en-US" b="1" i="1">
                                      <a:latin typeface="Cambria Math" panose="02040503050406030204" pitchFamily="18" charset="0"/>
                                    </a:rPr>
                                    <m:t>𝝋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b="1" i="1">
                                      <a:latin typeface="Cambria Math" panose="02040503050406030204" pitchFamily="18" charset="0"/>
                                    </a:rPr>
                                    <m:t>𝝋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pPr lvl="1"/>
                <a:r>
                  <a:rPr lang="en-US" altLang="zh-TW" dirty="0" smtClean="0"/>
                  <a:t>The maximization step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TW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0" i="1" smtClean="0">
                                          <a:latin typeface="Cambria Math" panose="02040503050406030204" pitchFamily="18" charset="0"/>
                                        </a:rPr>
                                        <m:t>𝔼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TW" altLang="en-US" b="1" i="1">
                                              <a:latin typeface="Cambria Math" panose="02040503050406030204" pitchFamily="18" charset="0"/>
                                            </a:rPr>
                                            <m:t>𝝋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b="1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b="1" i="1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TW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en-US" altLang="zh-TW" b="1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zh-TW" alt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𝝋</m:t>
                                              </m:r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54727"/>
                <a:ext cx="8596668" cy="4586635"/>
              </a:xfrm>
              <a:blipFill>
                <a:blip r:embed="rId2"/>
                <a:stretch>
                  <a:fillRect l="-142" r="-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53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Method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408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2"/>
          <a:srcRect t="63947"/>
          <a:stretch/>
        </p:blipFill>
        <p:spPr>
          <a:xfrm>
            <a:off x="420961" y="5236311"/>
            <a:ext cx="11001375" cy="163460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42103"/>
          <a:stretch/>
        </p:blipFill>
        <p:spPr>
          <a:xfrm>
            <a:off x="357447" y="1039767"/>
            <a:ext cx="11001375" cy="2624975"/>
          </a:xfrm>
          <a:prstGeom prst="rect">
            <a:avLst/>
          </a:prstGeom>
        </p:spPr>
      </p:pic>
      <p:sp>
        <p:nvSpPr>
          <p:cNvPr id="5" name="右大括弧 4"/>
          <p:cNvSpPr/>
          <p:nvPr/>
        </p:nvSpPr>
        <p:spPr>
          <a:xfrm rot="5400000">
            <a:off x="3501735" y="2683611"/>
            <a:ext cx="357448" cy="2497974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483033" y="4111323"/>
                <a:ext cx="2138406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TW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r>
                  <a:rPr lang="zh-TW" altLang="en-US" dirty="0"/>
                  <a:t>　</a:t>
                </a:r>
                <a:r>
                  <a:rPr lang="zh-TW" altLang="en-US" dirty="0" smtClean="0"/>
                  <a:t>　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033" y="4111323"/>
                <a:ext cx="2138406" cy="6685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肘形接點 7"/>
          <p:cNvCxnSpPr/>
          <p:nvPr/>
        </p:nvCxnSpPr>
        <p:spPr>
          <a:xfrm rot="16200000" flipH="1">
            <a:off x="5572515" y="3162499"/>
            <a:ext cx="1413163" cy="841924"/>
          </a:xfrm>
          <a:prstGeom prst="bentConnector3">
            <a:avLst>
              <a:gd name="adj1" fmla="val 1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648061" y="3812064"/>
                <a:ext cx="3827971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rec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TW" b="1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TW" alt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1" i="1" smtClean="0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𝛾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b>
                                      </m:sSub>
                                      <m:r>
                                        <a:rPr lang="en-US" altLang="zh-TW" b="1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061" y="3812064"/>
                <a:ext cx="3827971" cy="8712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127641" y="168566"/>
                <a:ext cx="3144835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zh-TW" alt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1" i="1" smtClean="0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  <m:r>
                                <a:rPr lang="en-US" altLang="zh-TW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641" y="168566"/>
                <a:ext cx="3144835" cy="871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7692075" y="4676562"/>
                <a:ext cx="3216842" cy="4564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zh-TW" alt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zh-TW" sz="1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r>
                            <a:rPr lang="en-US" altLang="zh-TW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zh-TW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TW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zh-TW" alt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400" b="1" i="1" smtClean="0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  <m:r>
                                <a:rPr lang="en-US" altLang="zh-TW" sz="14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  <m:sup>
                          <m:r>
                            <a:rPr lang="en-US" altLang="zh-TW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075" y="4676562"/>
                <a:ext cx="3216842" cy="4564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標題 3"/>
          <p:cNvSpPr txBox="1">
            <a:spLocks/>
          </p:cNvSpPr>
          <p:nvPr/>
        </p:nvSpPr>
        <p:spPr>
          <a:xfrm>
            <a:off x="0" y="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 smtClean="0"/>
              <a:t>Auto-encoder architecture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6462722" y="1687632"/>
                <a:ext cx="2967607" cy="504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en-US" altLang="zh-TW" b="1" i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722" y="1687632"/>
                <a:ext cx="2967607" cy="5043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07500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4497</TotalTime>
  <Words>132</Words>
  <Application>Microsoft Office PowerPoint</Application>
  <PresentationFormat>寬螢幕</PresentationFormat>
  <Paragraphs>66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標楷體</vt:lpstr>
      <vt:lpstr>Arial</vt:lpstr>
      <vt:lpstr>Cambria Math</vt:lpstr>
      <vt:lpstr>Times New Roman</vt:lpstr>
      <vt:lpstr>Wingdings 3</vt:lpstr>
      <vt:lpstr>多面向</vt:lpstr>
      <vt:lpstr>End-to-End Simultaneous Learning of Single-particle Orientation  and 3D Map Reconstruction from Cryo-electron Microscopy Data</vt:lpstr>
      <vt:lpstr>PowerPoint 簡報</vt:lpstr>
      <vt:lpstr>Outline</vt:lpstr>
      <vt:lpstr>Background and Current methods</vt:lpstr>
      <vt:lpstr>y_m=C_(d_m )∗S_(t_m ) {P_(θ_m ) {x}}+n_m</vt:lpstr>
      <vt:lpstr>Maximum Likelihood</vt:lpstr>
      <vt:lpstr>Maximum Marginalized Likelihood</vt:lpstr>
      <vt:lpstr>Proposed Method</vt:lpstr>
      <vt:lpstr>PowerPoint 簡報</vt:lpstr>
      <vt:lpstr>PowerPoint 簡報</vt:lpstr>
      <vt:lpstr>PowerPoint 簡報</vt:lpstr>
      <vt:lpstr>Results</vt:lpstr>
      <vt:lpstr>The atomic model: Adenylate kinase</vt:lpstr>
      <vt:lpstr>PowerPoint 簡報</vt:lpstr>
      <vt:lpstr>PowerPoint 簡報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Simultaneous Learning of Single-particle Orientation and 3D Map Reconstruction from Cryo-electron Microscopy Data</dc:title>
  <dc:creator>moonsita</dc:creator>
  <cp:lastModifiedBy>moonsita</cp:lastModifiedBy>
  <cp:revision>31</cp:revision>
  <dcterms:created xsi:type="dcterms:W3CDTF">2021-10-15T07:53:59Z</dcterms:created>
  <dcterms:modified xsi:type="dcterms:W3CDTF">2021-10-25T05:53:46Z</dcterms:modified>
</cp:coreProperties>
</file>