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60" r:id="rId4"/>
    <p:sldId id="267" r:id="rId5"/>
    <p:sldId id="290" r:id="rId6"/>
    <p:sldId id="292" r:id="rId7"/>
    <p:sldId id="276" r:id="rId8"/>
    <p:sldId id="277" r:id="rId9"/>
    <p:sldId id="278" r:id="rId10"/>
    <p:sldId id="279" r:id="rId11"/>
    <p:sldId id="280" r:id="rId12"/>
    <p:sldId id="281" r:id="rId13"/>
    <p:sldId id="1637" r:id="rId14"/>
    <p:sldId id="282" r:id="rId15"/>
    <p:sldId id="1636" r:id="rId16"/>
    <p:sldId id="283" r:id="rId17"/>
    <p:sldId id="284" r:id="rId18"/>
    <p:sldId id="285" r:id="rId19"/>
    <p:sldId id="293" r:id="rId20"/>
    <p:sldId id="303" r:id="rId21"/>
    <p:sldId id="266" r:id="rId22"/>
    <p:sldId id="297" r:id="rId23"/>
    <p:sldId id="306" r:id="rId24"/>
    <p:sldId id="307" r:id="rId25"/>
    <p:sldId id="311" r:id="rId26"/>
    <p:sldId id="309" r:id="rId27"/>
    <p:sldId id="1639" r:id="rId28"/>
    <p:sldId id="1640" r:id="rId29"/>
    <p:sldId id="1638" r:id="rId30"/>
    <p:sldId id="288" r:id="rId31"/>
    <p:sldId id="289" r:id="rId32"/>
    <p:sldId id="302" r:id="rId33"/>
    <p:sldId id="298" r:id="rId34"/>
    <p:sldId id="299" r:id="rId35"/>
    <p:sldId id="300" r:id="rId36"/>
    <p:sldId id="301" r:id="rId3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79122" autoAdjust="0"/>
  </p:normalViewPr>
  <p:slideViewPr>
    <p:cSldViewPr snapToGrid="0">
      <p:cViewPr varScale="1">
        <p:scale>
          <a:sx n="53" d="100"/>
          <a:sy n="53" d="100"/>
        </p:scale>
        <p:origin x="1288" y="52"/>
      </p:cViewPr>
      <p:guideLst/>
    </p:cSldViewPr>
  </p:slideViewPr>
  <p:notesTextViewPr>
    <p:cViewPr>
      <p:scale>
        <a:sx n="1" d="1"/>
        <a:sy n="1" d="1"/>
      </p:scale>
      <p:origin x="0" y="-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15FFC-F16E-498A-AD74-EDA8E67112DA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AC113-2087-4EF1-97CE-BD080EEB84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424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各位老師 學長姐同學大家好 我是陳慶豐 ，今天報告的主題 主要是我們使用</a:t>
            </a:r>
            <a:r>
              <a:rPr lang="en-US" altLang="zh-TW" dirty="0"/>
              <a:t>EM-2SDR </a:t>
            </a:r>
            <a:r>
              <a:rPr lang="zh-TW" altLang="en-US" dirty="0"/>
              <a:t>應用於解蛋白質</a:t>
            </a:r>
            <a:r>
              <a:rPr lang="en-US" altLang="zh-TW" dirty="0"/>
              <a:t>3D</a:t>
            </a:r>
            <a:r>
              <a:rPr lang="zh-TW" altLang="en-US" dirty="0"/>
              <a:t>結構的研究。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22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然後就把這些</a:t>
                </a:r>
                <a:r>
                  <a:rPr lang="en-US" altLang="zh-TW" dirty="0"/>
                  <a:t>image</a:t>
                </a:r>
                <a:r>
                  <a:rPr lang="zh-TW" altLang="en-US" dirty="0"/>
                  <a:t>丟到我們寫好的</a:t>
                </a:r>
                <a:r>
                  <a:rPr lang="en-US" altLang="zh-TW" dirty="0"/>
                  <a:t>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–PCA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model</a:t>
                </a:r>
                <a:r>
                  <a:rPr lang="zh-TW" altLang="en-US" dirty="0"/>
                  <a:t>中。解完之後會得到五個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orthogonal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的結構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zh-TW" altLang="en-US" dirty="0"/>
                  <a:t>，可以看到第一個</a:t>
                </a:r>
                <a:r>
                  <a:rPr lang="en-US" altLang="zh-TW" dirty="0" err="1"/>
                  <a:t>sturcture</a:t>
                </a:r>
                <a:r>
                  <a:rPr lang="zh-TW" altLang="en-US" dirty="0"/>
                  <a:t>很接近五個</a:t>
                </a:r>
                <a:r>
                  <a:rPr lang="en-US" altLang="zh-TW" dirty="0"/>
                  <a:t>structure</a:t>
                </a:r>
                <a:r>
                  <a:rPr lang="zh-TW" altLang="en-US" dirty="0"/>
                  <a:t>中</a:t>
                </a:r>
                <a:r>
                  <a:rPr lang="en-US" altLang="zh-TW" dirty="0"/>
                  <a:t>variance</a:t>
                </a:r>
                <a:r>
                  <a:rPr lang="zh-TW" altLang="en-US" dirty="0"/>
                  <a:t>最大的</a:t>
                </a:r>
                <a:r>
                  <a:rPr lang="en-US" altLang="zh-TW" dirty="0"/>
                  <a:t>structure</a:t>
                </a:r>
                <a:r>
                  <a:rPr lang="zh-TW" altLang="en-US" dirty="0"/>
                  <a:t>。而後面因為</a:t>
                </a:r>
                <a:r>
                  <a:rPr lang="en-US" altLang="zh-TW" dirty="0"/>
                  <a:t>orthogonal</a:t>
                </a:r>
                <a:r>
                  <a:rPr lang="zh-TW" altLang="en-US" dirty="0"/>
                  <a:t>的性質，就看不出來是什麼了。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然後就把這些</a:t>
                </a:r>
                <a:r>
                  <a:rPr lang="en-US" altLang="zh-TW" dirty="0"/>
                  <a:t>image</a:t>
                </a:r>
                <a:r>
                  <a:rPr lang="zh-TW" altLang="en-US" dirty="0"/>
                  <a:t>丟到我們寫好的</a:t>
                </a:r>
                <a:r>
                  <a:rPr lang="en-US" altLang="zh-TW" dirty="0"/>
                  <a:t>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–PCA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model</a:t>
                </a:r>
                <a:r>
                  <a:rPr lang="zh-TW" altLang="en-US" dirty="0"/>
                  <a:t>中。解完之後會得到五個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orthogonal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的結構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:𝜇_1…,𝜇_𝑛</a:t>
                </a:r>
                <a:r>
                  <a:rPr lang="zh-TW" altLang="en-US" b="0" i="0">
                    <a:latin typeface="Cambria Math" panose="02040503050406030204" pitchFamily="18" charset="0"/>
                  </a:rPr>
                  <a:t>  </a:t>
                </a:r>
                <a:r>
                  <a:rPr lang="zh-TW" altLang="en-US" dirty="0"/>
                  <a:t>，可以看到第一個</a:t>
                </a:r>
                <a:r>
                  <a:rPr lang="en-US" altLang="zh-TW" dirty="0" err="1"/>
                  <a:t>sturcture</a:t>
                </a:r>
                <a:r>
                  <a:rPr lang="zh-TW" altLang="en-US" dirty="0"/>
                  <a:t>很接近五個</a:t>
                </a:r>
                <a:r>
                  <a:rPr lang="en-US" altLang="zh-TW" dirty="0"/>
                  <a:t>structure</a:t>
                </a:r>
                <a:r>
                  <a:rPr lang="zh-TW" altLang="en-US" dirty="0"/>
                  <a:t>中</a:t>
                </a:r>
                <a:r>
                  <a:rPr lang="en-US" altLang="zh-TW" dirty="0"/>
                  <a:t>variance</a:t>
                </a:r>
                <a:r>
                  <a:rPr lang="zh-TW" altLang="en-US" dirty="0"/>
                  <a:t>最大的</a:t>
                </a:r>
                <a:r>
                  <a:rPr lang="en-US" altLang="zh-TW" dirty="0"/>
                  <a:t>structure</a:t>
                </a:r>
                <a:r>
                  <a:rPr lang="zh-TW" altLang="en-US" dirty="0"/>
                  <a:t>。而後面因為</a:t>
                </a:r>
                <a:r>
                  <a:rPr lang="en-US" altLang="zh-TW" dirty="0"/>
                  <a:t>orthogonal</a:t>
                </a:r>
                <a:r>
                  <a:rPr lang="zh-TW" altLang="en-US" dirty="0"/>
                  <a:t>的性質，就看不出來是什麼了。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20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接著我們用</a:t>
            </a:r>
            <a:r>
              <a:rPr lang="en-US" altLang="zh-TW" dirty="0"/>
              <a:t>expectation step</a:t>
            </a:r>
            <a:r>
              <a:rPr lang="zh-TW" altLang="en-US" dirty="0"/>
              <a:t>中的這個公式，去計算每個找到的</a:t>
            </a:r>
            <a:r>
              <a:rPr lang="en-US" altLang="zh-TW" dirty="0"/>
              <a:t>structure</a:t>
            </a:r>
            <a:r>
              <a:rPr lang="zh-TW" altLang="en-US" dirty="0"/>
              <a:t>在每張照片上的係數 </a:t>
            </a:r>
            <a:r>
              <a:rPr lang="en-US" altLang="zh-TW" dirty="0"/>
              <a:t>c1,…,c5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8421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再將這個係數去做</a:t>
            </a:r>
            <a:r>
              <a:rPr lang="en-US" altLang="zh-TW" dirty="0"/>
              <a:t>k-mean clustering </a:t>
            </a:r>
            <a:r>
              <a:rPr lang="zh-TW" altLang="en-US" dirty="0"/>
              <a:t>之後，投影到</a:t>
            </a:r>
            <a:r>
              <a:rPr lang="en-US" altLang="zh-TW" dirty="0"/>
              <a:t>2d</a:t>
            </a:r>
            <a:r>
              <a:rPr lang="zh-TW" altLang="en-US" dirty="0"/>
              <a:t>平面。左邊這張圖片是我們剛剛得到的係數，用</a:t>
            </a:r>
            <a:r>
              <a:rPr lang="en-US" altLang="zh-TW" dirty="0" err="1"/>
              <a:t>tsne</a:t>
            </a:r>
            <a:r>
              <a:rPr lang="zh-TW" altLang="en-US" dirty="0"/>
              <a:t>投影到</a:t>
            </a:r>
            <a:r>
              <a:rPr lang="en-US" altLang="zh-TW" dirty="0"/>
              <a:t>2D</a:t>
            </a:r>
            <a:r>
              <a:rPr lang="zh-TW" altLang="en-US" dirty="0"/>
              <a:t>平面，並標註上</a:t>
            </a:r>
            <a:r>
              <a:rPr lang="en-US" altLang="zh-TW" dirty="0"/>
              <a:t>label</a:t>
            </a:r>
            <a:r>
              <a:rPr lang="zh-TW" altLang="en-US" dirty="0"/>
              <a:t>之後的結果。我們可以觀察到在五個分類中，有三個</a:t>
            </a:r>
            <a:r>
              <a:rPr lang="en-US" altLang="zh-TW" dirty="0"/>
              <a:t>structure</a:t>
            </a:r>
            <a:r>
              <a:rPr lang="zh-TW" altLang="en-US" dirty="0"/>
              <a:t>被成功的分出來，而剩下的兩個</a:t>
            </a:r>
            <a:r>
              <a:rPr lang="en-US" altLang="zh-TW" dirty="0"/>
              <a:t>variance</a:t>
            </a:r>
            <a:r>
              <a:rPr lang="zh-TW" altLang="en-US" dirty="0"/>
              <a:t>最小的</a:t>
            </a:r>
            <a:r>
              <a:rPr lang="en-US" altLang="zh-TW" dirty="0"/>
              <a:t>structure</a:t>
            </a:r>
            <a:r>
              <a:rPr lang="zh-TW" altLang="en-US" dirty="0"/>
              <a:t>則是混在了一起。</a:t>
            </a:r>
            <a:endParaRPr lang="en-US" altLang="zh-TW" dirty="0"/>
          </a:p>
          <a:p>
            <a:r>
              <a:rPr lang="zh-TW" altLang="en-US" dirty="0"/>
              <a:t>右邊則是</a:t>
            </a:r>
            <a:r>
              <a:rPr lang="en-US" altLang="zh-TW" dirty="0"/>
              <a:t>k-mean clustering</a:t>
            </a:r>
            <a:r>
              <a:rPr lang="zh-TW" altLang="en-US" dirty="0"/>
              <a:t>的結果</a:t>
            </a:r>
            <a:endParaRPr lang="en-US" altLang="zh-TW" dirty="0"/>
          </a:p>
          <a:p>
            <a:r>
              <a:rPr lang="zh-TW" altLang="en-US" dirty="0"/>
              <a:t>最後得到的</a:t>
            </a:r>
            <a:r>
              <a:rPr lang="en-US" altLang="zh-TW" dirty="0"/>
              <a:t>v-measure</a:t>
            </a:r>
            <a:r>
              <a:rPr lang="zh-TW" altLang="en-US" dirty="0"/>
              <a:t>大約為</a:t>
            </a:r>
            <a:r>
              <a:rPr lang="en-US" altLang="zh-TW" dirty="0"/>
              <a:t>0.768</a:t>
            </a:r>
            <a:r>
              <a:rPr lang="zh-TW" altLang="en-US" dirty="0"/>
              <a:t>分。</a:t>
            </a:r>
            <a:endParaRPr lang="en-US" altLang="zh-TW" dirty="0"/>
          </a:p>
          <a:p>
            <a:r>
              <a:rPr lang="zh-TW" altLang="en-US" dirty="0"/>
              <a:t>這邊是</a:t>
            </a:r>
            <a:r>
              <a:rPr lang="en-US" altLang="zh-TW" dirty="0"/>
              <a:t>EM-PCA</a:t>
            </a:r>
            <a:r>
              <a:rPr lang="zh-TW" altLang="en-US" dirty="0"/>
              <a:t>的實驗結果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476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Ok </a:t>
            </a:r>
            <a:r>
              <a:rPr lang="zh-TW" altLang="en-US" dirty="0"/>
              <a:t>那接下來進入</a:t>
            </a:r>
            <a:r>
              <a:rPr lang="en-US" altLang="zh-TW" dirty="0"/>
              <a:t>EM-2SDR </a:t>
            </a:r>
            <a:r>
              <a:rPr lang="zh-TW" altLang="en-US" dirty="0"/>
              <a:t>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89098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我先借用思齊學長的投影片介紹一下</a:t>
            </a:r>
            <a:r>
              <a:rPr lang="en-US" altLang="zh-TW" dirty="0"/>
              <a:t>2SDR</a:t>
            </a:r>
            <a:r>
              <a:rPr lang="zh-TW" altLang="en-US" dirty="0"/>
              <a:t>的流程。</a:t>
            </a:r>
            <a:endParaRPr lang="en-US" altLang="zh-TW" dirty="0"/>
          </a:p>
          <a:p>
            <a:r>
              <a:rPr lang="zh-TW" altLang="en-US" dirty="0"/>
              <a:t>在我們一開始拿到一個</a:t>
            </a:r>
            <a:r>
              <a:rPr lang="en-US" altLang="zh-TW" dirty="0"/>
              <a:t>2d</a:t>
            </a:r>
            <a:r>
              <a:rPr lang="zh-TW" altLang="en-US" dirty="0"/>
              <a:t>或是</a:t>
            </a:r>
            <a:r>
              <a:rPr lang="en-US" altLang="zh-TW" dirty="0"/>
              <a:t>higher order</a:t>
            </a:r>
            <a:r>
              <a:rPr lang="zh-TW" altLang="en-US" dirty="0"/>
              <a:t>的資料之後，如果要對他做</a:t>
            </a:r>
            <a:r>
              <a:rPr lang="en-US" altLang="zh-TW" dirty="0"/>
              <a:t>PCA</a:t>
            </a:r>
            <a:r>
              <a:rPr lang="zh-TW" altLang="en-US" dirty="0"/>
              <a:t>，則我們必須把它</a:t>
            </a:r>
            <a:r>
              <a:rPr lang="en-US" altLang="zh-TW" dirty="0"/>
              <a:t>vectorize</a:t>
            </a:r>
            <a:r>
              <a:rPr lang="zh-TW" altLang="en-US" dirty="0"/>
              <a:t>，之後再繼續進行。但如果這個</a:t>
            </a:r>
            <a:r>
              <a:rPr lang="en-US" altLang="zh-TW" dirty="0"/>
              <a:t>higher order</a:t>
            </a:r>
            <a:r>
              <a:rPr lang="zh-TW" altLang="en-US" dirty="0"/>
              <a:t>的資料它某個方向有高度重複的</a:t>
            </a:r>
            <a:r>
              <a:rPr lang="en-US" altLang="zh-TW" dirty="0"/>
              <a:t>pattern</a:t>
            </a:r>
            <a:r>
              <a:rPr lang="zh-TW" altLang="en-US" dirty="0"/>
              <a:t>，例如這些</a:t>
            </a:r>
            <a:r>
              <a:rPr lang="en-US" altLang="zh-TW" dirty="0"/>
              <a:t>column</a:t>
            </a:r>
            <a:r>
              <a:rPr lang="zh-TW" altLang="en-US" dirty="0"/>
              <a:t>如果是一樣的。如果有方法可以只針對這個方向把這些重複的</a:t>
            </a:r>
            <a:r>
              <a:rPr lang="en-US" altLang="zh-TW" dirty="0"/>
              <a:t>pattern</a:t>
            </a:r>
            <a:r>
              <a:rPr lang="zh-TW" altLang="en-US" dirty="0"/>
              <a:t>記錄下來，其實可以用比較少的參數量紀錄這些資料。但是把她</a:t>
            </a:r>
            <a:r>
              <a:rPr lang="en-US" altLang="zh-TW" dirty="0"/>
              <a:t>vectorize</a:t>
            </a:r>
            <a:r>
              <a:rPr lang="zh-TW" altLang="en-US" dirty="0"/>
              <a:t>之後，這些重複的</a:t>
            </a:r>
            <a:r>
              <a:rPr lang="en-US" altLang="zh-TW" dirty="0"/>
              <a:t>pattern</a:t>
            </a:r>
            <a:r>
              <a:rPr lang="zh-TW" altLang="en-US" dirty="0"/>
              <a:t>被拉到不同的位子，就沒辦法使用他的這個好處降為了。</a:t>
            </a:r>
            <a:endParaRPr lang="en-US" altLang="zh-TW" dirty="0"/>
          </a:p>
          <a:p>
            <a:r>
              <a:rPr lang="zh-TW" altLang="en-US" dirty="0"/>
              <a:t>所以</a:t>
            </a:r>
            <a:r>
              <a:rPr lang="en-US" altLang="zh-TW" dirty="0"/>
              <a:t>2SDR</a:t>
            </a:r>
            <a:r>
              <a:rPr lang="zh-TW" altLang="en-US" dirty="0"/>
              <a:t>會先使用</a:t>
            </a:r>
            <a:r>
              <a:rPr lang="en-US" altLang="zh-TW" dirty="0"/>
              <a:t>MPCA</a:t>
            </a:r>
            <a:r>
              <a:rPr lang="zh-TW" altLang="en-US" dirty="0"/>
              <a:t>或是</a:t>
            </a:r>
            <a:r>
              <a:rPr lang="en-US" altLang="zh-TW" dirty="0" err="1"/>
              <a:t>HOsvd</a:t>
            </a:r>
            <a:r>
              <a:rPr lang="zh-TW" altLang="en-US" dirty="0"/>
              <a:t>對他做一次</a:t>
            </a:r>
            <a:r>
              <a:rPr lang="en-US" altLang="zh-TW" dirty="0"/>
              <a:t>1st stage reduction</a:t>
            </a:r>
            <a:r>
              <a:rPr lang="zh-TW" altLang="en-US" dirty="0"/>
              <a:t>，</a:t>
            </a:r>
            <a:r>
              <a:rPr lang="en-US" altLang="zh-TW" dirty="0"/>
              <a:t>MPCA</a:t>
            </a:r>
            <a:r>
              <a:rPr lang="zh-TW" altLang="en-US" dirty="0"/>
              <a:t>的</a:t>
            </a:r>
            <a:r>
              <a:rPr lang="en-US" altLang="zh-TW" dirty="0"/>
              <a:t>model</a:t>
            </a:r>
            <a:r>
              <a:rPr lang="zh-TW" altLang="en-US" dirty="0"/>
              <a:t>中的這個</a:t>
            </a:r>
            <a:r>
              <a:rPr lang="en-US" altLang="zh-TW" dirty="0"/>
              <a:t>A</a:t>
            </a:r>
            <a:r>
              <a:rPr lang="zh-TW" altLang="en-US" dirty="0"/>
              <a:t> 跟 </a:t>
            </a:r>
            <a:r>
              <a:rPr lang="en-US" altLang="zh-TW" dirty="0"/>
              <a:t>B</a:t>
            </a:r>
            <a:r>
              <a:rPr lang="zh-TW" altLang="en-US" dirty="0"/>
              <a:t>，就有點像是在做不同方向重要的</a:t>
            </a:r>
            <a:r>
              <a:rPr lang="en-US" altLang="zh-TW" dirty="0"/>
              <a:t>component</a:t>
            </a:r>
            <a:r>
              <a:rPr lang="zh-TW" altLang="en-US" dirty="0"/>
              <a:t>的擷取。接著把得到的</a:t>
            </a:r>
            <a:r>
              <a:rPr lang="en-US" altLang="zh-TW" dirty="0"/>
              <a:t>z vectorize</a:t>
            </a:r>
            <a:r>
              <a:rPr lang="zh-TW" altLang="en-US" dirty="0"/>
              <a:t>之後再做一次</a:t>
            </a:r>
            <a:r>
              <a:rPr lang="en-US" altLang="zh-TW" dirty="0"/>
              <a:t>PCA</a:t>
            </a:r>
            <a:r>
              <a:rPr lang="zh-TW" altLang="en-US" dirty="0"/>
              <a:t>。就是</a:t>
            </a:r>
            <a:r>
              <a:rPr lang="en-US" altLang="zh-TW" dirty="0"/>
              <a:t>2SDR</a:t>
            </a:r>
            <a:r>
              <a:rPr lang="zh-TW" altLang="en-US" dirty="0"/>
              <a:t>的整個演算法的流程。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8D4-323F-4365-9467-477244CC25E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755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所以我們在這邊就要把剛剛提到的</a:t>
            </a:r>
            <a:r>
              <a:rPr lang="en-US" altLang="zh-TW" dirty="0"/>
              <a:t>PCA model</a:t>
            </a:r>
            <a:r>
              <a:rPr lang="zh-TW" altLang="en-US" dirty="0"/>
              <a:t>改成</a:t>
            </a:r>
            <a:r>
              <a:rPr lang="en-US" altLang="zh-TW" dirty="0"/>
              <a:t>tensor </a:t>
            </a:r>
            <a:r>
              <a:rPr lang="zh-TW" altLang="en-US" dirty="0"/>
              <a:t>的形式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9105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因為我們的蛋白質是一個三</a:t>
            </a:r>
            <a:r>
              <a:rPr lang="en-US" altLang="zh-TW" dirty="0"/>
              <a:t>D</a:t>
            </a:r>
            <a:r>
              <a:rPr lang="zh-TW" altLang="en-US" dirty="0"/>
              <a:t>的資料，所以我們在這邊把它寫成</a:t>
            </a:r>
            <a:r>
              <a:rPr lang="en-US" altLang="zh-TW" dirty="0"/>
              <a:t>S</a:t>
            </a:r>
            <a:r>
              <a:rPr lang="zh-TW" altLang="en-US" dirty="0"/>
              <a:t> 跟蛋白質的平均值都屬於</a:t>
            </a:r>
            <a:r>
              <a:rPr lang="en-US" altLang="zh-TW" dirty="0"/>
              <a:t>R V</a:t>
            </a:r>
            <a:r>
              <a:rPr lang="zh-TW" altLang="en-US" dirty="0"/>
              <a:t>三方，而</a:t>
            </a:r>
            <a:r>
              <a:rPr lang="en-US" altLang="zh-TW" dirty="0"/>
              <a:t>U1 U2 U3 </a:t>
            </a:r>
            <a:r>
              <a:rPr lang="zh-TW" altLang="en-US" dirty="0"/>
              <a:t>分別要保存三個方向的資訊，</a:t>
            </a:r>
            <a:r>
              <a:rPr lang="en-US" altLang="zh-TW" dirty="0"/>
              <a:t>V x n</a:t>
            </a:r>
            <a:r>
              <a:rPr lang="zh-TW" altLang="en-US" dirty="0"/>
              <a:t>，而</a:t>
            </a:r>
            <a:r>
              <a:rPr lang="en-US" altLang="zh-TW" dirty="0"/>
              <a:t>z</a:t>
            </a:r>
            <a:r>
              <a:rPr lang="zh-TW" altLang="en-US" dirty="0"/>
              <a:t>跟之前</a:t>
            </a:r>
            <a:r>
              <a:rPr lang="en-US" altLang="zh-TW" dirty="0"/>
              <a:t>PCA</a:t>
            </a:r>
            <a:r>
              <a:rPr lang="zh-TW" altLang="en-US" dirty="0"/>
              <a:t>中的</a:t>
            </a:r>
            <a:r>
              <a:rPr lang="en-US" altLang="zh-TW" dirty="0"/>
              <a:t>z</a:t>
            </a:r>
            <a:r>
              <a:rPr lang="zh-TW" altLang="en-US" dirty="0"/>
              <a:t>依樣，負責記錄</a:t>
            </a:r>
            <a:r>
              <a:rPr lang="en-US" altLang="zh-TW" dirty="0"/>
              <a:t>U1 U2 U3</a:t>
            </a:r>
            <a:r>
              <a:rPr lang="zh-TW" altLang="en-US" dirty="0"/>
              <a:t> 排列組合得到的</a:t>
            </a:r>
            <a:r>
              <a:rPr lang="en-US" altLang="zh-TW" dirty="0"/>
              <a:t>structure</a:t>
            </a:r>
            <a:r>
              <a:rPr lang="zh-TW" altLang="en-US" dirty="0"/>
              <a:t>的係數。</a:t>
            </a:r>
            <a:endParaRPr lang="en-US" altLang="zh-TW" dirty="0"/>
          </a:p>
          <a:p>
            <a:r>
              <a:rPr lang="zh-TW" altLang="en-US" dirty="0"/>
              <a:t>為了方便推導，我們也可以將這個</a:t>
            </a:r>
            <a:r>
              <a:rPr lang="en-US" altLang="zh-TW" dirty="0"/>
              <a:t>3d </a:t>
            </a:r>
            <a:r>
              <a:rPr lang="zh-TW" altLang="en-US" dirty="0"/>
              <a:t>的</a:t>
            </a:r>
            <a:r>
              <a:rPr lang="en-US" altLang="zh-TW" dirty="0" err="1"/>
              <a:t>structrue</a:t>
            </a:r>
            <a:r>
              <a:rPr lang="en-US" altLang="zh-TW" dirty="0"/>
              <a:t> vectorize</a:t>
            </a:r>
            <a:r>
              <a:rPr lang="zh-TW" altLang="en-US" dirty="0"/>
              <a:t>，</a:t>
            </a:r>
            <a:r>
              <a:rPr lang="en-US" altLang="zh-TW" dirty="0"/>
              <a:t>vectorize</a:t>
            </a:r>
            <a:r>
              <a:rPr lang="zh-TW" altLang="en-US" dirty="0"/>
              <a:t>之後的</a:t>
            </a:r>
            <a:r>
              <a:rPr lang="en-US" altLang="zh-TW" dirty="0"/>
              <a:t>structure</a:t>
            </a:r>
            <a:r>
              <a:rPr lang="zh-TW" altLang="en-US" dirty="0"/>
              <a:t>就必須要用 </a:t>
            </a:r>
            <a:r>
              <a:rPr lang="en-US" altLang="zh-TW" dirty="0"/>
              <a:t>Kronecker product</a:t>
            </a:r>
            <a:r>
              <a:rPr lang="zh-TW" altLang="en-US" dirty="0"/>
              <a:t>表示，</a:t>
            </a:r>
            <a:r>
              <a:rPr lang="en-US" altLang="zh-TW" dirty="0"/>
              <a:t>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U1 k U2 k U3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954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那跟之前依樣，我們也要把蛋白質模型套入到</a:t>
            </a:r>
            <a:r>
              <a:rPr lang="en-US" altLang="zh-TW" dirty="0"/>
              <a:t>image model</a:t>
            </a:r>
            <a:r>
              <a:rPr lang="zh-TW" altLang="en-US" dirty="0"/>
              <a:t>中，所以指示將剛剛的</a:t>
            </a:r>
            <a:r>
              <a:rPr lang="en-US" altLang="zh-TW" dirty="0"/>
              <a:t>PCA</a:t>
            </a:r>
            <a:r>
              <a:rPr lang="zh-TW" altLang="en-US" dirty="0"/>
              <a:t>模型改成</a:t>
            </a:r>
            <a:r>
              <a:rPr lang="en-US" altLang="zh-TW" dirty="0"/>
              <a:t>vectorize</a:t>
            </a:r>
            <a:r>
              <a:rPr lang="zh-TW" altLang="en-US" dirty="0"/>
              <a:t>之後的</a:t>
            </a:r>
            <a:r>
              <a:rPr lang="en-US" altLang="zh-TW" dirty="0"/>
              <a:t>MPCA</a:t>
            </a:r>
            <a:r>
              <a:rPr lang="zh-TW" altLang="en-US" dirty="0"/>
              <a:t>模型。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356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跟</a:t>
            </a:r>
            <a:r>
              <a:rPr lang="en-US" altLang="zh-TW" dirty="0"/>
              <a:t>EM-PCA </a:t>
            </a:r>
            <a:r>
              <a:rPr lang="zh-TW" altLang="en-US" dirty="0"/>
              <a:t>依樣，我們首先把</a:t>
            </a:r>
            <a:r>
              <a:rPr lang="en-US" altLang="zh-TW" dirty="0"/>
              <a:t>likelihood function</a:t>
            </a:r>
            <a:r>
              <a:rPr lang="zh-TW" altLang="en-US" dirty="0"/>
              <a:t>寫出來在左上角，但是因為</a:t>
            </a:r>
            <a:r>
              <a:rPr lang="en-US" altLang="zh-TW" dirty="0"/>
              <a:t>z</a:t>
            </a:r>
            <a:r>
              <a:rPr lang="zh-TW" altLang="en-US" dirty="0"/>
              <a:t>我們不知道，我們就用</a:t>
            </a:r>
            <a:r>
              <a:rPr lang="en-US" altLang="zh-TW" dirty="0"/>
              <a:t>image + </a:t>
            </a:r>
            <a:r>
              <a:rPr lang="en-US" altLang="zh-TW" dirty="0" err="1"/>
              <a:t>structrue</a:t>
            </a:r>
            <a:r>
              <a:rPr lang="zh-TW" altLang="en-US" dirty="0"/>
              <a:t>去把</a:t>
            </a:r>
            <a:r>
              <a:rPr lang="en-US" altLang="zh-TW" dirty="0"/>
              <a:t>z</a:t>
            </a:r>
            <a:r>
              <a:rPr lang="zh-TW" altLang="en-US" dirty="0"/>
              <a:t>的期望值算出來，結果在右上角。</a:t>
            </a:r>
            <a:endParaRPr lang="en-US" altLang="zh-TW" dirty="0"/>
          </a:p>
          <a:p>
            <a:r>
              <a:rPr lang="zh-TW" altLang="en-US" dirty="0"/>
              <a:t>再把</a:t>
            </a:r>
            <a:r>
              <a:rPr lang="en-US" altLang="zh-TW" dirty="0"/>
              <a:t>likelihood</a:t>
            </a:r>
            <a:r>
              <a:rPr lang="zh-TW" altLang="en-US" dirty="0"/>
              <a:t>中的</a:t>
            </a:r>
            <a:r>
              <a:rPr lang="en-US" altLang="zh-TW" dirty="0"/>
              <a:t>z</a:t>
            </a:r>
            <a:r>
              <a:rPr lang="zh-TW" altLang="en-US" dirty="0"/>
              <a:t>用</a:t>
            </a:r>
            <a:r>
              <a:rPr lang="en-US" altLang="zh-TW" dirty="0"/>
              <a:t>expectation z</a:t>
            </a:r>
            <a:r>
              <a:rPr lang="zh-TW" altLang="en-US" dirty="0"/>
              <a:t>取代之後，我們就可以進行</a:t>
            </a:r>
            <a:r>
              <a:rPr lang="en-US" altLang="zh-TW" dirty="0"/>
              <a:t>maximization step</a:t>
            </a:r>
            <a:r>
              <a:rPr lang="zh-TW" altLang="en-US" dirty="0"/>
              <a:t>，來更新我們的</a:t>
            </a:r>
            <a:r>
              <a:rPr lang="en-US" altLang="zh-TW" dirty="0"/>
              <a:t>U1 U2 U3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8D4-323F-4365-9467-477244CC25E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824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那為了計算</a:t>
            </a:r>
            <a:r>
              <a:rPr lang="en-US" altLang="zh-TW" dirty="0"/>
              <a:t>U1 U2 U3 </a:t>
            </a:r>
            <a:r>
              <a:rPr lang="zh-TW" altLang="en-US" dirty="0"/>
              <a:t>要怎麼更改，可以使得</a:t>
            </a:r>
            <a:r>
              <a:rPr lang="en-US" altLang="zh-TW" dirty="0"/>
              <a:t>likelihood</a:t>
            </a:r>
            <a:r>
              <a:rPr lang="zh-TW" altLang="en-US" dirty="0"/>
              <a:t>更大，我們這邊要將</a:t>
            </a:r>
            <a:r>
              <a:rPr lang="en-US" altLang="zh-TW" dirty="0"/>
              <a:t>Q function</a:t>
            </a:r>
            <a:r>
              <a:rPr lang="zh-TW" altLang="en-US" dirty="0"/>
              <a:t>對 </a:t>
            </a:r>
            <a:r>
              <a:rPr lang="en-US" altLang="zh-TW" dirty="0"/>
              <a:t>U1 U2 U3 </a:t>
            </a:r>
            <a:r>
              <a:rPr lang="zh-TW" altLang="en-US" dirty="0"/>
              <a:t>微分。</a:t>
            </a:r>
            <a:endParaRPr lang="en-US" altLang="zh-TW" dirty="0"/>
          </a:p>
          <a:p>
            <a:r>
              <a:rPr lang="zh-TW" altLang="en-US" dirty="0"/>
              <a:t>那我們有推導出一個解析解，但是因為中間牽涉到一些簡化計算的流程，所以得到的結果其實有點複雜，可能需要花比較多時間測試跟驗證，所以目前要求這個微分，我是直接使用</a:t>
            </a:r>
            <a:r>
              <a:rPr lang="en-US" altLang="zh-TW" dirty="0" err="1"/>
              <a:t>pytorch</a:t>
            </a:r>
            <a:r>
              <a:rPr lang="zh-TW" altLang="en-US" dirty="0"/>
              <a:t>中 自動求微分的方法 來進行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10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這張投影片是今天分享主題的</a:t>
            </a:r>
            <a:r>
              <a:rPr lang="en-US" altLang="zh-TW" dirty="0"/>
              <a:t>outline</a:t>
            </a:r>
            <a:r>
              <a:rPr lang="zh-TW" altLang="en-US" dirty="0"/>
              <a:t>，首先會介紹 由其他學者提出的</a:t>
            </a:r>
            <a:r>
              <a:rPr lang="en-US" altLang="zh-TW" dirty="0"/>
              <a:t>EM-PCA</a:t>
            </a:r>
            <a:r>
              <a:rPr lang="zh-TW" altLang="en-US" dirty="0"/>
              <a:t>的方法，應用於</a:t>
            </a:r>
            <a:r>
              <a:rPr lang="en-US" altLang="zh-TW" dirty="0"/>
              <a:t>3d protein </a:t>
            </a:r>
            <a:r>
              <a:rPr lang="zh-TW" altLang="en-US" dirty="0"/>
              <a:t>的</a:t>
            </a:r>
            <a:r>
              <a:rPr lang="en-US" altLang="zh-TW" dirty="0"/>
              <a:t>reconstruction</a:t>
            </a:r>
          </a:p>
          <a:p>
            <a:r>
              <a:rPr lang="zh-TW" altLang="en-US" dirty="0"/>
              <a:t>所以會先介紹他們的數學模型跟推導流程。但是因為他們沒有將他們的</a:t>
            </a:r>
            <a:r>
              <a:rPr lang="en-US" altLang="zh-TW" dirty="0"/>
              <a:t>code</a:t>
            </a:r>
            <a:r>
              <a:rPr lang="zh-TW" altLang="en-US" dirty="0"/>
              <a:t>開源，所以接著我們將他們的推倒流程實作也有了一些實驗結果。</a:t>
            </a:r>
            <a:endParaRPr lang="en-US" altLang="zh-TW" dirty="0"/>
          </a:p>
          <a:p>
            <a:r>
              <a:rPr lang="zh-TW" altLang="en-US" dirty="0"/>
              <a:t>第二部分則是我們將上面的</a:t>
            </a:r>
            <a:r>
              <a:rPr lang="en-US" altLang="zh-TW" dirty="0"/>
              <a:t>PCA</a:t>
            </a:r>
            <a:r>
              <a:rPr lang="zh-TW" altLang="en-US" dirty="0"/>
              <a:t>改成</a:t>
            </a:r>
            <a:r>
              <a:rPr lang="en-US" altLang="zh-TW" dirty="0"/>
              <a:t>2SDR</a:t>
            </a:r>
            <a:r>
              <a:rPr lang="zh-TW" altLang="en-US" dirty="0"/>
              <a:t>之後的</a:t>
            </a:r>
            <a:r>
              <a:rPr lang="en-US" altLang="zh-TW" dirty="0"/>
              <a:t>EM-2SDR</a:t>
            </a:r>
            <a:r>
              <a:rPr lang="zh-TW" altLang="en-US" dirty="0"/>
              <a:t>方法</a:t>
            </a:r>
            <a:endParaRPr lang="en-US" altLang="zh-TW" dirty="0"/>
          </a:p>
          <a:p>
            <a:r>
              <a:rPr lang="zh-TW" altLang="en-US" dirty="0"/>
              <a:t>流程跟前面依樣，也是先介紹數學模型之後，有一些推導以及實驗結果。</a:t>
            </a:r>
            <a:endParaRPr lang="en-US" altLang="zh-TW" dirty="0"/>
          </a:p>
          <a:p>
            <a:r>
              <a:rPr lang="zh-TW" altLang="en-US" dirty="0"/>
              <a:t>所以前面</a:t>
            </a:r>
            <a:r>
              <a:rPr lang="en-US" altLang="zh-TW" dirty="0"/>
              <a:t>1.1</a:t>
            </a:r>
            <a:r>
              <a:rPr lang="zh-TW" altLang="en-US" dirty="0"/>
              <a:t>之前的部分是介紹別人的</a:t>
            </a:r>
            <a:r>
              <a:rPr lang="en-US" altLang="zh-TW" dirty="0"/>
              <a:t>work</a:t>
            </a:r>
            <a:r>
              <a:rPr lang="zh-TW" altLang="en-US" dirty="0"/>
              <a:t>，而從</a:t>
            </a:r>
            <a:r>
              <a:rPr lang="en-US" altLang="zh-TW" dirty="0"/>
              <a:t>1.2 </a:t>
            </a:r>
            <a:r>
              <a:rPr lang="zh-TW" altLang="en-US" dirty="0"/>
              <a:t>之後則是分享我們對於這個 </a:t>
            </a:r>
            <a:r>
              <a:rPr lang="en-US" altLang="zh-TW" dirty="0"/>
              <a:t>3d protein reconstruction</a:t>
            </a:r>
            <a:r>
              <a:rPr lang="zh-TW" altLang="en-US" dirty="0"/>
              <a:t>做了哪些事情。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264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那我們直接在程式裡面寫</a:t>
            </a:r>
            <a:r>
              <a:rPr lang="en-US" altLang="zh-TW" dirty="0" err="1"/>
              <a:t>L.backward</a:t>
            </a:r>
            <a:r>
              <a:rPr lang="en-US" altLang="zh-TW" dirty="0"/>
              <a:t>()</a:t>
            </a:r>
            <a:r>
              <a:rPr lang="zh-TW" altLang="en-US" dirty="0"/>
              <a:t> 我們就得到</a:t>
            </a:r>
            <a:r>
              <a:rPr lang="en-US" altLang="zh-TW" dirty="0"/>
              <a:t>likelihood</a:t>
            </a:r>
            <a:r>
              <a:rPr lang="zh-TW" altLang="en-US" dirty="0"/>
              <a:t>對</a:t>
            </a:r>
            <a:r>
              <a:rPr lang="en-US" altLang="zh-TW" dirty="0"/>
              <a:t>U1 U2 U3 </a:t>
            </a:r>
            <a:r>
              <a:rPr lang="zh-TW" altLang="en-US" dirty="0"/>
              <a:t>的微分了。</a:t>
            </a:r>
            <a:endParaRPr lang="en-US" altLang="zh-TW" dirty="0"/>
          </a:p>
          <a:p>
            <a:r>
              <a:rPr lang="zh-TW" altLang="en-US" dirty="0"/>
              <a:t>但雖然程式寫起來簡單，但是他要幫你自動為方的代價就是 需要把這個</a:t>
            </a:r>
            <a:r>
              <a:rPr lang="en-US" altLang="zh-TW" dirty="0"/>
              <a:t>graph</a:t>
            </a:r>
            <a:r>
              <a:rPr lang="zh-TW" altLang="en-US" dirty="0"/>
              <a:t>記錄起來，所以會非常地佔用記憶體，計算過程也很慢。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9786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接下來進入實驗結果的部分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7334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8D4-323F-4365-9467-477244CC25E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75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在模型跑完</a:t>
            </a:r>
            <a:r>
              <a:rPr lang="en-US" altLang="zh-TW" dirty="0"/>
              <a:t>U1 U2 U3 </a:t>
            </a:r>
            <a:r>
              <a:rPr lang="zh-TW" altLang="en-US" dirty="0"/>
              <a:t>之後，我們就利用</a:t>
            </a:r>
            <a:r>
              <a:rPr lang="en-US" altLang="zh-TW" dirty="0" err="1"/>
              <a:t>expecation</a:t>
            </a:r>
            <a:r>
              <a:rPr lang="zh-TW" altLang="en-US" dirty="0"/>
              <a:t> </a:t>
            </a:r>
            <a:r>
              <a:rPr lang="en-US" altLang="zh-TW" dirty="0"/>
              <a:t>step</a:t>
            </a:r>
            <a:r>
              <a:rPr lang="zh-TW" altLang="en-US" dirty="0"/>
              <a:t>中的這個公式來計算每個</a:t>
            </a:r>
            <a:r>
              <a:rPr lang="en-US" altLang="zh-TW" dirty="0"/>
              <a:t>structure</a:t>
            </a:r>
            <a:r>
              <a:rPr lang="zh-TW" altLang="en-US" dirty="0"/>
              <a:t>的係數是多少。也就是下面這個公式中，每個</a:t>
            </a:r>
            <a:r>
              <a:rPr lang="en-US" altLang="zh-TW" dirty="0"/>
              <a:t>image j </a:t>
            </a:r>
            <a:r>
              <a:rPr lang="zh-TW" altLang="en-US" dirty="0"/>
              <a:t>對應到的</a:t>
            </a:r>
            <a:r>
              <a:rPr lang="en-US" altLang="zh-TW" dirty="0"/>
              <a:t>z3 </a:t>
            </a:r>
            <a:r>
              <a:rPr lang="en-US" altLang="zh-TW" dirty="0" err="1"/>
              <a:t>tilta</a:t>
            </a:r>
            <a:r>
              <a:rPr lang="en-US" altLang="zh-TW" dirty="0"/>
              <a:t> j</a:t>
            </a:r>
          </a:p>
          <a:p>
            <a:r>
              <a:rPr lang="zh-TW" altLang="en-US" dirty="0"/>
              <a:t>因為我們在這邊進行的是</a:t>
            </a:r>
            <a:r>
              <a:rPr lang="en-US" altLang="zh-TW" dirty="0"/>
              <a:t>2SDR</a:t>
            </a:r>
            <a:r>
              <a:rPr lang="zh-TW" altLang="en-US" dirty="0"/>
              <a:t>的方法，所以在求得這個</a:t>
            </a:r>
            <a:r>
              <a:rPr lang="en-US" altLang="zh-TW" dirty="0"/>
              <a:t>MPCA </a:t>
            </a:r>
            <a:r>
              <a:rPr lang="zh-TW" altLang="en-US" dirty="0"/>
              <a:t>的係數</a:t>
            </a:r>
            <a:r>
              <a:rPr lang="en-US" altLang="zh-TW" dirty="0"/>
              <a:t>z</a:t>
            </a:r>
            <a:r>
              <a:rPr lang="zh-TW" altLang="en-US" dirty="0"/>
              <a:t>之後，我們需要使用</a:t>
            </a:r>
            <a:r>
              <a:rPr lang="en-US" altLang="zh-TW" dirty="0"/>
              <a:t>PCA</a:t>
            </a:r>
            <a:r>
              <a:rPr lang="zh-TW" altLang="en-US" dirty="0"/>
              <a:t>再去將這個</a:t>
            </a:r>
            <a:r>
              <a:rPr lang="en-US" altLang="zh-TW" dirty="0"/>
              <a:t>expectation z</a:t>
            </a:r>
            <a:r>
              <a:rPr lang="zh-TW" altLang="en-US" dirty="0"/>
              <a:t>降為。</a:t>
            </a:r>
            <a:endParaRPr lang="en-US" altLang="zh-TW" dirty="0"/>
          </a:p>
          <a:p>
            <a:r>
              <a:rPr lang="zh-TW" altLang="en-US" dirty="0"/>
              <a:t>那再降玩為以後，我們跟之前依樣，使用</a:t>
            </a:r>
            <a:r>
              <a:rPr lang="en-US" altLang="zh-TW" dirty="0"/>
              <a:t>k-mean algorithm</a:t>
            </a:r>
            <a:r>
              <a:rPr lang="zh-TW" altLang="en-US" dirty="0"/>
              <a:t>去做</a:t>
            </a:r>
            <a:r>
              <a:rPr lang="en-US" altLang="zh-TW" dirty="0"/>
              <a:t>clustering</a:t>
            </a:r>
            <a:r>
              <a:rPr lang="zh-TW" altLang="en-US" dirty="0"/>
              <a:t>，再用</a:t>
            </a:r>
            <a:r>
              <a:rPr lang="en-US" altLang="zh-TW" dirty="0"/>
              <a:t>t-</a:t>
            </a:r>
            <a:r>
              <a:rPr lang="en-US" altLang="zh-TW" dirty="0" err="1"/>
              <a:t>sne</a:t>
            </a:r>
            <a:r>
              <a:rPr lang="zh-TW" altLang="en-US" dirty="0"/>
              <a:t>投影到</a:t>
            </a:r>
            <a:r>
              <a:rPr lang="en-US" altLang="zh-TW" dirty="0"/>
              <a:t>2D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292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那這邊就是</a:t>
            </a:r>
            <a:r>
              <a:rPr lang="en-US" altLang="zh-TW" dirty="0"/>
              <a:t>EM-2SDR</a:t>
            </a:r>
            <a:r>
              <a:rPr lang="zh-TW" altLang="en-US" dirty="0"/>
              <a:t>的結果。在</a:t>
            </a:r>
            <a:r>
              <a:rPr lang="en-US" altLang="zh-TW" dirty="0"/>
              <a:t>n=15</a:t>
            </a:r>
            <a:r>
              <a:rPr lang="zh-TW" altLang="en-US" dirty="0"/>
              <a:t>，可以看到第</a:t>
            </a:r>
            <a:r>
              <a:rPr lang="en-US" altLang="zh-TW" dirty="0"/>
              <a:t>0</a:t>
            </a:r>
            <a:r>
              <a:rPr lang="zh-TW" altLang="en-US" dirty="0"/>
              <a:t>跟第</a:t>
            </a:r>
            <a:r>
              <a:rPr lang="en-US" altLang="zh-TW" dirty="0"/>
              <a:t>2</a:t>
            </a:r>
            <a:r>
              <a:rPr lang="zh-TW" altLang="en-US" dirty="0"/>
              <a:t> 個</a:t>
            </a:r>
            <a:r>
              <a:rPr lang="en-US" altLang="zh-TW" dirty="0"/>
              <a:t>structure</a:t>
            </a:r>
            <a:r>
              <a:rPr lang="zh-TW" altLang="en-US" dirty="0"/>
              <a:t>還是有部分混再一起，但是沒有剛剛在</a:t>
            </a:r>
            <a:r>
              <a:rPr lang="en-US" altLang="zh-TW" dirty="0"/>
              <a:t>EM-PCA</a:t>
            </a:r>
            <a:r>
              <a:rPr lang="zh-TW" altLang="en-US" dirty="0"/>
              <a:t>演算法中那麼嚴重。算出來的</a:t>
            </a:r>
            <a:r>
              <a:rPr lang="en-US" altLang="zh-TW" dirty="0"/>
              <a:t>V-measure</a:t>
            </a:r>
            <a:r>
              <a:rPr lang="zh-TW" altLang="en-US" dirty="0"/>
              <a:t>為</a:t>
            </a:r>
            <a:r>
              <a:rPr lang="en-US" altLang="zh-TW" dirty="0"/>
              <a:t>0.88</a:t>
            </a:r>
          </a:p>
          <a:p>
            <a:r>
              <a:rPr lang="zh-TW" altLang="en-US" dirty="0"/>
              <a:t>而在</a:t>
            </a:r>
            <a:r>
              <a:rPr lang="en-US" altLang="zh-TW" dirty="0"/>
              <a:t>n=18</a:t>
            </a:r>
            <a:r>
              <a:rPr lang="zh-TW" altLang="en-US" dirty="0"/>
              <a:t>的情況下則幾乎完全分開了， </a:t>
            </a:r>
            <a:r>
              <a:rPr lang="en-US" altLang="zh-TW" dirty="0"/>
              <a:t>v-measure</a:t>
            </a:r>
            <a:r>
              <a:rPr lang="zh-TW" altLang="en-US" dirty="0"/>
              <a:t>為</a:t>
            </a:r>
            <a:r>
              <a:rPr lang="en-US" altLang="zh-TW" dirty="0"/>
              <a:t>0.998</a:t>
            </a:r>
            <a:r>
              <a:rPr lang="zh-TW" altLang="en-US" dirty="0"/>
              <a:t>，效果還不錯。但是可能因為訓練的流程有很多隨機的部分，例如</a:t>
            </a:r>
            <a:r>
              <a:rPr lang="en-US" altLang="zh-TW" dirty="0"/>
              <a:t>k-mean</a:t>
            </a:r>
            <a:r>
              <a:rPr lang="zh-TW" altLang="en-US" dirty="0"/>
              <a:t>的</a:t>
            </a:r>
            <a:r>
              <a:rPr lang="en-US" altLang="zh-TW" dirty="0"/>
              <a:t>seed</a:t>
            </a:r>
            <a:r>
              <a:rPr lang="zh-TW" altLang="en-US" dirty="0"/>
              <a:t>也會影響到分類的結果，所以目前在我</a:t>
            </a:r>
            <a:r>
              <a:rPr lang="en-US" altLang="zh-TW" dirty="0"/>
              <a:t>reproduce</a:t>
            </a:r>
            <a:r>
              <a:rPr lang="zh-TW" altLang="en-US" dirty="0"/>
              <a:t>這個結果的時候，跑出來的結果會不太依樣。</a:t>
            </a:r>
            <a:endParaRPr lang="en-US" altLang="zh-TW" dirty="0"/>
          </a:p>
          <a:p>
            <a:r>
              <a:rPr lang="zh-TW" altLang="en-US" dirty="0"/>
              <a:t>除此之外這個結果跟之前思期學長提出的</a:t>
            </a:r>
            <a:r>
              <a:rPr lang="en-US" altLang="zh-TW" dirty="0"/>
              <a:t>paper</a:t>
            </a:r>
            <a:r>
              <a:rPr lang="zh-TW" altLang="en-US" dirty="0"/>
              <a:t>中的</a:t>
            </a:r>
            <a:r>
              <a:rPr lang="en-US" altLang="zh-TW" dirty="0"/>
              <a:t>dataset</a:t>
            </a:r>
            <a:r>
              <a:rPr lang="zh-TW" altLang="en-US" dirty="0"/>
              <a:t>在製作的過程中有些差異，我們在這個實驗中所使用的</a:t>
            </a:r>
            <a:r>
              <a:rPr lang="en-US" altLang="zh-TW" dirty="0"/>
              <a:t>data</a:t>
            </a:r>
            <a:r>
              <a:rPr lang="zh-TW" altLang="en-US" dirty="0"/>
              <a:t>的</a:t>
            </a:r>
            <a:r>
              <a:rPr lang="en-US" altLang="zh-TW" dirty="0"/>
              <a:t>mean</a:t>
            </a:r>
            <a:r>
              <a:rPr lang="zh-TW" altLang="en-US" dirty="0"/>
              <a:t>是完美的</a:t>
            </a:r>
            <a:r>
              <a:rPr lang="en-US" altLang="zh-TW" dirty="0"/>
              <a:t>mean</a:t>
            </a:r>
            <a:r>
              <a:rPr lang="zh-TW" altLang="en-US" dirty="0"/>
              <a:t>，但是思齊學長實驗中所使用的</a:t>
            </a:r>
            <a:r>
              <a:rPr lang="en-US" altLang="zh-TW" dirty="0"/>
              <a:t>mean </a:t>
            </a:r>
            <a:r>
              <a:rPr lang="zh-TW" altLang="en-US" dirty="0"/>
              <a:t>是透過</a:t>
            </a:r>
            <a:r>
              <a:rPr lang="en-US" altLang="zh-TW" dirty="0"/>
              <a:t>images</a:t>
            </a:r>
            <a:r>
              <a:rPr lang="zh-TW" altLang="en-US" dirty="0"/>
              <a:t>所</a:t>
            </a:r>
            <a:r>
              <a:rPr lang="en-US" altLang="zh-TW" dirty="0"/>
              <a:t>estimate</a:t>
            </a:r>
            <a:r>
              <a:rPr lang="zh-TW" altLang="en-US" dirty="0"/>
              <a:t>出來的，會沒有那麼完美。</a:t>
            </a:r>
            <a:endParaRPr lang="en-US" altLang="zh-TW" dirty="0"/>
          </a:p>
          <a:p>
            <a:r>
              <a:rPr lang="zh-TW" altLang="en-US" dirty="0"/>
              <a:t>所以應該還是會在比較看看這個方法在那些資料集上的</a:t>
            </a:r>
            <a:r>
              <a:rPr lang="en-US" altLang="zh-TW" dirty="0"/>
              <a:t>performance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52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S,(angles) -&gt; Images</a:t>
            </a:r>
          </a:p>
          <a:p>
            <a:r>
              <a:rPr lang="en-US" altLang="zh-TW" dirty="0"/>
              <a:t>Images, angles -&gt;S</a:t>
            </a:r>
          </a:p>
          <a:p>
            <a:endParaRPr lang="en-US" altLang="zh-TW" dirty="0"/>
          </a:p>
          <a:p>
            <a:r>
              <a:rPr lang="en-US" altLang="zh-TW" dirty="0"/>
              <a:t>Images, angles -&gt; Ss</a:t>
            </a:r>
          </a:p>
          <a:p>
            <a:endParaRPr lang="en-US" altLang="zh-TW" dirty="0"/>
          </a:p>
          <a:p>
            <a:r>
              <a:rPr lang="en-US" altLang="zh-TW" dirty="0"/>
              <a:t>N=5, V^3 *5</a:t>
            </a:r>
          </a:p>
          <a:p>
            <a:endParaRPr lang="en-US" altLang="zh-TW" dirty="0"/>
          </a:p>
          <a:p>
            <a:r>
              <a:rPr lang="en-US" altLang="zh-TW" dirty="0"/>
              <a:t>V^3 x N^3</a:t>
            </a:r>
          </a:p>
          <a:p>
            <a:r>
              <a:rPr lang="en-US" altLang="zh-TW" dirty="0"/>
              <a:t>A(U1 U2 U3) = N^3 projection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01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所以我們先來定義一下我們的蛋白質模型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</a:p>
              <a:p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因為蛋白質在溶液中是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具有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動態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為了捕捉一個蛋白質的各種狀態，我們可以用一個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PCA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的模型來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model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一個蛋白質。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所以首先我們先將一個三維空間中的蛋白質拉平，變成一個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vector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接著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假設一個蛋白質可以被分成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種組態，則我們可以將蛋白質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model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成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一個蛋白質的平均值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lang="en-US" altLang="zh-TW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，加上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種組態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lang="en-US" altLang="zh-TW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en-US" altLang="zh-TW" sz="1200" b="0" i="1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…</m:t>
                    </m:r>
                    <m:sSub>
                      <m:sSubPr>
                        <m:ctrlPr>
                          <a:rPr lang="en-US" altLang="zh-TW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en-US" altLang="zh-TW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𝜇</m:t>
                        </m:r>
                      </m:e>
                      <m:sub>
                        <m:r>
                          <a:rPr lang="en-US" altLang="zh-TW" sz="1200" b="0" i="1" kern="12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，去乘上</a:t>
                </a:r>
                <a:r>
                  <a:rPr lang="en-US" altLang="zh-TW" dirty="0"/>
                  <a:t>random variable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來自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TW" altLang="en-US" dirty="0"/>
                  <a:t> 所以乘開來之後，可以寫</a:t>
                </a:r>
                <a:r>
                  <a:rPr lang="en-US" altLang="zh-TW" dirty="0" err="1"/>
                  <a:t>mu_s</a:t>
                </a:r>
                <a:r>
                  <a:rPr lang="en-US" altLang="zh-TW" baseline="0" dirty="0"/>
                  <a:t>  </a:t>
                </a:r>
                <a:r>
                  <a:rPr lang="zh-TW" altLang="en-US" baseline="0" dirty="0"/>
                  <a:t>加上</a:t>
                </a:r>
                <a:r>
                  <a:rPr lang="en-US" altLang="zh-TW" dirty="0"/>
                  <a:t>summation </a:t>
                </a:r>
                <a:r>
                  <a:rPr lang="zh-TW" altLang="en-US" dirty="0"/>
                  <a:t>的</a:t>
                </a:r>
                <a:r>
                  <a:rPr lang="en-US" altLang="zh-TW" dirty="0" err="1"/>
                  <a:t>mu_i</a:t>
                </a:r>
                <a:r>
                  <a:rPr lang="en-US" altLang="zh-TW" baseline="0" dirty="0"/>
                  <a:t> </a:t>
                </a:r>
                <a:r>
                  <a:rPr lang="en-US" altLang="zh-TW" baseline="0" dirty="0" err="1"/>
                  <a:t>z_i</a:t>
                </a:r>
                <a:r>
                  <a:rPr lang="en-US" altLang="zh-TW" baseline="0" dirty="0"/>
                  <a:t> </a:t>
                </a:r>
                <a:r>
                  <a:rPr lang="zh-TW" altLang="en-US" baseline="0" dirty="0"/>
                  <a:t>，可以將其視為平均</a:t>
                </a:r>
                <a:r>
                  <a:rPr lang="en-US" altLang="zh-TW" baseline="0" dirty="0" err="1"/>
                  <a:t>structrue</a:t>
                </a:r>
                <a:r>
                  <a:rPr lang="zh-TW" altLang="en-US" baseline="0" dirty="0"/>
                  <a:t>加上某個組態的出現與否。</a:t>
                </a:r>
                <a:endParaRPr lang="en-US" altLang="zh-TW" baseline="0" dirty="0"/>
              </a:p>
              <a:p>
                <a:r>
                  <a:rPr lang="zh-TW" altLang="en-US" baseline="0" dirty="0"/>
                  <a:t>這就是我們的蛋白質的</a:t>
                </a:r>
                <a:r>
                  <a:rPr lang="en-US" altLang="zh-TW" baseline="0" dirty="0"/>
                  <a:t>PCA</a:t>
                </a:r>
                <a:r>
                  <a:rPr lang="zh-TW" altLang="en-US" baseline="0"/>
                  <a:t>模型。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首先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因為蛋白質在溶液中是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具有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動態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為了捕捉一個蛋白質的各種狀態，我們可以用一個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PCA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的模型來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model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一個蛋白質。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所以首先我們先將一個三維空間中的蛋白質拉平，變成一個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vector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。</a:t>
                </a:r>
                <a:endParaRPr lang="en-US" altLang="zh-TW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接著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假設一個蛋白質可以被分成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種組態，則我們可以將蛋白質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model</a:t>
                </a:r>
                <a:r>
                  <a:rPr lang="zh-TW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成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一個蛋白質的平均值</a:t>
                </a:r>
                <a:r>
                  <a:rPr lang="en-US" altLang="zh-TW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𝜇_𝑠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，加上</a:t>
                </a:r>
                <a:r>
                  <a:rPr lang="en-US" altLang="zh-TW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</a:t>
                </a:r>
                <a:r>
                  <a:rPr lang="zh-TW" alt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種組態</a:t>
                </a:r>
                <a:r>
                  <a:rPr lang="en-US" altLang="zh-TW" sz="1200" b="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𝜇_1…𝜇_𝑛</a:t>
                </a:r>
                <a:r>
                  <a:rPr lang="zh-TW" altLang="en-US" dirty="0"/>
                  <a:t>，再乘上</a:t>
                </a:r>
                <a:r>
                  <a:rPr lang="en-US" altLang="zh-TW" dirty="0"/>
                  <a:t>random variable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𝑧_1…𝑧_𝑛</a:t>
                </a:r>
                <a:r>
                  <a:rPr lang="zh-TW" altLang="en-US" dirty="0"/>
                  <a:t>，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𝑧_𝑖 </a:t>
                </a:r>
                <a:r>
                  <a:rPr lang="zh-TW" altLang="en-US" dirty="0"/>
                  <a:t>來自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𝑁(0,1)</a:t>
                </a:r>
                <a:r>
                  <a:rPr lang="zh-TW" altLang="en-US" dirty="0"/>
                  <a:t> 所以乘開來之後，可以寫</a:t>
                </a:r>
                <a:r>
                  <a:rPr lang="en-US" altLang="zh-TW" dirty="0" err="1"/>
                  <a:t>mu_s</a:t>
                </a:r>
                <a:r>
                  <a:rPr lang="en-US" altLang="zh-TW" baseline="0" dirty="0"/>
                  <a:t>  </a:t>
                </a:r>
                <a:r>
                  <a:rPr lang="zh-TW" altLang="en-US" baseline="0" dirty="0"/>
                  <a:t>加上</a:t>
                </a:r>
                <a:r>
                  <a:rPr lang="en-US" altLang="zh-TW" dirty="0"/>
                  <a:t>summation </a:t>
                </a:r>
                <a:r>
                  <a:rPr lang="zh-TW" altLang="en-US" dirty="0"/>
                  <a:t>的</a:t>
                </a:r>
                <a:r>
                  <a:rPr lang="en-US" altLang="zh-TW" dirty="0" err="1"/>
                  <a:t>mu_i</a:t>
                </a:r>
                <a:r>
                  <a:rPr lang="en-US" altLang="zh-TW" baseline="0" dirty="0"/>
                  <a:t> </a:t>
                </a:r>
                <a:r>
                  <a:rPr lang="en-US" altLang="zh-TW" baseline="0" dirty="0" err="1"/>
                  <a:t>z_i</a:t>
                </a:r>
                <a:r>
                  <a:rPr lang="en-US" altLang="zh-TW" baseline="0" dirty="0"/>
                  <a:t> </a:t>
                </a:r>
                <a:r>
                  <a:rPr lang="zh-TW" altLang="en-US" baseline="0" dirty="0"/>
                  <a:t>，可以將其視為平均</a:t>
                </a:r>
                <a:r>
                  <a:rPr lang="en-US" altLang="zh-TW" baseline="0" dirty="0" err="1"/>
                  <a:t>structrue</a:t>
                </a:r>
                <a:r>
                  <a:rPr lang="zh-TW" altLang="en-US" baseline="0" dirty="0"/>
                  <a:t>加上某個組態的出現與否。</a:t>
                </a:r>
                <a:endParaRPr lang="en-US" altLang="zh-TW" baseline="0" dirty="0"/>
              </a:p>
              <a:p>
                <a:r>
                  <a:rPr lang="zh-TW" altLang="en-US" baseline="0" dirty="0"/>
                  <a:t>所以我們現在有蛋白質模型了。</a:t>
                </a:r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8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在有了蛋白質模型之後，所以接下來我們就可以定義</a:t>
                </a:r>
                <a:r>
                  <a:rPr lang="en-US" altLang="zh-TW" dirty="0"/>
                  <a:t>image model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這邊將</a:t>
                </a:r>
                <a:r>
                  <a:rPr lang="en-US" altLang="zh-TW" dirty="0"/>
                  <a:t>image model </a:t>
                </a:r>
                <a:r>
                  <a:rPr lang="zh-TW" altLang="en-US" dirty="0"/>
                  <a:t>定義成，將剛剛所得到的蛋白質狀態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，經過一個</a:t>
                </a:r>
                <a:r>
                  <a:rPr lang="en-US" altLang="zh-TW" dirty="0"/>
                  <a:t>projection matrix A</a:t>
                </a:r>
                <a:r>
                  <a:rPr lang="zh-TW" altLang="en-US" dirty="0"/>
                  <a:t>投影之後得到的影像，加上一個</a:t>
                </a:r>
                <a:r>
                  <a:rPr lang="en-US" altLang="zh-TW" dirty="0"/>
                  <a:t>noise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TW" altLang="en-US" dirty="0"/>
                  <a:t>，就會是我們最終得到的</a:t>
                </a:r>
                <a:r>
                  <a:rPr lang="en-US" altLang="zh-TW" dirty="0"/>
                  <a:t>image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而我們的</a:t>
                </a:r>
                <a:r>
                  <a:rPr lang="en-US" altLang="zh-TW" dirty="0"/>
                  <a:t>noise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TW" altLang="en-US" dirty="0"/>
                  <a:t> 則來自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TW" altLang="en-US" dirty="0"/>
                  <a:t>。因為每張圖片的</a:t>
                </a:r>
                <a:r>
                  <a:rPr lang="en-US" altLang="zh-TW" dirty="0"/>
                  <a:t>noise</a:t>
                </a:r>
                <a:r>
                  <a:rPr lang="zh-TW" altLang="en-US" dirty="0"/>
                  <a:t>大小可能不同，所以我們用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來描述不同圖片的</a:t>
                </a:r>
                <a:r>
                  <a:rPr lang="en-US" altLang="zh-TW" dirty="0"/>
                  <a:t>Noise</a:t>
                </a:r>
                <a:r>
                  <a:rPr lang="zh-TW" altLang="en-US" dirty="0"/>
                  <a:t>大小。</a:t>
                </a:r>
                <a:endParaRPr lang="en-US" altLang="zh-TW" dirty="0"/>
              </a:p>
              <a:p>
                <a:r>
                  <a:rPr lang="zh-TW" altLang="en-US" dirty="0"/>
                  <a:t>接下來，有了</a:t>
                </a:r>
                <a:r>
                  <a:rPr lang="en-US" altLang="zh-TW" dirty="0"/>
                  <a:t>image model</a:t>
                </a:r>
                <a:r>
                  <a:rPr lang="zh-TW" altLang="en-US" dirty="0"/>
                  <a:t>之後，我們要使用</a:t>
                </a:r>
                <a:r>
                  <a:rPr lang="en-US" altLang="zh-TW" dirty="0"/>
                  <a:t>maximum</a:t>
                </a:r>
                <a:r>
                  <a:rPr lang="en-US" altLang="zh-TW" baseline="0" dirty="0"/>
                  <a:t> likelihood</a:t>
                </a:r>
                <a:r>
                  <a:rPr lang="zh-TW" altLang="en-US" baseline="0" dirty="0"/>
                  <a:t>，透過我們所擁有的這些</a:t>
                </a:r>
                <a:r>
                  <a:rPr lang="en-US" altLang="zh-TW" dirty="0"/>
                  <a:t>image  </a:t>
                </a:r>
                <a:r>
                  <a:rPr lang="zh-TW" altLang="en-US" dirty="0"/>
                  <a:t>加上 我們看不到的 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TW" altLang="en-US" b="0" i="1" dirty="0" smtClean="0">
                        <a:latin typeface="Cambria Math" panose="02040503050406030204" pitchFamily="18" charset="0"/>
                      </a:rPr>
                      <m:t>，來推得</m:t>
                    </m:r>
                  </m:oMath>
                </a14:m>
                <a:r>
                  <a:rPr lang="zh-TW" altLang="en-US" dirty="0"/>
                  <a:t>我們想要求的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。簡單來說，就是我們希望找到一群</a:t>
                </a:r>
                <a:r>
                  <a:rPr lang="en-US" altLang="zh-TW" dirty="0"/>
                  <a:t>structure</a:t>
                </a:r>
                <a:r>
                  <a:rPr lang="en-US" altLang="zh-TW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baseline="0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baseline="0" dirty="0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TW" b="0" i="1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baseline="0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TW" b="0" i="1" baseline="0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en-US" dirty="0"/>
                  <a:t>使得這些圖片出現的機率最大。但因為這些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我們並沒有，所以我們就要使用</a:t>
                </a:r>
                <a:r>
                  <a:rPr lang="en-US" altLang="zh-TW" dirty="0"/>
                  <a:t>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，將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TW" altLang="en-US" dirty="0"/>
                  <a:t>使用其期望值取代掉，來處理這個問題。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在有了蛋白質模型之後，因為我們使用低溫顯微鏡拍照得到的是一堆照片，所以接下來我們就要定義</a:t>
                </a:r>
                <a:r>
                  <a:rPr lang="en-US" altLang="zh-TW" dirty="0"/>
                  <a:t>image model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這邊將</a:t>
                </a:r>
                <a:r>
                  <a:rPr lang="en-US" altLang="zh-TW" dirty="0"/>
                  <a:t>image model </a:t>
                </a:r>
                <a:r>
                  <a:rPr lang="zh-TW" altLang="en-US" dirty="0"/>
                  <a:t>定義成，將剛剛所得到的蛋白質狀態</a:t>
                </a:r>
                <a:r>
                  <a:rPr lang="en-US" altLang="zh-TW" dirty="0"/>
                  <a:t>s</a:t>
                </a:r>
                <a:r>
                  <a:rPr lang="zh-TW" altLang="en-US" dirty="0"/>
                  <a:t>，經過一個</a:t>
                </a:r>
                <a:r>
                  <a:rPr lang="en-US" altLang="zh-TW" dirty="0"/>
                  <a:t>projection matrix A</a:t>
                </a:r>
                <a:r>
                  <a:rPr lang="zh-TW" altLang="en-US" dirty="0"/>
                  <a:t>投影之後得到的影像，加上一個</a:t>
                </a:r>
                <a:r>
                  <a:rPr lang="en-US" altLang="zh-TW" dirty="0"/>
                  <a:t>noise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𝜖</a:t>
                </a:r>
                <a:r>
                  <a:rPr lang="zh-TW" altLang="en-US" dirty="0"/>
                  <a:t>，就會是我們最終得到的</a:t>
                </a:r>
                <a:r>
                  <a:rPr lang="en-US" altLang="zh-TW" dirty="0"/>
                  <a:t>image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而我們的</a:t>
                </a:r>
                <a:r>
                  <a:rPr lang="en-US" altLang="zh-TW" dirty="0"/>
                  <a:t>noise 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𝜖</a:t>
                </a:r>
                <a:r>
                  <a:rPr lang="zh-TW" altLang="en-US" dirty="0"/>
                  <a:t> 則來自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𝑁(0, 𝜎_𝑗 𝐼)</a:t>
                </a:r>
                <a:r>
                  <a:rPr lang="zh-TW" altLang="en-US" dirty="0"/>
                  <a:t>。因為每張圖片的</a:t>
                </a:r>
                <a:r>
                  <a:rPr lang="en-US" altLang="zh-TW" dirty="0"/>
                  <a:t>noise</a:t>
                </a:r>
                <a:r>
                  <a:rPr lang="zh-TW" altLang="en-US" dirty="0"/>
                  <a:t>大小可能不同，所以我們用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𝜎_𝑗</a:t>
                </a:r>
                <a:r>
                  <a:rPr lang="zh-TW" altLang="en-US" dirty="0"/>
                  <a:t>來描述不同圖片的</a:t>
                </a:r>
                <a:r>
                  <a:rPr lang="en-US" altLang="zh-TW" dirty="0"/>
                  <a:t>Noise</a:t>
                </a:r>
                <a:r>
                  <a:rPr lang="zh-TW" altLang="en-US" dirty="0"/>
                  <a:t>大小。</a:t>
                </a:r>
                <a:endParaRPr lang="en-US" altLang="zh-TW" dirty="0"/>
              </a:p>
              <a:p>
                <a:r>
                  <a:rPr lang="zh-TW" altLang="en-US" dirty="0"/>
                  <a:t>接下來，有了</a:t>
                </a:r>
                <a:r>
                  <a:rPr lang="en-US" altLang="zh-TW" dirty="0"/>
                  <a:t>image model</a:t>
                </a:r>
                <a:r>
                  <a:rPr lang="zh-TW" altLang="en-US" dirty="0"/>
                  <a:t>之後，我們要使用</a:t>
                </a:r>
                <a:r>
                  <a:rPr lang="en-US" altLang="zh-TW" dirty="0"/>
                  <a:t>maximum</a:t>
                </a:r>
                <a:r>
                  <a:rPr lang="en-US" altLang="zh-TW" baseline="0" dirty="0"/>
                  <a:t> likelihood</a:t>
                </a:r>
                <a:r>
                  <a:rPr lang="zh-TW" altLang="en-US" baseline="0" dirty="0"/>
                  <a:t>，透過我們所擁有的這些</a:t>
                </a:r>
                <a:r>
                  <a:rPr lang="en-US" altLang="zh-TW" dirty="0"/>
                  <a:t>image  </a:t>
                </a:r>
                <a:r>
                  <a:rPr lang="zh-TW" altLang="en-US" dirty="0"/>
                  <a:t>加上 我們看不到的 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\z_𝑗</a:t>
                </a:r>
                <a:r>
                  <a:rPr lang="zh-TW" altLang="en-US" b="0" i="0" dirty="0">
                    <a:latin typeface="Cambria Math" panose="02040503050406030204" pitchFamily="18" charset="0"/>
                  </a:rPr>
                  <a:t>，來推得</a:t>
                </a:r>
                <a:r>
                  <a:rPr lang="zh-TW" altLang="en-US" dirty="0"/>
                  <a:t>我們想要求的 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𝜇_1,…,𝜇_𝑛</a:t>
                </a:r>
                <a:r>
                  <a:rPr lang="zh-TW" altLang="en-US" dirty="0"/>
                  <a:t>。簡單來說，就是我們希望找到一群</a:t>
                </a:r>
                <a:r>
                  <a:rPr lang="en-US" altLang="zh-TW" dirty="0"/>
                  <a:t>structure</a:t>
                </a:r>
                <a:r>
                  <a:rPr lang="en-US" altLang="zh-TW" baseline="0" dirty="0"/>
                  <a:t> </a:t>
                </a:r>
                <a:r>
                  <a:rPr lang="en-US" altLang="zh-TW" i="0" baseline="0" dirty="0">
                    <a:latin typeface="Cambria Math" panose="02040503050406030204" pitchFamily="18" charset="0"/>
                  </a:rPr>
                  <a:t>𝜇_</a:t>
                </a:r>
                <a:r>
                  <a:rPr lang="en-US" altLang="zh-TW" b="0" i="0" baseline="0" dirty="0">
                    <a:latin typeface="Cambria Math" panose="02040503050406030204" pitchFamily="18" charset="0"/>
                  </a:rPr>
                  <a:t>1,…𝜇_𝑛</a:t>
                </a:r>
                <a:r>
                  <a:rPr lang="zh-TW" altLang="en-US" dirty="0"/>
                  <a:t>使得這些圖片出現的機率最大。但因為這些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𝑧_𝑗</a:t>
                </a:r>
                <a:r>
                  <a:rPr lang="zh-TW" altLang="en-US" dirty="0"/>
                  <a:t>我們並沒有，所以我們就要使用</a:t>
                </a:r>
                <a:r>
                  <a:rPr lang="en-US" altLang="zh-TW" dirty="0"/>
                  <a:t>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，將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\z_𝑗</a:t>
                </a:r>
                <a:r>
                  <a:rPr lang="zh-TW" altLang="en-US" dirty="0"/>
                  <a:t>使用其期望值取代掉。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96830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那這張投影片就是將剛剛的</a:t>
                </a:r>
                <a:r>
                  <a:rPr lang="en-US" altLang="zh-TW" dirty="0"/>
                  <a:t>image model </a:t>
                </a:r>
                <a:r>
                  <a:rPr lang="zh-TW" altLang="en-US" dirty="0"/>
                  <a:t>推導其</a:t>
                </a:r>
                <a:r>
                  <a:rPr lang="en-US" altLang="zh-TW" dirty="0"/>
                  <a:t>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的結果。他的流程是這樣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首先左上角 我們先將</a:t>
                </a:r>
                <a:r>
                  <a:rPr lang="en-US" altLang="zh-TW" dirty="0"/>
                  <a:t>image model 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likelihood </a:t>
                </a:r>
                <a:r>
                  <a:rPr lang="zh-TW" altLang="en-US" dirty="0"/>
                  <a:t>寫出來。</a:t>
                </a:r>
                <a:endParaRPr lang="en-US" altLang="zh-TW" dirty="0"/>
              </a:p>
              <a:p>
                <a:r>
                  <a:rPr lang="zh-TW" altLang="en-US" dirty="0"/>
                  <a:t>但因為</a:t>
                </a:r>
                <a:r>
                  <a:rPr lang="en-US" altLang="zh-TW" dirty="0"/>
                  <a:t>model </a:t>
                </a:r>
                <a:r>
                  <a:rPr lang="zh-TW" altLang="en-US" dirty="0"/>
                  <a:t>中的</a:t>
                </a:r>
                <a:r>
                  <a:rPr lang="en-US" altLang="zh-TW" dirty="0"/>
                  <a:t>z </a:t>
                </a:r>
                <a:r>
                  <a:rPr lang="zh-TW" altLang="en-US" dirty="0"/>
                  <a:t>我們並不知道，所以我們就要去推得給定</a:t>
                </a:r>
                <a:r>
                  <a:rPr lang="en-US" altLang="zh-TW" dirty="0"/>
                  <a:t>image + </a:t>
                </a:r>
                <a:r>
                  <a:rPr lang="zh-TW" altLang="en-US" dirty="0"/>
                  <a:t>某個 </a:t>
                </a:r>
                <a:r>
                  <a:rPr lang="en-US" altLang="zh-TW" dirty="0" err="1"/>
                  <a:t>sturcture</a:t>
                </a:r>
                <a:r>
                  <a:rPr lang="zh-TW" altLang="en-US" dirty="0"/>
                  <a:t>的情況下，</a:t>
                </a:r>
                <a:r>
                  <a:rPr lang="en-US" altLang="zh-TW" dirty="0"/>
                  <a:t>z </a:t>
                </a:r>
                <a:r>
                  <a:rPr lang="zh-TW" altLang="en-US" dirty="0"/>
                  <a:t>的期望值會是多少。這就是</a:t>
                </a:r>
                <a:r>
                  <a:rPr lang="en-US" altLang="zh-TW" dirty="0"/>
                  <a:t>expectation step</a:t>
                </a:r>
                <a:r>
                  <a:rPr lang="zh-TW" altLang="en-US" dirty="0"/>
                  <a:t>，我們把推倒的結果寫在右上角。</a:t>
                </a:r>
                <a:endParaRPr lang="en-US" altLang="zh-TW" dirty="0"/>
              </a:p>
              <a:p>
                <a:r>
                  <a:rPr lang="zh-TW" altLang="en-US" dirty="0"/>
                  <a:t>所以將</a:t>
                </a:r>
                <a:r>
                  <a:rPr lang="en-US" altLang="zh-TW" dirty="0"/>
                  <a:t>Likelihood </a:t>
                </a:r>
                <a:r>
                  <a:rPr lang="zh-TW" altLang="en-US" dirty="0"/>
                  <a:t>中的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用 </a:t>
                </a:r>
                <a:r>
                  <a:rPr lang="en-US" altLang="zh-TW" dirty="0"/>
                  <a:t>expectation z </a:t>
                </a:r>
                <a:r>
                  <a:rPr lang="zh-TW" altLang="en-US" dirty="0"/>
                  <a:t>取代之後，我們就可以做我們熟悉的</a:t>
                </a:r>
                <a:r>
                  <a:rPr lang="en-US" altLang="zh-TW" dirty="0"/>
                  <a:t>maximization</a:t>
                </a:r>
                <a:r>
                  <a:rPr lang="zh-TW" altLang="en-US" dirty="0"/>
                  <a:t>，去找尋什麼結構可以使得這些圖片出現的機率最大。所以</a:t>
                </a:r>
                <a:r>
                  <a:rPr lang="en-US" altLang="zh-TW" dirty="0"/>
                  <a:t>EM algorithm</a:t>
                </a:r>
                <a:r>
                  <a:rPr lang="zh-TW" altLang="en-US" dirty="0"/>
                  <a:t>就是輪流做</a:t>
                </a:r>
                <a:r>
                  <a:rPr lang="en-US" altLang="zh-TW" dirty="0"/>
                  <a:t>expectation </a:t>
                </a:r>
                <a:r>
                  <a:rPr lang="zh-TW" altLang="en-US" dirty="0"/>
                  <a:t>跟 </a:t>
                </a:r>
                <a:r>
                  <a:rPr lang="en-US" altLang="zh-TW" dirty="0"/>
                  <a:t>maximization</a:t>
                </a:r>
                <a:r>
                  <a:rPr lang="zh-TW" altLang="en-US" dirty="0"/>
                  <a:t>，來找到最佳結構的</a:t>
                </a:r>
                <a:r>
                  <a:rPr lang="en-US" altLang="zh-TW" dirty="0"/>
                  <a:t>local maximum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接下來就是將這些推導的結果寫成</a:t>
                </a:r>
                <a:r>
                  <a:rPr lang="en-US" altLang="zh-TW" dirty="0"/>
                  <a:t>code </a:t>
                </a:r>
              </a:p>
            </p:txBody>
          </p:sp>
        </mc:Choice>
        <mc:Fallback xmlns="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那這張投影片就是將剛剛的</a:t>
                </a:r>
                <a:r>
                  <a:rPr lang="en-US" altLang="zh-TW" dirty="0"/>
                  <a:t>image model </a:t>
                </a:r>
                <a:r>
                  <a:rPr lang="zh-TW" altLang="en-US" dirty="0"/>
                  <a:t>推導其</a:t>
                </a:r>
                <a:r>
                  <a:rPr lang="en-US" altLang="zh-TW" dirty="0"/>
                  <a:t>EM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algorithm</a:t>
                </a:r>
                <a:r>
                  <a:rPr lang="zh-TW" altLang="en-US" dirty="0"/>
                  <a:t>的結果。他的流程是這樣</a:t>
                </a:r>
                <a:r>
                  <a:rPr lang="en-US" altLang="zh-TW" dirty="0"/>
                  <a:t>:</a:t>
                </a:r>
              </a:p>
              <a:p>
                <a:r>
                  <a:rPr lang="zh-TW" altLang="en-US" dirty="0"/>
                  <a:t>首先左上角 我們先將</a:t>
                </a:r>
                <a:r>
                  <a:rPr lang="en-US" altLang="zh-TW" dirty="0"/>
                  <a:t>image model </a:t>
                </a:r>
                <a:r>
                  <a:rPr lang="zh-TW" altLang="en-US" dirty="0"/>
                  <a:t>的</a:t>
                </a:r>
                <a:r>
                  <a:rPr lang="en-US" altLang="zh-TW" dirty="0"/>
                  <a:t>likelihood </a:t>
                </a:r>
                <a:r>
                  <a:rPr lang="zh-TW" altLang="en-US" dirty="0"/>
                  <a:t>寫出來。</a:t>
                </a:r>
                <a:endParaRPr lang="en-US" altLang="zh-TW" dirty="0"/>
              </a:p>
              <a:p>
                <a:r>
                  <a:rPr lang="zh-TW" altLang="en-US" dirty="0"/>
                  <a:t>但因為</a:t>
                </a:r>
                <a:r>
                  <a:rPr lang="en-US" altLang="zh-TW" dirty="0"/>
                  <a:t>model </a:t>
                </a:r>
                <a:r>
                  <a:rPr lang="zh-TW" altLang="en-US" dirty="0"/>
                  <a:t>中的</a:t>
                </a:r>
                <a:r>
                  <a:rPr lang="en-US" altLang="zh-TW" dirty="0"/>
                  <a:t>z </a:t>
                </a:r>
                <a:r>
                  <a:rPr lang="zh-TW" altLang="en-US" dirty="0"/>
                  <a:t>我們並不知道，所以我們就要去推得給定</a:t>
                </a:r>
                <a:r>
                  <a:rPr lang="en-US" altLang="zh-TW" dirty="0"/>
                  <a:t>image + </a:t>
                </a:r>
                <a:r>
                  <a:rPr lang="zh-TW" altLang="en-US" dirty="0"/>
                  <a:t>某個 </a:t>
                </a:r>
                <a:r>
                  <a:rPr lang="en-US" altLang="zh-TW" dirty="0" err="1"/>
                  <a:t>sturcture</a:t>
                </a:r>
                <a:r>
                  <a:rPr lang="zh-TW" altLang="en-US" dirty="0"/>
                  <a:t>的情況下，</a:t>
                </a:r>
                <a:r>
                  <a:rPr lang="en-US" altLang="zh-TW" dirty="0"/>
                  <a:t>z </a:t>
                </a:r>
                <a:r>
                  <a:rPr lang="zh-TW" altLang="en-US" dirty="0"/>
                  <a:t>的期望值會是多少。這就是</a:t>
                </a:r>
                <a:r>
                  <a:rPr lang="en-US" altLang="zh-TW" dirty="0"/>
                  <a:t>expectation step</a:t>
                </a:r>
                <a:r>
                  <a:rPr lang="zh-TW" altLang="en-US" dirty="0"/>
                  <a:t>，我們把推倒的結果寫在右上角。</a:t>
                </a:r>
                <a:endParaRPr lang="en-US" altLang="zh-TW" dirty="0"/>
              </a:p>
              <a:p>
                <a:r>
                  <a:rPr lang="zh-TW" altLang="en-US" dirty="0"/>
                  <a:t>所以將</a:t>
                </a:r>
                <a:r>
                  <a:rPr lang="en-US" altLang="zh-TW" dirty="0"/>
                  <a:t>Likelihood </a:t>
                </a:r>
                <a:r>
                  <a:rPr lang="zh-TW" altLang="en-US" dirty="0"/>
                  <a:t>中的</a:t>
                </a:r>
                <a:r>
                  <a:rPr lang="en-US" altLang="zh-TW" dirty="0"/>
                  <a:t>z</a:t>
                </a:r>
                <a:r>
                  <a:rPr lang="zh-TW" altLang="en-US" dirty="0"/>
                  <a:t> 用 </a:t>
                </a:r>
                <a:r>
                  <a:rPr lang="en-US" altLang="zh-TW" dirty="0"/>
                  <a:t>expectation z </a:t>
                </a:r>
                <a:r>
                  <a:rPr lang="zh-TW" altLang="en-US" dirty="0"/>
                  <a:t>取代之後，我們就可以做我們熟悉的</a:t>
                </a:r>
                <a:r>
                  <a:rPr lang="en-US" altLang="zh-TW" dirty="0"/>
                  <a:t>maximization</a:t>
                </a:r>
                <a:r>
                  <a:rPr lang="zh-TW" altLang="en-US" dirty="0"/>
                  <a:t>，去找尋什麼結構可以使得這些圖片最大。在這個</a:t>
                </a:r>
                <a:r>
                  <a:rPr lang="en-US" altLang="zh-TW" dirty="0"/>
                  <a:t>model</a:t>
                </a:r>
                <a:r>
                  <a:rPr lang="zh-TW" altLang="en-US" dirty="0"/>
                  <a:t>中，我們要求的就是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𝜇_</a:t>
                </a:r>
                <a:r>
                  <a:rPr lang="en-US" altLang="zh-TW" b="0" i="0" dirty="0">
                    <a:latin typeface="Cambria Math" panose="02040503050406030204" pitchFamily="18" charset="0"/>
                  </a:rPr>
                  <a:t>1,…,𝜇_𝑛</a:t>
                </a:r>
                <a:r>
                  <a:rPr lang="zh-TW" altLang="en-US" dirty="0"/>
                  <a:t> ，還有每張圖片的</a:t>
                </a:r>
                <a:r>
                  <a:rPr lang="en-US" altLang="zh-TW" dirty="0"/>
                  <a:t>noise</a:t>
                </a:r>
                <a:r>
                  <a:rPr lang="zh-TW" altLang="en-US" dirty="0"/>
                  <a:t>大小</a:t>
                </a:r>
                <a:r>
                  <a:rPr lang="en-US" altLang="zh-TW" b="0" i="0">
                    <a:latin typeface="Cambria Math" panose="02040503050406030204" pitchFamily="18" charset="0"/>
                  </a:rPr>
                  <a:t>𝜎_𝑗</a:t>
                </a:r>
                <a:r>
                  <a:rPr lang="zh-TW" altLang="en-US" dirty="0"/>
                  <a:t>。而</a:t>
                </a:r>
                <a:r>
                  <a:rPr lang="en-US" altLang="zh-TW" dirty="0"/>
                  <a:t>EM algorithm</a:t>
                </a:r>
                <a:r>
                  <a:rPr lang="zh-TW" altLang="en-US" dirty="0"/>
                  <a:t>就是輪流做</a:t>
                </a:r>
                <a:r>
                  <a:rPr lang="en-US" altLang="zh-TW" dirty="0"/>
                  <a:t>expectation </a:t>
                </a:r>
                <a:r>
                  <a:rPr lang="zh-TW" altLang="en-US" dirty="0"/>
                  <a:t>跟 </a:t>
                </a:r>
                <a:r>
                  <a:rPr lang="en-US" altLang="zh-TW" dirty="0"/>
                  <a:t>maximization</a:t>
                </a:r>
                <a:r>
                  <a:rPr lang="zh-TW" altLang="en-US" dirty="0"/>
                  <a:t>。就可以找到這個結構的</a:t>
                </a:r>
                <a:r>
                  <a:rPr lang="en-US" altLang="zh-TW" dirty="0"/>
                  <a:t>local maximum</a:t>
                </a:r>
                <a:r>
                  <a:rPr lang="zh-TW" altLang="en-US" dirty="0"/>
                  <a:t>。</a:t>
                </a:r>
                <a:endParaRPr lang="en-US" altLang="zh-TW" dirty="0"/>
              </a:p>
              <a:p>
                <a:r>
                  <a:rPr lang="zh-TW" altLang="en-US" dirty="0"/>
                  <a:t>接下來就是將這些推導的結果寫成</a:t>
                </a:r>
                <a:r>
                  <a:rPr lang="en-US" altLang="zh-TW" dirty="0"/>
                  <a:t>code </a:t>
                </a: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C38D4-323F-4365-9467-477244CC25E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84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所以我就把剛剛推導的結果寫成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252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接下來介紹目前的實驗的資料準備，目前的實驗還沒有在</a:t>
            </a:r>
            <a:r>
              <a:rPr lang="en-US" altLang="zh-TW" dirty="0"/>
              <a:t>image</a:t>
            </a:r>
            <a:r>
              <a:rPr lang="zh-TW" altLang="en-US" dirty="0"/>
              <a:t>上加</a:t>
            </a:r>
            <a:r>
              <a:rPr lang="en-US" altLang="zh-TW" dirty="0"/>
              <a:t>noise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633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我們實驗資料是</a:t>
            </a:r>
            <a:r>
              <a:rPr lang="en-US" altLang="zh-TW" dirty="0"/>
              <a:t>70s ribosome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首先先拿</a:t>
            </a:r>
            <a:r>
              <a:rPr lang="en-US" altLang="zh-TW" dirty="0"/>
              <a:t>70s ribosome</a:t>
            </a:r>
            <a:r>
              <a:rPr lang="zh-TW" altLang="en-US" dirty="0"/>
              <a:t>的五個異質性</a:t>
            </a:r>
            <a:r>
              <a:rPr lang="en-US" altLang="zh-TW" dirty="0"/>
              <a:t>structure</a:t>
            </a:r>
            <a:r>
              <a:rPr lang="zh-TW" altLang="en-US" dirty="0"/>
              <a:t>，根據不同的角度，投影得到</a:t>
            </a:r>
            <a:r>
              <a:rPr lang="en-US" altLang="zh-TW" dirty="0"/>
              <a:t>2D image</a:t>
            </a:r>
            <a:r>
              <a:rPr lang="zh-TW" altLang="en-US" dirty="0"/>
              <a:t>，接著每個投影扣掉每個角度的</a:t>
            </a:r>
            <a:r>
              <a:rPr lang="en-US" altLang="zh-TW" dirty="0"/>
              <a:t>mean</a:t>
            </a:r>
            <a:r>
              <a:rPr lang="zh-TW" altLang="en-US" dirty="0"/>
              <a:t>之後得到 </a:t>
            </a:r>
            <a:r>
              <a:rPr lang="en-US" altLang="zh-TW" dirty="0"/>
              <a:t>mean subtracted image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857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接著產生一個</a:t>
            </a:r>
            <a:r>
              <a:rPr lang="en-US" altLang="zh-TW" dirty="0"/>
              <a:t>random sequence</a:t>
            </a:r>
            <a:r>
              <a:rPr lang="zh-TW" altLang="en-US" dirty="0"/>
              <a:t>，去</a:t>
            </a:r>
            <a:r>
              <a:rPr lang="en-US" altLang="zh-TW" dirty="0"/>
              <a:t>sample </a:t>
            </a:r>
            <a:r>
              <a:rPr lang="zh-TW" altLang="en-US" dirty="0"/>
              <a:t>每個角度要拿哪一組的</a:t>
            </a:r>
            <a:r>
              <a:rPr lang="en-US" altLang="zh-TW" dirty="0"/>
              <a:t>image</a:t>
            </a:r>
            <a:r>
              <a:rPr lang="zh-TW" altLang="en-US" dirty="0"/>
              <a:t>。這就是我們實驗會用到的資料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AC113-2087-4EF1-97CE-BD080EEB849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73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FFB5B6-916C-4638-A055-DF76046B4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6D1AB0A-7684-48C0-A2DB-130AE76F5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5A52B-08EB-42A9-B13F-4CD03A6A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C3B5D8-B039-427D-8DFE-BF30776E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92FE7A-6784-4E01-ACC5-CC00239E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515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5FC0F-34AA-48CA-8B2F-83E640D30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F289EE-D335-4311-B590-66BE62D73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FDDAAA-AFE1-4F91-AD26-8A2B81A3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E5E164-4B78-43DE-A606-6EBFAB54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CF9B40-6B3C-4649-88CD-46F1B49D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3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56BF760-FDB4-4664-96B8-AEC4FB0D7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E0C9EA-1585-41A2-8006-314203BA1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D86B31-3215-4870-9743-ACAC86C59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6983B8-EA96-4C67-805F-551D0847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7E295-CF36-4158-8FE8-A1FF341D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9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005393-88A7-4710-8382-14D6BF8F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D442EC-46F5-49F5-853F-5A204D00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48A82D-C222-4028-81D3-7DE258AF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AB0D6A-8747-425E-AEEC-9FF9B74A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3F0AB1-23F9-4B88-BFA4-77D51051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38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18A8A-E8EA-4EB4-A12A-F8911415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3002FC-F588-43FC-B276-31FFFCD3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20FE6-30DC-4297-A782-5F7A00772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CC426-238B-4BA2-BD8E-4E16A80D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1769A3-F29A-456A-9A5C-F49EF291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53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FF7AD-76BF-4B80-8EC0-BB5D8423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486F73-B8BB-440D-BEB3-B29E0CABD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975962A-587B-4EF5-8A6A-DCE80F7E2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0094C2-9D14-415C-935B-D4C5F7C2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73B7CA-3BEB-4881-80CA-A4306BF4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572C29-6275-4647-95C5-8D6F3DB9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1D53CA-82CB-4F89-A387-70CCF0EC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361E2E-F6D9-47C6-8C1B-8035CCAE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191301-6C03-4B36-8D06-DED45535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F59E5B9-99DC-40BC-AAB3-81CFC9C4B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E5A06C-9751-4A43-B7DF-2EB8D1A0C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B6FD976-9DC0-48BC-AFC2-C7FB6A3C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AFB536-D051-4E5F-84F7-47FF4C35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FD6861F-5A1B-4B4A-8011-909799FC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8DD8F8-CC5B-4B4C-9AEC-08F1A968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BA4818E-A5E1-4BFA-9501-83EEE723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1C24ED-9CA3-443A-8328-B66E19D7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8AB1B53-691E-4592-B82C-921A7734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494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8AFEA31-E187-4936-A1BC-F26A3865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0EB4FF-FBA8-4EB0-AE4F-3ECF1FF4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BE7B70-DE9F-4038-9A1E-BCF26101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371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516D8B-AEC4-4859-BB79-4574E058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81C1F-AF21-48A4-BF37-2DFA78D9A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8C91AA-8D5A-4BD7-A038-E7CD30690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23AC9D-DE1A-48EB-9BF8-30F7903C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5189FD-DE36-43EE-8177-8FA369B1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A98483-91AE-4111-81EE-61E9787C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26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2D6EBC-8944-4961-8C49-74FAF29A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01D38D-5392-4019-A843-81D98E341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0E362F-31E1-4FF6-AE7D-B6D1FCDDB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6198ED-94D1-47BD-B84C-6CCBD13F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3DB6D-0311-4A4E-99CE-A9415F66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43B0D6-EDB7-434E-8F70-910D03D1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94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32D9224-7D7D-4AF8-B65D-DA25DF313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E611A5-D220-46D0-BA60-4A3F7DE4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CFB1B4-0BE9-405E-AE6F-5B00920CB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269BA-F561-48D0-A02C-6B76777B2F2D}" type="datetimeFigureOut">
              <a:rPr lang="zh-TW" altLang="en-US" smtClean="0"/>
              <a:t>2022/2/11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AB934A-950C-4A33-8C7B-881065EE8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AE644B-C3A9-4703-9476-EF947980B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37B45-BD9E-4FEE-8871-C515813DFA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614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NUL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NULL"/><Relationship Id="rId5" Type="http://schemas.openxmlformats.org/officeDocument/2006/relationships/image" Target="../media/image19.png"/><Relationship Id="rId10" Type="http://schemas.openxmlformats.org/officeDocument/2006/relationships/image" Target="NULL"/><Relationship Id="rId4" Type="http://schemas.openxmlformats.org/officeDocument/2006/relationships/image" Target="../media/image18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0.png"/><Relationship Id="rId18" Type="http://schemas.openxmlformats.org/officeDocument/2006/relationships/image" Target="../media/image231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12" Type="http://schemas.openxmlformats.org/officeDocument/2006/relationships/image" Target="../media/image29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300.png"/><Relationship Id="rId10" Type="http://schemas.openxmlformats.org/officeDocument/2006/relationships/image" Target="../media/image28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2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9N_lmvwnUI" TargetMode="External"/><Relationship Id="rId5" Type="http://schemas.openxmlformats.org/officeDocument/2006/relationships/image" Target="NUL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9N_lmvwnUI" TargetMode="External"/><Relationship Id="rId5" Type="http://schemas.openxmlformats.org/officeDocument/2006/relationships/image" Target="../media/image30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50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270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9N_lmvwnUI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9N_lmvwnUI" TargetMode="External"/><Relationship Id="rId5" Type="http://schemas.openxmlformats.org/officeDocument/2006/relationships/image" Target="../media/image810.png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ED638-8A54-450F-9EF2-98D6DD2B0A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Directly reconstructing principal components of 3D protein structure density map from 2D cryo-EM projection images by EM-2SDR method</a:t>
            </a:r>
            <a:endParaRPr lang="zh-TW" altLang="en-US" sz="3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AA991B0-8DD4-4D59-BA53-B4AEB3FD7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陳慶豐</a:t>
            </a:r>
            <a:endParaRPr lang="en-US" altLang="zh-TW" dirty="0"/>
          </a:p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 杜憶萍教授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3977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C29AE-0BBD-4E63-BF1E-C453216A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Generated orthogonal structures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08C138-8BC3-4770-9701-A8672592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1330383"/>
            <a:ext cx="4905079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4">
            <a:extLst>
              <a:ext uri="{FF2B5EF4-FFF2-40B4-BE49-F238E27FC236}">
                <a16:creationId xmlns:a16="http://schemas.microsoft.com/office/drawing/2014/main" id="{22CC6F5A-861B-403A-BF5D-A4B9C1B0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21" y="5744227"/>
            <a:ext cx="4905079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id="{17B2409A-2786-4875-B70E-E3DE8DA2F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16" y="3554652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8">
            <a:extLst>
              <a:ext uri="{FF2B5EF4-FFF2-40B4-BE49-F238E27FC236}">
                <a16:creationId xmlns:a16="http://schemas.microsoft.com/office/drawing/2014/main" id="{2F37D996-2CFD-4048-AC7C-C3FC01507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19" y="4638979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>
            <a:extLst>
              <a:ext uri="{FF2B5EF4-FFF2-40B4-BE49-F238E27FC236}">
                <a16:creationId xmlns:a16="http://schemas.microsoft.com/office/drawing/2014/main" id="{AD362288-F69F-4973-8DED-800EF5D37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21" y="1331812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2">
            <a:extLst>
              <a:ext uri="{FF2B5EF4-FFF2-40B4-BE49-F238E27FC236}">
                <a16:creationId xmlns:a16="http://schemas.microsoft.com/office/drawing/2014/main" id="{7F067CA7-D7A6-4F5E-8298-34FEE7885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921" y="2437247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B84C3C4-A21D-409A-B349-6DE8FB66C873}"/>
              </a:ext>
            </a:extLst>
          </p:cNvPr>
          <p:cNvSpPr txBox="1"/>
          <p:nvPr/>
        </p:nvSpPr>
        <p:spPr>
          <a:xfrm flipH="1">
            <a:off x="89499" y="1176642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Variance</a:t>
            </a:r>
            <a:endParaRPr lang="zh-TW" altLang="en-US" dirty="0"/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83313251-A46F-4AC4-A364-73320904B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4" y="6221057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12.025575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:a16="http://schemas.microsoft.com/office/drawing/2014/main" id="{318476EF-4644-4AB1-BED3-53F5B0DE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" y="4016169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16.361185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4">
            <a:extLst>
              <a:ext uri="{FF2B5EF4-FFF2-40B4-BE49-F238E27FC236}">
                <a16:creationId xmlns:a16="http://schemas.microsoft.com/office/drawing/2014/main" id="{7EEFED27-577E-4EE6-8752-7308789D1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7" y="5183947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12.834149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4">
            <a:extLst>
              <a:ext uri="{FF2B5EF4-FFF2-40B4-BE49-F238E27FC236}">
                <a16:creationId xmlns:a16="http://schemas.microsoft.com/office/drawing/2014/main" id="{F2161717-5E06-4FC2-BB89-4EA348EC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9" y="1728333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29.444565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BE18500A-7A2B-4148-994A-95D9465B2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9" y="2832958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28.413883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121A19-3C1E-491E-B728-D540FC4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2435618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F5B6D9F-CCBE-47AD-BDAA-5287EB06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5" y="3540852"/>
            <a:ext cx="4905080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F3CA9B-1472-4E38-8635-1F4692A8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4634832"/>
            <a:ext cx="4905076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A374E71-6B4A-49C6-BE65-05069B4E3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5740066"/>
            <a:ext cx="4905076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328354A-19C6-4973-A0AC-F987CA91EAE1}"/>
              </a:ext>
            </a:extLst>
          </p:cNvPr>
          <p:cNvSpPr/>
          <p:nvPr/>
        </p:nvSpPr>
        <p:spPr>
          <a:xfrm>
            <a:off x="1075856" y="1295375"/>
            <a:ext cx="10040280" cy="11311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9479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C29AE-0BBD-4E63-BF1E-C453216A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Find coefficient by finding expectation 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E08C138-8BC3-4770-9701-A8672592F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1330383"/>
            <a:ext cx="4905079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121A19-3C1E-491E-B728-D540FC4CC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2435618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F5B6D9F-CCBE-47AD-BDAA-5287EB064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5" y="3540852"/>
            <a:ext cx="4905080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EF3CA9B-1472-4E38-8635-1F4692A88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4634832"/>
            <a:ext cx="4905076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A374E71-6B4A-49C6-BE65-05069B4E3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059" y="5740066"/>
            <a:ext cx="4905076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8A7ADF1D-F1DC-4DD9-8A6E-BFB94F80AE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5591"/>
          <a:stretch/>
        </p:blipFill>
        <p:spPr>
          <a:xfrm>
            <a:off x="207391" y="3502239"/>
            <a:ext cx="5184742" cy="1138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D87784D-3A4D-4322-A526-A681D4773FFE}"/>
                  </a:ext>
                </a:extLst>
              </p:cNvPr>
              <p:cNvSpPr/>
              <p:nvPr/>
            </p:nvSpPr>
            <p:spPr>
              <a:xfrm>
                <a:off x="498395" y="4713362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8D87784D-3A4D-4322-A526-A681D4773F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95" y="4713362"/>
                <a:ext cx="607474" cy="13671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0177383-A04F-4869-9429-C947FC71DF4D}"/>
                  </a:ext>
                </a:extLst>
              </p:cNvPr>
              <p:cNvSpPr/>
              <p:nvPr/>
            </p:nvSpPr>
            <p:spPr>
              <a:xfrm>
                <a:off x="1478782" y="4713361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0177383-A04F-4869-9429-C947FC71D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82" y="4713361"/>
                <a:ext cx="607474" cy="13671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5D4137C-D822-43F0-BBF4-2D58B157CAB7}"/>
                  </a:ext>
                </a:extLst>
              </p:cNvPr>
              <p:cNvSpPr/>
              <p:nvPr/>
            </p:nvSpPr>
            <p:spPr>
              <a:xfrm>
                <a:off x="2459169" y="4713360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25D4137C-D822-43F0-BBF4-2D58B157C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169" y="4713360"/>
                <a:ext cx="607474" cy="13671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15BF24D-6E63-483B-93ED-609BE19767DA}"/>
                  </a:ext>
                </a:extLst>
              </p:cNvPr>
              <p:cNvSpPr/>
              <p:nvPr/>
            </p:nvSpPr>
            <p:spPr>
              <a:xfrm>
                <a:off x="3541183" y="4713360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15BF24D-6E63-483B-93ED-609BE1976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183" y="4713360"/>
                <a:ext cx="607474" cy="13671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73FBDA-953C-4FB3-A28B-009B3A077C0C}"/>
                  </a:ext>
                </a:extLst>
              </p:cNvPr>
              <p:cNvSpPr/>
              <p:nvPr/>
            </p:nvSpPr>
            <p:spPr>
              <a:xfrm>
                <a:off x="4521571" y="4713360"/>
                <a:ext cx="607474" cy="1367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zh-TW" alt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altLang="zh-TW" b="0" i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973FBDA-953C-4FB3-A28B-009B3A077C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571" y="4713360"/>
                <a:ext cx="607474" cy="13671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D60887-F53D-4405-BB06-9ED665B36CDC}"/>
                  </a:ext>
                </a:extLst>
              </p:cNvPr>
              <p:cNvSpPr/>
              <p:nvPr/>
            </p:nvSpPr>
            <p:spPr>
              <a:xfrm>
                <a:off x="436546" y="1774219"/>
                <a:ext cx="4955587" cy="13227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Cambria Math" panose="02040503050406030204" pitchFamily="18" charset="0"/>
                  </a:rPr>
                  <a:t>給定某個照片，估計其每個結構的係數期望值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sSup>
                                <m:s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μ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sSubSup>
                        <m:sSubSup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D60887-F53D-4405-BB06-9ED665B36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6" y="1774219"/>
                <a:ext cx="4955587" cy="1322798"/>
              </a:xfrm>
              <a:prstGeom prst="rect">
                <a:avLst/>
              </a:prstGeom>
              <a:blipFill>
                <a:blip r:embed="rId14"/>
                <a:stretch>
                  <a:fillRect l="-1107" t="-2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75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E6FC51-F0B8-4F77-BF98-31C9CD024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Post analysis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9D0CA8F-D126-4140-A24E-BD8758052350}"/>
                  </a:ext>
                </a:extLst>
              </p:cNvPr>
              <p:cNvSpPr txBox="1"/>
              <p:nvPr/>
            </p:nvSpPr>
            <p:spPr>
              <a:xfrm>
                <a:off x="1003300" y="1854200"/>
                <a:ext cx="6061596" cy="12034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TW" dirty="0"/>
                  <a:t>Set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5</m:t>
                        </m:r>
                      </m:sup>
                    </m:sSup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as estimated coefficient of each image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TW" dirty="0"/>
                  <a:t>Use k-mean algorithm to conduct clustering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Pass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t-SNE 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Use V-measure to measure the result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E9D0CA8F-D126-4140-A24E-BD8758052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00" y="1854200"/>
                <a:ext cx="6061596" cy="1203406"/>
              </a:xfrm>
              <a:prstGeom prst="rect">
                <a:avLst/>
              </a:prstGeom>
              <a:blipFill>
                <a:blip r:embed="rId3"/>
                <a:stretch>
                  <a:fillRect l="-905" t="-2020" b="-70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0B48457-1A61-4F30-B2A3-348E0A10D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462" y="3327400"/>
            <a:ext cx="4387227" cy="2921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DE2AC61-6A7D-4470-96D7-92B171360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27400"/>
            <a:ext cx="4244578" cy="2921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06348D8-F852-45FB-AEA5-141B9FB6ADD1}"/>
              </a:ext>
            </a:extLst>
          </p:cNvPr>
          <p:cNvSpPr txBox="1"/>
          <p:nvPr/>
        </p:nvSpPr>
        <p:spPr>
          <a:xfrm flipH="1">
            <a:off x="7390015" y="6248400"/>
            <a:ext cx="270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Vmeasure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0.7685169</a:t>
            </a:r>
          </a:p>
        </p:txBody>
      </p:sp>
    </p:spTree>
    <p:extLst>
      <p:ext uri="{BB962C8B-B14F-4D97-AF65-F5344CB8AC3E}">
        <p14:creationId xmlns:p14="http://schemas.microsoft.com/office/powerpoint/2010/main" val="415223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3DB63F-9007-4631-A2F1-F22E1275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PCA</a:t>
            </a:r>
            <a:r>
              <a:rPr lang="zh-TW" altLang="en-US" dirty="0"/>
              <a:t> </a:t>
            </a:r>
            <a:r>
              <a:rPr lang="en-US" altLang="zh-TW" dirty="0"/>
              <a:t>vs EM-PCA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A9808-485E-4AB8-8D7B-22E3416CF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9F5DDD2-4006-4FF0-8EA3-E62E8168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491" y="566738"/>
            <a:ext cx="36861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8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04EA4-6480-4911-A3B6-750492C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EM-2SDR part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390BB-FD4F-4003-89CD-4F6F6039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170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Two-stage dimension reduction (2SDR)</a:t>
            </a:r>
            <a:endParaRPr lang="zh-TW" altLang="en-US" b="1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56" y="2210941"/>
            <a:ext cx="2542784" cy="2191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1456284" y="1816978"/>
                <a:ext cx="2460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</m:oMath>
                  </m:oMathPara>
                </a14:m>
                <a:endParaRPr kumimoji="1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284" y="1816978"/>
                <a:ext cx="2460995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119336" y="2905306"/>
                <a:ext cx="2460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kumimoji="1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2905306"/>
                <a:ext cx="2460995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向右箭號 20"/>
          <p:cNvSpPr/>
          <p:nvPr/>
        </p:nvSpPr>
        <p:spPr>
          <a:xfrm>
            <a:off x="4476776" y="2836068"/>
            <a:ext cx="1484331" cy="3909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940149" y="2231117"/>
                <a:ext cx="2460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TW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kumimoji="1" lang="en-US" altLang="zh-TW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𝑠𝑡</m:t>
                    </m:r>
                  </m:oMath>
                </a14:m>
                <a:r>
                  <a:rPr kumimoji="1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itchFamily="18" charset="-120"/>
                    <a:cs typeface="Times New Roman" panose="02020603050405020304" pitchFamily="18" charset="0"/>
                  </a:rPr>
                  <a:t>reduction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itchFamily="18" charset="-120"/>
                    <a:cs typeface="Times New Roman" panose="02020603050405020304" pitchFamily="18" charset="0"/>
                  </a:rPr>
                  <a:t>(MPCA or HOSVD)</a:t>
                </a:r>
                <a:endParaRPr kumimoji="1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149" y="2231117"/>
                <a:ext cx="2460995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圖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434" y="1995787"/>
            <a:ext cx="1302601" cy="1094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6143962" y="1546781"/>
                <a:ext cx="2460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962" y="1546781"/>
                <a:ext cx="2460995" cy="369332"/>
              </a:xfrm>
              <a:prstGeom prst="rect">
                <a:avLst/>
              </a:prstGeom>
              <a:blipFill>
                <a:blip r:embed="rId8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233589" y="2148274"/>
                <a:ext cx="2460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589" y="2148274"/>
                <a:ext cx="2460995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向右箭號 25"/>
          <p:cNvSpPr/>
          <p:nvPr/>
        </p:nvSpPr>
        <p:spPr>
          <a:xfrm rot="1578664">
            <a:off x="8334742" y="2988416"/>
            <a:ext cx="1484331" cy="3909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3961" y="3028853"/>
            <a:ext cx="581025" cy="2238375"/>
          </a:xfrm>
          <a:prstGeom prst="rect">
            <a:avLst/>
          </a:prstGeom>
        </p:spPr>
      </p:pic>
      <p:sp>
        <p:nvSpPr>
          <p:cNvPr id="28" name="文字方塊 27"/>
          <p:cNvSpPr txBox="1"/>
          <p:nvPr/>
        </p:nvSpPr>
        <p:spPr>
          <a:xfrm>
            <a:off x="7993035" y="2567893"/>
            <a:ext cx="2460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vectorize</a:t>
            </a:r>
            <a:endParaRPr kumimoji="1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9731005" y="3723609"/>
                <a:ext cx="2460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TW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TW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TW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zh-TW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TW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×1</m:t>
                      </m:r>
                    </m:oMath>
                  </m:oMathPara>
                </a14:m>
                <a:endParaRPr kumimoji="1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005" y="3723609"/>
                <a:ext cx="2460995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向右箭號 29"/>
          <p:cNvSpPr/>
          <p:nvPr/>
        </p:nvSpPr>
        <p:spPr>
          <a:xfrm rot="9122520">
            <a:off x="7733827" y="5091959"/>
            <a:ext cx="1705434" cy="39095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/>
              <a:ea typeface="標楷體"/>
              <a:cs typeface="+mn-cs"/>
            </a:endParaRP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0434" y="5149820"/>
            <a:ext cx="581025" cy="1200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4868308" y="5431213"/>
                <a:ext cx="2460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kumimoji="1" lang="en-US" altLang="zh-TW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×1</m:t>
                      </m:r>
                    </m:oMath>
                  </m:oMathPara>
                </a14:m>
                <a:endParaRPr kumimoji="1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308" y="5431213"/>
                <a:ext cx="246099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字方塊 32"/>
              <p:cNvSpPr txBox="1"/>
              <p:nvPr/>
            </p:nvSpPr>
            <p:spPr>
              <a:xfrm>
                <a:off x="7926534" y="5457507"/>
                <a:ext cx="246099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TW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kumimoji="1" lang="en-US" altLang="zh-TW" sz="16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𝑛𝑑</m:t>
                    </m:r>
                  </m:oMath>
                </a14:m>
                <a:r>
                  <a:rPr kumimoji="1" lang="zh-TW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itchFamily="18" charset="-120"/>
                    <a:cs typeface="Times New Roman" panose="02020603050405020304" pitchFamily="18" charset="0"/>
                  </a:rPr>
                  <a:t>reduction</a:t>
                </a:r>
              </a:p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TW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itchFamily="18" charset="-120"/>
                    <a:cs typeface="Times New Roman" panose="02020603050405020304" pitchFamily="18" charset="0"/>
                  </a:rPr>
                  <a:t>(PCA)</a:t>
                </a:r>
                <a:endParaRPr kumimoji="1" lang="zh-TW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文字方塊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534" y="5457507"/>
                <a:ext cx="2460995" cy="584775"/>
              </a:xfrm>
              <a:prstGeom prst="rect">
                <a:avLst/>
              </a:prstGeom>
              <a:blipFill>
                <a:blip r:embed="rId1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/>
          <p:cNvCxnSpPr>
            <a:endCxn id="31" idx="0"/>
          </p:cNvCxnSpPr>
          <p:nvPr/>
        </p:nvCxnSpPr>
        <p:spPr>
          <a:xfrm>
            <a:off x="5519936" y="3285449"/>
            <a:ext cx="1380037" cy="5035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 flipV="1">
            <a:off x="7464425" y="4092941"/>
            <a:ext cx="696543" cy="1056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058244" y="3789040"/>
                <a:ext cx="1683457" cy="404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az-Cyrl-AZ" altLang="zh-TW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Г</m:t>
                          </m:r>
                        </m:e>
                      </m:acc>
                      <m:r>
                        <a:rPr kumimoji="1" lang="en-US" altLang="zh-TW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𝐵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kumimoji="1" lang="zh-TW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新細明體" pitchFamily="18" charset="-120"/>
                              <a:cs typeface="Times New Roman" panose="02020603050405020304" pitchFamily="18" charset="0"/>
                            </a:rPr>
                            <m:t>⊗</m:t>
                          </m:r>
                          <m:acc>
                            <m:accPr>
                              <m:chr m:val="̂"/>
                              <m:ctrlPr>
                                <a:rPr kumimoji="1" lang="en-US" altLang="zh-TW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</m:e>
                          </m:acc>
                        </m:e>
                      </m:d>
                      <m:acc>
                        <m:accPr>
                          <m:chr m:val="̂"/>
                          <m:ctrlPr>
                            <a:rPr kumimoji="1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TW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kumimoji="1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ea typeface="新細明體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244" y="3789040"/>
                <a:ext cx="1683457" cy="404983"/>
              </a:xfrm>
              <a:prstGeom prst="rect">
                <a:avLst/>
              </a:prstGeom>
              <a:blipFill>
                <a:blip r:embed="rId15"/>
                <a:stretch>
                  <a:fillRect t="-4545" r="-8333"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724E109-8271-443E-9F4F-353AE852E1A2}"/>
                  </a:ext>
                </a:extLst>
              </p:cNvPr>
              <p:cNvSpPr/>
              <p:nvPr/>
            </p:nvSpPr>
            <p:spPr>
              <a:xfrm>
                <a:off x="956037" y="4947346"/>
                <a:ext cx="21923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TW" alt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sSup>
                      <m:sSup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4724E109-8271-443E-9F4F-353AE852E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37" y="4947346"/>
                <a:ext cx="2192395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1BBBE8D-57B9-4F2A-8CD5-F37325D41F30}"/>
                  </a:ext>
                </a:extLst>
              </p:cNvPr>
              <p:cNvSpPr/>
              <p:nvPr/>
            </p:nvSpPr>
            <p:spPr>
              <a:xfrm>
                <a:off x="956037" y="5686220"/>
                <a:ext cx="2109104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zh-TW" altLang="en-US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𝐶</m:t>
                    </m:r>
                    <m:acc>
                      <m:accPr>
                        <m:chr m:val="̃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zh-TW" altLang="en-US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𝑣𝑒𝑐</m:t>
                    </m:r>
                    <m:d>
                      <m:d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1BBBE8D-57B9-4F2A-8CD5-F37325D41F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37" y="5686220"/>
                <a:ext cx="2109104" cy="374270"/>
              </a:xfrm>
              <a:prstGeom prst="rect">
                <a:avLst/>
              </a:prstGeom>
              <a:blipFill>
                <a:blip r:embed="rId17"/>
                <a:stretch>
                  <a:fillRect t="-32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B6F9DF-FE0A-4F18-B1D3-0C0D38F784CF}"/>
                  </a:ext>
                </a:extLst>
              </p:cNvPr>
              <p:cNvSpPr/>
              <p:nvPr/>
            </p:nvSpPr>
            <p:spPr>
              <a:xfrm>
                <a:off x="956037" y="6029587"/>
                <a:ext cx="3815788" cy="405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 smtClean="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sub>
                        </m:sSub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TW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TW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⨂</m:t>
                        </m:r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7EB6F9DF-FE0A-4F18-B1D3-0C0D38F78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037" y="6029587"/>
                <a:ext cx="3815788" cy="405945"/>
              </a:xfrm>
              <a:prstGeom prst="rect">
                <a:avLst/>
              </a:prstGeom>
              <a:blipFill>
                <a:blip r:embed="rId18"/>
                <a:stretch>
                  <a:fillRect l="-1438" t="-4478" b="-164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字方塊 35">
            <a:extLst>
              <a:ext uri="{FF2B5EF4-FFF2-40B4-BE49-F238E27FC236}">
                <a16:creationId xmlns:a16="http://schemas.microsoft.com/office/drawing/2014/main" id="{9FAE58CC-462F-480A-BED1-80BD3773F63B}"/>
              </a:ext>
            </a:extLst>
          </p:cNvPr>
          <p:cNvSpPr txBox="1"/>
          <p:nvPr/>
        </p:nvSpPr>
        <p:spPr>
          <a:xfrm>
            <a:off x="956037" y="4524407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MPCA </a:t>
            </a:r>
            <a:r>
              <a:rPr lang="en-US" altLang="zh-TW" dirty="0"/>
              <a:t>model:</a:t>
            </a:r>
            <a:endParaRPr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BA4D86D-6B0C-4DDF-B32C-C140623000A5}"/>
              </a:ext>
            </a:extLst>
          </p:cNvPr>
          <p:cNvSpPr/>
          <p:nvPr/>
        </p:nvSpPr>
        <p:spPr>
          <a:xfrm>
            <a:off x="956037" y="5317691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or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9F6B2A-D37D-4347-BAE4-F0144A4B6061}"/>
              </a:ext>
            </a:extLst>
          </p:cNvPr>
          <p:cNvSpPr/>
          <p:nvPr/>
        </p:nvSpPr>
        <p:spPr>
          <a:xfrm>
            <a:off x="838200" y="4524407"/>
            <a:ext cx="3972264" cy="1968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50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  <p:bldP spid="25" grpId="0"/>
      <p:bldP spid="26" grpId="0" animBg="1"/>
      <p:bldP spid="28" grpId="0"/>
      <p:bldP spid="29" grpId="0"/>
      <p:bldP spid="30" grpId="0" animBg="1"/>
      <p:bldP spid="32" grpId="0"/>
      <p:bldP spid="33" grpId="0"/>
      <p:bldP spid="31" grpId="0"/>
      <p:bldP spid="27" grpId="0"/>
      <p:bldP spid="34" grpId="0"/>
      <p:bldP spid="35" grpId="0"/>
      <p:bldP spid="36" grpId="0"/>
      <p:bldP spid="39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FF34F-9318-4562-90C5-12D41F3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Protein model</a:t>
            </a:r>
            <a:r>
              <a:rPr lang="zh-TW" altLang="en-US" dirty="0"/>
              <a:t> </a:t>
            </a:r>
            <a:r>
              <a:rPr lang="en-US" altLang="zh-TW" dirty="0"/>
              <a:t>(vector form)</a:t>
            </a:r>
            <a:endParaRPr lang="zh-TW" altLang="en-US" dirty="0"/>
          </a:p>
        </p:txBody>
      </p:sp>
      <p:pic>
        <p:nvPicPr>
          <p:cNvPr id="5" name="線上媒體 4" title="Visualizing COVID-19 Spikes in Action">
            <a:hlinkClick r:id="" action="ppaction://media"/>
            <a:extLst>
              <a:ext uri="{FF2B5EF4-FFF2-40B4-BE49-F238E27FC236}">
                <a16:creationId xmlns:a16="http://schemas.microsoft.com/office/drawing/2014/main" id="{CE908B6F-AEAD-4F0B-9E35-37187B2326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58711" y="2732006"/>
            <a:ext cx="5064288" cy="2848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/>
              <p:nvPr/>
            </p:nvSpPr>
            <p:spPr>
              <a:xfrm>
                <a:off x="6328528" y="2763894"/>
                <a:ext cx="6096000" cy="23955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zh-TW" dirty="0"/>
                  <a:t> principal component of protein:</a:t>
                </a: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Protein model: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TW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eqArr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0,  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763894"/>
                <a:ext cx="6096000" cy="2395528"/>
              </a:xfrm>
              <a:prstGeom prst="rect">
                <a:avLst/>
              </a:prstGeom>
              <a:blipFill>
                <a:blip r:embed="rId5"/>
                <a:stretch>
                  <a:fillRect l="-800" t="-1781" b="-33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095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FF34F-9318-4562-90C5-12D41F3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Protein model</a:t>
            </a:r>
            <a:r>
              <a:rPr lang="zh-TW" altLang="en-US" dirty="0"/>
              <a:t> </a:t>
            </a:r>
            <a:r>
              <a:rPr lang="en-US" altLang="zh-TW" dirty="0"/>
              <a:t>(tensor form)</a:t>
            </a:r>
            <a:endParaRPr lang="zh-TW" altLang="en-US" dirty="0"/>
          </a:p>
        </p:txBody>
      </p:sp>
      <p:pic>
        <p:nvPicPr>
          <p:cNvPr id="5" name="線上媒體 4" title="Visualizing COVID-19 Spikes in Action">
            <a:hlinkClick r:id="" action="ppaction://media"/>
            <a:extLst>
              <a:ext uri="{FF2B5EF4-FFF2-40B4-BE49-F238E27FC236}">
                <a16:creationId xmlns:a16="http://schemas.microsoft.com/office/drawing/2014/main" id="{CE908B6F-AEAD-4F0B-9E35-37187B2326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58711" y="2732006"/>
            <a:ext cx="5064288" cy="2848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/>
              <p:nvPr/>
            </p:nvSpPr>
            <p:spPr>
              <a:xfrm>
                <a:off x="6328528" y="2763894"/>
                <a:ext cx="4704761" cy="3458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zh-TW" dirty="0"/>
                  <a:t> principal component of protein:</a:t>
                </a: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Protein model:</a:t>
                </a: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z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:pPr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Vector, matrix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̃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vector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763894"/>
                <a:ext cx="4704761" cy="3458896"/>
              </a:xfrm>
              <a:prstGeom prst="rect">
                <a:avLst/>
              </a:prstGeom>
              <a:blipFill>
                <a:blip r:embed="rId5"/>
                <a:stretch>
                  <a:fillRect l="-1036" t="-1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22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F926E-11DA-4561-A4D3-352BCFC9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EE83D9-5D63-4D17-9F28-11B767AF3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images, </a:t>
                </a:r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̃"/>
                              <m:ctrlPr>
                                <a:rPr lang="zh-TW" altLang="zh-TW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zh-TW" altLang="zh-TW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zh-TW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ϵ</m:t>
                    </m:r>
                    <m:r>
                      <a:rPr lang="en-US" altLang="zh-TW" sz="240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zh-TW" altLang="zh-TW" sz="2400" dirty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EE83D9-5D63-4D17-9F28-11B767AF3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5830772-5CDD-4727-ACAE-DC6735C0E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091" y="3572760"/>
            <a:ext cx="7676586" cy="31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165F-190C-4BC5-87A4-E9CB1A11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EM-MPCA model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/>
              <p:nvPr/>
            </p:nvSpPr>
            <p:spPr>
              <a:xfrm>
                <a:off x="966052" y="2320797"/>
                <a:ext cx="4638773" cy="700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zh-TW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TW" sz="14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z</m:t>
                                                        </m:r>
                                                      </m:e>
                                                      <m:sub>
                                                        <m:d>
                                                          <m:dPr>
                                                            <m:ctrlPr>
                                                              <a:rPr lang="zh-TW" altLang="zh-TW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altLang="zh-TW" sz="14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d>
                                                      </m:sub>
                                                    </m:sSub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j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sz="1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2320797"/>
                <a:ext cx="4638773" cy="70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/>
              <p:nvPr/>
            </p:nvSpPr>
            <p:spPr>
              <a:xfrm>
                <a:off x="5752942" y="2749355"/>
                <a:ext cx="4617290" cy="490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 sz="1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altLang="zh-TW" sz="1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  <m:sup>
                              <m:r>
                                <a:rPr lang="en-US" altLang="zh-TW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d>
                                    <m:d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100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zh-TW" altLang="zh-TW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1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100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2749355"/>
                <a:ext cx="4617290" cy="490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/>
              <p:nvPr/>
            </p:nvSpPr>
            <p:spPr>
              <a:xfrm>
                <a:off x="5752942" y="3343329"/>
                <a:ext cx="4848635" cy="6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altLang="zh-TW" sz="1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zh-TW" altLang="zh-TW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zh-TW" altLang="zh-TW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d>
                                    <m:d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d>
                                        <m:dPr>
                                          <m:ctrlPr>
                                            <a:rPr lang="zh-TW" altLang="zh-TW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zh-TW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2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zh-TW" altLang="zh-TW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2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12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TW" altLang="zh-TW" sz="1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3343329"/>
                <a:ext cx="4848635" cy="610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2185F-2775-48E0-BC6A-2543121FEF90}"/>
              </a:ext>
            </a:extLst>
          </p:cNvPr>
          <p:cNvSpPr txBox="1"/>
          <p:nvPr/>
        </p:nvSpPr>
        <p:spPr>
          <a:xfrm>
            <a:off x="5752942" y="2326416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Expectation: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CFD991-83A4-4713-8578-D5C1FFA2CFEE}"/>
              </a:ext>
            </a:extLst>
          </p:cNvPr>
          <p:cNvSpPr/>
          <p:nvPr/>
        </p:nvSpPr>
        <p:spPr>
          <a:xfrm>
            <a:off x="750013" y="2138980"/>
            <a:ext cx="4778995" cy="3896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52AA55-7A48-479B-8864-335DA1DFB754}"/>
              </a:ext>
            </a:extLst>
          </p:cNvPr>
          <p:cNvSpPr/>
          <p:nvPr/>
        </p:nvSpPr>
        <p:spPr>
          <a:xfrm>
            <a:off x="5604825" y="2138979"/>
            <a:ext cx="4920935" cy="389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/>
              <p:nvPr/>
            </p:nvSpPr>
            <p:spPr>
              <a:xfrm>
                <a:off x="5752942" y="4791041"/>
                <a:ext cx="3157531" cy="47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TW" sz="1400" dirty="0"/>
                  <a:t>  </a:t>
                </a:r>
                <a:endParaRPr lang="zh-TW" altLang="zh-TW" sz="1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4791041"/>
                <a:ext cx="3157531" cy="475771"/>
              </a:xfrm>
              <a:prstGeom prst="rect">
                <a:avLst/>
              </a:prstGeom>
              <a:blipFill>
                <a:blip r:embed="rId6"/>
                <a:stretch>
                  <a:fillRect t="-47436" r="-1931" b="-87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/>
              <p:nvPr/>
            </p:nvSpPr>
            <p:spPr>
              <a:xfrm>
                <a:off x="5752942" y="5397029"/>
                <a:ext cx="4623510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TW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altLang="zh-TW" sz="800" dirty="0"/>
                  <a:t> </a:t>
                </a:r>
                <a:endParaRPr lang="zh-TW" altLang="zh-TW" sz="8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5397029"/>
                <a:ext cx="4623510" cy="410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02FC379-CFF2-491F-AC27-7A5BD2A67A5D}"/>
              </a:ext>
            </a:extLst>
          </p:cNvPr>
          <p:cNvCxnSpPr>
            <a:cxnSpLocks/>
          </p:cNvCxnSpPr>
          <p:nvPr/>
        </p:nvCxnSpPr>
        <p:spPr>
          <a:xfrm>
            <a:off x="5604825" y="4387586"/>
            <a:ext cx="49209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880B74-9322-439B-9E6A-ABBD401E63A8}"/>
              </a:ext>
            </a:extLst>
          </p:cNvPr>
          <p:cNvSpPr txBox="1"/>
          <p:nvPr/>
        </p:nvSpPr>
        <p:spPr>
          <a:xfrm>
            <a:off x="5752942" y="4518762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Maximization: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/>
              <p:nvPr/>
            </p:nvSpPr>
            <p:spPr>
              <a:xfrm>
                <a:off x="995287" y="3536287"/>
                <a:ext cx="4920935" cy="483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9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9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zh-TW" sz="9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TW" sz="9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z</m:t>
                                                        </m:r>
                                                      </m:e>
                                                      <m:sub>
                                                        <m:d>
                                                          <m:dPr>
                                                            <m:ctrlPr>
                                                              <a:rPr lang="zh-TW" altLang="zh-TW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altLang="zh-TW" sz="9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d>
                                                      </m:sub>
                                                    </m:sSub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j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sz="90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zh-TW" sz="9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zh-TW" sz="9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9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9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̃"/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acc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acc>
                                  <m:accPr>
                                    <m:chr m:val="̃"/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sz="900" dirty="0"/>
                  <a:t>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87" y="3536287"/>
                <a:ext cx="4920935" cy="4832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/>
              <p:nvPr/>
            </p:nvSpPr>
            <p:spPr>
              <a:xfrm>
                <a:off x="937468" y="3093346"/>
                <a:ext cx="3813608" cy="343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8" y="3093346"/>
                <a:ext cx="3813608" cy="343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/>
              <p:nvPr/>
            </p:nvSpPr>
            <p:spPr>
              <a:xfrm>
                <a:off x="966052" y="4437621"/>
                <a:ext cx="4208067" cy="394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1400" dirty="0"/>
                  <a:t> </a:t>
                </a:r>
                <a:endParaRPr lang="zh-TW" altLang="zh-TW" sz="1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4437621"/>
                <a:ext cx="4208067" cy="394852"/>
              </a:xfrm>
              <a:prstGeom prst="rect">
                <a:avLst/>
              </a:prstGeom>
              <a:blipFill>
                <a:blip r:embed="rId10"/>
                <a:stretch>
                  <a:fillRect t="-73846" b="-10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/>
              <p:nvPr/>
            </p:nvSpPr>
            <p:spPr>
              <a:xfrm>
                <a:off x="966052" y="4824566"/>
                <a:ext cx="4637582" cy="405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9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9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9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en-US" altLang="zh-TW" sz="9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9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900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TW" sz="9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altLang="zh-TW" sz="9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p>
                                        <m: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900" dirty="0"/>
                  <a:t> </a:t>
                </a:r>
                <a:endParaRPr lang="zh-TW" altLang="zh-TW" sz="9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4824566"/>
                <a:ext cx="4637582" cy="405111"/>
              </a:xfrm>
              <a:prstGeom prst="rect">
                <a:avLst/>
              </a:prstGeom>
              <a:blipFill>
                <a:blip r:embed="rId11"/>
                <a:stretch>
                  <a:fillRect t="-23881" b="-55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/>
              <p:nvPr/>
            </p:nvSpPr>
            <p:spPr>
              <a:xfrm>
                <a:off x="966052" y="5368078"/>
                <a:ext cx="4637582" cy="419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zh-TW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en-US" altLang="zh-TW" sz="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zh-TW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zh-TW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TW" sz="8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altLang="zh-TW" sz="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p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800" dirty="0"/>
                  <a:t> </a:t>
                </a:r>
                <a:endParaRPr lang="zh-TW" altLang="zh-TW" sz="8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5368078"/>
                <a:ext cx="4637582" cy="419538"/>
              </a:xfrm>
              <a:prstGeom prst="rect">
                <a:avLst/>
              </a:prstGeom>
              <a:blipFill>
                <a:blip r:embed="rId12"/>
                <a:stretch>
                  <a:fillRect t="-19118" b="-47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05601B2-D152-48BE-B773-12ECE870E0CB}"/>
              </a:ext>
            </a:extLst>
          </p:cNvPr>
          <p:cNvCxnSpPr>
            <a:cxnSpLocks/>
          </p:cNvCxnSpPr>
          <p:nvPr/>
        </p:nvCxnSpPr>
        <p:spPr>
          <a:xfrm>
            <a:off x="750013" y="4384097"/>
            <a:ext cx="47789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EC0C2E-4EED-44E4-8BB9-B7E62E3A2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785B4F-AD91-4E16-80CB-46ABBB3C5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dirty="0">
                <a:solidFill>
                  <a:schemeClr val="accent1"/>
                </a:solidFill>
              </a:rPr>
              <a:t>EM-PCA for 3D</a:t>
            </a:r>
            <a:r>
              <a:rPr lang="zh-TW" altLang="en-US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chemeClr val="accent1"/>
                </a:solidFill>
              </a:rPr>
              <a:t>protein structure reconstruction</a:t>
            </a:r>
          </a:p>
          <a:p>
            <a:pPr marL="971550" lvl="1" indent="-514350">
              <a:buAutoNum type="arabicPeriod"/>
            </a:pPr>
            <a:r>
              <a:rPr lang="en-US" altLang="zh-TW" dirty="0">
                <a:solidFill>
                  <a:schemeClr val="accent1"/>
                </a:solidFill>
              </a:rPr>
              <a:t>Math part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Code part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Experiment on heterogeneous Ribosome protein</a:t>
            </a:r>
          </a:p>
          <a:p>
            <a:pPr marL="514350" indent="-514350">
              <a:buAutoNum type="arabicPeriod"/>
            </a:pPr>
            <a:r>
              <a:rPr lang="en-US" altLang="zh-TW" dirty="0"/>
              <a:t>EM-2SDR for 3D protein structure reconstruction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2SDR introduction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Math part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Code </a:t>
            </a:r>
            <a:r>
              <a:rPr lang="en-US" altLang="zh-TW" dirty="0" err="1"/>
              <a:t>ve</a:t>
            </a:r>
            <a:r>
              <a:rPr lang="en-US" altLang="zh-TW" dirty="0"/>
              <a:t>: Using </a:t>
            </a:r>
            <a:r>
              <a:rPr lang="en-US" altLang="zh-TW" dirty="0" err="1"/>
              <a:t>pytorch</a:t>
            </a:r>
            <a:r>
              <a:rPr lang="en-US" altLang="zh-TW" dirty="0"/>
              <a:t> </a:t>
            </a:r>
            <a:r>
              <a:rPr lang="en-US" altLang="zh-TW" dirty="0" err="1"/>
              <a:t>autograd</a:t>
            </a:r>
            <a:r>
              <a:rPr lang="en-US" altLang="zh-TW" dirty="0"/>
              <a:t>. </a:t>
            </a:r>
          </a:p>
          <a:p>
            <a:pPr marL="971550" lvl="1" indent="-514350">
              <a:buAutoNum type="arabicPeriod"/>
            </a:pPr>
            <a:r>
              <a:rPr lang="en-US" altLang="zh-TW" dirty="0"/>
              <a:t>Exp.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32618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zh-TW" altLang="en-US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z</m:t>
                                                          </m:r>
                                                        </m:e>
                                                        <m: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zh-TW" altLang="en-US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d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tr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T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 smtClean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Sup>
                                                <m:sSub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/>
              <p:nvPr/>
            </p:nvSpPr>
            <p:spPr>
              <a:xfrm>
                <a:off x="838200" y="3571925"/>
                <a:ext cx="559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71925"/>
                <a:ext cx="5597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BCDF464-DABF-48C3-AB37-DFE6584A2D46}"/>
                  </a:ext>
                </a:extLst>
              </p:cNvPr>
              <p:cNvSpPr/>
              <p:nvPr/>
            </p:nvSpPr>
            <p:spPr>
              <a:xfrm>
                <a:off x="838200" y="4438574"/>
                <a:ext cx="9406357" cy="785921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1400" i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1400" i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zh-TW" altLang="en-US" sz="140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TW" altLang="en-US" sz="1400" i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1400" i="0">
                                      <a:latin typeface="Cambria Math" panose="02040503050406030204" pitchFamily="18" charset="0"/>
                                    </a:rPr>
                                    <m:t>xyz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zh-TW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TW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xyz</m:t>
                                      </m:r>
                                    </m:sub>
                                  </m:sSub>
                                </m:e>
                              </m:nary>
                              <m:d>
                                <m:dPr>
                                  <m:ctrlPr>
                                    <a:rPr lang="zh-TW" alt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  <m:sup/>
                                  </m:sSubSup>
                                  <m:d>
                                    <m:dPr>
                                      <m:ctrlPr>
                                        <a:rPr lang="zh-TW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  <m:r>
                                            <a:rPr lang="zh-TW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⨂"/>
                                          <m:subHide m:val="on"/>
                                          <m:supHide m:val="on"/>
                                          <m:ctrlPr>
                                            <a:rPr lang="zh-TW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sSub>
                                        <m:sSubPr>
                                          <m:ctrlPr>
                                            <a:rPr lang="zh-TW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14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zh-TW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TW" altLang="en-US" sz="14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zh-TW" altLang="en-US" sz="1400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d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zh-TW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1: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TW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zh-TW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TW" altLang="en-US" sz="14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zh-TW" altLang="en-US" sz="1400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d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zh-TW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+1: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1+1</m:t>
                                              </m:r>
                                            </m:e>
                                          </m:d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  <m:r>
                                        <a:rPr lang="zh-TW" altLang="en-US" sz="1400" i="0">
                                          <a:latin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zh-TW" altLang="en-US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zh-TW" altLang="en-US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e>
                                                        <m: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TW" altLang="en-US" sz="1400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zh-TW" altLang="en-US" sz="1400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d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zh-TW" alt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: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p>
                                              <m:r>
                                                <a:rPr lang="zh-TW" altLang="en-US" sz="14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TW" alt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d>
                                          <m:r>
                                            <a:rPr lang="zh-TW" altLang="en-US" sz="14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BCDF464-DABF-48C3-AB37-DFE6584A2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38574"/>
                <a:ext cx="9406357" cy="7859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520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57266B0-D5D7-4A43-B502-909D35A7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r>
              <a:rPr lang="en-US" altLang="zh-TW" dirty="0"/>
              <a:t> : Automatic differentiation engine! 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E943CB2-AD7E-4985-8116-637CC8622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0859"/>
            <a:ext cx="1409700" cy="6572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D0F1EF5-1EF0-44BA-887E-4A060ADDDF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66" t="-1471" b="1"/>
          <a:stretch/>
        </p:blipFill>
        <p:spPr>
          <a:xfrm>
            <a:off x="2247900" y="2060859"/>
            <a:ext cx="1870911" cy="65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474FA2-138C-4D65-B433-AB180A20F25C}"/>
                  </a:ext>
                </a:extLst>
              </p:cNvPr>
              <p:cNvSpPr txBox="1"/>
              <p:nvPr/>
            </p:nvSpPr>
            <p:spPr>
              <a:xfrm>
                <a:off x="734728" y="2903589"/>
                <a:ext cx="9718307" cy="3210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By using </a:t>
                </a:r>
                <a:r>
                  <a:rPr lang="en-US" altLang="zh-TW" dirty="0" err="1"/>
                  <a:t>pytorch</a:t>
                </a:r>
                <a:r>
                  <a:rPr lang="en-US" altLang="zh-TW" dirty="0"/>
                  <a:t>, </a:t>
                </a:r>
              </a:p>
              <a:p>
                <a:r>
                  <a:rPr lang="en-US" altLang="zh-TW" dirty="0"/>
                  <a:t>Set </a:t>
                </a:r>
              </a:p>
              <a:p>
                <a:r>
                  <a:rPr lang="en-US" altLang="zh-TW" dirty="0"/>
                  <a:t>L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zh-TW" altLang="en-US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nary>
                                      <m:naryPr>
                                        <m:chr m:val="⨂"/>
                                        <m:subHide m:val="on"/>
                                        <m:supHide m:val="on"/>
                                        <m:ctrlP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nary>
                                      <m:naryPr>
                                        <m:chr m:val="⨂"/>
                                        <m:subHide m:val="on"/>
                                        <m:supHide m:val="on"/>
                                        <m:ctrlPr>
                                          <a:rPr lang="zh-TW" alt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zh-TW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U</m:t>
                                            </m:r>
                                          </m:e>
                                          <m:sub>
                                            <m:r>
                                              <a:rPr lang="zh-TW" altLang="en-US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nary>
                                          <m:naryPr>
                                            <m:chr m:val="⨂"/>
                                            <m:subHide m:val="on"/>
                                            <m:supHide m:val="on"/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  <m:nary>
                                          <m:naryPr>
                                            <m:chr m:val="⨂"/>
                                            <m:subHide m:val="on"/>
                                            <m:supHide m:val="on"/>
                                            <m:ctrlPr>
                                              <a:rPr lang="zh-TW" altLang="en-US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d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zh-TW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zh-TW" altLang="en-US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zh-TW" altLang="en-US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en-US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zh-TW" altLang="en-US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zh-TW" altLang="en-US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U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TW" altLang="en-US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nary>
                                              <m:naryPr>
                                                <m:chr m:val="⨂"/>
                                                <m:subHide m:val="on"/>
                                                <m:supHide m:val="on"/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zh-TW" altLang="en-US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TW" altLang="en-US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  <m:nary>
                                              <m:naryPr>
                                                <m:chr m:val="⨂"/>
                                                <m:subHide m:val="on"/>
                                                <m:supHide m:val="on"/>
                                                <m:ctrlPr>
                                                  <a:rPr lang="zh-TW" altLang="en-US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naryPr>
                                              <m:sub/>
                                              <m:sup/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en-US" i="1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zh-TW" altLang="en-US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zh-TW" altLang="en-US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nary>
                                          </m:e>
                                        </m:d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Then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/>
                  <a:t>, we just need to run:</a:t>
                </a:r>
              </a:p>
              <a:p>
                <a:endParaRPr lang="en-US" altLang="zh-TW" dirty="0"/>
              </a:p>
              <a:p>
                <a:r>
                  <a:rPr lang="en-US" altLang="zh-TW" dirty="0" err="1"/>
                  <a:t>L.backward</a:t>
                </a:r>
                <a:r>
                  <a:rPr lang="en-US" altLang="zh-TW" dirty="0"/>
                  <a:t>()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Then we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TW" dirty="0"/>
                  <a:t> automatically, without any  math deduction.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B1474FA2-138C-4D65-B433-AB180A20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28" y="2903589"/>
                <a:ext cx="9718307" cy="3210944"/>
              </a:xfrm>
              <a:prstGeom prst="rect">
                <a:avLst/>
              </a:prstGeom>
              <a:blipFill>
                <a:blip r:embed="rId5"/>
                <a:stretch>
                  <a:fillRect l="-565" t="-9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446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BA871-A6DB-4ED1-A6B0-5949A4FC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example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38AD3C3-7853-4945-BBD5-8192E238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0262"/>
            <a:ext cx="81724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1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1ECB-6CCD-4337-BF60-F156C8DC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 Ribosome proteins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1DC334-F235-44AB-B0AB-013F3EB7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8" y="1402779"/>
            <a:ext cx="4905079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A2EA3C-3035-4040-8529-D77E5E52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4" y="2512043"/>
            <a:ext cx="4905083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9D5B05-23DE-4912-A787-44F0BC11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8" y="3621305"/>
            <a:ext cx="4905082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4B7711-2814-4887-8E2E-EE87815D3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8" y="4692862"/>
            <a:ext cx="4905079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0C875B2-0A34-4481-825B-FAC00DCD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4" y="5782232"/>
            <a:ext cx="4905083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12FB01F-7840-409C-9256-3FC0182A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6808"/>
            <a:ext cx="4905079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08B16EB-F22E-471C-B112-D859117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2512043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3EB488E-8FEF-4776-88FC-3BC2F323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7277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A91B131-0BB2-499D-A42C-EA0CFCA3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8766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94A33C7-644D-428D-8F05-8947AD84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84201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A272FC7-F250-4D54-B05E-682633661E1F}"/>
              </a:ext>
            </a:extLst>
          </p:cNvPr>
          <p:cNvSpPr txBox="1"/>
          <p:nvPr/>
        </p:nvSpPr>
        <p:spPr>
          <a:xfrm flipH="1">
            <a:off x="11129912" y="1027906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Variance</a:t>
            </a:r>
            <a:endParaRPr lang="zh-TW" altLang="en-US" dirty="0"/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E73AC481-915D-4306-A2EB-A96A579A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12" y="1863973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12.025575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0281818A-B0B3-464A-A31D-980422C0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12" y="2953895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16.361185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A65D92DE-76FD-4CB2-ADEC-C87CB988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07" y="4142580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12.834149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4E6DF1B2-4238-4579-A84C-2CCCBB20D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07" y="5055622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29.444565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56D7A11B-981A-40F2-9700-4B8100A5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07" y="6160247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28.413883</a:t>
            </a:r>
          </a:p>
        </p:txBody>
      </p:sp>
    </p:spTree>
    <p:extLst>
      <p:ext uri="{BB962C8B-B14F-4D97-AF65-F5344CB8AC3E}">
        <p14:creationId xmlns:p14="http://schemas.microsoft.com/office/powerpoint/2010/main" val="1730053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0A196-53F1-4AA8-A369-48202D2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dataset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065A44-40C4-4287-B66E-3B6CF1A60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35" y="1594505"/>
            <a:ext cx="9629775" cy="47625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E3793D-957E-411B-BBF7-5DF422680E5A}"/>
              </a:ext>
            </a:extLst>
          </p:cNvPr>
          <p:cNvSpPr txBox="1"/>
          <p:nvPr/>
        </p:nvSpPr>
        <p:spPr>
          <a:xfrm>
            <a:off x="2838054" y="3762808"/>
            <a:ext cx="5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Generate random sequence to select which protein to choose.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6B2F9C-55C2-4A48-BB7E-C357713CB291}"/>
              </a:ext>
            </a:extLst>
          </p:cNvPr>
          <p:cNvSpPr/>
          <p:nvPr/>
        </p:nvSpPr>
        <p:spPr>
          <a:xfrm>
            <a:off x="1102936" y="3839180"/>
            <a:ext cx="1602557" cy="167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947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165F-190C-4BC5-87A4-E9CB1A11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MPCA model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/>
              <p:nvPr/>
            </p:nvSpPr>
            <p:spPr>
              <a:xfrm>
                <a:off x="966052" y="2320797"/>
                <a:ext cx="4638773" cy="7005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1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zh-TW" sz="1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TW" sz="14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z</m:t>
                                                        </m:r>
                                                      </m:e>
                                                      <m:sub>
                                                        <m:d>
                                                          <m:dPr>
                                                            <m:ctrlPr>
                                                              <a:rPr lang="zh-TW" altLang="zh-TW" sz="14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altLang="zh-TW" sz="14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d>
                                                      </m:sub>
                                                    </m:sSub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1400">
                                                        <a:latin typeface="Cambria Math" panose="02040503050406030204" pitchFamily="18" charset="0"/>
                                                      </a:rPr>
                                                      <m:t>j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sz="1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2320797"/>
                <a:ext cx="4638773" cy="70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/>
              <p:nvPr/>
            </p:nvSpPr>
            <p:spPr>
              <a:xfrm>
                <a:off x="5752942" y="2749355"/>
                <a:ext cx="4617290" cy="4900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0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 sz="10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altLang="zh-TW" sz="1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sub>
                            <m:sup>
                              <m:r>
                                <a:rPr lang="en-US" altLang="zh-TW" sz="1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TW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d>
                                    <m:d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zh-TW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⨂</m:t>
                                      </m:r>
                                      <m:sSub>
                                        <m:sSubPr>
                                          <m:ctrlPr>
                                            <a:rPr lang="zh-TW" altLang="zh-TW" sz="1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0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zh-TW" sz="1000">
                              <a:latin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p>
                        <m:sSupPr>
                          <m:ctrlPr>
                            <a:rPr lang="zh-TW" altLang="zh-TW" sz="1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zh-TW" altLang="zh-TW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0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zh-TW" altLang="zh-TW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1000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altLang="zh-TW" sz="10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TW" sz="100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zh-TW" altLang="en-US" sz="1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2749355"/>
                <a:ext cx="4617290" cy="4900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/>
              <p:nvPr/>
            </p:nvSpPr>
            <p:spPr>
              <a:xfrm>
                <a:off x="5752942" y="3343329"/>
                <a:ext cx="4848635" cy="6108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2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  <m:r>
                        <a:rPr lang="en-US" altLang="zh-TW" sz="12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zh-TW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zh-TW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zh-TW" altLang="zh-TW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d>
                                    </m:sub>
                                  </m:sSub>
                                </m:sub>
                                <m:sup>
                                  <m:r>
                                    <a:rPr lang="en-US" altLang="zh-TW" sz="1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TW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zh-TW" altLang="zh-TW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d>
                                    <m:d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  <m:d>
                                        <m:dPr>
                                          <m:ctrlPr>
                                            <a:rPr lang="zh-TW" altLang="zh-TW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200">
                                              <a:latin typeface="Cambria Math" panose="02040503050406030204" pitchFamily="18" charset="0"/>
                                            </a:rPr>
                                            <m:t>⨂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TW" altLang="zh-TW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20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d>
                                <m:dPr>
                                  <m:ctrlPr>
                                    <a:rPr lang="zh-TW" altLang="zh-TW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 sz="1200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sz="12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TW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12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</m:sSub>
                      <m:sSubSup>
                        <m:sSubSupPr>
                          <m:ctrlPr>
                            <a:rPr lang="zh-TW" altLang="zh-TW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TW" sz="1200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sSub>
                            <m:sSub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TW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TW" sz="12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zh-TW" altLang="zh-TW" sz="12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3343329"/>
                <a:ext cx="4848635" cy="610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2185F-2775-48E0-BC6A-2543121FEF90}"/>
              </a:ext>
            </a:extLst>
          </p:cNvPr>
          <p:cNvSpPr txBox="1"/>
          <p:nvPr/>
        </p:nvSpPr>
        <p:spPr>
          <a:xfrm>
            <a:off x="5752942" y="2326416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Expectation: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CFD991-83A4-4713-8578-D5C1FFA2CFEE}"/>
              </a:ext>
            </a:extLst>
          </p:cNvPr>
          <p:cNvSpPr/>
          <p:nvPr/>
        </p:nvSpPr>
        <p:spPr>
          <a:xfrm>
            <a:off x="750013" y="2138980"/>
            <a:ext cx="4778995" cy="3896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52AA55-7A48-479B-8864-335DA1DFB754}"/>
              </a:ext>
            </a:extLst>
          </p:cNvPr>
          <p:cNvSpPr/>
          <p:nvPr/>
        </p:nvSpPr>
        <p:spPr>
          <a:xfrm>
            <a:off x="5604825" y="2138979"/>
            <a:ext cx="4920935" cy="3896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/>
              <p:nvPr/>
            </p:nvSpPr>
            <p:spPr>
              <a:xfrm>
                <a:off x="5752942" y="4791041"/>
                <a:ext cx="3157531" cy="4757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d>
                          </m:sub>
                        </m:sSub>
                      </m:sub>
                    </m:sSub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r>
                          <a:rPr lang="en-US" altLang="zh-TW" sz="14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altLang="zh-TW" sz="1400" dirty="0"/>
                  <a:t>  </a:t>
                </a:r>
                <a:endParaRPr lang="zh-TW" altLang="zh-TW" sz="1400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4791041"/>
                <a:ext cx="3157531" cy="475771"/>
              </a:xfrm>
              <a:prstGeom prst="rect">
                <a:avLst/>
              </a:prstGeom>
              <a:blipFill>
                <a:blip r:embed="rId6"/>
                <a:stretch>
                  <a:fillRect t="-47436" r="-1931" b="-87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/>
              <p:nvPr/>
            </p:nvSpPr>
            <p:spPr>
              <a:xfrm>
                <a:off x="5752942" y="5397029"/>
                <a:ext cx="4623510" cy="4104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sz="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TW" sz="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  <m:sSub>
                          <m:sSub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TW" sz="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sSubSup>
                              <m:sSubSup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tr</m:t>
                        </m:r>
                        <m:d>
                          <m:dPr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8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d>
                            <m:sSup>
                              <m:sSup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US" altLang="zh-TW" sz="800" dirty="0"/>
                  <a:t> </a:t>
                </a:r>
                <a:endParaRPr lang="zh-TW" altLang="zh-TW" sz="800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5397029"/>
                <a:ext cx="4623510" cy="4104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02FC379-CFF2-491F-AC27-7A5BD2A67A5D}"/>
              </a:ext>
            </a:extLst>
          </p:cNvPr>
          <p:cNvCxnSpPr>
            <a:cxnSpLocks/>
          </p:cNvCxnSpPr>
          <p:nvPr/>
        </p:nvCxnSpPr>
        <p:spPr>
          <a:xfrm>
            <a:off x="5604825" y="4387586"/>
            <a:ext cx="49209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880B74-9322-439B-9E6A-ABBD401E63A8}"/>
              </a:ext>
            </a:extLst>
          </p:cNvPr>
          <p:cNvSpPr txBox="1"/>
          <p:nvPr/>
        </p:nvSpPr>
        <p:spPr>
          <a:xfrm>
            <a:off x="5752942" y="4518762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Maximization: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/>
              <p:nvPr/>
            </p:nvSpPr>
            <p:spPr>
              <a:xfrm>
                <a:off x="995287" y="3536287"/>
                <a:ext cx="4920935" cy="483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90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9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⨂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U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9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sSub>
                                                      <m:sSubPr>
                                                        <m:ctrlPr>
                                                          <a:rPr lang="zh-TW" altLang="zh-TW" sz="9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altLang="zh-TW" sz="9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z</m:t>
                                                        </m:r>
                                                      </m:e>
                                                      <m:sub>
                                                        <m:d>
                                                          <m:dPr>
                                                            <m:ctrlPr>
                                                              <a:rPr lang="zh-TW" altLang="zh-TW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altLang="zh-TW" sz="90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3</m:t>
                                                            </m:r>
                                                          </m:e>
                                                        </m:d>
                                                      </m:sub>
                                                    </m:sSub>
                                                  </m:e>
                                                  <m:sub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900">
                                                        <a:latin typeface="Cambria Math" panose="02040503050406030204" pitchFamily="18" charset="0"/>
                                                      </a:rPr>
                                                      <m:t>j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  <m: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sz="90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TW" altLang="zh-TW" sz="9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TW" altLang="zh-TW" sz="90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9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9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9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func>
                      <m:func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̃"/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acc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acc>
                                  <m:accPr>
                                    <m:chr m:val="̃"/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sz="900" dirty="0"/>
                  <a:t>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287" y="3536287"/>
                <a:ext cx="4920935" cy="4832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/>
              <p:nvPr/>
            </p:nvSpPr>
            <p:spPr>
              <a:xfrm>
                <a:off x="937468" y="3093346"/>
                <a:ext cx="3813608" cy="343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68" y="3093346"/>
                <a:ext cx="3813608" cy="343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/>
              <p:nvPr/>
            </p:nvSpPr>
            <p:spPr>
              <a:xfrm>
                <a:off x="966052" y="4437621"/>
                <a:ext cx="4208067" cy="394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1400" dirty="0"/>
                  <a:t> </a:t>
                </a:r>
                <a:endParaRPr lang="zh-TW" altLang="zh-TW" sz="1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4437621"/>
                <a:ext cx="4208067" cy="394852"/>
              </a:xfrm>
              <a:prstGeom prst="rect">
                <a:avLst/>
              </a:prstGeom>
              <a:blipFill>
                <a:blip r:embed="rId10"/>
                <a:stretch>
                  <a:fillRect t="-73846" b="-10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/>
              <p:nvPr/>
            </p:nvSpPr>
            <p:spPr>
              <a:xfrm>
                <a:off x="966052" y="4824566"/>
                <a:ext cx="4637582" cy="4051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9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9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9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9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9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9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en-US" altLang="zh-TW" sz="9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9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900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9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TW" sz="9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altLang="zh-TW" sz="9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TW" altLang="zh-TW" sz="9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TW" altLang="zh-TW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9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9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p>
                                        <m: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altLang="zh-TW" sz="9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zh-TW" altLang="zh-TW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US" altLang="zh-TW" sz="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900" dirty="0"/>
                  <a:t> </a:t>
                </a:r>
                <a:endParaRPr lang="zh-TW" altLang="zh-TW" sz="9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4824566"/>
                <a:ext cx="4637582" cy="405111"/>
              </a:xfrm>
              <a:prstGeom prst="rect">
                <a:avLst/>
              </a:prstGeom>
              <a:blipFill>
                <a:blip r:embed="rId11"/>
                <a:stretch>
                  <a:fillRect t="-23881" b="-55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/>
              <p:nvPr/>
            </p:nvSpPr>
            <p:spPr>
              <a:xfrm>
                <a:off x="966052" y="5368078"/>
                <a:ext cx="4637582" cy="4195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TW" altLang="zh-TW" sz="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TW" sz="8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zh-TW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Sup>
                                      <m:sSub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tr</m:t>
                                </m:r>
                                <m:d>
                                  <m:d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  <m:r>
                                      <a:rPr lang="en-US" altLang="zh-TW" sz="8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zh-TW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sSubSup>
                                          <m:sSubSup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d>
                                                      <m:dPr>
                                                        <m:ctrlPr>
                                                          <a:rPr lang="zh-TW" altLang="zh-TW" sz="8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TW" sz="80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3</m:t>
                                                        </m:r>
                                                      </m:e>
                                                    </m:d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T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800">
                                <a:latin typeface="Cambria Math" panose="02040503050406030204" pitchFamily="18" charset="0"/>
                              </a:rPr>
                              <m:t>tr</m:t>
                            </m:r>
                            <m:d>
                              <m:d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sub>
                                  <m:sup>
                                    <m:r>
                                      <a:rPr lang="en-US" altLang="zh-TW" sz="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TW" sz="8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zh-TW" sz="8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 sz="800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d>
                            <m:r>
                              <a:rPr lang="en-US" altLang="zh-TW" sz="8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zh-TW" altLang="zh-TW" sz="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zh-TW" altLang="zh-TW" sz="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8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d>
                                              <m:dPr>
                                                <m:ctrlPr>
                                                  <a:rPr lang="zh-TW" altLang="zh-TW" sz="8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80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e>
                                            </m:d>
                                          </m:sub>
                                        </m:sSub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zh-TW" altLang="zh-TW" sz="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V</m:t>
                                        </m:r>
                                      </m:e>
                                      <m:sup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US" altLang="zh-TW" sz="8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Sup>
                                      <m:sSubSupPr>
                                        <m:ctrlPr>
                                          <a:rPr lang="zh-TW" altLang="zh-TW" sz="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a:rPr lang="en-US" altLang="zh-TW" sz="8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func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800" dirty="0"/>
                  <a:t> </a:t>
                </a:r>
                <a:endParaRPr lang="zh-TW" altLang="zh-TW" sz="8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52" y="5368078"/>
                <a:ext cx="4637582" cy="419538"/>
              </a:xfrm>
              <a:prstGeom prst="rect">
                <a:avLst/>
              </a:prstGeom>
              <a:blipFill>
                <a:blip r:embed="rId12"/>
                <a:stretch>
                  <a:fillRect t="-19118" b="-470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05601B2-D152-48BE-B773-12ECE870E0CB}"/>
              </a:ext>
            </a:extLst>
          </p:cNvPr>
          <p:cNvCxnSpPr>
            <a:cxnSpLocks/>
          </p:cNvCxnSpPr>
          <p:nvPr/>
        </p:nvCxnSpPr>
        <p:spPr>
          <a:xfrm>
            <a:off x="750013" y="4384097"/>
            <a:ext cx="477899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63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C29AE-0BBD-4E63-BF1E-C453216A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EM-2SDR result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8A7ADF1D-F1DC-4DD9-8A6E-BFB94F80A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591"/>
          <a:stretch/>
        </p:blipFill>
        <p:spPr>
          <a:xfrm>
            <a:off x="352804" y="2918376"/>
            <a:ext cx="5184742" cy="1138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D60887-F53D-4405-BB06-9ED665B36CDC}"/>
                  </a:ext>
                </a:extLst>
              </p:cNvPr>
              <p:cNvSpPr/>
              <p:nvPr/>
            </p:nvSpPr>
            <p:spPr>
              <a:xfrm>
                <a:off x="436546" y="1774219"/>
                <a:ext cx="5047857" cy="10266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TW" altLang="en-US" dirty="0">
                    <a:latin typeface="Cambria Math" panose="02040503050406030204" pitchFamily="18" charset="0"/>
                  </a:rPr>
                  <a:t>給定某個照片，估計</a:t>
                </a:r>
                <a:r>
                  <a:rPr lang="zh-TW" altLang="en-US">
                    <a:latin typeface="Cambria Math" panose="02040503050406030204" pitchFamily="18" charset="0"/>
                  </a:rPr>
                  <a:t>其係數的期望值</a:t>
                </a:r>
                <a:r>
                  <a:rPr lang="en-US" altLang="zh-TW" dirty="0">
                    <a:latin typeface="Cambria Math" panose="02040503050406030204" pitchFamily="18" charset="0"/>
                  </a:rPr>
                  <a:t>:</a:t>
                </a:r>
              </a:p>
              <a:p>
                <a:endParaRPr lang="en-US" altLang="zh-TW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sz="11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zh-TW" altLang="zh-TW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TW" altLang="zh-TW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zh-TW" altLang="zh-TW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b>
                            </m:sSub>
                          </m:e>
                        </m:acc>
                        <m:r>
                          <a:rPr lang="en-US" altLang="zh-TW" sz="11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TW" altLang="zh-TW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1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1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altLang="zh-TW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TW" altLang="zh-TW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zh-TW" sz="1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TW" sz="11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zh-TW" altLang="zh-TW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b>
                            </m:sSub>
                          </m:sub>
                          <m:sup>
                            <m:r>
                              <a:rPr lang="en-US" altLang="zh-TW" sz="11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TW" sz="11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TW" altLang="zh-TW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>
                              <m:fPr>
                                <m:ctrlPr>
                                  <a:rPr lang="zh-TW" altLang="zh-TW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TW" altLang="zh-TW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zh-TW" altLang="zh-TW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d>
                                  <m:dPr>
                                    <m:ctrlPr>
                                      <a:rPr lang="zh-TW" altLang="zh-TW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1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1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100">
                                            <a:latin typeface="Cambria Math" panose="020405030504060302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TW" sz="11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TW" sz="1100">
                            <a:latin typeface="Cambria Math" panose="02040503050406030204" pitchFamily="18" charset="0"/>
                          </a:rPr>
                          <m:t>A</m:t>
                        </m:r>
                        <m:d>
                          <m:dPr>
                            <m:ctrlPr>
                              <a:rPr lang="zh-TW" altLang="zh-TW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sz="1100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sz="1100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sz="1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sSup>
                      <m:sSupPr>
                        <m:ctrlPr>
                          <a:rPr lang="zh-TW" altLang="zh-TW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zh-TW" altLang="zh-TW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1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zh-TW" altLang="zh-TW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100">
                                <a:latin typeface="Cambria Math" panose="02040503050406030204" pitchFamily="18" charset="0"/>
                              </a:rPr>
                              <m:t>A</m:t>
                            </m:r>
                            <m:d>
                              <m:dPr>
                                <m:ctrlPr>
                                  <a:rPr lang="zh-TW" altLang="zh-TW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TW" sz="1100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sSub>
                                  <m:sSubPr>
                                    <m:ctrlPr>
                                      <a:rPr lang="zh-TW" altLang="zh-TW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U</m:t>
                                    </m:r>
                                  </m:e>
                                  <m:sub>
                                    <m:r>
                                      <a:rPr lang="en-US" altLang="zh-TW" sz="11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 sz="11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TW" sz="110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zh-TW" altLang="en-US" sz="1100" dirty="0"/>
                  <a:t> 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BD60887-F53D-4405-BB06-9ED665B36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6" y="1774219"/>
                <a:ext cx="5047857" cy="1026691"/>
              </a:xfrm>
              <a:prstGeom prst="rect">
                <a:avLst/>
              </a:prstGeom>
              <a:blipFill>
                <a:blip r:embed="rId4"/>
                <a:stretch>
                  <a:fillRect l="-1087" t="-3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2FBB85-4ADB-443B-8E59-C09DB047FA8B}"/>
                  </a:ext>
                </a:extLst>
              </p:cNvPr>
              <p:cNvSpPr/>
              <p:nvPr/>
            </p:nvSpPr>
            <p:spPr>
              <a:xfrm>
                <a:off x="436546" y="4322113"/>
                <a:ext cx="4479175" cy="461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̃"/>
                            <m:ctrlPr>
                              <a:rPr lang="zh-TW" altLang="zh-TW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zh-TW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acc>
                        <m:r>
                          <a:rPr lang="en-US" altLang="zh-TW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22FBB85-4ADB-443B-8E59-C09DB047F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46" y="4322113"/>
                <a:ext cx="4479175" cy="461217"/>
              </a:xfrm>
              <a:prstGeom prst="rect">
                <a:avLst/>
              </a:prstGeom>
              <a:blipFill>
                <a:blip r:embed="rId5"/>
                <a:stretch>
                  <a:fillRect r="-6540"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8EBB3CF-F2C7-4169-B441-E217183ED1A9}"/>
                  </a:ext>
                </a:extLst>
              </p:cNvPr>
              <p:cNvSpPr txBox="1"/>
              <p:nvPr/>
            </p:nvSpPr>
            <p:spPr>
              <a:xfrm>
                <a:off x="6238368" y="2119146"/>
                <a:ext cx="5805243" cy="131164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zh-TW" dirty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TW" dirty="0"/>
                  <a:t>CA(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b>
                            </m:sSub>
                          </m:e>
                          <m:sub/>
                        </m:sSub>
                      </m:e>
                    </m:acc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as estimated coefficient of each image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altLang="zh-TW" dirty="0"/>
                  <a:t>Use k-mean algorithm to conduct clustering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Pass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altLang="zh-TW" dirty="0"/>
                  <a:t>CA(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b>
                            </m:sSub>
                          </m:e>
                          <m:sub/>
                        </m:sSub>
                      </m:e>
                    </m:acc>
                  </m:oMath>
                </a14:m>
                <a:r>
                  <a:rPr lang="en-US" altLang="zh-TW" dirty="0"/>
                  <a:t>)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into t-SNE 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Use V-measure to measure the result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8EBB3CF-F2C7-4169-B441-E217183ED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368" y="2119146"/>
                <a:ext cx="5805243" cy="1311641"/>
              </a:xfrm>
              <a:prstGeom prst="rect">
                <a:avLst/>
              </a:prstGeom>
              <a:blipFill>
                <a:blip r:embed="rId6"/>
                <a:stretch>
                  <a:fillRect l="-733" t="-1843" b="-59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4DFAF97D-AD54-4D9B-B408-0D2E2A4DD9F0}"/>
              </a:ext>
            </a:extLst>
          </p:cNvPr>
          <p:cNvSpPr txBox="1"/>
          <p:nvPr/>
        </p:nvSpPr>
        <p:spPr>
          <a:xfrm>
            <a:off x="6238368" y="1727577"/>
            <a:ext cx="11833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dirty="0"/>
              <a:t>Post analysis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28ED98-D52E-45D1-92A3-DED28502FBA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023"/>
          <a:stretch/>
        </p:blipFill>
        <p:spPr>
          <a:xfrm>
            <a:off x="436546" y="4783330"/>
            <a:ext cx="3848923" cy="2050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A652798-3125-4347-9F36-3570A96D6821}"/>
                  </a:ext>
                </a:extLst>
              </p:cNvPr>
              <p:cNvSpPr txBox="1"/>
              <p:nvPr/>
            </p:nvSpPr>
            <p:spPr>
              <a:xfrm flipH="1">
                <a:off x="4285467" y="5623797"/>
                <a:ext cx="1573911" cy="701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Perform </a:t>
                </a:r>
              </a:p>
              <a:p>
                <a:r>
                  <a:rPr lang="en-US" altLang="zh-TW" dirty="0"/>
                  <a:t>PCA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zh-TW" altLang="zh-TW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zh-TW" altLang="zh-TW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sub>
                            </m:sSub>
                          </m:e>
                          <m:sub/>
                        </m:sSub>
                      </m:e>
                    </m:acc>
                    <m:r>
                      <a:rPr lang="en-US" altLang="zh-TW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A652798-3125-4347-9F36-3570A96D6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285467" y="5623797"/>
                <a:ext cx="1573911" cy="701987"/>
              </a:xfrm>
              <a:prstGeom prst="rect">
                <a:avLst/>
              </a:prstGeom>
              <a:blipFill>
                <a:blip r:embed="rId8"/>
                <a:stretch>
                  <a:fillRect l="-3488" t="-5217" r="-46899" b="-60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圖片 8">
            <a:extLst>
              <a:ext uri="{FF2B5EF4-FFF2-40B4-BE49-F238E27FC236}">
                <a16:creationId xmlns:a16="http://schemas.microsoft.com/office/drawing/2014/main" id="{E8ACC713-2AD0-4847-8B57-A08BE47A2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5054" y="3545357"/>
            <a:ext cx="4479175" cy="30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48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6C29AE-0BBD-4E63-BF1E-C453216A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EM-2SDR result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0F3BF40-2015-4EAD-AA65-A08F90814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760" y="1413952"/>
            <a:ext cx="3689756" cy="251685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24CC895-D579-43F0-A07C-CD0D49D9D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760" y="3794280"/>
            <a:ext cx="3810072" cy="25100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02B713D-6537-4519-960A-6962E9C4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842" y="1413952"/>
            <a:ext cx="3531175" cy="245954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F5AB1707-F657-408F-928D-55A2380504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780" y="3859150"/>
            <a:ext cx="3615556" cy="251685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BABF811-2500-4736-B439-43F4A9C8505A}"/>
              </a:ext>
            </a:extLst>
          </p:cNvPr>
          <p:cNvSpPr/>
          <p:nvPr/>
        </p:nvSpPr>
        <p:spPr>
          <a:xfrm>
            <a:off x="6411436" y="6376003"/>
            <a:ext cx="265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n=18, V-measure: 0.99814</a:t>
            </a:r>
            <a:endParaRPr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7931F5E-0ECC-48A8-A385-F35B0AD89B29}"/>
              </a:ext>
            </a:extLst>
          </p:cNvPr>
          <p:cNvSpPr/>
          <p:nvPr/>
        </p:nvSpPr>
        <p:spPr>
          <a:xfrm>
            <a:off x="2182336" y="6376003"/>
            <a:ext cx="265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Calibri" panose="020F0502020204030204" pitchFamily="34" charset="0"/>
              </a:rPr>
              <a:t>n=15, V-measure: </a:t>
            </a:r>
            <a:r>
              <a:rPr lang="en-US" altLang="zh-TW" dirty="0"/>
              <a:t>0.88340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135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04EA4-6480-4911-A3B6-750492C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listening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390BB-FD4F-4003-89CD-4F6F6039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5586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DDCA2-AC96-4342-9ECA-BA6A751E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supplementary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9D65D4-621C-4E32-93E9-2754AEF3C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03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FF34F-9318-4562-90C5-12D41F3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Heterogeneous protein model</a:t>
            </a:r>
            <a:endParaRPr lang="zh-TW" altLang="en-US" dirty="0"/>
          </a:p>
        </p:txBody>
      </p:sp>
      <p:pic>
        <p:nvPicPr>
          <p:cNvPr id="5" name="線上媒體 4" title="Visualizing COVID-19 Spikes in Action">
            <a:hlinkClick r:id="" action="ppaction://media"/>
            <a:extLst>
              <a:ext uri="{FF2B5EF4-FFF2-40B4-BE49-F238E27FC236}">
                <a16:creationId xmlns:a16="http://schemas.microsoft.com/office/drawing/2014/main" id="{CE908B6F-AEAD-4F0B-9E35-37187B2326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58711" y="2732006"/>
            <a:ext cx="5064288" cy="2848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/>
              <p:nvPr/>
            </p:nvSpPr>
            <p:spPr>
              <a:xfrm>
                <a:off x="6328528" y="2763894"/>
                <a:ext cx="6096000" cy="239552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0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zh-TW" dirty="0"/>
                  <a:t> principal component of protein:</a:t>
                </a: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Protein model:</a:t>
                </a: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eqArr>
                      <m:eqArrPr>
                        <m:ctrlPr>
                          <a:rPr lang="zh-TW" altLang="zh-TW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eqArr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  <m:e/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zh-TW" i="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μ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/>
                                <m:e/>
                                <m:e/>
                              </m:mr>
                            </m:m>
                          </m:e>
                        </m:d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TW" i="0" kern="1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zh-TW" altLang="zh-TW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z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i="0" kern="1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n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TW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zh-TW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TW" b="0" i="1" kern="10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TW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b="0" i="0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μz</m:t>
                        </m:r>
                      </m:e>
                    </m:eqArr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V</m:t>
                            </m:r>
                          </m:e>
                          <m:sup>
                            <m: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z</m:t>
                    </m:r>
                    <m: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TW" i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0,  </m:t>
                        </m:r>
                        <m:sSub>
                          <m:sSub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763894"/>
                <a:ext cx="6096000" cy="2395528"/>
              </a:xfrm>
              <a:prstGeom prst="rect">
                <a:avLst/>
              </a:prstGeom>
              <a:blipFill>
                <a:blip r:embed="rId5"/>
                <a:stretch>
                  <a:fillRect l="-800" t="-17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88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zh-TW" altLang="en-US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z</m:t>
                                                          </m:r>
                                                        </m:e>
                                                        <m: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zh-TW" altLang="en-US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d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tr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T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 smtClean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Sup>
                                                <m:sSub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/>
              <p:nvPr/>
            </p:nvSpPr>
            <p:spPr>
              <a:xfrm>
                <a:off x="838200" y="3687868"/>
                <a:ext cx="10420994" cy="1088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Sup>
                                    <m:sSubSupPr>
                                      <m:ctrlPr>
                                        <a:rPr lang="zh-TW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⨂"/>
                                          <m:subHide m:val="on"/>
                                          <m:supHide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nary>
                                        <m:naryPr>
                                          <m:chr m:val="⨂"/>
                                          <m:subHide m:val="on"/>
                                          <m:supHide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z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tr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nary>
                                            <m:naryPr>
                                              <m:chr m:val="⨂"/>
                                              <m:subHide m:val="on"/>
                                              <m:supHide m:val="on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nary>
                                            <m:naryPr>
                                              <m:chr m:val="⨂"/>
                                              <m:subHide m:val="on"/>
                                              <m:supHide m:val="on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TW" alt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  <m: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𝐣</m:t>
                                              </m:r>
                                              <m: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𝐤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TW" altLang="en-US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𝐯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sSup>
                                        <m:sSupPr>
                                          <m:ctrlP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b="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b="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87868"/>
                <a:ext cx="10420994" cy="1088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7D6F83-8B40-4134-AE8A-2D6CDD5F35CF}"/>
                  </a:ext>
                </a:extLst>
              </p:cNvPr>
              <p:cNvSpPr txBox="1"/>
              <p:nvPr/>
            </p:nvSpPr>
            <p:spPr>
              <a:xfrm>
                <a:off x="838200" y="5336768"/>
                <a:ext cx="10515600" cy="12710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dirty="0"/>
                  <a:t> For computational purpose, 1. we perform MPCA or HOSVD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=1~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get some principal components :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altLang="zh-TW" dirty="0"/>
                  <a:t>, then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xyz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xyz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 2. Perform SVD on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then write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𝐣</m:t>
                            </m:r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7D6F83-8B40-4134-AE8A-2D6CDD5F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6768"/>
                <a:ext cx="10515600" cy="1271054"/>
              </a:xfrm>
              <a:prstGeom prst="rect">
                <a:avLst/>
              </a:prstGeom>
              <a:blipFill>
                <a:blip r:embed="rId4"/>
                <a:stretch>
                  <a:fillRect l="-811" t="-5213" b="-113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3883F0-7C2B-4C53-91FD-8EBE6B6DBDD7}"/>
                  </a:ext>
                </a:extLst>
              </p:cNvPr>
              <p:cNvSpPr/>
              <p:nvPr/>
            </p:nvSpPr>
            <p:spPr>
              <a:xfrm>
                <a:off x="838200" y="4576880"/>
                <a:ext cx="6096000" cy="7598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/>
                  <a:t>: Back-projection of image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⨂"/>
                        <m:subHide m:val="on"/>
                        <m:sup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nary>
                      <m:naryPr>
                        <m:chr m:val="⨂"/>
                        <m:subHide m:val="on"/>
                        <m:sup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3883F0-7C2B-4C53-91FD-8EBE6B6DB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6880"/>
                <a:ext cx="6096000" cy="759888"/>
              </a:xfrm>
              <a:prstGeom prst="rect">
                <a:avLst/>
              </a:prstGeom>
              <a:blipFill>
                <a:blip r:embed="rId5"/>
                <a:stretch>
                  <a:fillRect b="-71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661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8555740" cy="934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mtClean="0"/>
                        <m:t>(1)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zh-TW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xyz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en-US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en-US" altLang="zh-TW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  <m: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zh-TW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8555740" cy="934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/>
              <p:nvPr/>
            </p:nvSpPr>
            <p:spPr>
              <a:xfrm>
                <a:off x="1139857" y="3019159"/>
                <a:ext cx="8607458" cy="1093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i="1" dirty="0"/>
                  <a:t>=&gt;</a:t>
                </a:r>
              </a:p>
              <a:p>
                <a:endParaRPr lang="en-US" altLang="zh-TW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en-US" altLang="zh-TW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</m:d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𝐀</m:t>
                        </m:r>
                      </m:den>
                    </m:f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𝐕</m:t>
                        </m:r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TW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altLang="zh-TW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p>
                    </m:sSup>
                    <m:r>
                      <a:rPr lang="en-US" altLang="zh-TW" b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TW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TW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zh-TW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3019159"/>
                <a:ext cx="8607458" cy="1093697"/>
              </a:xfrm>
              <a:prstGeom prst="rect">
                <a:avLst/>
              </a:prstGeom>
              <a:blipFill>
                <a:blip r:embed="rId3"/>
                <a:stretch>
                  <a:fillRect l="-637" t="-2778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/>
              <p:nvPr/>
            </p:nvSpPr>
            <p:spPr>
              <a:xfrm>
                <a:off x="1139857" y="4529892"/>
                <a:ext cx="7743979" cy="663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p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  <m:nary>
                                    <m:naryPr>
                                      <m:chr m:val="⨂"/>
                                      <m:subHide m:val="on"/>
                                      <m:supHide m:val="on"/>
                                      <m:ctrlP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zh-TW" altLang="en-US" b="1" i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dA</m:t>
                          </m:r>
                        </m:den>
                      </m:f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b="0" i="0">
                          <a:latin typeface="Cambria Math" panose="02040503050406030204" pitchFamily="18" charset="0"/>
                        </a:rPr>
                        <m:t>aB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4529892"/>
                <a:ext cx="7743979" cy="663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8DED041-0363-47DE-9F2A-07FD78540C2F}"/>
              </a:ext>
            </a:extLst>
          </p:cNvPr>
          <p:cNvSpPr/>
          <p:nvPr/>
        </p:nvSpPr>
        <p:spPr>
          <a:xfrm>
            <a:off x="1139857" y="5401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/>
              <p:nvPr/>
            </p:nvSpPr>
            <p:spPr>
              <a:xfrm>
                <a:off x="1139857" y="6087493"/>
                <a:ext cx="8493159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nary>
                              <m:naryPr>
                                <m:chr m:val="⨂"/>
                                <m:subHide m:val="on"/>
                                <m:supHide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6087493"/>
                <a:ext cx="8493159" cy="582147"/>
              </a:xfrm>
              <a:prstGeom prst="rect">
                <a:avLst/>
              </a:prstGeom>
              <a:blipFill>
                <a:blip r:embed="rId5"/>
                <a:stretch>
                  <a:fillRect t="-49474" b="-6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691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5581080" cy="778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mtClean="0"/>
                        <m:t>(</m:t>
                      </m:r>
                      <m:r>
                        <m:rPr>
                          <m:nor/>
                        </m:rPr>
                        <a:rPr lang="en-US" altLang="zh-TW" b="0" i="0" smtClean="0"/>
                        <m:t>2</m:t>
                      </m:r>
                      <m:r>
                        <m:rPr>
                          <m:nor/>
                        </m:rPr>
                        <a:rPr lang="en-US" altLang="zh-TW" smtClean="0"/>
                        <m:t>)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  <m: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b="1" i="1">
                                                  <a:latin typeface="Cambria Math" panose="02040503050406030204" pitchFamily="18" charset="0"/>
                                                </a:rPr>
                                                <m:t>𝐯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⨂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⨂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TW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𝐮</m:t>
                                  </m:r>
                                </m:e>
                                <m:sub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en-US" altLang="zh-TW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1" i="1">
                                      <a:latin typeface="Cambria Math" panose="02040503050406030204" pitchFamily="18" charset="0"/>
                                    </a:rPr>
                                    <m:t>𝐤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5581080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/>
              <p:nvPr/>
            </p:nvSpPr>
            <p:spPr>
              <a:xfrm>
                <a:off x="1210977" y="2817913"/>
                <a:ext cx="11184223" cy="663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TW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zh-TW" altLang="zh-TW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𝐯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j</m:t>
                                    </m:r>
                                    <m:r>
                                      <a:rPr lang="en-US" altLang="zh-TW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TW" altLang="zh-TW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i="1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kern="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i="1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kern="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i="1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nary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𝐮</m:t>
                        </m:r>
                      </m:e>
                      <m:sub>
                        <m:r>
                          <a:rPr lang="en-US" altLang="zh-TW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altLang="zh-TW" b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𝐤</m:t>
                        </m:r>
                      </m:sub>
                    </m:sSub>
                    <m:r>
                      <a:rPr lang="en-US" altLang="zh-TW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  <m: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P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  <m: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k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zh-TW" altLang="zh-TW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1" i="1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𝐮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j</m:t>
                                    </m:r>
                                    <m:r>
                                      <a:rPr lang="en-US" altLang="zh-TW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k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kern="1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zh-TW" altLang="zh-TW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i="1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TW" kern="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i="1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TW" kern="1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⨂</m:t>
                                    </m:r>
                                    <m:sSub>
                                      <m:sSubPr>
                                        <m:ctrlPr>
                                          <a:rPr lang="zh-TW" altLang="zh-TW" i="1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U</m:t>
                                        </m:r>
                                      </m:e>
                                      <m:sub>
                                        <m:r>
                                          <a:rPr lang="en-US" altLang="zh-TW" kern="10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kern="1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</m:sup>
                            </m:sSubSup>
                          </m:e>
                        </m:nary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</m:t>
                    </m:r>
                    <m:d>
                      <m:dPr>
                        <m:ctrlPr>
                          <a:rPr lang="zh-TW" altLang="zh-TW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zh-TW" altLang="zh-TW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en-US" altLang="zh-TW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𝐯</m:t>
                        </m:r>
                      </m:e>
                      <m:sub>
                        <m:r>
                          <a:rPr lang="en-US" altLang="zh-TW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𝐣</m:t>
                        </m:r>
                        <m:r>
                          <a:rPr lang="en-US" altLang="zh-TW" b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TW" b="1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𝐤</m:t>
                        </m:r>
                      </m:sub>
                    </m:sSub>
                  </m:oMath>
                </a14:m>
                <a:r>
                  <a:rPr lang="en-US" altLang="zh-TW" sz="36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TW" altLang="zh-TW" sz="36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77" y="2817913"/>
                <a:ext cx="11184223" cy="663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/>
              <p:nvPr/>
            </p:nvSpPr>
            <p:spPr>
              <a:xfrm>
                <a:off x="1210977" y="3732676"/>
                <a:ext cx="7314759" cy="4501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dirty="0"/>
                  <a:t>Considering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j</m:t>
                            </m:r>
                            <m: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 i="0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sup>
                        </m:sSubSup>
                        <m:d>
                          <m:dPr>
                            <m:ctrlPr>
                              <a:rPr lang="zh-TW" altLang="zh-TW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 kern="1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kern="1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 i="0" kern="1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0" kern="1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 kern="1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kern="1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 i="0" kern="1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TW" i="0" kern="10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 kern="1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i="0" kern="1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zh-TW" i="0" kern="10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sSubSup>
                      <m:sSubSupPr>
                        <m:ctrlPr>
                          <a:rPr lang="zh-TW" altLang="zh-TW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en-US" altLang="zh-TW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altLang="zh-TW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TW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dirty="0"/>
                  <a:t>, a structure transpose,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77" y="3732676"/>
                <a:ext cx="7314759" cy="450188"/>
              </a:xfrm>
              <a:prstGeom prst="rect">
                <a:avLst/>
              </a:prstGeom>
              <a:blipFill>
                <a:blip r:embed="rId5"/>
                <a:stretch>
                  <a:fillRect l="-750" b="-135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8DED041-0363-47DE-9F2A-07FD78540C2F}"/>
              </a:ext>
            </a:extLst>
          </p:cNvPr>
          <p:cNvSpPr/>
          <p:nvPr/>
        </p:nvSpPr>
        <p:spPr>
          <a:xfrm>
            <a:off x="1210977" y="444838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/>
              <p:nvPr/>
            </p:nvSpPr>
            <p:spPr>
              <a:xfrm>
                <a:off x="1210977" y="5083242"/>
                <a:ext cx="2302297" cy="4065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altLang="zh-TW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altLang="zh-TW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sup>
                      </m:sSup>
                      <m:sSub>
                        <m:sSub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kern="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zh-TW" altLang="zh-TW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𝐮</m:t>
                          </m:r>
                        </m:e>
                        <m:sub>
                          <m:r>
                            <a:rPr lang="en-US" altLang="zh-TW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𝐣</m:t>
                          </m:r>
                          <m:r>
                            <a:rPr lang="en-US" altLang="zh-TW" b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1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𝐤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77" y="5083242"/>
                <a:ext cx="2302297" cy="406522"/>
              </a:xfrm>
              <a:prstGeom prst="rect">
                <a:avLst/>
              </a:prstGeom>
              <a:blipFill>
                <a:blip r:embed="rId6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85160A6-1CD2-4E6E-8289-FDE96759CBBB}"/>
              </a:ext>
            </a:extLst>
          </p:cNvPr>
          <p:cNvSpPr/>
          <p:nvPr/>
        </p:nvSpPr>
        <p:spPr>
          <a:xfrm>
            <a:off x="1210977" y="571809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ED097E-8DF7-4494-9387-9ABD2E05BD82}"/>
                  </a:ext>
                </a:extLst>
              </p:cNvPr>
              <p:cNvSpPr/>
              <p:nvPr/>
            </p:nvSpPr>
            <p:spPr>
              <a:xfrm>
                <a:off x="1348481" y="6120228"/>
                <a:ext cx="1298945" cy="5398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en-US" altLang="zh-TW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</m:d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𝐀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AED097E-8DF7-4494-9387-9ABD2E05B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81" y="6120228"/>
                <a:ext cx="1298945" cy="53982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894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9E9BE0-9700-48AA-A53E-E99AFECCC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exp result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BD6B25-16DF-46EB-8633-BD9448E0B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07" y="1870376"/>
            <a:ext cx="2384915" cy="231125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D67D655-7706-4D66-B8F8-90105BBD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307" y="4181626"/>
            <a:ext cx="2284684" cy="23112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D24C87F-5AC6-4614-8CDA-807FC356D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991" y="1790851"/>
            <a:ext cx="2362200" cy="23907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484BECB-AA4B-40C9-A949-F96F49EAB7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995" y="4181626"/>
            <a:ext cx="23907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10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6FF34F-9318-4562-90C5-12D41F341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Protein model</a:t>
            </a:r>
            <a:r>
              <a:rPr lang="zh-TW" altLang="en-US" dirty="0"/>
              <a:t> </a:t>
            </a:r>
            <a:r>
              <a:rPr lang="en-US" altLang="zh-TW" dirty="0"/>
              <a:t>(tensor form)</a:t>
            </a:r>
            <a:br>
              <a:rPr lang="en-US" altLang="zh-TW" dirty="0"/>
            </a:br>
            <a:r>
              <a:rPr lang="en-US" altLang="zh-TW" dirty="0"/>
              <a:t>Version1 problem</a:t>
            </a:r>
            <a:endParaRPr lang="zh-TW" altLang="en-US" dirty="0"/>
          </a:p>
        </p:txBody>
      </p:sp>
      <p:pic>
        <p:nvPicPr>
          <p:cNvPr id="5" name="線上媒體 4" title="Visualizing COVID-19 Spikes in Action">
            <a:hlinkClick r:id="" action="ppaction://media"/>
            <a:extLst>
              <a:ext uri="{FF2B5EF4-FFF2-40B4-BE49-F238E27FC236}">
                <a16:creationId xmlns:a16="http://schemas.microsoft.com/office/drawing/2014/main" id="{CE908B6F-AEAD-4F0B-9E35-37187B2326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8711" y="2732006"/>
            <a:ext cx="5064288" cy="2848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/>
              <p:nvPr/>
            </p:nvSpPr>
            <p:spPr>
              <a:xfrm>
                <a:off x="6328528" y="2763894"/>
                <a:ext cx="4704761" cy="3458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zh-TW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altLang="zh-TW" dirty="0"/>
                  <a:t> principal component of protein:</a:t>
                </a: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Protein model:</a:t>
                </a: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TW">
                          <a:latin typeface="Cambria Math" panose="02040503050406030204" pitchFamily="18" charset="0"/>
                        </a:rPr>
                        <m:t>z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zh-TW">
                              <a:latin typeface="Cambria Math" panose="02040503050406030204" pitchFamily="18" charset="0"/>
                            </a:rPr>
                            <m:t>×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Where</a:t>
                </a:r>
              </a:p>
              <a:p>
                <a:pPr>
                  <a:spcAft>
                    <a:spcPts val="0"/>
                  </a:spcAft>
                </a:pPr>
                <a:endParaRPr lang="zh-TW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V</m:t>
                        </m:r>
                      </m:sup>
                    </m:sSup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</m:oMath>
                </a14:m>
                <a:r>
                  <a:rPr lang="en-US" altLang="zh-TW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zh-TW" altLang="zh-TW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TW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Vector, matrix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matrix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zh-TW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⨂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̃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acc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vector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form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altLang="zh-TW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352A373-F33D-4098-94C6-2133E127A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763894"/>
                <a:ext cx="4704761" cy="3458896"/>
              </a:xfrm>
              <a:prstGeom prst="rect">
                <a:avLst/>
              </a:prstGeom>
              <a:blipFill>
                <a:blip r:embed="rId4"/>
                <a:stretch>
                  <a:fillRect l="-1036" t="-1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0ADF93A-F744-4426-8A77-F7ED78493FC1}"/>
                  </a:ext>
                </a:extLst>
              </p:cNvPr>
              <p:cNvSpPr txBox="1"/>
              <p:nvPr/>
            </p:nvSpPr>
            <p:spPr>
              <a:xfrm>
                <a:off x="6328528" y="2107932"/>
                <a:ext cx="1953928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rgbClr val="FF0000"/>
                    </a:solidFill>
                  </a:rPr>
                  <a:t>P can only be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 5 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0ADF93A-F744-4426-8A77-F7ED78493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8" y="2107932"/>
                <a:ext cx="1953928" cy="369332"/>
              </a:xfrm>
              <a:prstGeom prst="rect">
                <a:avLst/>
              </a:prstGeom>
              <a:blipFill>
                <a:blip r:embed="rId5"/>
                <a:stretch>
                  <a:fillRect l="-2167" t="-8065" b="-2419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667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zh-TW" altLang="en-US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A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  <m:r>
                                            <a:rPr lang="zh-TW" altLang="en-US">
                                              <a:latin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̃"/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z</m:t>
                                                          </m:r>
                                                        </m:e>
                                                        <m: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zh-TW" altLang="en-US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e>
                                                          </m:d>
                                                        </m:sub>
                                                      </m:sSub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tr</m:t>
                                          </m:r>
                                          <m:d>
                                            <m:d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 smtClean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i="0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b>
                                                  </m:sSub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  <m:nary>
                                                    <m:naryPr>
                                                      <m:chr m:val="⨂"/>
                                                      <m:subHide m:val="on"/>
                                                      <m:supHide m:val="on"/>
                                                      <m:ctrlPr>
                                                        <a:rPr lang="zh-TW" altLang="en-US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naryPr>
                                                    <m:sub/>
                                                    <m:sup/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3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nary>
                                                </m:e>
                                              </m:d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𝔼</m:t>
                                              </m:r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</m:sSub>
                                                  <m:sSubSup>
                                                    <m:sSubSup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̃"/>
                                                          <m:ctrlPr>
                                                            <a:rPr lang="zh-TW" altLang="en-US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z</m:t>
                                                              </m:r>
                                                            </m:e>
                                                            <m:sub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zh-TW" altLang="en-US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zh-TW" altLang="en-US" i="0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  <m:t>3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b>
                                                          </m:sSub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j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T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  <m:sSup>
                                                <m:s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zh-TW" altLang="en-US" i="1" smtClean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m:rPr>
                                                              <m:sty m:val="p"/>
                                                            </m:rP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U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zh-TW" altLang="en-US" i="0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sub>
                                                      </m:sSub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  <m:nary>
                                                        <m:naryPr>
                                                          <m:chr m:val="⨂"/>
                                                          <m:subHide m:val="on"/>
                                                          <m:supHide m:val="on"/>
                                                          <m:ctrlPr>
                                                            <a:rPr lang="zh-TW" altLang="en-US" i="1">
                                                              <a:solidFill>
                                                                <a:srgbClr val="FF0000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naryPr>
                                                        <m:sub/>
                                                        <m:sup/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zh-TW" altLang="en-US" i="1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U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zh-TW" altLang="en-US" i="0">
                                                                  <a:solidFill>
                                                                    <a:srgbClr val="FF0000"/>
                                                                  </a:solidFill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3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nary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p>
                                              <m:sSubSup>
                                                <m:sSubSup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A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j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T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σ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</m:sub>
                                            <m:sup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</m:nary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10460812" cy="13365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/>
              <p:nvPr/>
            </p:nvSpPr>
            <p:spPr>
              <a:xfrm>
                <a:off x="838200" y="3687868"/>
                <a:ext cx="10420994" cy="1088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a:rPr lang="zh-TW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Sup>
                                    <m:sSubSupPr>
                                      <m:ctrlPr>
                                        <a:rPr lang="zh-TW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U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nary>
                                        <m:naryPr>
                                          <m:chr m:val="⨂"/>
                                          <m:subHide m:val="on"/>
                                          <m:supHide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nary>
                                        <m:naryPr>
                                          <m:chr m:val="⨂"/>
                                          <m:subHide m:val="on"/>
                                          <m:supHide m:val="on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z</m:t>
                                                  </m:r>
                                                </m:e>
                                                <m:sub>
                                                  <m:d>
                                                    <m:dPr>
                                                      <m:ctrlPr>
                                                        <a:rPr lang="zh-TW" altLang="en-US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TW" altLang="en-US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e>
                                                  </m:d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tr</m:t>
                                  </m:r>
                                  <m:d>
                                    <m:d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U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nary>
                                            <m:naryPr>
                                              <m:chr m:val="⨂"/>
                                              <m:subHide m:val="on"/>
                                              <m:supHide m:val="on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  <m:nary>
                                            <m:naryPr>
                                              <m:chr m:val="⨂"/>
                                              <m:subHide m:val="on"/>
                                              <m:supHide m:val="on"/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zh-TW" altLang="en-US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  <m: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i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c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𝐮</m:t>
                                              </m:r>
                                            </m:e>
                                            <m:sub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𝐣</m:t>
                                              </m:r>
                                              <m: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𝐤</m:t>
                                              </m:r>
                                            </m:sub>
                                          </m:sSub>
                                          <m:sSubSup>
                                            <m:sSubSupPr>
                                              <m:ctrlPr>
                                                <a:rPr lang="zh-TW" altLang="en-US" b="1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zh-TW" altLang="en-US" b="1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𝐯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j</m:t>
                                              </m:r>
                                              <m: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k</m:t>
                                              </m:r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zh-TW" altLang="en-US" b="0" i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sSup>
                                        <m:sSupPr>
                                          <m:ctrlP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TW" altLang="en-US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zh-TW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U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zh-TW" alt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  <m:nary>
                                                <m:naryPr>
                                                  <m:chr m:val="⨂"/>
                                                  <m:subHide m:val="on"/>
                                                  <m:supHide m:val="on"/>
                                                  <m:ctrlPr>
                                                    <a:rPr lang="zh-TW" alt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naryPr>
                                                <m:sub/>
                                                <m:sup/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zh-TW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U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zh-TW" altLang="en-US" b="0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zh-TW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A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b="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TW" altLang="en-US" b="0" i="0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b="0" i="0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b="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FF70323-A032-4144-9656-DB5E59DD17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87868"/>
                <a:ext cx="10420994" cy="1088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7D6F83-8B40-4134-AE8A-2D6CDD5F35CF}"/>
                  </a:ext>
                </a:extLst>
              </p:cNvPr>
              <p:cNvSpPr txBox="1"/>
              <p:nvPr/>
            </p:nvSpPr>
            <p:spPr>
              <a:xfrm>
                <a:off x="838200" y="5336768"/>
                <a:ext cx="10515600" cy="127105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TW" dirty="0"/>
                  <a:t> For computational purpose, 1. we perform MPCA or HOSVD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=1~</m:t>
                        </m:r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get some principal components :</a:t>
                </a:r>
              </a:p>
              <a:p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en-US" altLang="zh-TW" dirty="0"/>
                  <a:t>, then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xyz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xyz</m:t>
                            </m:r>
                          </m:sub>
                        </m:sSub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⨂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/>
                  <a:t>.</a:t>
                </a:r>
              </a:p>
              <a:p>
                <a:r>
                  <a:rPr lang="en-US" altLang="zh-TW" dirty="0"/>
                  <a:t> 2. Perform SVD on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dirty="0"/>
                  <a:t>then write </a:t>
                </a:r>
                <a14:m>
                  <m:oMath xmlns:m="http://schemas.openxmlformats.org/officeDocument/2006/math">
                    <m:r>
                      <a:rPr lang="zh-TW" alt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TW" altLang="en-US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  <m:e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𝐣</m:t>
                            </m:r>
                            <m:r>
                              <a:rPr lang="en-US" altLang="zh-TW" b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b>
                        </m:sSub>
                        <m:sSubSup>
                          <m:sSubSup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k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altLang="zh-TW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7D6F83-8B40-4134-AE8A-2D6CDD5F3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36768"/>
                <a:ext cx="10515600" cy="1271054"/>
              </a:xfrm>
              <a:prstGeom prst="rect">
                <a:avLst/>
              </a:prstGeom>
              <a:blipFill>
                <a:blip r:embed="rId4"/>
                <a:stretch>
                  <a:fillRect l="-811" t="-5213" b="-11374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3883F0-7C2B-4C53-91FD-8EBE6B6DBDD7}"/>
                  </a:ext>
                </a:extLst>
              </p:cNvPr>
              <p:cNvSpPr/>
              <p:nvPr/>
            </p:nvSpPr>
            <p:spPr>
              <a:xfrm>
                <a:off x="838200" y="4576880"/>
                <a:ext cx="6096000" cy="75988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en-US" altLang="zh-TW" dirty="0"/>
                  <a:t>: Back-projection of image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zh-TW" altLang="en-US"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⨂"/>
                        <m:subHide m:val="on"/>
                        <m:sup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nary>
                      <m:naryPr>
                        <m:chr m:val="⨂"/>
                        <m:subHide m:val="on"/>
                        <m:supHide m:val="on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73883F0-7C2B-4C53-91FD-8EBE6B6DBD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6880"/>
                <a:ext cx="6096000" cy="759888"/>
              </a:xfrm>
              <a:prstGeom prst="rect">
                <a:avLst/>
              </a:prstGeom>
              <a:blipFill>
                <a:blip r:embed="rId5"/>
                <a:stretch>
                  <a:fillRect b="-717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273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F9C094-10E8-451A-8AF2-3B14BB833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Maximization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/>
              <p:nvPr/>
            </p:nvSpPr>
            <p:spPr>
              <a:xfrm>
                <a:off x="838200" y="1949556"/>
                <a:ext cx="7745710" cy="934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TW" smtClean="0"/>
                        <m:t>(1)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zh-TW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TW" alt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>
                                    <m:sSubPr>
                                      <m:ctrlPr>
                                        <a:rPr lang="zh-TW" altLang="en-US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Sup>
                                        <m:sSubSupPr>
                                          <m:ctrlPr>
                                            <a:rPr lang="zh-TW" altLang="en-US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w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j</m:t>
                                          </m:r>
                                          <m: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TW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TW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⨂</m:t>
                                  </m:r>
                                  <m:sSubSup>
                                    <m:sSubSupPr>
                                      <m:ctrlPr>
                                        <a:rPr lang="zh-TW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z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zh-TW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zh-TW" alt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>
                                                      <a:latin typeface="Cambria Math" panose="02040503050406030204" pitchFamily="18" charset="0"/>
                                                    </a:rPr>
                                                    <m:t>3</m:t>
                                                  </m:r>
                                                </m:e>
                                              </m:d>
                                            </m:sub>
                                          </m:sSub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zh-TW" altLang="en-US"/>
                                <m:t> 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vec</m:t>
                              </m:r>
                              <m:d>
                                <m:dPr>
                                  <m:ctrlPr>
                                    <a:rPr lang="zh-TW" altLang="zh-TW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a:rPr lang="en-US" altLang="zh-TW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538A37C-AF31-41D4-9FA4-78C8D1E52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9556"/>
                <a:ext cx="7745710" cy="9346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/>
              <p:nvPr/>
            </p:nvSpPr>
            <p:spPr>
              <a:xfrm>
                <a:off x="1139857" y="3019159"/>
                <a:ext cx="8607458" cy="10936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TW" i="1" dirty="0"/>
                  <a:t>=&gt;</a:t>
                </a:r>
              </a:p>
              <a:p>
                <a:endParaRPr lang="en-US" altLang="zh-TW" i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𝐚</m:t>
                                </m:r>
                              </m:e>
                              <m:sup>
                                <m:r>
                                  <a:rPr lang="en-US" altLang="zh-TW" b="1" i="1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zh-TW" altLang="zh-TW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altLang="zh-TW" b="1">
                                    <a:latin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en-US" altLang="zh-TW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𝐁</m:t>
                                </m:r>
                              </m:e>
                            </m:d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𝐀</m:t>
                        </m:r>
                      </m:den>
                    </m:f>
                  </m:oMath>
                </a14:m>
                <a:r>
                  <a:rPr lang="en-US" altLang="zh-TW" dirty="0"/>
                  <a:t>, where 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𝐕</m:t>
                        </m:r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TW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</m:t>
                        </m:r>
                        <m:r>
                          <a:rPr lang="en-US" altLang="zh-TW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sup>
                    </m:sSup>
                    <m:r>
                      <a:rPr lang="en-US" altLang="zh-TW" b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r>
                      <a:rPr lang="en-US" altLang="zh-TW" b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zh-TW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TW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p>
                    </m:sSup>
                    <m:r>
                      <a:rPr lang="en-US" altLang="zh-TW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zh-TW" b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p>
                          <m:sSupPr>
                            <m:ctrlPr>
                              <a:rPr lang="zh-TW" altLang="zh-TW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𝐏</m:t>
                            </m:r>
                          </m:e>
                          <m:sup>
                            <m:r>
                              <a:rPr lang="en-US" altLang="zh-TW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F1737E1-D4FB-49B5-A9F8-244ED10162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3019159"/>
                <a:ext cx="8607458" cy="1093697"/>
              </a:xfrm>
              <a:prstGeom prst="rect">
                <a:avLst/>
              </a:prstGeom>
              <a:blipFill>
                <a:blip r:embed="rId3"/>
                <a:stretch>
                  <a:fillRect l="-637" t="-2778" b="-27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/>
              <p:nvPr/>
            </p:nvSpPr>
            <p:spPr>
              <a:xfrm>
                <a:off x="1139857" y="4529892"/>
                <a:ext cx="7743979" cy="6639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TW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  <m:sup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𝐓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zh-TW" alt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b="1" i="0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  <m:nary>
                                    <m:naryPr>
                                      <m:chr m:val="⨂"/>
                                      <m:subHide m:val="on"/>
                                      <m:supHide m:val="on"/>
                                      <m:ctrlPr>
                                        <a:rPr lang="zh-TW" alt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zh-TW" altLang="en-US" b="1" i="0">
                                          <a:latin typeface="Cambria Math" panose="02040503050406030204" pitchFamily="18" charset="0"/>
                                        </a:rPr>
                                        <m:t>𝐁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zh-TW" altLang="en-US" b="1" i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zh-TW" altLang="en-US" b="0" i="0">
                              <a:latin typeface="Cambria Math" panose="02040503050406030204" pitchFamily="18" charset="0"/>
                            </a:rPr>
                            <m:t>dA</m:t>
                          </m:r>
                        </m:den>
                      </m:f>
                      <m:r>
                        <a:rPr lang="zh-TW" alt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b="0" i="0">
                          <a:latin typeface="Cambria Math" panose="02040503050406030204" pitchFamily="18" charset="0"/>
                        </a:rPr>
                        <m:t>aB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9F891810-0D68-4B2B-BAA0-539E98D6E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4529892"/>
                <a:ext cx="7743979" cy="663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28DED041-0363-47DE-9F2A-07FD78540C2F}"/>
              </a:ext>
            </a:extLst>
          </p:cNvPr>
          <p:cNvSpPr/>
          <p:nvPr/>
        </p:nvSpPr>
        <p:spPr>
          <a:xfrm>
            <a:off x="1139857" y="5401263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/>
              <a:t>=&gt;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/>
              <p:nvPr/>
            </p:nvSpPr>
            <p:spPr>
              <a:xfrm>
                <a:off x="1139857" y="6087493"/>
                <a:ext cx="8493159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zh-TW" alt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  <m:sup/>
                        </m:sSubSup>
                        <m:d>
                          <m:dPr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nary>
                              <m:naryPr>
                                <m:chr m:val="⨂"/>
                                <m:subHide m:val="on"/>
                                <m:supHide m:val="on"/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Sup>
                                  <m:sSubSupPr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zh-TW" altLang="en-US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1+1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zh-TW" alt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TW" alt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d>
                                                  <m:dPr>
                                                    <m:ctrlPr>
                                                      <a:rPr lang="zh-TW" alt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3</m:t>
                                                    </m:r>
                                                  </m:e>
                                                </m:d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TW" altLang="en-US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9D49BB1-5A49-480B-B509-E82512C5E5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857" y="6087493"/>
                <a:ext cx="8493159" cy="582147"/>
              </a:xfrm>
              <a:prstGeom prst="rect">
                <a:avLst/>
              </a:prstGeom>
              <a:blipFill>
                <a:blip r:embed="rId5"/>
                <a:stretch>
                  <a:fillRect t="-49474" b="-652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03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F926E-11DA-4561-A4D3-352BCFC9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Image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EE83D9-5D63-4D17-9F28-11B767AF34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sz="2400" dirty="0"/>
                  <a:t>For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images, </a:t>
                </a:r>
              </a:p>
              <a:p>
                <a:pPr marL="0" indent="0">
                  <a:buNone/>
                </a:pPr>
                <a:endParaRPr lang="en-US" altLang="zh-TW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d>
                        <m:d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μ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b>
                          </m:sSub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μ</m:t>
                          </m:r>
                          <m:sSub>
                            <m:sSub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24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j</m:t>
                      </m:r>
                      <m:r>
                        <a:rPr lang="en-US" altLang="zh-TW" sz="2400">
                          <a:latin typeface="Cambria Math" panose="02040503050406030204" pitchFamily="18" charset="0"/>
                        </a:rPr>
                        <m:t>=1…</m:t>
                      </m:r>
                      <m:r>
                        <m:rPr>
                          <m:sty m:val="p"/>
                        </m:rPr>
                        <a:rPr lang="en-US" altLang="zh-TW" sz="240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400" dirty="0"/>
              </a:p>
              <a:p>
                <a:pPr marL="0" indent="0">
                  <a:buNone/>
                </a:pPr>
                <a:endParaRPr lang="zh-TW" altLang="zh-TW" sz="2400" dirty="0"/>
              </a:p>
              <a:p>
                <a:pPr marL="0" indent="0">
                  <a:buNone/>
                </a:pP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2400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altLang="zh-TW" sz="240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altLang="zh-TW" sz="240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zh-TW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zh-TW" altLang="zh-TW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 sz="24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</m:d>
                  </m:oMath>
                </a14:m>
                <a:endParaRPr lang="zh-TW" altLang="zh-TW" sz="2400" dirty="0"/>
              </a:p>
              <a:p>
                <a:pPr marL="0" indent="0">
                  <a:buNone/>
                </a:pPr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6EE83D9-5D63-4D17-9F28-11B767AF34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65830772-5CDD-4727-ACAE-DC6735C0E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091" y="3572760"/>
            <a:ext cx="7676586" cy="31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2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6E165F-190C-4BC5-87A4-E9CB1A111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/>
              <a:t>EM-PCA model</a:t>
            </a:r>
            <a:endParaRPr lang="zh-TW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/>
              <p:nvPr/>
            </p:nvSpPr>
            <p:spPr>
              <a:xfrm>
                <a:off x="569812" y="2318842"/>
                <a:ext cx="4638773" cy="65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μ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j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TW" sz="1400" kern="1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zh-TW" altLang="zh-TW" sz="1400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00C54FA-704C-4A5B-882E-54BF30FD8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2" y="2318842"/>
                <a:ext cx="4638773" cy="652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/>
              <p:nvPr/>
            </p:nvSpPr>
            <p:spPr>
              <a:xfrm>
                <a:off x="5752942" y="2747400"/>
                <a:ext cx="3298595" cy="5157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altLang="zh-TW" sz="16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TW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sz="16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μ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Sup>
                      <m:sSubSup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sSub>
                      <m:sSubPr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zh-TW" altLang="en-US" sz="1600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654A8C4-A37D-4E68-9547-CBD26F409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2747400"/>
                <a:ext cx="3298595" cy="515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/>
              <p:nvPr/>
            </p:nvSpPr>
            <p:spPr>
              <a:xfrm>
                <a:off x="5752942" y="3341374"/>
                <a:ext cx="4110356" cy="5089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d>
                    <m:r>
                      <a:rPr lang="en-US" altLang="zh-TW" sz="16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sSup>
                              <m:sSupPr>
                                <m:ctrlP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</m:d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zh-TW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z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60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𝔼</m:t>
                    </m:r>
                    <m:sSup>
                      <m:sSup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TW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6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TW" altLang="en-US" sz="1600" dirty="0"/>
                  <a:t>  </a:t>
                </a:r>
                <a:endParaRPr lang="zh-TW" altLang="zh-TW" sz="1600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A5F784A-BE49-4873-B404-BA2346591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3341374"/>
                <a:ext cx="4110356" cy="5089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2185F-2775-48E0-BC6A-2543121FEF90}"/>
              </a:ext>
            </a:extLst>
          </p:cNvPr>
          <p:cNvSpPr txBox="1"/>
          <p:nvPr/>
        </p:nvSpPr>
        <p:spPr>
          <a:xfrm>
            <a:off x="5752942" y="2324461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Expectation: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CFD991-83A4-4713-8578-D5C1FFA2CFEE}"/>
              </a:ext>
            </a:extLst>
          </p:cNvPr>
          <p:cNvSpPr/>
          <p:nvPr/>
        </p:nvSpPr>
        <p:spPr>
          <a:xfrm>
            <a:off x="353773" y="2137025"/>
            <a:ext cx="4786890" cy="3893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752AA55-7A48-479B-8864-335DA1DFB754}"/>
              </a:ext>
            </a:extLst>
          </p:cNvPr>
          <p:cNvSpPr/>
          <p:nvPr/>
        </p:nvSpPr>
        <p:spPr>
          <a:xfrm>
            <a:off x="5604825" y="2137024"/>
            <a:ext cx="4920935" cy="3893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/>
              <p:nvPr/>
            </p:nvSpPr>
            <p:spPr>
              <a:xfrm>
                <a:off x="5752942" y="4789086"/>
                <a:ext cx="4681153" cy="5717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>
                        <a:latin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sub>
                    </m:sSub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A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μ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en-US" altLang="zh-TW" sz="1400" i="1">
                                        <a:latin typeface="Cambria Math" panose="02040503050406030204" pitchFamily="18" charset="0"/>
                                      </a:rPr>
                                      <m:t>𝔼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zh-TW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n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zh-TW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i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d>
                                  </m:e>
                                </m:nary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n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zh-TW" altLang="en-US" sz="1400" dirty="0"/>
                  <a:t> 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BAC0161-4D6E-4ADF-AE6D-EB313DF6B2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4789086"/>
                <a:ext cx="4681153" cy="571760"/>
              </a:xfrm>
              <a:prstGeom prst="rect">
                <a:avLst/>
              </a:prstGeom>
              <a:blipFill>
                <a:blip r:embed="rId6"/>
                <a:stretch>
                  <a:fillRect t="-32258" b="-645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/>
              <p:nvPr/>
            </p:nvSpPr>
            <p:spPr>
              <a:xfrm>
                <a:off x="5752942" y="5395074"/>
                <a:ext cx="3811172" cy="530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</m:sSub>
                      </m:e>
                    </m:acc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Sup>
                              <m:sSub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μ</m:t>
                            </m:r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z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rad>
                  </m:oMath>
                </a14:m>
                <a:r>
                  <a:rPr lang="zh-TW" altLang="en-US" sz="1400" dirty="0"/>
                  <a:t> </a:t>
                </a: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9D23AC6-3809-40E8-9D76-3EC8E2D28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942" y="5395074"/>
                <a:ext cx="3811172" cy="5307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02FC379-CFF2-491F-AC27-7A5BD2A67A5D}"/>
              </a:ext>
            </a:extLst>
          </p:cNvPr>
          <p:cNvCxnSpPr>
            <a:cxnSpLocks/>
          </p:cNvCxnSpPr>
          <p:nvPr/>
        </p:nvCxnSpPr>
        <p:spPr>
          <a:xfrm>
            <a:off x="5604825" y="4385631"/>
            <a:ext cx="492093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D880B74-9322-439B-9E6A-ABBD401E63A8}"/>
              </a:ext>
            </a:extLst>
          </p:cNvPr>
          <p:cNvSpPr txBox="1"/>
          <p:nvPr/>
        </p:nvSpPr>
        <p:spPr>
          <a:xfrm>
            <a:off x="5752942" y="4516807"/>
            <a:ext cx="306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Maximization: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/>
              <p:nvPr/>
            </p:nvSpPr>
            <p:spPr>
              <a:xfrm>
                <a:off x="599047" y="3534332"/>
                <a:ext cx="4208067" cy="652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μ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j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  <m:r>
                      <a:rPr lang="en-US" altLang="zh-TW" sz="140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func>
                      <m:func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TW" altLang="en-US" sz="1400" dirty="0"/>
                  <a:t> </a:t>
                </a: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A0A9778E-F58C-4631-8C3D-15C3850F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47" y="3534332"/>
                <a:ext cx="4208067" cy="6524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/>
              <p:nvPr/>
            </p:nvSpPr>
            <p:spPr>
              <a:xfrm>
                <a:off x="541228" y="3091391"/>
                <a:ext cx="3813608" cy="343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altLang="zh-TW" sz="1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TW" sz="1400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TW" sz="14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zh-TW" altLang="zh-TW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TW" altLang="zh-TW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sz="140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zh-TW" sz="1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AA4C13D-4C3E-42CB-9E3F-30DD3D291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28" y="3091391"/>
                <a:ext cx="3813608" cy="343364"/>
              </a:xfrm>
              <a:prstGeom prst="rect">
                <a:avLst/>
              </a:prstGeom>
              <a:blipFill>
                <a:blip r:embed="rId9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/>
              <p:nvPr/>
            </p:nvSpPr>
            <p:spPr>
              <a:xfrm>
                <a:off x="569812" y="4435666"/>
                <a:ext cx="4208067" cy="394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Θ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d>
                                  <m:d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1400" dirty="0"/>
                  <a:t> </a:t>
                </a:r>
                <a:endParaRPr lang="zh-TW" altLang="zh-TW" sz="1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CB4F8A8-2F42-4B52-8FE1-273B1B261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2" y="4435666"/>
                <a:ext cx="4208067" cy="394852"/>
              </a:xfrm>
              <a:prstGeom prst="rect">
                <a:avLst/>
              </a:prstGeom>
              <a:blipFill>
                <a:blip r:embed="rId10"/>
                <a:stretch>
                  <a:fillRect t="-75000" b="-1109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/>
              <p:nvPr/>
            </p:nvSpPr>
            <p:spPr>
              <a:xfrm>
                <a:off x="569812" y="4822610"/>
                <a:ext cx="4208067" cy="5724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a:rPr lang="en-US" altLang="zh-TW" sz="1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</m:d>
                              </m:sup>
                            </m:sSup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I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A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μ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TW" altLang="zh-TW" sz="1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z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TW" sz="1400">
                                                    <a:latin typeface="Cambria Math" panose="02040503050406030204" pitchFamily="18" charset="0"/>
                                                  </a:rPr>
                                                  <m:t>j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z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1400">
                                                <a:latin typeface="Cambria Math" panose="02040503050406030204" pitchFamily="18" charset="0"/>
                                              </a:rPr>
                                              <m:t>j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1400" dirty="0"/>
                  <a:t> </a:t>
                </a:r>
                <a:endParaRPr lang="zh-TW" altLang="zh-TW" sz="1400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30E9889-6F62-46E7-A4E0-9FC3082FFB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2" y="4822610"/>
                <a:ext cx="4208067" cy="572464"/>
              </a:xfrm>
              <a:prstGeom prst="rect">
                <a:avLst/>
              </a:prstGeom>
              <a:blipFill>
                <a:blip r:embed="rId11"/>
                <a:stretch>
                  <a:fillRect l="-1013" t="-31915" b="-62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/>
              <p:nvPr/>
            </p:nvSpPr>
            <p:spPr>
              <a:xfrm>
                <a:off x="569812" y="5366123"/>
                <a:ext cx="4786890" cy="5777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TW" sz="1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sz="140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μ</m:t>
                                </m:r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Sup>
                                  <m:sSubSup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sz="1400" i="1">
                                    <a:latin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zh-TW" altLang="zh-TW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z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1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num>
                              <m:den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TW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p>
                                <m: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zh-TW" altLang="zh-TW" sz="1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zh-TW" altLang="zh-TW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14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</m:nary>
                  </m:oMath>
                </a14:m>
                <a:r>
                  <a:rPr lang="en-US" altLang="zh-TW" sz="1400" dirty="0"/>
                  <a:t> </a:t>
                </a:r>
                <a:endParaRPr lang="zh-TW" altLang="zh-TW" sz="1400" dirty="0"/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4A4D78D6-A448-42AF-A415-B6B5B27CB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12" y="5366123"/>
                <a:ext cx="4786890" cy="57772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05601B2-D152-48BE-B773-12ECE870E0CB}"/>
              </a:ext>
            </a:extLst>
          </p:cNvPr>
          <p:cNvCxnSpPr>
            <a:cxnSpLocks/>
          </p:cNvCxnSpPr>
          <p:nvPr/>
        </p:nvCxnSpPr>
        <p:spPr>
          <a:xfrm>
            <a:off x="353773" y="4382142"/>
            <a:ext cx="47868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04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31944-1889-4AAC-A7DC-8C1099C3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Code: Expectation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D2631B-55FD-4316-B276-67C3258DC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7240"/>
            <a:ext cx="8512810" cy="502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86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B04EA4-6480-4911-A3B6-750492CD2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preparation- 70s ribosome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A390BB-FD4F-4003-89CD-4F6F60397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With no noise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092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E1ECB-6CCD-4337-BF60-F156C8DC9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5 Ribosome proteins</a:t>
            </a:r>
            <a:endParaRPr lang="zh-TW" alt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41DC334-F235-44AB-B0AB-013F3EB7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8" y="1402779"/>
            <a:ext cx="4905079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0A2EA3C-3035-4040-8529-D77E5E52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4" y="2512043"/>
            <a:ext cx="4905083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39D5B05-23DE-4912-A787-44F0BC11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8" y="3621305"/>
            <a:ext cx="4905082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4B7711-2814-4887-8E2E-EE87815D3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8" y="4692862"/>
            <a:ext cx="4905079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60C875B2-0A34-4481-825B-FAC00DCD7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84" y="5782232"/>
            <a:ext cx="4905083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012FB01F-7840-409C-9256-3FC0182A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06808"/>
            <a:ext cx="4905079" cy="106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08B16EB-F22E-471C-B112-D85911773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2" y="2512043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23EB488E-8FEF-4776-88FC-3BC2F323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17277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A91B131-0BB2-499D-A42C-EA0CFCA3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78766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A94A33C7-644D-428D-8F05-8947AD84F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784201"/>
            <a:ext cx="4905077" cy="10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A272FC7-F250-4D54-B05E-682633661E1F}"/>
              </a:ext>
            </a:extLst>
          </p:cNvPr>
          <p:cNvSpPr txBox="1"/>
          <p:nvPr/>
        </p:nvSpPr>
        <p:spPr>
          <a:xfrm flipH="1">
            <a:off x="11129912" y="1027906"/>
            <a:ext cx="121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Variance</a:t>
            </a:r>
            <a:endParaRPr lang="zh-TW" altLang="en-US" dirty="0"/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E73AC481-915D-4306-A2EB-A96A579AD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12" y="1863973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12.025575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4">
            <a:extLst>
              <a:ext uri="{FF2B5EF4-FFF2-40B4-BE49-F238E27FC236}">
                <a16:creationId xmlns:a16="http://schemas.microsoft.com/office/drawing/2014/main" id="{0281818A-B0B3-464A-A31D-980422C02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12" y="2953895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16.361185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A65D92DE-76FD-4CB2-ADEC-C87CB988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07" y="4142580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12.834149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4E6DF1B2-4238-4579-A84C-2CCCBB20D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07" y="5055622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29.444565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4">
            <a:extLst>
              <a:ext uri="{FF2B5EF4-FFF2-40B4-BE49-F238E27FC236}">
                <a16:creationId xmlns:a16="http://schemas.microsoft.com/office/drawing/2014/main" id="{56D7A11B-981A-40F2-9700-4B8100A5B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9907" y="6160247"/>
            <a:ext cx="986358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28.413883</a:t>
            </a:r>
          </a:p>
        </p:txBody>
      </p:sp>
    </p:spTree>
    <p:extLst>
      <p:ext uri="{BB962C8B-B14F-4D97-AF65-F5344CB8AC3E}">
        <p14:creationId xmlns:p14="http://schemas.microsoft.com/office/powerpoint/2010/main" val="416256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0A196-53F1-4AA8-A369-48202D21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Create dataset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F065A44-40C4-4287-B66E-3B6CF1A60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35" y="1594505"/>
            <a:ext cx="9629775" cy="476250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0E3793D-957E-411B-BBF7-5DF422680E5A}"/>
              </a:ext>
            </a:extLst>
          </p:cNvPr>
          <p:cNvSpPr txBox="1"/>
          <p:nvPr/>
        </p:nvSpPr>
        <p:spPr>
          <a:xfrm>
            <a:off x="2838054" y="3762808"/>
            <a:ext cx="596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Generate random sequence to select which protein to choose.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76B2F9C-55C2-4A48-BB7E-C357713CB291}"/>
              </a:ext>
            </a:extLst>
          </p:cNvPr>
          <p:cNvSpPr/>
          <p:nvPr/>
        </p:nvSpPr>
        <p:spPr>
          <a:xfrm>
            <a:off x="1102936" y="3839180"/>
            <a:ext cx="1602557" cy="167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19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2932</Words>
  <Application>Microsoft Office PowerPoint</Application>
  <PresentationFormat>寬螢幕</PresentationFormat>
  <Paragraphs>327</Paragraphs>
  <Slides>36</Slides>
  <Notes>25</Notes>
  <HiddenSlides>3</HiddenSlides>
  <MMClips>4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5" baseType="lpstr">
      <vt:lpstr>新細明體</vt:lpstr>
      <vt:lpstr>標楷體</vt:lpstr>
      <vt:lpstr>Arial</vt:lpstr>
      <vt:lpstr>Calibri</vt:lpstr>
      <vt:lpstr>Calibri Light</vt:lpstr>
      <vt:lpstr>Cambria Math</vt:lpstr>
      <vt:lpstr>Courier New</vt:lpstr>
      <vt:lpstr>Times New Roman</vt:lpstr>
      <vt:lpstr>Office 佈景主題</vt:lpstr>
      <vt:lpstr> Directly reconstructing principal components of 3D protein structure density map from 2D cryo-EM projection images by EM-2SDR method</vt:lpstr>
      <vt:lpstr>Outline</vt:lpstr>
      <vt:lpstr>Heterogeneous protein model</vt:lpstr>
      <vt:lpstr>Image model</vt:lpstr>
      <vt:lpstr>EM-PCA model</vt:lpstr>
      <vt:lpstr>Code: Expectation</vt:lpstr>
      <vt:lpstr>Data preparation- 70s ribosome</vt:lpstr>
      <vt:lpstr>5 Ribosome proteins</vt:lpstr>
      <vt:lpstr>Create dataset</vt:lpstr>
      <vt:lpstr>Generated orthogonal structures</vt:lpstr>
      <vt:lpstr>Find coefficient by finding expectation </vt:lpstr>
      <vt:lpstr>Post analysis</vt:lpstr>
      <vt:lpstr>PCA vs EM-PCA</vt:lpstr>
      <vt:lpstr>EM-2SDR part</vt:lpstr>
      <vt:lpstr>Two-stage dimension reduction (2SDR)</vt:lpstr>
      <vt:lpstr>Protein model (vector form)</vt:lpstr>
      <vt:lpstr>Protein model (tensor form)</vt:lpstr>
      <vt:lpstr>Image model</vt:lpstr>
      <vt:lpstr>EM-MPCA model</vt:lpstr>
      <vt:lpstr>Maximization</vt:lpstr>
      <vt:lpstr>Pytorch : Automatic differentiation engine! </vt:lpstr>
      <vt:lpstr>Code example</vt:lpstr>
      <vt:lpstr>5 Ribosome proteins</vt:lpstr>
      <vt:lpstr>Create dataset</vt:lpstr>
      <vt:lpstr>MPCA model</vt:lpstr>
      <vt:lpstr>EM-2SDR result</vt:lpstr>
      <vt:lpstr>EM-2SDR result</vt:lpstr>
      <vt:lpstr>Thanks for listening</vt:lpstr>
      <vt:lpstr>supplementary</vt:lpstr>
      <vt:lpstr>Maximization</vt:lpstr>
      <vt:lpstr>Maximization</vt:lpstr>
      <vt:lpstr>Maximization</vt:lpstr>
      <vt:lpstr>Some exp result</vt:lpstr>
      <vt:lpstr>Protein model (tensor form) Version1 problem</vt:lpstr>
      <vt:lpstr>Maximization</vt:lpstr>
      <vt:lpstr>Maximization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Directly reconstructing principal components of 3D protein structure density map from 2D cryo-EM projection images by 2SDR method</dc:title>
  <dc:creator>Lewis Chen (陳慶豐)</dc:creator>
  <cp:lastModifiedBy>陳慶豐</cp:lastModifiedBy>
  <cp:revision>209</cp:revision>
  <dcterms:created xsi:type="dcterms:W3CDTF">2021-12-13T07:59:07Z</dcterms:created>
  <dcterms:modified xsi:type="dcterms:W3CDTF">2022-02-11T02:42:45Z</dcterms:modified>
</cp:coreProperties>
</file>