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handoutMasterIdLst>
    <p:handoutMasterId r:id="rId26"/>
  </p:handoutMasterIdLst>
  <p:sldIdLst>
    <p:sldId id="1336" r:id="rId2"/>
    <p:sldId id="1446" r:id="rId3"/>
    <p:sldId id="1447" r:id="rId4"/>
    <p:sldId id="1466" r:id="rId5"/>
    <p:sldId id="1442" r:id="rId6"/>
    <p:sldId id="1435" r:id="rId7"/>
    <p:sldId id="1436" r:id="rId8"/>
    <p:sldId id="1443" r:id="rId9"/>
    <p:sldId id="1444" r:id="rId10"/>
    <p:sldId id="1445" r:id="rId11"/>
    <p:sldId id="1462" r:id="rId12"/>
    <p:sldId id="1464" r:id="rId13"/>
    <p:sldId id="1431" r:id="rId14"/>
    <p:sldId id="1432" r:id="rId15"/>
    <p:sldId id="1433" r:id="rId16"/>
    <p:sldId id="1463" r:id="rId17"/>
    <p:sldId id="1438" r:id="rId18"/>
    <p:sldId id="1449" r:id="rId19"/>
    <p:sldId id="1448" r:id="rId20"/>
    <p:sldId id="1451" r:id="rId21"/>
    <p:sldId id="1465" r:id="rId22"/>
    <p:sldId id="1450" r:id="rId23"/>
    <p:sldId id="1279" r:id="rId24"/>
  </p:sldIdLst>
  <p:sldSz cx="12192000" cy="6858000"/>
  <p:notesSz cx="9928225" cy="67976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059"/>
    <a:srgbClr val="DDDDDD"/>
    <a:srgbClr val="C0C0C0"/>
    <a:srgbClr val="DFD513"/>
    <a:srgbClr val="CC660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538" autoAdjust="0"/>
  </p:normalViewPr>
  <p:slideViewPr>
    <p:cSldViewPr>
      <p:cViewPr varScale="1">
        <p:scale>
          <a:sx n="95" d="100"/>
          <a:sy n="95" d="100"/>
        </p:scale>
        <p:origin x="11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5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976" y="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7"/>
            <a:ext cx="4303313" cy="339884"/>
          </a:xfrm>
          <a:prstGeom prst="rect">
            <a:avLst/>
          </a:prstGeom>
        </p:spPr>
        <p:txBody>
          <a:bodyPr vert="horz" lIns="91615" tIns="45808" rIns="91615" bIns="45808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605" y="7"/>
            <a:ext cx="4303313" cy="339884"/>
          </a:xfrm>
          <a:prstGeom prst="rect">
            <a:avLst/>
          </a:prstGeom>
        </p:spPr>
        <p:txBody>
          <a:bodyPr vert="horz" lIns="91615" tIns="45808" rIns="91615" bIns="45808" rtlCol="0"/>
          <a:lstStyle>
            <a:lvl1pPr algn="r">
              <a:defRPr sz="1200"/>
            </a:lvl1pPr>
          </a:lstStyle>
          <a:p>
            <a:pPr>
              <a:defRPr/>
            </a:pPr>
            <a:fld id="{4785F242-24A1-4F4D-88CC-D14F806EBBA6}" type="datetimeFigureOut">
              <a:rPr lang="zh-TW" altLang="en-US"/>
              <a:pPr>
                <a:defRPr/>
              </a:pPr>
              <a:t>2020/9/15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6456706"/>
            <a:ext cx="4303313" cy="339884"/>
          </a:xfrm>
          <a:prstGeom prst="rect">
            <a:avLst/>
          </a:prstGeom>
        </p:spPr>
        <p:txBody>
          <a:bodyPr vert="horz" lIns="91615" tIns="45808" rIns="91615" bIns="45808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605" y="6456706"/>
            <a:ext cx="4303313" cy="339884"/>
          </a:xfrm>
          <a:prstGeom prst="rect">
            <a:avLst/>
          </a:prstGeom>
        </p:spPr>
        <p:txBody>
          <a:bodyPr vert="horz" lIns="91615" tIns="45808" rIns="91615" bIns="45808" rtlCol="0" anchor="b"/>
          <a:lstStyle>
            <a:lvl1pPr algn="r">
              <a:defRPr sz="1200"/>
            </a:lvl1pPr>
          </a:lstStyle>
          <a:p>
            <a:pPr>
              <a:defRPr/>
            </a:pPr>
            <a:fld id="{4C4904C9-3E3F-49FB-8FCE-18A48282D34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85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7"/>
            <a:ext cx="4303313" cy="339884"/>
          </a:xfrm>
          <a:prstGeom prst="rect">
            <a:avLst/>
          </a:prstGeom>
        </p:spPr>
        <p:txBody>
          <a:bodyPr vert="horz" lIns="91610" tIns="45804" rIns="91610" bIns="458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605" y="7"/>
            <a:ext cx="4303313" cy="339884"/>
          </a:xfrm>
          <a:prstGeom prst="rect">
            <a:avLst/>
          </a:prstGeom>
        </p:spPr>
        <p:txBody>
          <a:bodyPr vert="horz" lIns="91610" tIns="45804" rIns="91610" bIns="458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0BEC28A-28DD-48D1-8455-A72418DFD369}" type="datetimeFigureOut">
              <a:rPr lang="zh-TW" altLang="en-US"/>
              <a:pPr>
                <a:defRPr/>
              </a:pPr>
              <a:t>2020/9/15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11175"/>
            <a:ext cx="45275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10" tIns="45804" rIns="91610" bIns="4580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374" y="3229453"/>
            <a:ext cx="7943507" cy="3058953"/>
          </a:xfrm>
          <a:prstGeom prst="rect">
            <a:avLst/>
          </a:prstGeom>
        </p:spPr>
        <p:txBody>
          <a:bodyPr vert="horz" lIns="91610" tIns="45804" rIns="91610" bIns="4580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6456706"/>
            <a:ext cx="4303313" cy="339884"/>
          </a:xfrm>
          <a:prstGeom prst="rect">
            <a:avLst/>
          </a:prstGeom>
        </p:spPr>
        <p:txBody>
          <a:bodyPr vert="horz" lIns="91610" tIns="45804" rIns="91610" bIns="458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605" y="6456706"/>
            <a:ext cx="4303313" cy="339884"/>
          </a:xfrm>
          <a:prstGeom prst="rect">
            <a:avLst/>
          </a:prstGeom>
        </p:spPr>
        <p:txBody>
          <a:bodyPr vert="horz" lIns="91610" tIns="45804" rIns="91610" bIns="458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B5EFBDB-032D-43FD-B762-F4099B6A73D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040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00338" y="511175"/>
            <a:ext cx="4527550" cy="25479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E3CF02-F249-4222-8FFF-34347BF9BA64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7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National Center for High-Performance Computing</a:t>
            </a:r>
          </a:p>
          <a:p>
            <a:r>
              <a:rPr lang="en-US" altLang="zh-TW" smtClean="0"/>
              <a:t>Taiwan Time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809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 to sharing your progress, these updates are opportunities to get feedback from other teams and mentors. There is a chance that a problem you are facing has already been encountered and resolved by someone else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59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smtClean="0"/>
              <a:t>Kmeans criterion</a:t>
            </a:r>
          </a:p>
          <a:p>
            <a:pPr lvl="1"/>
            <a:r>
              <a:rPr lang="en-US" altLang="zh-TW" smtClean="0"/>
              <a:t>Random approximation of the global average is found </a:t>
            </a:r>
          </a:p>
          <a:p>
            <a:pPr lvl="1"/>
            <a:r>
              <a:rPr lang="en-US" altLang="zh-TW" smtClean="0"/>
              <a:t>Global average is improved by individually aligning images using the current average as a template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282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Fill the missing value</a:t>
            </a:r>
            <a:r>
              <a:rPr lang="en-US" altLang="zh-TW" baseline="0" smtClean="0"/>
              <a:t> and makes it easier to calculate</a:t>
            </a:r>
            <a:endParaRPr lang="en-US" altLang="zh-TW" smtClean="0"/>
          </a:p>
          <a:p>
            <a:r>
              <a:rPr lang="en-US" altLang="zh-TW" smtClean="0"/>
              <a:t>Qi is some distribution</a:t>
            </a:r>
            <a:r>
              <a:rPr lang="en-US" altLang="zh-TW" baseline="0" smtClean="0"/>
              <a:t> over z</a:t>
            </a:r>
          </a:p>
          <a:p>
            <a:r>
              <a:rPr lang="en-US" altLang="zh-TW" baseline="0" smtClean="0"/>
              <a:t>f(x) = </a:t>
            </a:r>
            <a:r>
              <a:rPr lang="en-US" altLang="zh-TW" baseline="0" err="1" smtClean="0"/>
              <a:t>logx</a:t>
            </a:r>
            <a:r>
              <a:rPr lang="en-US" altLang="zh-TW" baseline="0" smtClean="0"/>
              <a:t> is a concave </a:t>
            </a:r>
            <a:r>
              <a:rPr lang="en-US" altLang="zh-TW" baseline="0" err="1" smtClean="0"/>
              <a:t>function</a:t>
            </a:r>
            <a:r>
              <a:rPr lang="en-US" altLang="zh-TW" sz="1200" b="0" i="0" u="none" strike="noStrike" kern="1200" baseline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Jensen's</a:t>
            </a:r>
            <a:r>
              <a:rPr lang="en-US" altLang="zh-TW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inequality,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09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J pixels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mtClean="0"/>
              <a:t>Each iteration of reference-free alignment is completed with an update of the global average using the alignment parameters found.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mtClean="0"/>
              <a:t>Initialize the algorithm by setting rotation angles and a mirroring flag to random values and translations to zero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509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</a:t>
            </a:r>
            <a:r>
              <a:rPr lang="en-US" altLang="zh-TW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multiprocessing programming</a:t>
            </a:r>
          </a:p>
          <a:p>
            <a:endParaRPr lang="en-US" altLang="zh-TW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read-only memory spaces accessible by all threads.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 memory is used to cache values that are shared by all functional units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Texture memory is optimized for texturing operations provided by the hardware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486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# sum_oe returns sum of [o]dd and [e]ven items</a:t>
            </a:r>
            <a:r>
              <a:rPr lang="en-US" altLang="zh-TW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# a0 should increase; stop algorithm when it decreases. </a:t>
            </a:r>
          </a:p>
          <a:p>
            <a:r>
              <a:rPr lang="en-US" altLang="zh-TW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 # However, the result will depend on filtration, so it is not quite right</a:t>
            </a:r>
          </a:p>
          <a:p>
            <a:endParaRPr lang="en-US" altLang="zh-TW" sz="12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# NOTE: total_iter is incremented at the start of the loop, the last iteration does not do an alignment</a:t>
            </a:r>
            <a:r>
              <a:rPr lang="en-US" altLang="zh-TW" sz="12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smtClean="0">
                <a:solidFill>
                  <a:srgbClr val="008000"/>
                </a:solidFill>
                <a:latin typeface="Courier New" panose="02070309020205020404" pitchFamily="49" charset="0"/>
              </a:rPr>
              <a:t># backup last iteration's alignment parameters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54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06500" y="3648080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1206500" y="3648080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角星形 5"/>
          <p:cNvSpPr/>
          <p:nvPr userDrawn="1"/>
        </p:nvSpPr>
        <p:spPr>
          <a:xfrm>
            <a:off x="9256184" y="6400800"/>
            <a:ext cx="304800" cy="228600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rgbClr val="FFC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584" y="6072188"/>
            <a:ext cx="90381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 txBox="1">
            <a:spLocks/>
          </p:cNvSpPr>
          <p:nvPr userDrawn="1"/>
        </p:nvSpPr>
        <p:spPr>
          <a:xfrm rot="19594117">
            <a:off x="3295654" y="3041650"/>
            <a:ext cx="4703233" cy="1009650"/>
          </a:xfrm>
          <a:prstGeom prst="rect">
            <a:avLst/>
          </a:prstGeom>
        </p:spPr>
        <p:txBody>
          <a:bodyPr anchor="b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6600" b="1" i="1">
                <a:solidFill>
                  <a:schemeClr val="accent4">
                    <a:lumMod val="60000"/>
                    <a:lumOff val="40000"/>
                  </a:schemeClr>
                </a:solidFill>
                <a:latin typeface="超世紀波卡體一空陰" pitchFamily="2" charset="-120"/>
                <a:ea typeface="超世紀波卡體一空陰" pitchFamily="2" charset="-120"/>
                <a:cs typeface="Arial Unicode MS" pitchFamily="34" charset="-120"/>
              </a:rPr>
              <a:t>ST☆R</a:t>
            </a:r>
            <a:endParaRPr kumimoji="0" lang="zh-TW" altLang="en-US" sz="6600" b="1" i="1">
              <a:solidFill>
                <a:schemeClr val="accent4">
                  <a:lumMod val="60000"/>
                  <a:lumOff val="40000"/>
                </a:schemeClr>
              </a:solidFill>
              <a:latin typeface="超世紀波卡體一空陰" pitchFamily="2" charset="-120"/>
              <a:ea typeface="超世紀波卡體一空陰" pitchFamily="2" charset="-120"/>
              <a:cs typeface="Arial Unicode MS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34404" y="6356355"/>
            <a:ext cx="30522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85D4-5936-4E22-81D2-6B3800489B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接點 3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590550" y="6447369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 rot="5400000">
            <a:off x="5816074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34404" y="6356355"/>
            <a:ext cx="30522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865033" y="6356355"/>
            <a:ext cx="467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48C84-D8CC-4DB7-BF23-609816B95A9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5"/>
          <p:cNvSpPr txBox="1">
            <a:spLocks/>
          </p:cNvSpPr>
          <p:nvPr userDrawn="1"/>
        </p:nvSpPr>
        <p:spPr>
          <a:xfrm>
            <a:off x="8572504" y="6357938"/>
            <a:ext cx="2402417" cy="366712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srgbClr val="E85E68"/>
              </a:solidFill>
              <a:latin typeface="Brush Script MT" pitchFamily="66" charset="0"/>
              <a:ea typeface="STXingkai" pitchFamily="2" charset="-122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 sz="2200">
                <a:solidFill>
                  <a:schemeClr val="bg2">
                    <a:lumMod val="50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11E32-B9A0-4C06-A644-818AE0A5CA0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9200" y="2819405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1219200" y="2819405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26637" y="6354763"/>
            <a:ext cx="2027767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2454C-91E5-41D3-888B-2251DD37D6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584" y="6072188"/>
            <a:ext cx="90381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24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87B14-C52E-4E08-A147-B2E23833E68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7604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A37A2-BB58-463E-A085-C282F415BF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>
            <a:lvl1pPr>
              <a:defRPr baseline="0">
                <a:solidFill>
                  <a:schemeClr val="accent4">
                    <a:lumMod val="50000"/>
                  </a:schemeClr>
                </a:solidFill>
                <a:latin typeface="Berlin Sans FB Dem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590550" y="6447369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4" name="日期版面配置區 7"/>
          <p:cNvSpPr txBox="1">
            <a:spLocks/>
          </p:cNvSpPr>
          <p:nvPr userDrawn="1"/>
        </p:nvSpPr>
        <p:spPr>
          <a:xfrm>
            <a:off x="7122585" y="6361118"/>
            <a:ext cx="2116667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srgbClr val="7030A0"/>
              </a:solidFill>
              <a:latin typeface="+mn-lt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584" y="6072188"/>
            <a:ext cx="90381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 userDrawn="1"/>
        </p:nvSpPr>
        <p:spPr>
          <a:xfrm rot="19594117">
            <a:off x="3295654" y="3041650"/>
            <a:ext cx="4703233" cy="1009650"/>
          </a:xfrm>
          <a:prstGeom prst="rect">
            <a:avLst/>
          </a:prstGeom>
        </p:spPr>
        <p:txBody>
          <a:bodyPr anchor="b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6600" b="1" i="1">
                <a:solidFill>
                  <a:schemeClr val="accent4">
                    <a:lumMod val="60000"/>
                    <a:lumOff val="40000"/>
                  </a:schemeClr>
                </a:solidFill>
                <a:latin typeface="超世紀波卡體一空陰" pitchFamily="2" charset="-120"/>
                <a:ea typeface="超世紀波卡體一空陰" pitchFamily="2" charset="-120"/>
                <a:cs typeface="Arial Unicode MS" pitchFamily="34" charset="-120"/>
              </a:rPr>
              <a:t>ST☆R</a:t>
            </a:r>
            <a:endParaRPr kumimoji="0" lang="zh-TW" altLang="en-US" sz="6600" b="1" i="1">
              <a:solidFill>
                <a:schemeClr val="accent4">
                  <a:lumMod val="60000"/>
                  <a:lumOff val="40000"/>
                </a:schemeClr>
              </a:solidFill>
              <a:latin typeface="超世紀波卡體一空陰" pitchFamily="2" charset="-120"/>
              <a:ea typeface="超世紀波卡體一空陰" pitchFamily="2" charset="-120"/>
              <a:cs typeface="Arial Unicode MS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534404" y="6356355"/>
            <a:ext cx="30522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49390-859A-4B82-9667-58B58EBCB52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接點 1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590550" y="6447369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613F-01AD-4AF4-B065-14E6D69794D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 rot="5400000">
            <a:off x="522023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590550" y="6447369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432800" y="1219203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534404" y="6356355"/>
            <a:ext cx="30522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865033" y="6356355"/>
            <a:ext cx="467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7C51-4FA3-4035-A6CE-93E2866455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550" y="6447369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09604" y="500063"/>
            <a:ext cx="243417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534404" y="6356355"/>
            <a:ext cx="30522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865033" y="6356355"/>
            <a:ext cx="467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AECBC-0C91-4DAE-A7B9-EA8220A4C6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dirty="0" smtClean="0"/>
          </a:p>
        </p:txBody>
      </p:sp>
      <p:sp>
        <p:nvSpPr>
          <p:cNvPr id="5123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 smtClean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033" y="6356355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CFD981B-B004-4CD9-BDE4-045E4C2478B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 userDrawn="1"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550" y="6447369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0466689" y="3095626"/>
            <a:ext cx="461665" cy="9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78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s://mpitutorial.com/tutorials/" TargetMode="External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hyperlink" Target="https://docs.nvidia.com/cuda/cuda-c-programming-guide/index.html" TargetMode="External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qe45qBf_XmQJKmKtZjpcXtWz-8Owo4JD9TI0jkNwIH8/edit" TargetMode="External"/><Relationship Id="rId7" Type="http://schemas.openxmlformats.org/officeDocument/2006/relationships/hyperlink" Target="https://developer.nvidia.com/nsight-visual-studio-edi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cc.ai/" TargetMode="External"/><Relationship Id="rId5" Type="http://schemas.openxmlformats.org/officeDocument/2006/relationships/hyperlink" Target="https://www.microsoft.com/zh-tw/microsoft-365/microsoft-teams/group-chat-software" TargetMode="External"/><Relationship Id="rId4" Type="http://schemas.openxmlformats.org/officeDocument/2006/relationships/hyperlink" Target="https://www.nchc.org.tw/Active/ActiveView?id=171&amp;menutype=0&amp;sitemenuid=3&amp;mid=4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notes/cs229-notes8.pdf" TargetMode="External"/><Relationship Id="rId2" Type="http://schemas.openxmlformats.org/officeDocument/2006/relationships/hyperlink" Target="https://sphire.mpg.de/wiki/doku.php?id=gpu_isa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qe45qBf_XmQJKmKtZjpcXtWz-8Owo4JD9TI0jkNwIH8/ed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w.openrobot.org/article/index?sn=117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emf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標題 1"/>
          <p:cNvSpPr>
            <a:spLocks noGrp="1"/>
          </p:cNvSpPr>
          <p:nvPr>
            <p:ph type="title"/>
          </p:nvPr>
        </p:nvSpPr>
        <p:spPr>
          <a:xfrm>
            <a:off x="1066540" y="2924944"/>
            <a:ext cx="10363720" cy="1066800"/>
          </a:xfrm>
        </p:spPr>
        <p:txBody>
          <a:bodyPr>
            <a:noAutofit/>
          </a:bodyPr>
          <a:lstStyle/>
          <a:p>
            <a:pPr algn="ctr"/>
            <a:r>
              <a:rPr lang="en-US" altLang="zh-TW" smtClean="0"/>
              <a:t>Accelerated Multi-reference Alignment</a:t>
            </a:r>
            <a:endParaRPr lang="en-US" altLang="zh-TW" b="1" baseline="300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sz="270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Szu-Chi Chung</a:t>
            </a:r>
          </a:p>
          <a:p>
            <a:pPr algn="ctr" fontAlgn="auto">
              <a:spcAft>
                <a:spcPts val="0"/>
              </a:spcAft>
              <a:defRPr/>
            </a:pPr>
            <a:endParaRPr lang="en-US" altLang="zh-TW" sz="270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  <a:defRPr/>
            </a:pPr>
            <a:endParaRPr lang="zh-TW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7688" y="5037564"/>
            <a:ext cx="6071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kumimoji="0" lang="zh-TW" altLang="zh-TW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Statistical Science, Academia Sinica</a:t>
            </a:r>
            <a:endParaRPr kumimoji="0" lang="en-US" altLang="zh-TW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stat.sinica.edu.tw/statnewsite/images/header/h_banner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229"/>
            <a:ext cx="1274440" cy="137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6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Expectation Maximization </a:t>
            </a:r>
            <a:r>
              <a:rPr lang="en-US" altLang="zh-TW"/>
              <a:t>Algorithm </a:t>
            </a:r>
            <a:r>
              <a:rPr lang="en-US" altLang="zh-TW" smtClean="0"/>
              <a:t>in </a:t>
            </a:r>
            <a:r>
              <a:rPr lang="en-US" altLang="zh-TW" smtClean="0"/>
              <a:t>CryoEM [4]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Reference-free alignment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41" y="1644434"/>
            <a:ext cx="3954110" cy="67753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923" y="1273903"/>
            <a:ext cx="3762375" cy="752475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277679" y="287348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477" y="4173273"/>
            <a:ext cx="1386531" cy="43273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986" y="4096871"/>
            <a:ext cx="4411216" cy="73356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882028" y="4204977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mtClean="0">
                <a:latin typeface="+mn-lt"/>
              </a:rPr>
              <a:t>E-step</a:t>
            </a:r>
            <a:endParaRPr lang="en-US" altLang="zh-TW">
              <a:latin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49968" y="530606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>
                <a:latin typeface="+mn-lt"/>
              </a:rPr>
              <a:t>M</a:t>
            </a:r>
            <a:r>
              <a:rPr lang="en-US" altLang="zh-TW" smtClean="0">
                <a:latin typeface="+mn-lt"/>
              </a:rPr>
              <a:t>-step</a:t>
            </a:r>
            <a:endParaRPr lang="en-US" altLang="zh-TW">
              <a:latin typeface="+mn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854" y="2622325"/>
            <a:ext cx="5105245" cy="68281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153" y="2026378"/>
            <a:ext cx="5380416" cy="83321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8633" y="5204957"/>
            <a:ext cx="5268020" cy="71122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092643" y="1273903"/>
            <a:ext cx="5908013" cy="1707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35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Reference-based alignment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Multireferece alignment [2]</a:t>
            </a:r>
          </a:p>
          <a:p>
            <a:r>
              <a:rPr lang="en-US" altLang="zh-TW" smtClean="0"/>
              <a:t>Maximum likelihood, RELION [4,6]</a:t>
            </a:r>
          </a:p>
          <a:p>
            <a:pPr lvl="1"/>
            <a:r>
              <a:rPr lang="en-US" altLang="zh-TW"/>
              <a:t>M</a:t>
            </a:r>
            <a:r>
              <a:rPr lang="en-US" altLang="zh-TW" smtClean="0"/>
              <a:t>aximum posterior in maximization step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458388" y="1547250"/>
            <a:ext cx="1273117" cy="3977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 images</a:t>
            </a:r>
            <a:endParaRPr 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534649" y="2740373"/>
                <a:ext cx="1466007" cy="68998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Orientation parameters and </a:t>
                </a:r>
                <a:r>
                  <a:rPr lang="en-US" sz="1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2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lass assignments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endPara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649" y="2740373"/>
                <a:ext cx="1466007" cy="689982"/>
              </a:xfrm>
              <a:prstGeom prst="rect">
                <a:avLst/>
              </a:prstGeom>
              <a:blipFill>
                <a:blip r:embed="rId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678233" y="4156061"/>
            <a:ext cx="1273117" cy="4250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Reference</a:t>
            </a:r>
            <a:endParaRPr 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813216" y="2392379"/>
                <a:ext cx="605176" cy="1491403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𝑪𝑪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𝑪𝑪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𝑪𝑪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200" b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𝑪𝑪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200" b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𝑪𝑪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200" b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2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216" y="2392379"/>
                <a:ext cx="605176" cy="1491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828770" y="1523556"/>
                <a:ext cx="605176" cy="452560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𝑪𝑪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2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770" y="1523556"/>
                <a:ext cx="605176" cy="452560"/>
              </a:xfrm>
              <a:prstGeom prst="rect">
                <a:avLst/>
              </a:prstGeom>
              <a:blipFill>
                <a:blip r:embed="rId4"/>
                <a:stretch>
                  <a:fillRect t="-1299" b="-1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96404" y="1749836"/>
            <a:ext cx="236774" cy="234589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680" y="1993427"/>
            <a:ext cx="620719" cy="516039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8478679" y="3284076"/>
            <a:ext cx="1273117" cy="3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9113705" y="2625742"/>
            <a:ext cx="1533" cy="6583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1171208" y="1765091"/>
            <a:ext cx="0" cy="975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0418393" y="1765091"/>
            <a:ext cx="752815" cy="57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8975631" y="4401249"/>
            <a:ext cx="2195577" cy="14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549435" y="3425773"/>
                <a:ext cx="127938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CC in </a:t>
                </a:r>
              </a:p>
              <a:p>
                <a:r>
                  <a:rPr lang="en-US" altLang="zh-TW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TW" sz="12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ifferent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TW" altLang="en-US" sz="1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sz="1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12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35" y="3425773"/>
                <a:ext cx="1279389" cy="646331"/>
              </a:xfrm>
              <a:prstGeom prst="rect">
                <a:avLst/>
              </a:prstGeom>
              <a:blipFill>
                <a:blip r:embed="rId7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/>
          <p:nvPr/>
        </p:nvCxnSpPr>
        <p:spPr>
          <a:xfrm>
            <a:off x="11171208" y="3433146"/>
            <a:ext cx="0" cy="975282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121" y="3376215"/>
            <a:ext cx="7248525" cy="240982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2461" y="2617958"/>
            <a:ext cx="1089016" cy="531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471812" y="2740373"/>
                <a:ext cx="10319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812" y="2740373"/>
                <a:ext cx="1031900" cy="276999"/>
              </a:xfrm>
              <a:prstGeom prst="rect">
                <a:avLst/>
              </a:prstGeom>
              <a:blipFill>
                <a:blip r:embed="rId10"/>
                <a:stretch>
                  <a:fillRect l="-588" t="-2222" r="-3529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34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Aligment Step [1,8,9]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Resample to polar coordinate (RPC) </a:t>
            </a:r>
          </a:p>
          <a:p>
            <a:pPr lvl="1"/>
            <a:r>
              <a:rPr lang="en-US" altLang="zh-TW" smtClean="0"/>
              <a:t>Translational is exhaustive search (CPU)</a:t>
            </a:r>
          </a:p>
          <a:p>
            <a:pPr lvl="1"/>
            <a:r>
              <a:rPr lang="en-US" altLang="zh-TW" smtClean="0"/>
              <a:t>Resample to polar coordinates (GPU kernel)</a:t>
            </a:r>
          </a:p>
          <a:p>
            <a:pPr lvl="1"/>
            <a:r>
              <a:rPr lang="en-US" altLang="zh-TW" smtClean="0"/>
              <a:t>Apply FFT (</a:t>
            </a:r>
            <a:r>
              <a:rPr lang="en-US" altLang="zh-TW" i="1" smtClean="0"/>
              <a:t>cufft</a:t>
            </a:r>
            <a:r>
              <a:rPr lang="en-US" altLang="zh-TW" smtClean="0"/>
              <a:t>)</a:t>
            </a:r>
          </a:p>
          <a:p>
            <a:pPr lvl="1"/>
            <a:r>
              <a:rPr lang="en-US" altLang="zh-TW" smtClean="0"/>
              <a:t>Calculate CCF (gpu_aln_noref.cu#691</a:t>
            </a:r>
            <a:r>
              <a:rPr lang="en-US" altLang="zh-TW"/>
              <a:t>) (GPU kernel</a:t>
            </a:r>
            <a:r>
              <a:rPr lang="en-US" altLang="zh-TW" smtClean="0"/>
              <a:t>)</a:t>
            </a:r>
          </a:p>
          <a:p>
            <a:pPr lvl="2"/>
            <a:r>
              <a:rPr lang="en-US" altLang="zh-TW" smtClean="0"/>
              <a:t>Rotational cross-correlation function</a:t>
            </a:r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pPr lvl="1"/>
            <a:r>
              <a:rPr lang="en-US" altLang="zh-TW"/>
              <a:t>Apply IFFT(</a:t>
            </a:r>
            <a:r>
              <a:rPr lang="en-US" altLang="zh-TW" i="1"/>
              <a:t>cufft</a:t>
            </a:r>
            <a:r>
              <a:rPr lang="en-US" altLang="zh-TW"/>
              <a:t>)</a:t>
            </a:r>
          </a:p>
          <a:p>
            <a:pPr lvl="1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3640420"/>
            <a:ext cx="5619074" cy="706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411" y="4531462"/>
            <a:ext cx="4337094" cy="183547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5735960" y="4178574"/>
            <a:ext cx="0" cy="45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52706" y="4162130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latin typeface="+mn-lt"/>
              </a:rPr>
              <a:t>Convolution theorem</a:t>
            </a:r>
            <a:endParaRPr lang="zh-TW" altLang="en-US">
              <a:latin typeface="+mn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76" y="215859"/>
            <a:ext cx="4191000" cy="2038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510234" y="2336969"/>
                <a:ext cx="5308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234" y="2336969"/>
                <a:ext cx="530883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125958" y="370701"/>
                <a:ext cx="5308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958" y="370701"/>
                <a:ext cx="530883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65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Iterative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Stable Alignment and Clustering (ISAC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[7]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172620"/>
            <a:ext cx="11103024" cy="4937760"/>
          </a:xfrm>
        </p:spPr>
        <p:txBody>
          <a:bodyPr/>
          <a:lstStyle/>
          <a:p>
            <a:r>
              <a:rPr lang="en-US" altLang="zh-TW" smtClean="0"/>
              <a:t>Stability check</a:t>
            </a:r>
          </a:p>
          <a:p>
            <a:pPr lvl="1"/>
            <a:r>
              <a:rPr lang="en-US" altLang="zh-TW" smtClean="0"/>
              <a:t>2D </a:t>
            </a:r>
            <a:r>
              <a:rPr lang="en-US" altLang="zh-TW"/>
              <a:t>alignment is stable if perturbation of initial alignment parameters does </a:t>
            </a:r>
            <a:r>
              <a:rPr lang="en-US" altLang="zh-TW" smtClean="0"/>
              <a:t>not produce </a:t>
            </a:r>
            <a:r>
              <a:rPr lang="en-US" altLang="zh-TW"/>
              <a:t>dramatically different </a:t>
            </a:r>
            <a:r>
              <a:rPr lang="en-US" altLang="zh-TW" smtClean="0"/>
              <a:t>results</a:t>
            </a:r>
          </a:p>
          <a:p>
            <a:pPr lvl="1"/>
            <a:r>
              <a:rPr lang="en-US" altLang="zh-TW"/>
              <a:t>Postulate that </a:t>
            </a:r>
            <a:r>
              <a:rPr lang="en-US" altLang="zh-TW" smtClean="0"/>
              <a:t>alignment stability </a:t>
            </a:r>
            <a:r>
              <a:rPr lang="en-US" altLang="zh-TW"/>
              <a:t>of a group of images </a:t>
            </a:r>
            <a:r>
              <a:rPr lang="en-US" altLang="zh-TW" smtClean="0"/>
              <a:t>is equal to homogeneity</a:t>
            </a:r>
          </a:p>
          <a:p>
            <a:pPr lvl="1"/>
            <a:r>
              <a:rPr lang="en-US" altLang="zh-TW" smtClean="0"/>
              <a:t>Define a cost function and optimize to find a subset of stable images within the cluster </a:t>
            </a:r>
          </a:p>
          <a:p>
            <a:pPr lvl="2"/>
            <a:r>
              <a:rPr lang="en-US" altLang="zh-TW" smtClean="0"/>
              <a:t>Using L runs of reference-free alignment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03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Example: Iterative Stable Alignment and Clustering (ISAC)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143000"/>
                <a:ext cx="11391056" cy="4937760"/>
              </a:xfrm>
            </p:spPr>
            <p:txBody>
              <a:bodyPr/>
              <a:lstStyle/>
              <a:p>
                <a:r>
                  <a:rPr lang="en-US" altLang="zh-TW" smtClean="0"/>
                  <a:t>Equal-sized K-means (EQK means)</a:t>
                </a:r>
              </a:p>
              <a:p>
                <a:pPr marL="731838" lvl="1" indent="-457200">
                  <a:buFont typeface="+mj-lt"/>
                  <a:buAutoNum type="arabicPeriod"/>
                </a:pPr>
                <a:r>
                  <a:rPr lang="en-US" altLang="zh-TW" smtClean="0"/>
                  <a:t>Desired number of images per cluster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TW" smtClean="0"/>
                  <a:t>, select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TW" smtClean="0"/>
                  <a:t> initial images, compute a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  <m:sup/>
                    </m:sSubSup>
                  </m:oMath>
                </a14:m>
                <a:r>
                  <a:rPr lang="en-US" altLang="zh-TW" smtClean="0"/>
                  <a:t> whose element are distance of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err="1" smtClean="0"/>
                  <a:t>th</a:t>
                </a:r>
                <a:r>
                  <a:rPr lang="en-US" altLang="zh-TW" smtClean="0"/>
                  <a:t> image to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mtClean="0"/>
                  <a:t>th average</a:t>
                </a:r>
              </a:p>
              <a:p>
                <a:pPr lvl="2"/>
                <a:r>
                  <a:rPr lang="en-US" altLang="zh-TW" smtClean="0"/>
                  <a:t>Distance is minimum discrepancy over range of orientations between a 2D image and a template</a:t>
                </a:r>
              </a:p>
              <a:p>
                <a:pPr marL="731838" lvl="1" indent="-457200">
                  <a:buFont typeface="+mj-lt"/>
                  <a:buAutoNum type="arabicPeriod"/>
                </a:pPr>
                <a:r>
                  <a:rPr lang="en-US" altLang="zh-TW" smtClean="0"/>
                  <a:t>Determine the cluster assignment by iterating</a:t>
                </a:r>
              </a:p>
              <a:p>
                <a:pPr marL="1050925" lvl="2" indent="-457200">
                  <a:buFont typeface="+mj-lt"/>
                  <a:buAutoNum type="alphaLcPeriod"/>
                </a:pPr>
                <a:r>
                  <a:rPr lang="en-US" altLang="zh-TW" smtClean="0"/>
                  <a:t>Set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TW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b="0" smtClean="0"/>
              </a:p>
              <a:p>
                <a:pPr marL="1050925" lvl="2" indent="-457200">
                  <a:buFont typeface="+mj-lt"/>
                  <a:buAutoNum type="alphaLcPeriod"/>
                </a:pPr>
                <a:r>
                  <a:rPr lang="en-US" altLang="zh-TW" smtClean="0"/>
                  <a:t>Find the smallest element in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sub>
                      <m:sup/>
                    </m:sSubSup>
                  </m:oMath>
                </a14:m>
                <a:r>
                  <a:rPr lang="en-US" altLang="zh-TW" smtClean="0"/>
                  <a:t> and assign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altLang="zh-TW" smtClean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TW" smtClean="0"/>
              </a:p>
              <a:p>
                <a:pPr marL="1050925" lvl="2" indent="-457200">
                  <a:buFont typeface="+mj-lt"/>
                  <a:buAutoNum type="alphaLcPeriod"/>
                </a:pPr>
                <a:r>
                  <a:rPr lang="en-US" altLang="zh-TW" smtClean="0"/>
                  <a:t>Delete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err="1" smtClean="0"/>
                  <a:t>th</a:t>
                </a:r>
                <a:r>
                  <a:rPr lang="en-US" altLang="zh-TW" smtClean="0"/>
                  <a:t> row of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sub>
                      <m:sup/>
                    </m:sSubSup>
                  </m:oMath>
                </a14:m>
                <a:r>
                  <a:rPr lang="en-US" altLang="zh-TW" smtClean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smtClean="0"/>
              </a:p>
              <a:p>
                <a:pPr marL="1050925" lvl="2" indent="-457200">
                  <a:buFont typeface="+mj-lt"/>
                  <a:buAutoNum type="alphaLcPeriod"/>
                </a:pPr>
                <a:r>
                  <a:rPr lang="en-US" altLang="zh-TW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altLang="zh-TW" smtClean="0"/>
                  <a:t> </a:t>
                </a:r>
                <a:r>
                  <a:rPr lang="en-US" altLang="zh-TW" err="1" smtClean="0"/>
                  <a:t>th</a:t>
                </a:r>
                <a:r>
                  <a:rPr lang="en-US" altLang="zh-TW" smtClean="0"/>
                  <a:t> class reach k images delete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altLang="zh-TW" smtClean="0"/>
                  <a:t> </a:t>
                </a:r>
                <a:r>
                  <a:rPr lang="en-US" altLang="zh-TW" err="1" smtClean="0"/>
                  <a:t>th</a:t>
                </a:r>
                <a:r>
                  <a:rPr lang="en-US" altLang="zh-TW" smtClean="0"/>
                  <a:t> column of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sub>
                      <m:sup/>
                    </m:sSubSup>
                  </m:oMath>
                </a14:m>
                <a:r>
                  <a:rPr lang="en-US" altLang="zh-TW" smtClean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smtClean="0"/>
              </a:p>
              <a:p>
                <a:pPr marL="1050925" lvl="2" indent="-457200">
                  <a:buFont typeface="+mj-lt"/>
                  <a:buAutoNum type="alphaLcPeriod"/>
                </a:pPr>
                <a:r>
                  <a:rPr lang="en-US" altLang="zh-TW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TW" smtClean="0"/>
                  <a:t> go back to b</a:t>
                </a:r>
              </a:p>
              <a:p>
                <a:pPr marL="731838" lvl="1" indent="-457200">
                  <a:buFont typeface="+mj-lt"/>
                  <a:buAutoNum type="arabicPeriod"/>
                </a:pPr>
                <a:r>
                  <a:rPr lang="en-US" altLang="zh-TW" smtClean="0"/>
                  <a:t>Given the above assignments compute the new class averages</a:t>
                </a:r>
              </a:p>
              <a:p>
                <a:pPr marL="731838" lvl="1" indent="-457200">
                  <a:buFont typeface="+mj-lt"/>
                  <a:buAutoNum type="arabicPeriod"/>
                </a:pPr>
                <a:r>
                  <a:rPr lang="en-US" altLang="zh-TW" smtClean="0"/>
                  <a:t>If any object change its assignment go back to 1</a:t>
                </a:r>
                <a:endParaRPr lang="en-US" altLang="zh-TW"/>
              </a:p>
              <a:p>
                <a:pPr lvl="2"/>
                <a:endParaRPr lang="en-US" altLang="zh-TW"/>
              </a:p>
              <a:p>
                <a:pPr lvl="2"/>
                <a:endParaRPr lang="en-US" altLang="zh-TW"/>
              </a:p>
              <a:p>
                <a:pPr lvl="2"/>
                <a:endParaRPr lang="en-US" altLang="zh-TW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143000"/>
                <a:ext cx="11391056" cy="4937760"/>
              </a:xfrm>
              <a:blipFill>
                <a:blip r:embed="rId2"/>
                <a:stretch>
                  <a:fillRect l="-482" t="-1235" b="-1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81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Example: Iterative Stable Alignment and Clustering (ISAC)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95400" y="1280797"/>
            <a:ext cx="5688632" cy="4937760"/>
          </a:xfrm>
        </p:spPr>
        <p:txBody>
          <a:bodyPr/>
          <a:lstStyle/>
          <a:p>
            <a:r>
              <a:rPr lang="en-US" altLang="zh-TW" smtClean="0"/>
              <a:t>Stability: Alignment parameters</a:t>
            </a:r>
          </a:p>
          <a:p>
            <a:pPr lvl="1"/>
            <a:r>
              <a:rPr lang="en-US" altLang="zh-TW" smtClean="0"/>
              <a:t>Evaluation </a:t>
            </a:r>
            <a:r>
              <a:rPr lang="en-US" altLang="zh-TW"/>
              <a:t>using mirror stability and orientation </a:t>
            </a:r>
            <a:r>
              <a:rPr lang="en-US" altLang="zh-TW" smtClean="0"/>
              <a:t>stability</a:t>
            </a:r>
          </a:p>
          <a:p>
            <a:pPr lvl="2"/>
            <a:r>
              <a:rPr lang="en-US" altLang="zh-TW" smtClean="0"/>
              <a:t>Find a subset that is stable in each cluster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en-US" altLang="zh-TW" smtClean="0"/>
              <a:t>Terminate condition</a:t>
            </a:r>
            <a:endParaRPr lang="en-US" altLang="zh-TW" smtClean="0"/>
          </a:p>
          <a:p>
            <a:endParaRPr lang="zh-TW" altLang="en-US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1718901"/>
            <a:ext cx="4463982" cy="51873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09600" y="3212976"/>
                <a:ext cx="7142940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TW" smtClean="0">
                    <a:latin typeface="+mn-lt"/>
                  </a:rPr>
                  <a:t>Good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i="1" smtClean="0">
                            <a:latin typeface="+mn-lt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+mn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+mn-lt"/>
                          </a:rPr>
                          <m:t>cluster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+mn-lt"/>
                          </a:rPr>
                          <m:t>size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+mn-lt"/>
                          </a:rPr>
                          <m:t> &gt; 60</m:t>
                        </m:r>
                      </m:e>
                    </m:nary>
                  </m:oMath>
                </a14:m>
                <a:r>
                  <a:rPr lang="en-US" altLang="zh-TW" smtClean="0">
                    <a:latin typeface="+mn-lt"/>
                  </a:rPr>
                  <a:t>)</a:t>
                </a:r>
                <a:endParaRPr lang="en-US" altLang="zh-TW">
                  <a:latin typeface="+mn-lt"/>
                </a:endParaRPr>
              </a:p>
              <a:p>
                <a:pPr lvl="1"/>
                <a:r>
                  <a:rPr lang="en-US" altLang="zh-TW">
                    <a:latin typeface="+mn-lt"/>
                  </a:rPr>
                  <a:t>Bad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i="1" smtClean="0">
                            <a:latin typeface="+mn-lt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+mn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+mn-lt"/>
                          </a:rPr>
                          <m:t>cluster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+mn-lt"/>
                          </a:rPr>
                          <m:t>size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+mn-lt"/>
                          </a:rPr>
                          <m:t> </m:t>
                        </m:r>
                        <m:r>
                          <a:rPr lang="en-US" altLang="zh-TW" i="1">
                            <a:latin typeface="+mn-lt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+mn-lt"/>
                          </a:rPr>
                          <m:t> 60</m:t>
                        </m:r>
                        <m:r>
                          <a:rPr lang="en-US" altLang="zh-TW" b="0" i="1" smtClean="0">
                            <a:latin typeface="+mn-lt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mtClean="0">
                    <a:latin typeface="+mn-lt"/>
                  </a:rPr>
                  <a:t>, unstable = particles_not_pass_test</a:t>
                </a:r>
                <a:endParaRPr lang="en-US" altLang="zh-TW">
                  <a:latin typeface="+mn-lt"/>
                </a:endParaRPr>
              </a:p>
              <a:p>
                <a:pPr lvl="1"/>
                <a:r>
                  <a:rPr lang="en-US" altLang="zh-TW">
                    <a:latin typeface="+mn-lt"/>
                  </a:rPr>
                  <a:t>If (Bad &gt;0)</a:t>
                </a:r>
              </a:p>
              <a:p>
                <a:pPr lvl="2"/>
                <a:r>
                  <a:rPr lang="en-US" altLang="zh-TW">
                    <a:latin typeface="+mn-lt"/>
                  </a:rPr>
                  <a:t>If </a:t>
                </a:r>
                <a:r>
                  <a:rPr lang="en-US" altLang="zh-TW" smtClean="0">
                    <a:latin typeface="+mn-lt"/>
                  </a:rPr>
                  <a:t>(1.2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+mn-lt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>
                    <a:latin typeface="+mn-lt"/>
                  </a:rPr>
                  <a:t> bad &lt; 2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+mn-lt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>
                    <a:latin typeface="+mn-lt"/>
                  </a:rPr>
                  <a:t> </a:t>
                </a:r>
                <a:r>
                  <a:rPr lang="en-US" altLang="zh-TW" smtClean="0">
                    <a:latin typeface="+mn-lt"/>
                  </a:rPr>
                  <a:t>img_per_group) or (good=0 &amp; gen=1)</a:t>
                </a:r>
                <a:endParaRPr lang="en-US" altLang="zh-TW">
                  <a:latin typeface="+mn-lt"/>
                </a:endParaRPr>
              </a:p>
              <a:p>
                <a:pPr lvl="3"/>
                <a:r>
                  <a:rPr lang="en-US" altLang="zh-TW" smtClean="0">
                    <a:latin typeface="+mn-lt"/>
                  </a:rPr>
                  <a:t>If (unstable </a:t>
                </a:r>
                <a:r>
                  <a:rPr lang="en-US" altLang="zh-TW">
                    <a:latin typeface="+mn-lt"/>
                  </a:rPr>
                  <a:t>&lt; 2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+mn-lt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>
                    <a:latin typeface="+mn-lt"/>
                  </a:rPr>
                  <a:t> </a:t>
                </a:r>
                <a:r>
                  <a:rPr lang="en-US" altLang="zh-TW" err="1" smtClean="0">
                    <a:latin typeface="+mn-lt"/>
                  </a:rPr>
                  <a:t>img_per_group</a:t>
                </a:r>
                <a:r>
                  <a:rPr lang="en-US" altLang="zh-TW">
                    <a:latin typeface="+mn-lt"/>
                  </a:rPr>
                  <a:t>) or (good=0 &amp; gen=1)</a:t>
                </a:r>
              </a:p>
              <a:p>
                <a:pPr lvl="3"/>
                <a:endParaRPr lang="en-US" altLang="zh-TW">
                  <a:latin typeface="+mn-lt"/>
                </a:endParaRPr>
              </a:p>
              <a:p>
                <a:pPr lvl="4"/>
                <a:r>
                  <a:rPr lang="en-US" altLang="zh-TW">
                    <a:latin typeface="+mn-lt"/>
                  </a:rPr>
                  <a:t>Exit</a:t>
                </a:r>
              </a:p>
              <a:p>
                <a:pPr lvl="3"/>
                <a:r>
                  <a:rPr lang="en-US" altLang="zh-TW">
                    <a:latin typeface="+mn-lt"/>
                  </a:rPr>
                  <a:t>else</a:t>
                </a:r>
              </a:p>
              <a:p>
                <a:pPr lvl="4"/>
                <a:r>
                  <a:rPr lang="en-US" altLang="zh-TW">
                    <a:latin typeface="+mn-lt"/>
                  </a:rPr>
                  <a:t>Next main </a:t>
                </a:r>
                <a:r>
                  <a:rPr lang="en-US" altLang="zh-TW" smtClean="0">
                    <a:latin typeface="+mn-lt"/>
                  </a:rPr>
                  <a:t>iteration</a:t>
                </a:r>
                <a:endParaRPr lang="en-US" altLang="zh-TW">
                  <a:latin typeface="+mn-lt"/>
                </a:endParaRPr>
              </a:p>
              <a:p>
                <a:pPr lvl="2"/>
                <a:r>
                  <a:rPr lang="en-US" altLang="zh-TW" smtClean="0">
                    <a:latin typeface="+mn-lt"/>
                  </a:rPr>
                  <a:t>else</a:t>
                </a:r>
              </a:p>
              <a:p>
                <a:pPr lvl="2"/>
                <a:r>
                  <a:rPr lang="en-US" altLang="zh-TW" smtClean="0">
                    <a:latin typeface="+mn-lt"/>
                  </a:rPr>
                  <a:t>	Next generation</a:t>
                </a:r>
              </a:p>
              <a:p>
                <a:pPr lvl="1"/>
                <a:r>
                  <a:rPr lang="en-US" altLang="zh-TW">
                    <a:latin typeface="+mn-lt"/>
                  </a:rPr>
                  <a:t>e</a:t>
                </a:r>
                <a:r>
                  <a:rPr lang="en-US" altLang="zh-TW" smtClean="0">
                    <a:latin typeface="+mn-lt"/>
                  </a:rPr>
                  <a:t>lse</a:t>
                </a:r>
              </a:p>
              <a:p>
                <a:pPr lvl="1"/>
                <a:r>
                  <a:rPr lang="en-US" altLang="zh-TW">
                    <a:latin typeface="+mn-lt"/>
                  </a:rPr>
                  <a:t>	</a:t>
                </a:r>
                <a:r>
                  <a:rPr lang="en-US" altLang="zh-TW" smtClean="0">
                    <a:latin typeface="+mn-lt"/>
                  </a:rPr>
                  <a:t>Exit</a:t>
                </a: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12976"/>
                <a:ext cx="7142940" cy="3693319"/>
              </a:xfrm>
              <a:prstGeom prst="rect">
                <a:avLst/>
              </a:prstGeom>
              <a:blipFill>
                <a:blip r:embed="rId3"/>
                <a:stretch>
                  <a:fillRect t="-11881" b="-16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688288" y="1085254"/>
            <a:ext cx="1440160" cy="39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</a:rPr>
              <a:t>Reference-free alignment</a:t>
            </a:r>
            <a:endParaRPr lang="zh-TW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7" idx="2"/>
          </p:cNvCxnSpPr>
          <p:nvPr/>
        </p:nvCxnSpPr>
        <p:spPr>
          <a:xfrm>
            <a:off x="9408368" y="1476340"/>
            <a:ext cx="0" cy="29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9957503" y="2760447"/>
            <a:ext cx="619460" cy="1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576963" y="2564904"/>
            <a:ext cx="1440160" cy="39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smtClean="0">
                <a:solidFill>
                  <a:schemeClr val="tx1"/>
                </a:solidFill>
              </a:rPr>
              <a:t>MRA+EQK means</a:t>
            </a:r>
            <a:endParaRPr lang="zh-TW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65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Implementation: </a:t>
            </a:r>
            <a:r>
              <a:rPr lang="en-US" altLang="zh-TW" smtClean="0">
                <a:hlinkClick r:id="rId3"/>
              </a:rPr>
              <a:t>MPI</a:t>
            </a:r>
            <a:r>
              <a:rPr lang="en-US" altLang="zh-TW" smtClean="0"/>
              <a:t> and </a:t>
            </a:r>
            <a:r>
              <a:rPr lang="en-US" altLang="zh-TW" smtClean="0">
                <a:hlinkClick r:id="rId4"/>
              </a:rPr>
              <a:t>CUDA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/>
              <a:t>Amdahl's </a:t>
            </a:r>
            <a:r>
              <a:rPr lang="en-US" altLang="zh-TW" smtClean="0"/>
              <a:t>law</a:t>
            </a:r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r>
              <a:rPr lang="en-US" altLang="zh-TW" smtClean="0"/>
              <a:t>MPI (Message Passing Interface)</a:t>
            </a:r>
          </a:p>
          <a:p>
            <a:pPr lvl="1"/>
            <a:r>
              <a:rPr lang="en-US" altLang="zh-TW" smtClean="0"/>
              <a:t>Solution for distributed system</a:t>
            </a:r>
          </a:p>
          <a:p>
            <a:r>
              <a:rPr lang="en-US" altLang="zh-TW" smtClean="0"/>
              <a:t>Parallelize in single node</a:t>
            </a:r>
          </a:p>
          <a:p>
            <a:pPr lvl="1"/>
            <a:r>
              <a:rPr lang="en-US" altLang="zh-TW" smtClean="0"/>
              <a:t>OpenMP</a:t>
            </a:r>
          </a:p>
          <a:p>
            <a:pPr lvl="1"/>
            <a:r>
              <a:rPr lang="en-US" altLang="zh-TW" smtClean="0"/>
              <a:t>Cuda</a:t>
            </a:r>
          </a:p>
          <a:p>
            <a:pPr lvl="1"/>
            <a:r>
              <a:rPr lang="en-US" altLang="zh-TW" smtClean="0"/>
              <a:t>OpenCL</a:t>
            </a:r>
          </a:p>
          <a:p>
            <a:pPr lvl="1"/>
            <a:r>
              <a:rPr lang="en-US" altLang="zh-TW" smtClean="0"/>
              <a:t>…</a:t>
            </a:r>
          </a:p>
          <a:p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1026" name="Picture 2" descr="Thread Mapp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797105"/>
            <a:ext cx="3161471" cy="374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i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945" y="1059931"/>
            <a:ext cx="4127847" cy="146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5520" y="1916832"/>
            <a:ext cx="2584424" cy="6461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448" y="2525317"/>
            <a:ext cx="1577730" cy="7352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9057" y="2562938"/>
            <a:ext cx="1941656" cy="86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4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1. MPI </a:t>
            </a:r>
            <a:r>
              <a:rPr lang="en-US" altLang="zh-TW"/>
              <a:t>with single GPU (Parallelize for </a:t>
            </a:r>
            <a:r>
              <a:rPr lang="en-US" altLang="zh-TW" smtClean="0"/>
              <a:t>images)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reference-free alignment (sxisac2_gpu</a:t>
            </a:r>
            <a:r>
              <a:rPr lang="en-US" altLang="zh-TW"/>
              <a:t> #</a:t>
            </a:r>
            <a:r>
              <a:rPr lang="en-US" altLang="zh-TW" smtClean="0"/>
              <a:t>1281- application.ali2d_base_gpu_isac_CLEAN)</a:t>
            </a:r>
            <a:endParaRPr lang="en-US" altLang="zh-TW"/>
          </a:p>
          <a:p>
            <a:pPr lvl="2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3255" y="2505231"/>
            <a:ext cx="52626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MPI Parallelize -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determine global index values of particles handled by this process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image_start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image_end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MPI_start_end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total_nima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number_of_proc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myid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list_of_particles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list_of_particles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image_start</a:t>
            </a:r>
            <a:r>
              <a:rPr lang="en-US" altLang="zh-TW" sz="1000" b="1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image_end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altLang="zh-TW" sz="10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255" y="376074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set default value for the last ring if none given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last_ring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last_ring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nx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mask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util</a:t>
            </a:r>
            <a:r>
              <a:rPr lang="en-US" altLang="zh-TW" sz="1000" b="1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model_circle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last_ring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nx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nx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cny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cnx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nx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image center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mode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808080"/>
                </a:solidFill>
                <a:latin typeface="Courier New" panose="02070309020205020404" pitchFamily="49" charset="0"/>
              </a:rPr>
              <a:t>"F"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TW" sz="10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 err="1">
                <a:solidFill>
                  <a:srgbClr val="008000"/>
                </a:solidFill>
                <a:latin typeface="Courier New" panose="02070309020205020404" pitchFamily="49" charset="0"/>
              </a:rPr>
              <a:t>precalculate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 rings &amp; weights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numr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alignment</a:t>
            </a:r>
            <a:r>
              <a:rPr lang="en-US" altLang="zh-TW" sz="1000" b="1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Numrinit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first_ring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last_ring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rstep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mode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alignment</a:t>
            </a:r>
            <a:r>
              <a:rPr lang="en-US" altLang="zh-TW" sz="1000" b="1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ringwe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numr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mode 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altLang="zh-TW" sz="1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4927" y="2139732"/>
            <a:ext cx="664707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#----------------------------------[gpu setup]-------------------------------- </a:t>
            </a: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alignment parameters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aln_cfg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AlignConfig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no. of images &amp; averages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	data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get_xsize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</a:p>
          <a:p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00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numr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[-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256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polar sampling </a:t>
            </a:r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(no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. of rings, no. of sample on ring)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step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xrng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xrng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shift </a:t>
            </a:r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step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size &amp; shift range in x/y dim)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aln_cfg</a:t>
            </a:r>
            <a:r>
              <a:rPr lang="en-US" altLang="zh-TW" sz="1000" b="1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freeze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</a:p>
          <a:p>
            <a:endParaRPr lang="en-US" altLang="zh-TW" sz="100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#find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largest batch size we can fit on the given card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gpu_batch_limit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split </a:t>
            </a:r>
            <a:r>
              <a:rPr lang="en-US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math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))+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][::-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	aln_cfg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sbj_num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min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gpu_batch_limit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split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FF0000"/>
                </a:solidFill>
                <a:latin typeface="Courier New" panose="02070309020205020404" pitchFamily="49" charset="0"/>
              </a:rPr>
              <a:t>cu_module</a:t>
            </a:r>
            <a:r>
              <a:rPr lang="en-US" altLang="zh-TW" sz="1000" b="1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err="1">
                <a:solidFill>
                  <a:srgbClr val="FF0000"/>
                </a:solidFill>
                <a:latin typeface="Courier New" panose="02070309020205020404" pitchFamily="49" charset="0"/>
              </a:rPr>
              <a:t>pre_align_size_check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	gpu_batch_limit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gpu_batch_limit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aln_cfg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sbj_num</a:t>
            </a:r>
            <a:endParaRPr lang="en-US" altLang="zh-TW" sz="1000"/>
          </a:p>
          <a:p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initialize </a:t>
            </a:r>
            <a:r>
              <a:rPr lang="en-US" altLang="zh-TW" sz="1000" err="1">
                <a:solidFill>
                  <a:srgbClr val="008000"/>
                </a:solidFill>
                <a:latin typeface="Courier New" panose="02070309020205020404" pitchFamily="49" charset="0"/>
              </a:rPr>
              <a:t>gpu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 resources (returns location for our alignment parameters in CUDA unified memory)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gpu_aln_param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FF0000"/>
                </a:solidFill>
                <a:latin typeface="Courier New" panose="02070309020205020404" pitchFamily="49" charset="0"/>
              </a:rPr>
              <a:t>cu_module</a:t>
            </a:r>
            <a:r>
              <a:rPr lang="en-US" altLang="zh-TW" sz="1000" b="1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err="1">
                <a:solidFill>
                  <a:srgbClr val="FF0000"/>
                </a:solidFill>
                <a:latin typeface="Courier New" panose="02070309020205020404" pitchFamily="49" charset="0"/>
              </a:rPr>
              <a:t>pre_align_init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…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gpu_batch_count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)/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gpu_batch_limit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…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TW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if the local stack fits on the </a:t>
            </a:r>
            <a:r>
              <a:rPr lang="en-US" altLang="zh-TW" sz="1000" err="1">
                <a:solidFill>
                  <a:srgbClr val="008000"/>
                </a:solidFill>
                <a:latin typeface="Courier New" panose="02070309020205020404" pitchFamily="49" charset="0"/>
              </a:rPr>
              <a:t>gpu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 we only fetch the </a:t>
            </a:r>
            <a:r>
              <a:rPr lang="en-US" altLang="zh-TW" sz="1000" err="1">
                <a:solidFill>
                  <a:srgbClr val="008000"/>
                </a:solidFill>
                <a:latin typeface="Courier New" panose="02070309020205020404" pitchFamily="49" charset="0"/>
              </a:rPr>
              <a:t>img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 data once before we loop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gpu_batch_count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cu_module</a:t>
            </a:r>
            <a:r>
              <a:rPr lang="en-US" altLang="zh-TW" sz="1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pre_align_fetch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get_c_ptr_array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	ctypes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c_uint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)),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ctypes</a:t>
            </a:r>
            <a:r>
              <a:rPr lang="en-US" altLang="zh-TW" sz="1000" b="1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err="1">
                <a:solidFill>
                  <a:srgbClr val="000000"/>
                </a:solidFill>
                <a:latin typeface="Courier New" panose="02070309020205020404" pitchFamily="49" charset="0"/>
              </a:rPr>
              <a:t>c_char_p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000" err="1">
                <a:solidFill>
                  <a:srgbClr val="808080"/>
                </a:solidFill>
                <a:latin typeface="Courier New" panose="02070309020205020404" pitchFamily="49" charset="0"/>
              </a:rPr>
              <a:t>sbj_batch</a:t>
            </a:r>
            <a:r>
              <a:rPr lang="en-US" altLang="zh-TW" sz="100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altLang="zh-TW" sz="10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9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1. MPI </a:t>
            </a:r>
            <a:r>
              <a:rPr lang="en-US" altLang="zh-TW"/>
              <a:t>with single GPU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9600" y="1340768"/>
            <a:ext cx="511991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ref_data </a:t>
            </a:r>
            <a:r>
              <a:rPr lang="it-IT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it-IT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it-IT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mask</a:t>
            </a:r>
            <a:r>
              <a:rPr lang="it-IT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it-IT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center</a:t>
            </a:r>
            <a:r>
              <a:rPr lang="it-IT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it-IT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it-IT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it-IT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it-IT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altLang="zh-TW" sz="1000" b="1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N_step </a:t>
            </a:r>
            <a:r>
              <a:rPr lang="en-US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xrng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)):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  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set gpu search parameters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 cu_module</a:t>
            </a:r>
            <a:r>
              <a:rPr lang="en-US" altLang="zh-TW" sz="1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reset_shifts</a:t>
            </a:r>
            <a:r>
              <a:rPr lang="en-US" altLang="zh-TW" sz="1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…</a:t>
            </a:r>
            <a:r>
              <a:rPr lang="en-US" altLang="zh-TW" sz="1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Iter </a:t>
            </a:r>
            <a:r>
              <a:rPr lang="en-US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max_iter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total_iter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  #1. --------------[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construct new average </a:t>
            </a:r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]-------------------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  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sum up the original images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ave1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ave2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statistics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sum_oe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data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808080"/>
                </a:solidFill>
                <a:latin typeface="Courier New" panose="02070309020205020404" pitchFamily="49" charset="0"/>
              </a:rPr>
              <a:t>"a"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CTF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EMData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util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reduce_EMData_to_root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ave1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myid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main_node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comm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mpi_comm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util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reduce_EMData_to_root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ave2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myid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main_node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comm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mpi_comm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TW" sz="1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   if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myid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main_node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log iteration info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 tavg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ave1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ave2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)/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total_nima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frsc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statistics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fsc_mask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ave1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ave2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mask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1.0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tavg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util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model_blank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nx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nx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main node applies (optional) fourier transform and user function (center and filtering)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myid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main_node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 a1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tavg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cmp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808080"/>
                </a:solidFill>
                <a:latin typeface="Courier New" panose="02070309020205020404" pitchFamily="49" charset="0"/>
              </a:rPr>
              <a:t>"dot"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tavg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dict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negative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mask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ref_data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 msg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808080"/>
                </a:solidFill>
                <a:latin typeface="Courier New" panose="02070309020205020404" pitchFamily="49" charset="0"/>
              </a:rPr>
              <a:t>"Criterion %d = %15.8e"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%(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total_iter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a1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 ref_data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tavg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 ref_data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frsc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centering (default: average centering method)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 …</a:t>
            </a: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write the current filtered average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outdir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tavg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write_image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outdir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808080"/>
                </a:solidFill>
                <a:latin typeface="Courier New" panose="02070309020205020404" pitchFamily="49" charset="0"/>
              </a:rPr>
              <a:t>"aqf.hdf"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total_iter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update abort criterion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check for </a:t>
            </a:r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abort</a:t>
            </a:r>
            <a:endParaRPr lang="en-US" altLang="zh-TW" sz="10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63952" y="134076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#2.-----------------------[ alignment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] -----------------------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broadcast the newly constructed average to everyone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util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bcast_EMData_to_all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tavg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myid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main_node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comm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mpi_comm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transfer latest average to gpu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cu_module</a:t>
            </a:r>
            <a:r>
              <a:rPr lang="en-US" altLang="zh-TW" sz="1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pre_align_fetch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get_c_ptr_array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tavg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]),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ctypes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c_int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ctypes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c_char_p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808080"/>
                </a:solidFill>
                <a:latin typeface="Courier New" panose="02070309020205020404" pitchFamily="49" charset="0"/>
              </a:rPr>
              <a:t>"ref_batch"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NOTE: happens for each shift change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FOR gpu_batch_i DO ~ ~ ~ ~ ~ ~ ~ ~ ~ ~ ~ ~ ~ ~ ~ &gt;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gpu_batch_idx </a:t>
            </a:r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gpu_batch_count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determine next gpu batch and shove to the gpu </a:t>
            </a:r>
          </a:p>
          <a:p>
            <a:r>
              <a:rPr lang="en-US" altLang="zh-TW" sz="1000" b="1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gpu_batch_count 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gpu_batch_start 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gpu_batch_idx 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gpu_batch_limit </a:t>
            </a: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gpu_batch_end 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gpu_batch_start 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gpu_batch_limit </a:t>
            </a:r>
          </a:p>
          <a:p>
            <a:r>
              <a:rPr lang="en-US" altLang="zh-TW" sz="1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gpu_batch_end 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len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gpu_batch_end 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len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	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cu_module</a:t>
            </a:r>
            <a:r>
              <a:rPr lang="en-US" altLang="zh-TW" sz="1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pre_align_fetch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… 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	gpu_batch_start 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	gpu_batch_end 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len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run the alignment on gpu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cu_module</a:t>
            </a:r>
            <a:r>
              <a:rPr lang="en-US" altLang="zh-TW" sz="1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pre_align_run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(…)</a:t>
            </a:r>
          </a:p>
          <a:p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convert alignment parameters to the format expected by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other sphire</a:t>
            </a:r>
          </a:p>
          <a:p>
            <a:r>
              <a:rPr lang="en-US" altLang="zh-TW" sz="100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…</a:t>
            </a:r>
            <a:endParaRPr lang="en-US" altLang="zh-TW" sz="100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free gpu resources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cu_module</a:t>
            </a:r>
            <a:r>
              <a:rPr lang="en-US" altLang="zh-TW" sz="1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gpu_clear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mpi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mpi_barrier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mpi_comm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altLang="zh-TW" sz="1000"/>
          </a:p>
          <a:p>
            <a:endParaRPr lang="en-US" altLang="zh-TW" sz="10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9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>
            <a:spLocks noGrp="1"/>
          </p:cNvSpPr>
          <p:nvPr>
            <p:ph sz="quarter" idx="1"/>
          </p:nvPr>
        </p:nvSpPr>
        <p:spPr>
          <a:xfrm>
            <a:off x="272519" y="1202911"/>
            <a:ext cx="11919481" cy="4937760"/>
          </a:xfrm>
        </p:spPr>
        <p:txBody>
          <a:bodyPr/>
          <a:lstStyle/>
          <a:p>
            <a:r>
              <a:rPr lang="en-US" altLang="zh-TW"/>
              <a:t>Mutigroup reference-free </a:t>
            </a:r>
            <a:r>
              <a:rPr lang="en-US" altLang="zh-TW" smtClean="0"/>
              <a:t>alignment(sxisac2_gpu#1083-applications.multigroup_refinement_gpu)</a:t>
            </a:r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2. MPI with multiple GPU (Parallelize for images and references)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2667" y="2060867"/>
            <a:ext cx="1117503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GPU class limit (memtest)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global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GPU_CLASS_LIMIT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myid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l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applications</a:t>
            </a:r>
            <a:r>
              <a:rPr lang="en-US" altLang="zh-TW" sz="1000" b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multigroup_refinement_gpu_fit_max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Blockdata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>
                <a:solidFill>
                  <a:srgbClr val="808080"/>
                </a:solidFill>
                <a:latin typeface="Courier New" panose="02070309020205020404" pitchFamily="49" charset="0"/>
              </a:rPr>
              <a:t>"total_nima"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]//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options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minimum_grp_size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)//(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GPU_DEVICES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)+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GPU_CLASS_LIMIT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… </a:t>
            </a:r>
            <a:r>
              <a:rPr lang="en-US" altLang="zh-TW" sz="1000">
                <a:solidFill>
                  <a:srgbClr val="808080"/>
                </a:solidFill>
                <a:latin typeface="Courier New" panose="02070309020205020404" pitchFamily="49" charset="0"/>
              </a:rPr>
              <a:t>"main() :: Each GPU holds "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GPU_CLASS_LIMIT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)+</a:t>
            </a:r>
            <a:r>
              <a:rPr lang="en-US" altLang="zh-TW" sz="1000">
                <a:solidFill>
                  <a:srgbClr val="808080"/>
                </a:solidFill>
                <a:latin typeface="Courier New" panose="02070309020205020404" pitchFamily="49" charset="0"/>
              </a:rPr>
              <a:t>" classes </a:t>
            </a:r>
            <a:r>
              <a:rPr lang="en-US" altLang="zh-TW" sz="1000" smtClean="0">
                <a:solidFill>
                  <a:srgbClr val="808080"/>
                </a:solidFill>
                <a:latin typeface="Courier New" panose="02070309020205020404" pitchFamily="49" charset="0"/>
              </a:rPr>
              <a:t>for </a:t>
            </a:r>
            <a:r>
              <a:rPr lang="en-US" altLang="zh-TW" sz="1000">
                <a:solidFill>
                  <a:srgbClr val="808080"/>
                </a:solidFill>
                <a:latin typeface="Courier New" panose="02070309020205020404" pitchFamily="49" charset="0"/>
              </a:rPr>
              <a:t>stability testing</a:t>
            </a:r>
            <a:r>
              <a:rPr lang="en-US" altLang="zh-TW" sz="1000" smtClean="0">
                <a:solidFill>
                  <a:srgbClr val="808080"/>
                </a:solidFill>
                <a:latin typeface="Courier New" panose="02070309020205020404" pitchFamily="49" charset="0"/>
              </a:rPr>
              <a:t>."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10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GPU process communicator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global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MPI_GPU_COMM MPI_GPU_COMM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mpi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mpi_comm_split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mpi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MPI_COMM_WORLD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Blockdata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>
                <a:solidFill>
                  <a:srgbClr val="808080"/>
                </a:solidFill>
                <a:latin typeface="Courier New" panose="02070309020205020404" pitchFamily="49" charset="0"/>
              </a:rPr>
              <a:t>"myid_on_node"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GPU_DEVICES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myid 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altLang="zh-TW" sz="1000" b="1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batch size of input reads per GPU proc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batch_mem_avl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sys_mem_avl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sys_mem_use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data_size_sub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len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GPU_DEVICES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batch_img_num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int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batch_mem_avl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data_size_raw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Blockdata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>
                <a:solidFill>
                  <a:srgbClr val="808080"/>
                </a:solidFill>
                <a:latin typeface="Courier New" panose="02070309020205020404" pitchFamily="49" charset="0"/>
              </a:rPr>
              <a:t>"total_nima"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15680" y="4261590"/>
            <a:ext cx="81889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alignment configuration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aln_cfg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AlignConfig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img_dim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No. of images, No. of references, and image size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	outer_polar_radius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256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polar sampling parameters (No. of rings, No. of ring elements)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	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shift_rng_x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shift_rng_y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shift parameters (step, shift ranges in x/y dimension)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aln_cfg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freeze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perform binary search to determine maximum work load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gpu_class_limit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split </a:t>
            </a:r>
            <a:r>
              <a:rPr lang="en-US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en-US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en-US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math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max_class_num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))+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][::-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aln_cfg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ref_num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min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gpu_class_limit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max_class_num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aln_cfg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sbj_num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aln_cfg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ref_num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max_class_size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cu_module</a:t>
            </a:r>
            <a:r>
              <a:rPr lang="en-US" altLang="zh-TW" sz="1000" b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ref_free_alignment_2D_size_check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gpu_class_limit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split</a:t>
            </a:r>
            <a:endParaRPr lang="en-US" altLang="zh-TW" sz="10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10128448" y="2852936"/>
            <a:ext cx="72008" cy="140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57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hlinkClick r:id="rId3"/>
              </a:rPr>
              <a:t>NCHC Virtual GPU Hackathon </a:t>
            </a:r>
            <a:r>
              <a:rPr lang="en-US" altLang="zh-TW"/>
              <a:t>(10/5~10/15 from 8:45 AM National Standard Time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hlinkClick r:id="rId4"/>
              </a:rPr>
              <a:t>Event introduction </a:t>
            </a:r>
            <a:r>
              <a:rPr lang="en-US" altLang="zh-TW"/>
              <a:t>and team/mentor call on </a:t>
            </a:r>
            <a:r>
              <a:rPr lang="en-US" altLang="zh-TW" smtClean="0"/>
              <a:t>9/21(Mon. 2:00pm~5:00pm)</a:t>
            </a:r>
            <a:endParaRPr lang="zh-TW" altLang="en-US"/>
          </a:p>
          <a:p>
            <a:pPr lvl="1"/>
            <a:r>
              <a:rPr lang="en-US" altLang="zh-TW" smtClean="0"/>
              <a:t>Using </a:t>
            </a:r>
            <a:r>
              <a:rPr lang="en-US" altLang="zh-TW">
                <a:hlinkClick r:id="rId5"/>
              </a:rPr>
              <a:t>M</a:t>
            </a:r>
            <a:r>
              <a:rPr lang="en-US" altLang="zh-TW" smtClean="0">
                <a:hlinkClick r:id="rId5"/>
              </a:rPr>
              <a:t>icrosoft Teams</a:t>
            </a:r>
            <a:endParaRPr lang="en-US" altLang="zh-TW" smtClean="0"/>
          </a:p>
          <a:p>
            <a:pPr lvl="2"/>
            <a:r>
              <a:rPr lang="en-US" altLang="zh-TW" sz="2200"/>
              <a:t>Team/Mentor </a:t>
            </a:r>
            <a:r>
              <a:rPr lang="en-US" altLang="zh-TW" sz="2200" smtClean="0"/>
              <a:t>introductions</a:t>
            </a:r>
          </a:p>
          <a:p>
            <a:pPr lvl="2"/>
            <a:r>
              <a:rPr lang="en-US" altLang="zh-TW" sz="2200" smtClean="0"/>
              <a:t>Introduction to TWCC</a:t>
            </a:r>
            <a:endParaRPr lang="en-US" altLang="zh-TW" sz="1800"/>
          </a:p>
          <a:p>
            <a:pPr lvl="2"/>
            <a:r>
              <a:rPr lang="en-US" altLang="zh-TW" sz="2200"/>
              <a:t>Discuss code(s) </a:t>
            </a:r>
            <a:r>
              <a:rPr lang="en-US" altLang="zh-TW" sz="2200" smtClean="0"/>
              <a:t>our </a:t>
            </a:r>
            <a:r>
              <a:rPr lang="en-US" altLang="zh-TW" sz="2200"/>
              <a:t>team will be working on (give code access where appropriate)</a:t>
            </a:r>
            <a:endParaRPr lang="en-US" altLang="zh-TW" sz="1800"/>
          </a:p>
          <a:p>
            <a:pPr lvl="2"/>
            <a:r>
              <a:rPr lang="en-US" altLang="zh-TW" sz="2200" smtClean="0"/>
              <a:t>Assign </a:t>
            </a:r>
            <a:r>
              <a:rPr lang="en-US" altLang="zh-TW" sz="2200"/>
              <a:t>any action items based on discussions</a:t>
            </a:r>
            <a:endParaRPr lang="en-US" altLang="zh-TW" sz="1800"/>
          </a:p>
          <a:p>
            <a:pPr lvl="1"/>
            <a:r>
              <a:rPr lang="en-US" altLang="zh-TW" smtClean="0"/>
              <a:t>Hackathon </a:t>
            </a:r>
            <a:r>
              <a:rPr lang="en-US" altLang="zh-TW"/>
              <a:t>Compute </a:t>
            </a:r>
            <a:r>
              <a:rPr lang="en-US" altLang="zh-TW" smtClean="0"/>
              <a:t>System - </a:t>
            </a:r>
            <a:r>
              <a:rPr lang="en-US" altLang="zh-TW" smtClean="0">
                <a:hlinkClick r:id="rId6"/>
              </a:rPr>
              <a:t>Taiwan Computing Cloud</a:t>
            </a:r>
            <a:endParaRPr lang="en-US" altLang="zh-TW" smtClean="0"/>
          </a:p>
          <a:p>
            <a:r>
              <a:rPr lang="en-US" altLang="zh-TW" smtClean="0"/>
              <a:t>10/5 </a:t>
            </a:r>
            <a:r>
              <a:rPr lang="en-US" altLang="zh-TW"/>
              <a:t>(Mon</a:t>
            </a:r>
            <a:r>
              <a:rPr lang="en-US" altLang="zh-TW" smtClean="0"/>
              <a:t>.) – Introduction and Profiling (9:00am~5:00pm)</a:t>
            </a:r>
          </a:p>
          <a:p>
            <a:pPr lvl="2"/>
            <a:r>
              <a:rPr lang="en-US" altLang="zh-TW" smtClean="0"/>
              <a:t>Install and tutorial on </a:t>
            </a:r>
            <a:r>
              <a:rPr lang="en-US" altLang="zh-TW" smtClean="0">
                <a:hlinkClick r:id="rId7"/>
              </a:rPr>
              <a:t>Nsignt</a:t>
            </a:r>
            <a:r>
              <a:rPr lang="en-US" altLang="zh-TW" smtClean="0"/>
              <a:t> for profiling (9:00am~10:30am)</a:t>
            </a:r>
          </a:p>
          <a:p>
            <a:pPr lvl="2"/>
            <a:r>
              <a:rPr lang="en-US" altLang="zh-TW" smtClean="0"/>
              <a:t>Each </a:t>
            </a:r>
            <a:r>
              <a:rPr lang="en-US" altLang="zh-TW"/>
              <a:t>team </a:t>
            </a:r>
            <a:r>
              <a:rPr lang="en-US" altLang="zh-TW" smtClean="0"/>
              <a:t>give </a:t>
            </a:r>
            <a:r>
              <a:rPr lang="en-US" altLang="zh-TW"/>
              <a:t>a short (2 minutes / 2 slides) </a:t>
            </a:r>
            <a:r>
              <a:rPr lang="en-US" altLang="zh-TW" smtClean="0"/>
              <a:t>presentation including an </a:t>
            </a:r>
            <a:r>
              <a:rPr lang="en-US" altLang="zh-TW"/>
              <a:t>introduction of your team members and </a:t>
            </a:r>
            <a:r>
              <a:rPr lang="en-US" altLang="zh-TW" smtClean="0"/>
              <a:t>description </a:t>
            </a:r>
            <a:r>
              <a:rPr lang="en-US" altLang="zh-TW"/>
              <a:t>of your application</a:t>
            </a:r>
            <a:r>
              <a:rPr lang="en-US" altLang="zh-TW" smtClean="0"/>
              <a:t>.</a:t>
            </a:r>
          </a:p>
          <a:p>
            <a:pPr lvl="2"/>
            <a:r>
              <a:rPr lang="en-US" altLang="zh-TW" smtClean="0"/>
              <a:t>Another </a:t>
            </a:r>
            <a:r>
              <a:rPr lang="en-US" altLang="zh-TW"/>
              <a:t>short presentation session (3 minutes/3 slides) where teams will share a profile of their codes (showing compute-intensive regions), and the goals for the week (parts of your code you will be targeting, anticipated speedup, intended programming model - </a:t>
            </a:r>
            <a:r>
              <a:rPr lang="en-US" altLang="zh-TW" err="1" smtClean="0"/>
              <a:t>OpenACC</a:t>
            </a:r>
            <a:r>
              <a:rPr lang="en-US" altLang="zh-TW"/>
              <a:t>, CUDA, etc.).</a:t>
            </a:r>
          </a:p>
          <a:p>
            <a:pPr lvl="1"/>
            <a:endParaRPr lang="en-US" altLang="zh-TW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 smtClean="0"/>
              <a:t>2. MPI </a:t>
            </a:r>
            <a:r>
              <a:rPr lang="en-US" altLang="zh-TW"/>
              <a:t>with multiple GPU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9600" y="1268760"/>
            <a:ext cx="111030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#-------------- [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initialize gpu resources ]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</a:t>
            </a: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alignment parameters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aln_cfg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AlignConfig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len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sbj_img_list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no. of images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	sbj_cid_list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[-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]+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no. of references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sbj_img_list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get_xsize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image </a:t>
            </a:r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size</a:t>
            </a:r>
          </a:p>
          <a:p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outer_polar_radius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256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polar sampling parameters (no. of rings, no. of ring elements)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shift_rng_x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shift_rng_y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shift parameters (step size, shift ranges in x/y dimension)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aln_cfg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freeze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build the class index (cid_idx) list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cid_idx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roll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sbj_cid_list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sbj_cid_list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)[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len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sbj_cid_list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randomize alignment angles (in ISAC this flag is hardcoded and always True)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US" altLang="zh-TW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build the initial averages (takes into account any existing shifts)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avg_img_list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statistics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ave_series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sbj_img_list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cid_idx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cid_idx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k </a:t>
            </a:r>
            <a:r>
              <a:rPr lang="en-US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len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cid_idx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)-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initialize gpu resources (returns location for our alignment parameters in CUDA unified memory)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aln_param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cu_module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ref_free_alignment_2D_init</a:t>
            </a:r>
            <a:r>
              <a:rPr lang="en-US" altLang="zh-TW" sz="10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(…)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#----------------[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run alignment iterations ]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en-US" altLang="zh-TW" sz="1000" b="1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num_iter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filter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000" b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cutoff_freq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0.0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freq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0.1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cutoff_freq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0.1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)*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float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num_iter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cu_module</a:t>
            </a:r>
            <a:r>
              <a:rPr lang="en-US" altLang="zh-TW" sz="1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ref_free_alignment_2D_filter_references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ctypes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c_float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freq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ctypes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c_float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falloff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# run refinement iteration on the GPU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cu_module</a:t>
            </a:r>
            <a:r>
              <a:rPr lang="en-US" altLang="zh-TW" sz="1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ref_free_alignment_2D</a:t>
            </a:r>
            <a:r>
              <a:rPr lang="en-US" altLang="zh-TW" sz="1000" b="1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00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#---------------[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export alignment parameters ]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convert alignment parameters to the format by ave_series() (CPU ISAC does this at the end of </a:t>
            </a:r>
            <a:endParaRPr lang="en-US" altLang="zh-TW" sz="10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…</a:t>
            </a:r>
            <a:endParaRPr lang="en-US" altLang="zh-TW" sz="100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NOTE: writing the header is what this function returns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sz="1000">
                <a:solidFill>
                  <a:srgbClr val="008000"/>
                </a:solidFill>
                <a:latin typeface="Courier New" panose="02070309020205020404" pitchFamily="49" charset="0"/>
              </a:rPr>
              <a:t>free gpu resources</a:t>
            </a:r>
            <a:r>
              <a:rPr lang="en-US" altLang="zh-TW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0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cu_module</a:t>
            </a:r>
            <a:r>
              <a:rPr lang="en-US" altLang="zh-TW" sz="1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000" smtClean="0">
                <a:solidFill>
                  <a:srgbClr val="FF0000"/>
                </a:solidFill>
                <a:latin typeface="Courier New" panose="02070309020205020404" pitchFamily="49" charset="0"/>
              </a:rPr>
              <a:t>gpu_clear</a:t>
            </a:r>
            <a:r>
              <a:rPr lang="en-US" altLang="zh-TW" sz="1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endParaRPr lang="en-US" altLang="zh-TW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3757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3. CUDA kernel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318260"/>
            <a:ext cx="70485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95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Action Items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mtClean="0"/>
              <a:t>Trace the code of reference-free </a:t>
            </a:r>
            <a:r>
              <a:rPr lang="en-US" altLang="zh-TW"/>
              <a:t>alignment </a:t>
            </a:r>
            <a:r>
              <a:rPr lang="en-US" altLang="zh-TW" smtClean="0"/>
              <a:t>(sxisac2_gpu#1281 </a:t>
            </a:r>
            <a:r>
              <a:rPr lang="en-US" altLang="zh-TW"/>
              <a:t>application.ali2d_base_gpu_isac_CLEAN</a:t>
            </a:r>
            <a:r>
              <a:rPr lang="en-US" altLang="zh-TW" smtClean="0"/>
              <a:t>)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 smtClean="0"/>
              <a:t>Trace </a:t>
            </a:r>
            <a:r>
              <a:rPr lang="en-US" altLang="zh-TW"/>
              <a:t>the code of Mutigroup reference-free </a:t>
            </a:r>
            <a:r>
              <a:rPr lang="en-US" altLang="zh-TW" smtClean="0"/>
              <a:t>alignment(sxisac2_gpu#1083 </a:t>
            </a:r>
            <a:r>
              <a:rPr lang="en-US" altLang="zh-TW"/>
              <a:t>applications.multigroup_refinement_gpu</a:t>
            </a:r>
            <a:r>
              <a:rPr lang="en-US" altLang="zh-TW" smtClean="0"/>
              <a:t>)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Trace the code of Multireference alignment </a:t>
            </a:r>
            <a:r>
              <a:rPr lang="en-US" altLang="zh-TW" smtClean="0"/>
              <a:t>(sxisac2_gpu#777 Util.multiref_polar_ali_2d_peaklist)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 smtClean="0"/>
              <a:t>Create small example with little dependency to call these routines 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566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References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1] </a:t>
            </a:r>
            <a:r>
              <a:rPr lang="en-US" altLang="zh-TW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Penczek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Pawel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Michael </a:t>
            </a:r>
            <a:r>
              <a:rPr lang="en-US" altLang="zh-TW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Radermacher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and Joachim Frank. "Three-dimensional reconstruction of single particles embedded in ice." </a:t>
            </a:r>
            <a:r>
              <a:rPr lang="en-US" altLang="zh-TW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Ultramicroscopy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 40.1 (1992): 33-53</a:t>
            </a:r>
            <a:r>
              <a:rPr lang="en-US" altLang="zh-TW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https://sphire.mpg.de/wiki/doku.php?id=gpu_isac</a:t>
            </a:r>
            <a:endParaRPr lang="en-US" altLang="zh-TW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TW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Sigworth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Fred J. "A maximum-likelihood approach to single-particle image refinement." Journal of structural </a:t>
            </a:r>
            <a:r>
              <a:rPr lang="en-US" altLang="zh-TW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biology 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122.3 (1998): 328-339.</a:t>
            </a:r>
            <a:endParaRPr lang="en-US" altLang="zh-TW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TW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Sigworth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Fred J., et al. "An introduction to maximum-likelihood methods in </a:t>
            </a:r>
            <a:r>
              <a:rPr lang="en-US" altLang="zh-TW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cryo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-EM." Methods in enzymology. Vol. 482. Academic Press, 2010. 263-294</a:t>
            </a:r>
            <a:r>
              <a:rPr lang="en-US" altLang="zh-TW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TW" sz="18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cs229.stanford.edu/notes/cs229-notes8.pdf</a:t>
            </a:r>
            <a:endParaRPr lang="en-US" altLang="zh-TW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[6] Scheres, Sjors HW. "RELION: implementation of a Bayesian approach to cryo-EM structure determination." Journal of structural biology 180.3 (2012): 519-530.</a:t>
            </a:r>
            <a:endParaRPr lang="en-US" altLang="zh-TW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Yang, </a:t>
            </a:r>
            <a:r>
              <a:rPr lang="en-US" altLang="zh-TW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Zhengfan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et al. "Iterative stable alignment and clustering of 2D transmission electron microscope images." Structure 20.2 (2012): 237-247</a:t>
            </a:r>
            <a:r>
              <a:rPr lang="en-US" altLang="zh-TW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Joyeux, Laurent, and Pawel A. Penczek. "Efficiency of 2D alignment methods." Ultramicroscopy 92.2 (2002): 33-46</a:t>
            </a:r>
            <a:r>
              <a:rPr lang="en-US" altLang="zh-TW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Cong, Yao, Julio A. Kovacs, and Willy Wriggers. "2D fast rotational matching for image processing of biophysical data." Journal of structural biology 144.1-2 (2003): 51-60.</a:t>
            </a:r>
            <a:endParaRPr lang="zh-TW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6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hlinkClick r:id="rId3"/>
              </a:rPr>
              <a:t>NCHC Virtual GPU Hackathon </a:t>
            </a:r>
            <a:r>
              <a:rPr lang="en-US" altLang="zh-TW"/>
              <a:t>(10/5~10/15 from 8:45 AM National Standard Time)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/>
              <a:t>Morning Updates (Scrum Sessions)</a:t>
            </a:r>
          </a:p>
          <a:p>
            <a:pPr lvl="1"/>
            <a:r>
              <a:rPr lang="en-US" altLang="zh-TW" sz="2400"/>
              <a:t>On </a:t>
            </a:r>
            <a:r>
              <a:rPr lang="en-US" altLang="zh-TW" sz="2400" smtClean="0"/>
              <a:t>10/13 (Tue.), </a:t>
            </a:r>
            <a:r>
              <a:rPr lang="en-US" altLang="zh-TW" sz="2400"/>
              <a:t>10/14 and 10/15, each team will give a short (3 minute / 2-3 slides) </a:t>
            </a:r>
            <a:r>
              <a:rPr lang="en-US" altLang="zh-TW" sz="2400" smtClean="0"/>
              <a:t>update (9:00am~10:00am), </a:t>
            </a:r>
            <a:r>
              <a:rPr lang="en-US" altLang="zh-TW" sz="2400"/>
              <a:t>including</a:t>
            </a:r>
            <a:endParaRPr lang="en-US" altLang="zh-TW"/>
          </a:p>
          <a:p>
            <a:pPr lvl="2"/>
            <a:r>
              <a:rPr lang="en-US" altLang="zh-TW" sz="2200"/>
              <a:t>Progress made since last update</a:t>
            </a:r>
            <a:endParaRPr lang="en-US" altLang="zh-TW" sz="1800"/>
          </a:p>
          <a:p>
            <a:pPr lvl="2"/>
            <a:r>
              <a:rPr lang="en-US" altLang="zh-TW" sz="2200"/>
              <a:t>Goals for the day</a:t>
            </a:r>
            <a:endParaRPr lang="en-US" altLang="zh-TW" sz="1800"/>
          </a:p>
          <a:p>
            <a:pPr lvl="2"/>
            <a:r>
              <a:rPr lang="en-US" altLang="zh-TW" sz="2200"/>
              <a:t>Problems </a:t>
            </a:r>
            <a:r>
              <a:rPr lang="en-US" altLang="zh-TW" sz="2200" smtClean="0"/>
              <a:t>we </a:t>
            </a:r>
            <a:r>
              <a:rPr lang="en-US" altLang="zh-TW" sz="2200"/>
              <a:t>are currently facing</a:t>
            </a:r>
            <a:endParaRPr lang="en-US" altLang="zh-TW" sz="1800"/>
          </a:p>
          <a:p>
            <a:pPr lvl="2"/>
            <a:r>
              <a:rPr lang="en-US" altLang="zh-TW" sz="2200"/>
              <a:t>Problems </a:t>
            </a:r>
            <a:r>
              <a:rPr lang="en-US" altLang="zh-TW" sz="2200" smtClean="0"/>
              <a:t>we </a:t>
            </a:r>
            <a:r>
              <a:rPr lang="en-US" altLang="zh-TW" sz="2200"/>
              <a:t>have resolved (that other teams might find useful</a:t>
            </a:r>
            <a:r>
              <a:rPr lang="en-US" altLang="zh-TW" sz="2200" smtClean="0"/>
              <a:t>)</a:t>
            </a:r>
          </a:p>
          <a:p>
            <a:pPr lvl="1"/>
            <a:r>
              <a:rPr lang="en-US" altLang="zh-TW" sz="2400"/>
              <a:t>On </a:t>
            </a:r>
            <a:r>
              <a:rPr lang="en-US" altLang="zh-TW" sz="2400" smtClean="0"/>
              <a:t>10/15 (Thur.) </a:t>
            </a:r>
            <a:r>
              <a:rPr lang="en-US" altLang="zh-TW" sz="2400"/>
              <a:t>afternoon, the teams will finish up </a:t>
            </a:r>
            <a:r>
              <a:rPr lang="en-US" altLang="zh-TW" sz="2400" smtClean="0"/>
              <a:t>development </a:t>
            </a:r>
            <a:r>
              <a:rPr lang="en-US" altLang="zh-TW" sz="2400"/>
              <a:t>work and give a final presentation (5-7 minutes / 5-7 slides) </a:t>
            </a:r>
            <a:r>
              <a:rPr lang="en-US" altLang="zh-TW" sz="2400" smtClean="0"/>
              <a:t>(3:00pm~5:00pm)</a:t>
            </a:r>
          </a:p>
          <a:p>
            <a:pPr lvl="2"/>
            <a:r>
              <a:rPr lang="en-US" altLang="zh-TW" sz="2200" smtClean="0"/>
              <a:t>Accomplishments</a:t>
            </a:r>
            <a:endParaRPr lang="en-US" altLang="zh-TW" sz="2200"/>
          </a:p>
          <a:p>
            <a:pPr lvl="2"/>
            <a:r>
              <a:rPr lang="en-US" altLang="zh-TW" sz="2200"/>
              <a:t>I</a:t>
            </a:r>
            <a:r>
              <a:rPr lang="en-US" altLang="zh-TW" sz="2200" smtClean="0"/>
              <a:t>ssues </a:t>
            </a:r>
            <a:r>
              <a:rPr lang="en-US" altLang="zh-TW" sz="2200"/>
              <a:t>they ran into, how </a:t>
            </a:r>
            <a:r>
              <a:rPr lang="en-US" altLang="zh-TW" sz="2200" smtClean="0"/>
              <a:t>to resolve </a:t>
            </a:r>
            <a:r>
              <a:rPr lang="en-US" altLang="zh-TW" sz="2200"/>
              <a:t>them</a:t>
            </a:r>
            <a:r>
              <a:rPr lang="en-US" altLang="zh-TW" sz="2200" smtClean="0"/>
              <a:t>,</a:t>
            </a:r>
          </a:p>
          <a:p>
            <a:pPr lvl="2"/>
            <a:r>
              <a:rPr lang="en-US" altLang="zh-TW" sz="2200"/>
              <a:t>S</a:t>
            </a:r>
            <a:r>
              <a:rPr lang="en-US" altLang="zh-TW" sz="2200" smtClean="0"/>
              <a:t>peedups we obtained</a:t>
            </a:r>
          </a:p>
          <a:p>
            <a:pPr lvl="2"/>
            <a:r>
              <a:rPr lang="en-US" altLang="zh-TW" sz="2200"/>
              <a:t>C</a:t>
            </a:r>
            <a:r>
              <a:rPr lang="en-US" altLang="zh-TW" sz="2200" smtClean="0"/>
              <a:t>losing </a:t>
            </a:r>
            <a:r>
              <a:rPr lang="en-US" altLang="zh-TW" sz="2200"/>
              <a:t>thoughts on the event and what </a:t>
            </a:r>
            <a:r>
              <a:rPr lang="en-US" altLang="zh-TW" sz="2200" smtClean="0"/>
              <a:t>we </a:t>
            </a:r>
            <a:r>
              <a:rPr lang="en-US" altLang="zh-TW" sz="2200"/>
              <a:t>learned.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/>
            </a:r>
            <a:br>
              <a:rPr lang="en-US" altLang="zh-TW"/>
            </a:br>
            <a:endParaRPr lang="en-US" altLang="zh-TW" sz="2000"/>
          </a:p>
          <a:p>
            <a:pPr lvl="1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TWCC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https://www.twcc.ai/doc?page=price</a:t>
            </a:r>
          </a:p>
          <a:p>
            <a:r>
              <a:rPr lang="en-US" altLang="zh-TW" smtClean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tw.openrobot.org/article/index?sn=11700</a:t>
            </a:r>
            <a:endParaRPr lang="en-US" altLang="zh-TW" smtClean="0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34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Cryo</a:t>
            </a:r>
            <a:r>
              <a:rPr lang="en-US" altLang="zh-TW"/>
              <a:t>-EM Image </a:t>
            </a:r>
            <a:r>
              <a:rPr lang="en-US" altLang="zh-TW" smtClean="0"/>
              <a:t>Processing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Alignment and Clustering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2" y="1859676"/>
            <a:ext cx="4248473" cy="827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1871902"/>
            <a:ext cx="884083" cy="884083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063575" y="2229708"/>
            <a:ext cx="896522" cy="13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3" y="3523391"/>
            <a:ext cx="4248473" cy="83809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3498465"/>
            <a:ext cx="884083" cy="89091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6063137" y="3890650"/>
            <a:ext cx="896522" cy="13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1504" y="4687446"/>
            <a:ext cx="4248472" cy="844537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6063137" y="5004319"/>
            <a:ext cx="896522" cy="13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2144" y="4636986"/>
            <a:ext cx="884083" cy="887509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>
            <a:off x="8902649" y="4556130"/>
            <a:ext cx="6996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7644280" y="1414885"/>
            <a:ext cx="323928" cy="2859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7644280" y="1414885"/>
            <a:ext cx="323928" cy="2859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716883" y="3305680"/>
            <a:ext cx="101306" cy="1463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7808792" y="3141556"/>
            <a:ext cx="231424" cy="3282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7730833" y="4485947"/>
            <a:ext cx="101306" cy="1463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7822742" y="4321823"/>
            <a:ext cx="231424" cy="3282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4301" y="3042464"/>
            <a:ext cx="1603350" cy="136326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8395" y="4556130"/>
            <a:ext cx="1641525" cy="13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Reference-free </a:t>
            </a:r>
            <a:r>
              <a:rPr lang="en-US" altLang="zh-TW" smtClean="0"/>
              <a:t>alignment</a:t>
            </a:r>
            <a:r>
              <a:rPr lang="zh-TW" altLang="en-US" smtClean="0"/>
              <a:t> </a:t>
            </a:r>
            <a:r>
              <a:rPr lang="en-US" altLang="zh-TW" smtClean="0"/>
              <a:t>[1]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198368" cy="4937760"/>
          </a:xfrm>
        </p:spPr>
        <p:txBody>
          <a:bodyPr/>
          <a:lstStyle/>
          <a:p>
            <a:r>
              <a:rPr lang="en-US" altLang="zh-TW" smtClean="0"/>
              <a:t>Single </a:t>
            </a:r>
            <a:r>
              <a:rPr lang="en-US" altLang="zh-TW" smtClean="0"/>
              <a:t>Reference </a:t>
            </a:r>
            <a:endParaRPr lang="en-US" altLang="zh-TW" smtClean="0"/>
          </a:p>
          <a:p>
            <a:pPr lvl="1"/>
            <a:r>
              <a:rPr lang="en-US" altLang="zh-TW" smtClean="0"/>
              <a:t>Minimize </a:t>
            </a:r>
            <a:endParaRPr lang="en-US" altLang="zh-TW" smtClean="0"/>
          </a:p>
          <a:p>
            <a:pPr lvl="1"/>
            <a:endParaRPr lang="en-US" altLang="zh-TW"/>
          </a:p>
          <a:p>
            <a:pPr lvl="1"/>
            <a:endParaRPr lang="en-US" altLang="zh-TW" smtClean="0"/>
          </a:p>
          <a:p>
            <a:pPr lvl="1"/>
            <a:endParaRPr lang="en-US" altLang="zh-TW"/>
          </a:p>
          <a:p>
            <a:pPr lvl="1"/>
            <a:endParaRPr lang="en-US" altLang="zh-TW" smtClean="0"/>
          </a:p>
          <a:p>
            <a:pPr lvl="1"/>
            <a:endParaRPr lang="en-US" altLang="zh-TW"/>
          </a:p>
          <a:p>
            <a:pPr lvl="1"/>
            <a:r>
              <a:rPr lang="en-US" altLang="zh-TW" smtClean="0"/>
              <a:t>Maximizing</a:t>
            </a:r>
            <a:endParaRPr lang="en-US" altLang="zh-TW" smtClean="0"/>
          </a:p>
          <a:p>
            <a:pPr lvl="2"/>
            <a:endParaRPr lang="en-US" altLang="zh-TW" smtClean="0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1498084"/>
            <a:ext cx="5670083" cy="5013960"/>
          </a:xfrm>
          <a:prstGeom prst="rect">
            <a:avLst/>
          </a:prstGeom>
        </p:spPr>
      </p:pic>
      <p:pic>
        <p:nvPicPr>
          <p:cNvPr id="6" name="Picture 2" descr="00.SpiderProtAlignPairwise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23" y="332656"/>
            <a:ext cx="1886018" cy="265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48" y="2162342"/>
            <a:ext cx="3963854" cy="11392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94" y="4581128"/>
            <a:ext cx="3365579" cy="66750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5483" y="3377813"/>
            <a:ext cx="2782572" cy="74430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86449" y="347396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latin typeface="+mn-lt"/>
              </a:rPr>
              <a:t>where</a:t>
            </a:r>
            <a:endParaRPr lang="zh-TW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265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Reference-free alignment</a:t>
            </a:r>
            <a:r>
              <a:rPr lang="zh-TW" altLang="en-US"/>
              <a:t> </a:t>
            </a:r>
            <a:r>
              <a:rPr lang="en-US" altLang="zh-TW"/>
              <a:t>[1]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Fast reference-free </a:t>
            </a:r>
            <a:r>
              <a:rPr lang="en-US" altLang="zh-TW" smtClean="0"/>
              <a:t>alignment [2]</a:t>
            </a:r>
          </a:p>
          <a:p>
            <a:r>
              <a:rPr lang="en-US" altLang="zh-TW" smtClean="0"/>
              <a:t>Maximum likelihood alignment [3,4]</a:t>
            </a:r>
          </a:p>
          <a:p>
            <a:pPr lvl="1"/>
            <a:r>
              <a:rPr lang="en-US" altLang="zh-TW" smtClean="0"/>
              <a:t>Fuzzy estimate of latent variable</a:t>
            </a:r>
          </a:p>
          <a:p>
            <a:pPr lvl="1"/>
            <a:r>
              <a:rPr lang="en-US" altLang="zh-TW" smtClean="0"/>
              <a:t>Model parameters are calculated using weighted averages over all possible latent variables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6384032" y="3464416"/>
            <a:ext cx="5118597" cy="2891939"/>
            <a:chOff x="6437081" y="2532576"/>
            <a:chExt cx="5118597" cy="2891939"/>
          </a:xfrm>
        </p:grpSpPr>
        <p:sp>
          <p:nvSpPr>
            <p:cNvPr id="5" name="矩形 4"/>
            <p:cNvSpPr/>
            <p:nvPr/>
          </p:nvSpPr>
          <p:spPr>
            <a:xfrm>
              <a:off x="8013410" y="2556270"/>
              <a:ext cx="1273117" cy="3977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Particle images</a:t>
              </a:r>
              <a:endPara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089671" y="3749393"/>
              <a:ext cx="1466007" cy="6899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Orientation parameters</a:t>
              </a:r>
              <a:endPara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9368238" y="3401399"/>
                  <a:ext cx="605176" cy="149140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𝑪𝑪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2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𝑪𝑪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2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𝑪𝑪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2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𝑪𝑪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2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𝑪𝑪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sz="12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200" b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en-US" sz="1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238" y="3401399"/>
                  <a:ext cx="605176" cy="149140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9383792" y="2532576"/>
                  <a:ext cx="605176" cy="4525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𝑪𝑪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sz="1200" b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3792" y="2532576"/>
                  <a:ext cx="605176" cy="452560"/>
                </a:xfrm>
                <a:prstGeom prst="rect">
                  <a:avLst/>
                </a:prstGeom>
                <a:blipFill>
                  <a:blip r:embed="rId3"/>
                  <a:stretch>
                    <a:fillRect t="-1282" b="-12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0702" y="3002447"/>
              <a:ext cx="620719" cy="516039"/>
            </a:xfrm>
            <a:prstGeom prst="rect">
              <a:avLst/>
            </a:prstGeom>
          </p:spPr>
        </p:pic>
        <p:cxnSp>
          <p:nvCxnSpPr>
            <p:cNvPr id="12" name="直線單箭頭接點 11"/>
            <p:cNvCxnSpPr/>
            <p:nvPr/>
          </p:nvCxnSpPr>
          <p:spPr>
            <a:xfrm>
              <a:off x="8033701" y="4293096"/>
              <a:ext cx="1273117" cy="31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>
              <a:off x="8668727" y="3634762"/>
              <a:ext cx="1533" cy="6583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>
              <a:off x="10726230" y="2774111"/>
              <a:ext cx="0" cy="9752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V="1">
              <a:off x="9973415" y="2774111"/>
              <a:ext cx="752815" cy="57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H="1" flipV="1">
              <a:off x="7888691" y="5417448"/>
              <a:ext cx="2837540" cy="7067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8104457" y="4434793"/>
                  <a:ext cx="127938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 CC in </a:t>
                  </a:r>
                </a:p>
                <a:p>
                  <a:r>
                    <a:rPr lang="en-US" altLang="zh-TW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TW" sz="120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ifferent </a:t>
                  </a:r>
                  <a14:m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TW" altLang="en-US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TW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altLang="zh-TW" sz="120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zh-TW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4457" y="4434793"/>
                  <a:ext cx="1279389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47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單箭頭接點 17"/>
            <p:cNvCxnSpPr/>
            <p:nvPr/>
          </p:nvCxnSpPr>
          <p:spPr>
            <a:xfrm>
              <a:off x="10726230" y="4442166"/>
              <a:ext cx="0" cy="975282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4391" y="4169271"/>
              <a:ext cx="228600" cy="24765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7081" y="2695957"/>
              <a:ext cx="620719" cy="516039"/>
            </a:xfrm>
            <a:prstGeom prst="rect">
              <a:avLst/>
            </a:prstGeom>
          </p:spPr>
        </p:pic>
        <p:cxnSp>
          <p:nvCxnSpPr>
            <p:cNvPr id="21" name="直線單箭頭接點 20"/>
            <p:cNvCxnSpPr/>
            <p:nvPr/>
          </p:nvCxnSpPr>
          <p:spPr>
            <a:xfrm>
              <a:off x="6929822" y="3260466"/>
              <a:ext cx="844569" cy="9088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V="1">
              <a:off x="7887924" y="4442166"/>
              <a:ext cx="767" cy="9752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459279" y="3714868"/>
              <a:ext cx="6655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</a:t>
              </a:r>
              <a:endParaRPr lang="zh-TW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29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Expectation Maximization Algorithm [5]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87" y="4382451"/>
            <a:ext cx="2057400" cy="8763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784" y="4173217"/>
            <a:ext cx="3276600" cy="21145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184232" y="830792"/>
            <a:ext cx="1955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latin typeface="+mn-lt"/>
              </a:rPr>
              <a:t>Jensen's </a:t>
            </a:r>
            <a:r>
              <a:rPr lang="en-US" altLang="zh-TW" smtClean="0">
                <a:latin typeface="+mn-lt"/>
              </a:rPr>
              <a:t>inequality</a:t>
            </a:r>
            <a:endParaRPr lang="zh-TW" altLang="en-US"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80176" y="5622038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latin typeface="+mn-lt"/>
              </a:rPr>
              <a:t>Equality holds when X is constant</a:t>
            </a:r>
            <a:endParaRPr lang="zh-TW" altLang="en-US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30845" y="3771810"/>
                <a:ext cx="654531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mtClean="0">
                    <a:latin typeface="+mn-lt"/>
                  </a:rPr>
                  <a:t>2. Makes the lower bound tight</a:t>
                </a:r>
                <a:r>
                  <a:rPr lang="en-US" altLang="zh-TW">
                    <a:latin typeface="+mn-lt"/>
                  </a:rPr>
                  <a:t>, </a:t>
                </a:r>
                <a:r>
                  <a:rPr lang="en-US" altLang="zh-TW" smtClean="0">
                    <a:latin typeface="+mn-lt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mtClean="0">
                    <a:latin typeface="+mn-lt"/>
                  </a:rPr>
                  <a:t> </a:t>
                </a:r>
                <a:r>
                  <a:rPr lang="en-US" altLang="zh-TW">
                    <a:latin typeface="+mn-lt"/>
                  </a:rPr>
                  <a:t>is some distribution over z</a:t>
                </a:r>
              </a:p>
              <a:p>
                <a:r>
                  <a:rPr lang="en-US" altLang="zh-TW" smtClean="0">
                    <a:latin typeface="+mn-lt"/>
                  </a:rPr>
                  <a:t>  </a:t>
                </a:r>
                <a:endParaRPr lang="zh-TW" altLang="en-US">
                  <a:latin typeface="+mn-lt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5" y="3771810"/>
                <a:ext cx="6545318" cy="646331"/>
              </a:xfrm>
              <a:prstGeom prst="rect">
                <a:avLst/>
              </a:prstGeom>
              <a:blipFill>
                <a:blip r:embed="rId5"/>
                <a:stretch>
                  <a:fillRect l="-839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400693" y="1341253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latin typeface="+mn-lt"/>
              </a:rPr>
              <a:t>1.</a:t>
            </a:r>
            <a:endParaRPr lang="zh-TW" altLang="en-US">
              <a:latin typeface="+mn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78" y="1182244"/>
            <a:ext cx="2176282" cy="65135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647" y="1833596"/>
            <a:ext cx="3137225" cy="198179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5792" y="2144231"/>
            <a:ext cx="4194555" cy="354952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2024" y="1397238"/>
            <a:ext cx="5455716" cy="6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6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Expectation Maximization </a:t>
            </a:r>
            <a:r>
              <a:rPr lang="en-US" altLang="zh-TW" smtClean="0"/>
              <a:t>Algorithm [5]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mtClean="0"/>
              <a:t>Procedure</a:t>
            </a:r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r>
              <a:rPr lang="en-US" altLang="zh-TW" smtClean="0"/>
              <a:t>The likelihood is increased in each iteration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97" y="1208325"/>
            <a:ext cx="5853054" cy="23755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4169445"/>
            <a:ext cx="5904656" cy="21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98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原創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原創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417074</TotalTime>
  <Words>2814</Words>
  <Application>Microsoft Office PowerPoint</Application>
  <PresentationFormat>寬螢幕</PresentationFormat>
  <Paragraphs>371</Paragraphs>
  <Slides>23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9" baseType="lpstr">
      <vt:lpstr>Arial Unicode MS</vt:lpstr>
      <vt:lpstr>STXingkai</vt:lpstr>
      <vt:lpstr>超世紀波卡體一空陰</vt:lpstr>
      <vt:lpstr>新細明體</vt:lpstr>
      <vt:lpstr>標楷體</vt:lpstr>
      <vt:lpstr>Arial</vt:lpstr>
      <vt:lpstr>Berlin Sans FB Demi</vt:lpstr>
      <vt:lpstr>Bookman Old Style</vt:lpstr>
      <vt:lpstr>Brush Script MT</vt:lpstr>
      <vt:lpstr>Calibri</vt:lpstr>
      <vt:lpstr>Cambria Math</vt:lpstr>
      <vt:lpstr>Courier New</vt:lpstr>
      <vt:lpstr>Times New Roman</vt:lpstr>
      <vt:lpstr>Wingdings</vt:lpstr>
      <vt:lpstr>Wingdings 3</vt:lpstr>
      <vt:lpstr>原創</vt:lpstr>
      <vt:lpstr>Accelerated Multi-reference Alignment</vt:lpstr>
      <vt:lpstr>NCHC Virtual GPU Hackathon (10/5~10/15 from 8:45 AM National Standard Time)</vt:lpstr>
      <vt:lpstr>NCHC Virtual GPU Hackathon (10/5~10/15 from 8:45 AM National Standard Time)</vt:lpstr>
      <vt:lpstr>TWCC</vt:lpstr>
      <vt:lpstr>Cryo-EM Image Processing</vt:lpstr>
      <vt:lpstr>Reference-free alignment [1] </vt:lpstr>
      <vt:lpstr>Reference-free alignment [1] </vt:lpstr>
      <vt:lpstr>Expectation Maximization Algorithm [5]</vt:lpstr>
      <vt:lpstr>Expectation Maximization Algorithm [5]</vt:lpstr>
      <vt:lpstr>Expectation Maximization Algorithm in CryoEM [4]</vt:lpstr>
      <vt:lpstr>Reference-based alignment</vt:lpstr>
      <vt:lpstr>Aligment Step [1,8,9]</vt:lpstr>
      <vt:lpstr>Example: Iterative Stable Alignment and Clustering (ISAC) [7]</vt:lpstr>
      <vt:lpstr>Example: Iterative Stable Alignment and Clustering (ISAC)</vt:lpstr>
      <vt:lpstr>Example: Iterative Stable Alignment and Clustering (ISAC)</vt:lpstr>
      <vt:lpstr>Implementation: MPI and CUDA</vt:lpstr>
      <vt:lpstr>1. MPI with single GPU (Parallelize for images)</vt:lpstr>
      <vt:lpstr>1. MPI with single GPU</vt:lpstr>
      <vt:lpstr>   2. MPI with multiple GPU (Parallelize for images and references)</vt:lpstr>
      <vt:lpstr>   2. MPI with multiple GPU</vt:lpstr>
      <vt:lpstr>3. CUDA kernel</vt:lpstr>
      <vt:lpstr>Action Items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arryz</dc:creator>
  <cp:lastModifiedBy>phonchi</cp:lastModifiedBy>
  <cp:revision>6253</cp:revision>
  <cp:lastPrinted>2020-08-18T11:49:45Z</cp:lastPrinted>
  <dcterms:created xsi:type="dcterms:W3CDTF">2008-09-09T01:56:11Z</dcterms:created>
  <dcterms:modified xsi:type="dcterms:W3CDTF">2020-09-15T11:36:55Z</dcterms:modified>
</cp:coreProperties>
</file>