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995-46F8-4115-8AE2-2487FE0CA88D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A3F1E9F-473D-4D18-A0E8-F0C47E6C9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995-46F8-4115-8AE2-2487FE0CA88D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3F1E9F-473D-4D18-A0E8-F0C47E6C9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27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995-46F8-4115-8AE2-2487FE0CA88D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3F1E9F-473D-4D18-A0E8-F0C47E6C970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1444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995-46F8-4115-8AE2-2487FE0CA88D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3F1E9F-473D-4D18-A0E8-F0C47E6C9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329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995-46F8-4115-8AE2-2487FE0CA88D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3F1E9F-473D-4D18-A0E8-F0C47E6C970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732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995-46F8-4115-8AE2-2487FE0CA88D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3F1E9F-473D-4D18-A0E8-F0C47E6C9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66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995-46F8-4115-8AE2-2487FE0CA88D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1E9F-473D-4D18-A0E8-F0C47E6C9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86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995-46F8-4115-8AE2-2487FE0CA88D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1E9F-473D-4D18-A0E8-F0C47E6C9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75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995-46F8-4115-8AE2-2487FE0CA88D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1E9F-473D-4D18-A0E8-F0C47E6C9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52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995-46F8-4115-8AE2-2487FE0CA88D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3F1E9F-473D-4D18-A0E8-F0C47E6C9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71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995-46F8-4115-8AE2-2487FE0CA88D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3F1E9F-473D-4D18-A0E8-F0C47E6C9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44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995-46F8-4115-8AE2-2487FE0CA88D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3F1E9F-473D-4D18-A0E8-F0C47E6C9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7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995-46F8-4115-8AE2-2487FE0CA88D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1E9F-473D-4D18-A0E8-F0C47E6C9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94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995-46F8-4115-8AE2-2487FE0CA88D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1E9F-473D-4D18-A0E8-F0C47E6C9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29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995-46F8-4115-8AE2-2487FE0CA88D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1E9F-473D-4D18-A0E8-F0C47E6C9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45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995-46F8-4115-8AE2-2487FE0CA88D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3F1E9F-473D-4D18-A0E8-F0C47E6C9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88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8995-46F8-4115-8AE2-2487FE0CA88D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A3F1E9F-473D-4D18-A0E8-F0C47E6C9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13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Asymptotics</a:t>
            </a:r>
            <a:r>
              <a:rPr lang="en-US" altLang="zh-TW" dirty="0" smtClean="0"/>
              <a:t> and connections to  non-Bayesian approaches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林思涵</a:t>
            </a:r>
            <a:endParaRPr lang="en-US" altLang="zh-TW" dirty="0" smtClean="0"/>
          </a:p>
          <a:p>
            <a:r>
              <a:rPr lang="en-US" altLang="zh-TW" dirty="0" smtClean="0"/>
              <a:t>2020/09/22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1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Counterexamples to the theorems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Prior distributions that exclude the point of convergence.</a:t>
                </a:r>
              </a:p>
              <a:p>
                <a:r>
                  <a:rPr lang="en-US" altLang="zh-TW" dirty="0"/>
                  <a:t>Convergence to the edge of parameter space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is on the boundary of the </a:t>
                </a:r>
                <a:r>
                  <a:rPr lang="en-US" altLang="zh-TW" dirty="0" smtClean="0"/>
                  <a:t>parameter space</a:t>
                </a:r>
                <a:r>
                  <a:rPr lang="en-US" altLang="zh-TW" dirty="0"/>
                  <a:t>, then the Taylor series expansion must be truncated in some directions, and </a:t>
                </a:r>
                <a:r>
                  <a:rPr lang="en-US" altLang="zh-TW" dirty="0" smtClean="0"/>
                  <a:t>the normal </a:t>
                </a:r>
                <a:r>
                  <a:rPr lang="en-US" altLang="zh-TW" dirty="0"/>
                  <a:t>distribution will not necessarily be appropriate, even in the limit.</a:t>
                </a:r>
              </a:p>
              <a:p>
                <a:r>
                  <a:rPr lang="en-US" altLang="zh-TW" dirty="0"/>
                  <a:t>Tails of the distribution.</a:t>
                </a:r>
                <a:endParaRPr lang="zh-TW" altLang="en-US" dirty="0"/>
              </a:p>
              <a:p>
                <a:pPr lvl="1"/>
                <a:r>
                  <a:rPr lang="en-US" altLang="zh-TW" dirty="0"/>
                  <a:t>The normal approximation can hold for essentially all the </a:t>
                </a:r>
                <a:r>
                  <a:rPr lang="en-US" altLang="zh-TW" dirty="0" smtClean="0"/>
                  <a:t>mass of </a:t>
                </a:r>
                <a:r>
                  <a:rPr lang="en-US" altLang="zh-TW" dirty="0"/>
                  <a:t>the posterior distribution but still not be accurate in the tails.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4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Frequency evaluations of Bayesian </a:t>
            </a:r>
            <a:r>
              <a:rPr lang="en-US" altLang="zh-TW" dirty="0" smtClean="0"/>
              <a:t>inferences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Large-sample </a:t>
            </a:r>
            <a:r>
              <a:rPr lang="en-US" altLang="zh-TW" dirty="0" smtClean="0"/>
              <a:t>correspondence</a:t>
            </a:r>
          </a:p>
          <a:p>
            <a:pPr lvl="1"/>
            <a:r>
              <a:rPr lang="en-US" altLang="zh-TW" dirty="0"/>
              <a:t>Suppose that the normal approximation </a:t>
            </a:r>
            <a:r>
              <a:rPr lang="en-US" altLang="zh-TW" dirty="0" smtClean="0"/>
              <a:t>for </a:t>
            </a:r>
            <a:r>
              <a:rPr lang="en-US" altLang="zh-TW" dirty="0"/>
              <a:t>the posterior distribution of θ holds;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then we </a:t>
            </a:r>
            <a:r>
              <a:rPr lang="en-US" altLang="zh-TW" dirty="0"/>
              <a:t>can transform to the standard multivariate </a:t>
            </a:r>
            <a:r>
              <a:rPr lang="en-US" altLang="zh-TW" dirty="0" smtClean="0"/>
              <a:t>normal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indent="-285750"/>
            <a:endParaRPr lang="en-US" altLang="zh-TW" dirty="0" smtClean="0"/>
          </a:p>
          <a:p>
            <a:pPr indent="-285750"/>
            <a:r>
              <a:rPr lang="en-US" altLang="zh-TW" dirty="0"/>
              <a:t>Point estimation, consistency, and </a:t>
            </a:r>
            <a:r>
              <a:rPr lang="en-US" altLang="zh-TW" dirty="0" smtClean="0"/>
              <a:t>efficiency</a:t>
            </a:r>
          </a:p>
          <a:p>
            <a:pPr indent="-285750"/>
            <a:r>
              <a:rPr lang="en-US" altLang="zh-TW" dirty="0"/>
              <a:t>Confidence coverage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47" y="3302411"/>
            <a:ext cx="448499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07096" y="624110"/>
            <a:ext cx="9713843" cy="1280890"/>
          </a:xfrm>
        </p:spPr>
        <p:txBody>
          <a:bodyPr>
            <a:normAutofit/>
          </a:bodyPr>
          <a:lstStyle/>
          <a:p>
            <a:r>
              <a:rPr lang="en-US" altLang="zh-TW" dirty="0"/>
              <a:t>Bayesian interpretations of other statistical </a:t>
            </a:r>
            <a:r>
              <a:rPr lang="en-US" altLang="zh-TW" dirty="0" smtClean="0"/>
              <a:t>methods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Maximum likelihood and other point </a:t>
                </a:r>
                <a:r>
                  <a:rPr lang="en-US" altLang="zh-TW" dirty="0" smtClean="0"/>
                  <a:t>estimates</a:t>
                </a:r>
              </a:p>
              <a:p>
                <a:pPr lvl="1"/>
                <a:r>
                  <a:rPr lang="en-US" altLang="zh-TW" dirty="0"/>
                  <a:t>In the limit of large sample size, in fact, we can use asymptotic theory to </a:t>
                </a:r>
                <a:r>
                  <a:rPr lang="en-US" altLang="zh-TW" dirty="0" smtClean="0"/>
                  <a:t>construct a </a:t>
                </a:r>
                <a:r>
                  <a:rPr lang="en-US" altLang="zh-TW" dirty="0"/>
                  <a:t>theoretical Bayesian justification for classical maximum likelihood inference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/>
                  <a:t>For finite n, the above approach is inefficient or wasteful of information to the </a:t>
                </a:r>
                <a:r>
                  <a:rPr lang="en-US" altLang="zh-TW" dirty="0" smtClean="0"/>
                  <a:t>extent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is not a sufficient statistic. When the number of parameters is large, the </a:t>
                </a:r>
                <a:r>
                  <a:rPr lang="en-US" altLang="zh-TW" dirty="0" smtClean="0"/>
                  <a:t>consistency result </a:t>
                </a:r>
                <a:r>
                  <a:rPr lang="en-US" altLang="zh-TW" dirty="0"/>
                  <a:t>is often not helpful, and </a:t>
                </a:r>
                <a:r>
                  <a:rPr lang="en-US" altLang="zh-TW" dirty="0" err="1"/>
                  <a:t>noninformative</a:t>
                </a:r>
                <a:r>
                  <a:rPr lang="en-US" altLang="zh-TW" dirty="0"/>
                  <a:t> prior distributions are hard to justify.</a:t>
                </a:r>
                <a:endParaRPr lang="en-US" altLang="zh-TW" dirty="0" smtClean="0"/>
              </a:p>
              <a:p>
                <a:r>
                  <a:rPr lang="en-US" altLang="zh-TW" dirty="0"/>
                  <a:t>Unbiased </a:t>
                </a:r>
                <a:r>
                  <a:rPr lang="en-US" altLang="zh-TW" dirty="0" smtClean="0"/>
                  <a:t>estimates</a:t>
                </a:r>
              </a:p>
              <a:p>
                <a:pPr lvl="1"/>
                <a:r>
                  <a:rPr lang="en-US" altLang="zh-TW" dirty="0"/>
                  <a:t>I</a:t>
                </a:r>
                <a:r>
                  <a:rPr lang="en-US" altLang="zh-TW" dirty="0" smtClean="0"/>
                  <a:t>t is often </a:t>
                </a:r>
                <a:r>
                  <a:rPr lang="en-US" altLang="zh-TW" dirty="0"/>
                  <a:t>not possible to estimate several parameters at once in an even approximately </a:t>
                </a:r>
                <a:r>
                  <a:rPr lang="en-US" altLang="zh-TW" dirty="0" smtClean="0"/>
                  <a:t>unbiased manner.</a:t>
                </a:r>
              </a:p>
              <a:p>
                <a:pPr lvl="1"/>
                <a:r>
                  <a:rPr lang="en-US" altLang="zh-TW" dirty="0"/>
                  <a:t>Another problem with the principle of unbiasedness arises when treating a future observable value as a parameter in prediction problems</a:t>
                </a:r>
                <a:r>
                  <a:rPr lang="en-US" altLang="zh-TW" dirty="0" smtClean="0"/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6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7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Confidence </a:t>
            </a:r>
            <a:r>
              <a:rPr lang="en-US" altLang="zh-TW" dirty="0" smtClean="0"/>
              <a:t>intervals</a:t>
            </a:r>
          </a:p>
          <a:p>
            <a:pPr lvl="1"/>
            <a:r>
              <a:rPr lang="en-US" altLang="zh-TW" dirty="0"/>
              <a:t>Even in small samples, Bayesian (1 −α) posterior intervals often have close to (1 −α) </a:t>
            </a:r>
            <a:r>
              <a:rPr lang="en-US" altLang="zh-TW" dirty="0" smtClean="0"/>
              <a:t>confidence coverage </a:t>
            </a:r>
            <a:r>
              <a:rPr lang="en-US" altLang="zh-TW" dirty="0"/>
              <a:t>under repeated samples conditional on θ.</a:t>
            </a:r>
          </a:p>
          <a:p>
            <a:r>
              <a:rPr lang="en-US" altLang="zh-TW" dirty="0"/>
              <a:t>Hypothesis </a:t>
            </a:r>
            <a:r>
              <a:rPr lang="en-US" altLang="zh-TW" dirty="0" smtClean="0"/>
              <a:t>testing</a:t>
            </a:r>
          </a:p>
          <a:p>
            <a:pPr lvl="1"/>
            <a:r>
              <a:rPr lang="en-US" altLang="zh-TW" dirty="0"/>
              <a:t>For a continuous parameter θ, the question ‘Does θ equal 0?’ can </a:t>
            </a:r>
            <a:r>
              <a:rPr lang="en-US" altLang="zh-TW" dirty="0" smtClean="0"/>
              <a:t>generally be </a:t>
            </a:r>
            <a:r>
              <a:rPr lang="en-US" altLang="zh-TW" dirty="0"/>
              <a:t>rephrased more usefully as ‘What is the posterior distribution for θ?’</a:t>
            </a:r>
            <a:endParaRPr lang="en-US" altLang="zh-TW" dirty="0" smtClean="0"/>
          </a:p>
          <a:p>
            <a:pPr lvl="1"/>
            <a:r>
              <a:rPr lang="en-US" altLang="zh-TW" dirty="0"/>
              <a:t>On the other hand, the posterior probability that θ &gt; 0 is 84%, which is a more satisfactory and informative conclusion than the dichotomous verdict ‘reject’ or ‘do not reject.’</a:t>
            </a:r>
          </a:p>
          <a:p>
            <a:r>
              <a:rPr lang="en-US" altLang="zh-TW" dirty="0"/>
              <a:t>Multiple comparisons and multilevel </a:t>
            </a:r>
            <a:r>
              <a:rPr lang="en-US" altLang="zh-TW" dirty="0" smtClean="0"/>
              <a:t>modeling</a:t>
            </a:r>
          </a:p>
          <a:p>
            <a:pPr lvl="1"/>
            <a:r>
              <a:rPr lang="en-US" altLang="zh-TW" dirty="0"/>
              <a:t>We prefer to handle multiple comparisons problems using hierarchical models</a:t>
            </a:r>
          </a:p>
          <a:p>
            <a:r>
              <a:rPr lang="en-US" altLang="zh-TW" dirty="0"/>
              <a:t>Nonparametric methods, permutation tests, jackknife, bootstrap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107096" y="624110"/>
            <a:ext cx="9713843" cy="1280890"/>
          </a:xfrm>
        </p:spPr>
        <p:txBody>
          <a:bodyPr>
            <a:normAutofit/>
          </a:bodyPr>
          <a:lstStyle/>
          <a:p>
            <a:r>
              <a:rPr lang="en-US" altLang="zh-TW" dirty="0"/>
              <a:t>Bayesian interpretations of other statistical </a:t>
            </a:r>
            <a:r>
              <a:rPr lang="en-US" altLang="zh-TW" dirty="0" smtClean="0"/>
              <a:t>methods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35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31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Normal approximations to the posterior </a:t>
            </a:r>
            <a:r>
              <a:rPr lang="en-US" altLang="zh-TW" dirty="0" smtClean="0"/>
              <a:t>distribution</a:t>
            </a:r>
          </a:p>
          <a:p>
            <a:r>
              <a:rPr lang="en-US" altLang="zh-TW" dirty="0"/>
              <a:t>Large-sample </a:t>
            </a:r>
            <a:r>
              <a:rPr lang="en-US" altLang="zh-TW" dirty="0" smtClean="0"/>
              <a:t>theory</a:t>
            </a:r>
          </a:p>
          <a:p>
            <a:r>
              <a:rPr lang="en-US" altLang="zh-TW" dirty="0"/>
              <a:t>Counterexamples to the </a:t>
            </a:r>
            <a:r>
              <a:rPr lang="en-US" altLang="zh-TW" dirty="0" smtClean="0"/>
              <a:t>theorems</a:t>
            </a:r>
          </a:p>
          <a:p>
            <a:r>
              <a:rPr lang="en-US" altLang="zh-TW" dirty="0"/>
              <a:t>Frequency evaluations of Bayesian </a:t>
            </a:r>
            <a:r>
              <a:rPr lang="en-US" altLang="zh-TW" dirty="0" smtClean="0"/>
              <a:t>inferences</a:t>
            </a:r>
          </a:p>
          <a:p>
            <a:r>
              <a:rPr lang="en-US" altLang="zh-TW" dirty="0"/>
              <a:t>Bayesian interpretations of other statistical methods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89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TW" dirty="0"/>
              <a:t>Normal approximations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to </a:t>
            </a:r>
            <a:r>
              <a:rPr lang="en-US" altLang="zh-TW" dirty="0"/>
              <a:t>the posterior distribution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 smtClean="0"/>
                  <a:t>If the </a:t>
                </a:r>
                <a:r>
                  <a:rPr lang="en-US" altLang="zh-TW" sz="2400" dirty="0"/>
                  <a:t>posterior distribution p(</a:t>
                </a:r>
                <a:r>
                  <a:rPr lang="en-US" altLang="zh-TW" sz="2400" dirty="0" err="1"/>
                  <a:t>θ|y</a:t>
                </a:r>
                <a:r>
                  <a:rPr lang="en-US" altLang="zh-TW" sz="2400" dirty="0"/>
                  <a:t>)</a:t>
                </a:r>
                <a:r>
                  <a:rPr lang="en-US" altLang="zh-TW" dirty="0"/>
                  <a:t> is </a:t>
                </a:r>
                <a:r>
                  <a:rPr lang="en-US" altLang="zh-TW" sz="2400" dirty="0"/>
                  <a:t>unimodal</a:t>
                </a:r>
                <a:r>
                  <a:rPr lang="en-US" altLang="zh-TW" dirty="0"/>
                  <a:t> and </a:t>
                </a:r>
                <a:r>
                  <a:rPr lang="en-US" altLang="zh-TW" sz="2400" dirty="0"/>
                  <a:t>roughly symmetric</a:t>
                </a:r>
                <a:r>
                  <a:rPr lang="en-US" altLang="zh-TW" dirty="0"/>
                  <a:t>, </a:t>
                </a:r>
                <a:endParaRPr lang="en-US" altLang="zh-TW" dirty="0" smtClean="0"/>
              </a:p>
              <a:p>
                <a:r>
                  <a:rPr lang="en-US" altLang="zh-TW" dirty="0" smtClean="0"/>
                  <a:t>it </a:t>
                </a:r>
                <a:r>
                  <a:rPr lang="en-US" altLang="zh-TW" dirty="0"/>
                  <a:t>can be </a:t>
                </a:r>
                <a:r>
                  <a:rPr lang="en-US" altLang="zh-TW" dirty="0" smtClean="0"/>
                  <a:t>convenient to </a:t>
                </a:r>
                <a:r>
                  <a:rPr lang="en-US" altLang="zh-TW" sz="2400" dirty="0"/>
                  <a:t>a</a:t>
                </a:r>
                <a:r>
                  <a:rPr lang="en-US" altLang="zh-TW" sz="2400" dirty="0" smtClean="0"/>
                  <a:t>pproximate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it by a </a:t>
                </a:r>
                <a:r>
                  <a:rPr lang="en-US" altLang="zh-TW" sz="2400" dirty="0"/>
                  <a:t>normal </a:t>
                </a:r>
                <a:r>
                  <a:rPr lang="en-US" altLang="zh-TW" sz="2400" dirty="0" smtClean="0"/>
                  <a:t>distribution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Consider </a:t>
                </a:r>
                <a:r>
                  <a:rPr lang="en-US" altLang="zh-TW" dirty="0"/>
                  <a:t>a quadratic approximation to the log-posterior </a:t>
                </a:r>
                <a:r>
                  <a:rPr lang="en-US" altLang="zh-TW" dirty="0" smtClean="0"/>
                  <a:t>density</a:t>
                </a:r>
              </a:p>
              <a:p>
                <a:pPr lvl="1"/>
                <a:r>
                  <a:rPr lang="en-US" altLang="zh-TW" dirty="0" smtClean="0"/>
                  <a:t>Centered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at </a:t>
                </a:r>
                <a:r>
                  <a:rPr lang="en-US" altLang="zh-TW" dirty="0"/>
                  <a:t>the posterior </a:t>
                </a:r>
                <a:r>
                  <a:rPr lang="en-US" altLang="zh-TW" dirty="0" smtClean="0"/>
                  <a:t>mode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/>
                  <a:t>A Taylor series expansion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TW" dirty="0" smtClean="0"/>
                  <a:t> centered </a:t>
                </a:r>
                <a:r>
                  <a:rPr lang="en-US" altLang="zh-TW" dirty="0"/>
                  <a:t>at the posterior </a:t>
                </a:r>
                <a:r>
                  <a:rPr lang="en-US" altLang="zh-TW" dirty="0" smtClean="0"/>
                  <a:t>mode,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the </a:t>
                </a:r>
                <a:r>
                  <a:rPr lang="en-US" altLang="zh-TW" dirty="0" smtClean="0"/>
                  <a:t>approximation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TW" dirty="0"/>
                  <a:t> is the observed </a:t>
                </a:r>
                <a:r>
                  <a:rPr lang="en-US" altLang="zh-TW" dirty="0" smtClean="0"/>
                  <a:t>information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2" t="-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6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496538"/>
            <a:ext cx="7200000" cy="3296104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92764"/>
            <a:ext cx="7200000" cy="318957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190922" y="10798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真實狀</a:t>
            </a:r>
            <a:r>
              <a:rPr lang="zh-TW" altLang="en-US" dirty="0"/>
              <a:t>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190922" y="44262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常態近似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9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424069"/>
                <a:ext cx="8915400" cy="60827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Interpretation of the posterior density function relative to its maximum</a:t>
                </a:r>
              </a:p>
              <a:p>
                <a:pPr lvl="1"/>
                <a:r>
                  <a:rPr lang="en-US" altLang="zh-TW" dirty="0"/>
                  <a:t>the </a:t>
                </a:r>
                <a:r>
                  <a:rPr lang="en-US" altLang="zh-TW" dirty="0" smtClean="0"/>
                  <a:t>d-dimensional normal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dirty="0"/>
                        <m:t>constant</m:t>
                      </m:r>
                      <m:r>
                        <m:rPr>
                          <m:nor/>
                        </m:rPr>
                        <a:rPr lang="en-US" altLang="zh-TW" b="0" i="0" dirty="0" smtClean="0"/>
                        <m:t>+</m:t>
                      </m:r>
                      <m:f>
                        <m:f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Summarizing </a:t>
                </a:r>
                <a:r>
                  <a:rPr lang="en-US" altLang="zh-TW" dirty="0"/>
                  <a:t>posterior distributions by point estimates and standard </a:t>
                </a:r>
                <a:r>
                  <a:rPr lang="en-US" altLang="zh-TW" dirty="0" smtClean="0"/>
                  <a:t>errors</a:t>
                </a:r>
              </a:p>
              <a:p>
                <a:pPr lvl="1"/>
                <a:r>
                  <a:rPr lang="en-US" altLang="zh-TW" dirty="0"/>
                  <a:t>if n is large enough, 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Data </a:t>
                </a:r>
                <a:r>
                  <a:rPr lang="en-US" altLang="zh-TW" dirty="0"/>
                  <a:t>reduction and summary </a:t>
                </a:r>
                <a:r>
                  <a:rPr lang="en-US" altLang="zh-TW" dirty="0" smtClean="0"/>
                  <a:t>statistics</a:t>
                </a:r>
              </a:p>
              <a:p>
                <a:pPr lvl="1"/>
                <a:r>
                  <a:rPr lang="en-US" altLang="zh-TW" dirty="0"/>
                  <a:t>the posterior distribution is summarized </a:t>
                </a:r>
                <a:r>
                  <a:rPr lang="en-US" altLang="zh-TW" dirty="0" smtClean="0"/>
                  <a:t>by</a:t>
                </a:r>
              </a:p>
              <a:p>
                <a:pPr lvl="2"/>
                <a:r>
                  <a:rPr lang="en-US" altLang="zh-TW" dirty="0"/>
                  <a:t>its </a:t>
                </a:r>
                <a:r>
                  <a:rPr lang="en-US" altLang="zh-TW" dirty="0" smtClean="0"/>
                  <a:t>mode,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altLang="zh-TW" dirty="0" smtClean="0"/>
              </a:p>
              <a:p>
                <a:pPr lvl="2"/>
                <a:r>
                  <a:rPr lang="en-US" altLang="zh-TW" dirty="0"/>
                  <a:t>the curvature of the posterior density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Lower-dimensional normal </a:t>
                </a:r>
                <a:r>
                  <a:rPr lang="en-US" altLang="zh-TW" dirty="0" smtClean="0"/>
                  <a:t>approximations</a:t>
                </a:r>
              </a:p>
              <a:p>
                <a:pPr lvl="1"/>
                <a:r>
                  <a:rPr lang="en-US" altLang="zh-TW" dirty="0"/>
                  <a:t>For a finite sample size n, the normal approximation is typically more accurate for </a:t>
                </a:r>
                <a:r>
                  <a:rPr lang="en-US" altLang="zh-TW" dirty="0" smtClean="0"/>
                  <a:t>conditional and </a:t>
                </a:r>
                <a:r>
                  <a:rPr lang="en-US" altLang="zh-TW" dirty="0"/>
                  <a:t>marginal distributions of components of θ than for the full joint distribution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/>
                  <a:t>If </a:t>
                </a:r>
                <a:r>
                  <a:rPr lang="el-GR" altLang="zh-TW" dirty="0"/>
                  <a:t>θ </a:t>
                </a:r>
                <a:r>
                  <a:rPr lang="en-US" altLang="zh-TW" dirty="0"/>
                  <a:t>is </a:t>
                </a:r>
                <a:r>
                  <a:rPr lang="en-US" altLang="zh-TW" dirty="0" smtClean="0"/>
                  <a:t>high-dimensional, two </a:t>
                </a:r>
                <a:r>
                  <a:rPr lang="en-US" altLang="zh-TW" dirty="0"/>
                  <a:t>situations commonly arise</a:t>
                </a:r>
                <a:r>
                  <a:rPr lang="en-US" altLang="zh-TW" dirty="0" smtClean="0"/>
                  <a:t>.</a:t>
                </a:r>
              </a:p>
              <a:p>
                <a:pPr lvl="2"/>
                <a:r>
                  <a:rPr lang="en-US" altLang="zh-TW" dirty="0"/>
                  <a:t>the marginal distributions of many individual </a:t>
                </a:r>
                <a:r>
                  <a:rPr lang="en-US" altLang="zh-TW" dirty="0" smtClean="0"/>
                  <a:t>components of </a:t>
                </a:r>
                <a:r>
                  <a:rPr lang="en-US" altLang="zh-TW" dirty="0"/>
                  <a:t>θ can be approximately </a:t>
                </a:r>
                <a:r>
                  <a:rPr lang="en-US" altLang="zh-TW" dirty="0" smtClean="0"/>
                  <a:t>normal.</a:t>
                </a:r>
              </a:p>
              <a:p>
                <a:pPr lvl="2"/>
                <a:r>
                  <a:rPr lang="en-US" altLang="zh-TW" dirty="0"/>
                  <a:t>it is possible that θ can be partitioned into two </a:t>
                </a:r>
                <a:r>
                  <a:rPr lang="en-US" altLang="zh-TW" dirty="0" err="1"/>
                  <a:t>subvectors</a:t>
                </a:r>
                <a:r>
                  <a:rPr lang="en-US" altLang="zh-TW" dirty="0"/>
                  <a:t>, θ = (θ1, θ2), for which p(θ2|y) is not necessarily close to normal, but p(θ1|θ2, y) is, perhaps with mean and variance that are functions of θ2.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424069"/>
                <a:ext cx="8915400" cy="6082747"/>
              </a:xfrm>
              <a:blipFill>
                <a:blip r:embed="rId2"/>
                <a:stretch>
                  <a:fillRect l="-479" t="-10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s://upload.wikimedia.org/wikipedia/commons/a/a9/Empirical_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710" y="1929003"/>
            <a:ext cx="347290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2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Large-sample </a:t>
            </a:r>
            <a:r>
              <a:rPr lang="en-US" altLang="zh-TW" dirty="0" smtClean="0"/>
              <a:t>theory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146852" y="2133600"/>
                <a:ext cx="9859618" cy="377762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The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that </a:t>
                </a:r>
                <a:r>
                  <a:rPr lang="en-US" altLang="zh-TW" dirty="0"/>
                  <a:t>are independent outcomes sampled from a common distribution, f(y</a:t>
                </a:r>
                <a:r>
                  <a:rPr lang="en-US" altLang="zh-TW" dirty="0" smtClean="0"/>
                  <a:t>).</a:t>
                </a:r>
              </a:p>
              <a:p>
                <a:r>
                  <a:rPr lang="en-US" altLang="zh-TW" dirty="0"/>
                  <a:t>Suppose the data are modeled by a </a:t>
                </a:r>
                <a:r>
                  <a:rPr lang="en-US" altLang="zh-TW" dirty="0" smtClean="0"/>
                  <a:t>parametric family</a:t>
                </a:r>
                <a:r>
                  <a:rPr lang="en-US" altLang="zh-TW" dirty="0"/>
                  <a:t>, p(</a:t>
                </a:r>
                <a:r>
                  <a:rPr lang="en-US" altLang="zh-TW" dirty="0" err="1"/>
                  <a:t>y|θ</a:t>
                </a:r>
                <a:r>
                  <a:rPr lang="en-US" altLang="zh-TW" dirty="0"/>
                  <a:t>), with a prior distribution p(θ</a:t>
                </a:r>
                <a:r>
                  <a:rPr lang="en-US" altLang="zh-TW" dirty="0" smtClean="0"/>
                  <a:t>).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/>
                  <a:t>If the true data distribution is included in the parametric </a:t>
                </a:r>
                <a:r>
                  <a:rPr lang="en-US" altLang="zh-TW" dirty="0" smtClean="0"/>
                  <a:t>family—that is</a:t>
                </a:r>
                <a:r>
                  <a:rPr lang="en-US" altLang="zh-TW" dirty="0"/>
                  <a:t>, </a:t>
                </a:r>
                <a:endParaRPr lang="en-US" altLang="zh-TW" dirty="0" smtClean="0"/>
              </a:p>
              <a:p>
                <a:pPr marL="0" indent="0" algn="ctr">
                  <a:buNone/>
                </a:pPr>
                <a:r>
                  <a:rPr lang="en-US" altLang="zh-TW" dirty="0" smtClean="0"/>
                  <a:t>if </a:t>
                </a:r>
                <a:r>
                  <a:rPr lang="en-US" altLang="zh-TW" dirty="0"/>
                  <a:t>f(y) = p(y</a:t>
                </a:r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) </a:t>
                </a:r>
                <a:r>
                  <a:rPr lang="en-US" altLang="zh-TW" dirty="0"/>
                  <a:t>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then</a:t>
                </a:r>
                <a:r>
                  <a:rPr lang="en-US" altLang="zh-TW" dirty="0"/>
                  <a:t>, in addition to asymptotic normality, the </a:t>
                </a:r>
                <a:r>
                  <a:rPr lang="en-US" altLang="zh-TW" dirty="0" smtClean="0"/>
                  <a:t>property of </a:t>
                </a:r>
                <a:r>
                  <a:rPr lang="en-US" altLang="zh-TW" dirty="0"/>
                  <a:t>consistency holds: the posterior distribution converges to a point mass at the true </a:t>
                </a:r>
                <a:r>
                  <a:rPr lang="en-US" altLang="zh-TW" dirty="0" smtClean="0"/>
                  <a:t>parameter value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altLang="zh-TW" dirty="0"/>
                  <a:t>, </a:t>
                </a:r>
                <a:r>
                  <a:rPr lang="en-US" altLang="zh-TW" dirty="0"/>
                  <a:t>as n → ∞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/>
                  <a:t>When the true distribution is not included in the </a:t>
                </a:r>
                <a:r>
                  <a:rPr lang="en-US" altLang="zh-TW" dirty="0" smtClean="0"/>
                  <a:t>parametric family</a:t>
                </a:r>
                <a:r>
                  <a:rPr lang="en-US" altLang="zh-TW" dirty="0"/>
                  <a:t>, there is no longer a true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</a:p>
              <a:p>
                <a:pPr lvl="1"/>
                <a:r>
                  <a:rPr lang="en-US" altLang="zh-TW" dirty="0"/>
                  <a:t>but its role in the theoretical result is replaced </a:t>
                </a:r>
                <a:r>
                  <a:rPr lang="en-US" altLang="zh-TW" dirty="0" smtClean="0"/>
                  <a:t>by a </a:t>
                </a:r>
                <a:r>
                  <a:rPr lang="en-US" altLang="zh-TW" dirty="0"/>
                  <a:t>value θ</a:t>
                </a:r>
                <a:r>
                  <a:rPr lang="en-US" altLang="zh-TW" sz="600" dirty="0"/>
                  <a:t>0 </a:t>
                </a:r>
                <a:r>
                  <a:rPr lang="en-US" altLang="zh-TW" dirty="0"/>
                  <a:t>that makes the model distribution, p(</a:t>
                </a:r>
                <a:r>
                  <a:rPr lang="en-US" altLang="zh-TW" dirty="0" err="1"/>
                  <a:t>y|θ</a:t>
                </a:r>
                <a:r>
                  <a:rPr lang="en-US" altLang="zh-TW" dirty="0"/>
                  <a:t>), closest to the true distribution, f(y</a:t>
                </a:r>
                <a:r>
                  <a:rPr lang="en-US" altLang="zh-TW" dirty="0" smtClean="0"/>
                  <a:t>), in </a:t>
                </a:r>
                <a:r>
                  <a:rPr lang="en-US" altLang="zh-TW" dirty="0"/>
                  <a:t>a technical sense involving </a:t>
                </a:r>
                <a:r>
                  <a:rPr lang="en-US" altLang="zh-TW" dirty="0" err="1"/>
                  <a:t>Kullback-Leibler</a:t>
                </a:r>
                <a:r>
                  <a:rPr lang="en-US" altLang="zh-TW" dirty="0"/>
                  <a:t> divergence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46852" y="2133600"/>
                <a:ext cx="9859618" cy="3777622"/>
              </a:xfrm>
              <a:blipFill>
                <a:blip r:embed="rId2"/>
                <a:stretch>
                  <a:fillRect l="-433" t="-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09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Large-sample theory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Asymptotic normality and consistency</a:t>
                </a:r>
              </a:p>
              <a:p>
                <a:pPr lvl="1"/>
                <a:r>
                  <a:rPr lang="en-US" altLang="zh-TW" dirty="0"/>
                  <a:t>under some </a:t>
                </a:r>
                <a:r>
                  <a:rPr lang="en-US" altLang="zh-TW" dirty="0" smtClean="0"/>
                  <a:t>regularity conditions, as </a:t>
                </a:r>
                <a:r>
                  <a:rPr lang="en-US" altLang="zh-TW" dirty="0"/>
                  <a:t>n → ∞, the posterior distribution of </a:t>
                </a:r>
                <a:r>
                  <a:rPr lang="en-US" altLang="zh-TW" dirty="0" smtClean="0"/>
                  <a:t>θ approaches </a:t>
                </a:r>
                <a:r>
                  <a:rPr lang="en-US" altLang="zh-TW" dirty="0"/>
                  <a:t>normality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:r>
                  <a:rPr lang="en-US" altLang="zh-TW" dirty="0" smtClean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𝑛𝐽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TW" dirty="0"/>
                  <a:t>(</a:t>
                </a:r>
                <a:r>
                  <a:rPr lang="el-GR" altLang="zh-TW" dirty="0"/>
                  <a:t>θ</a:t>
                </a:r>
                <a:r>
                  <a:rPr lang="el-GR" altLang="zh-TW" dirty="0" smtClean="0"/>
                  <a:t>)</a:t>
                </a:r>
                <a:r>
                  <a:rPr lang="en-US" altLang="zh-TW" dirty="0" smtClean="0"/>
                  <a:t>: Fisher information.</a:t>
                </a:r>
              </a:p>
              <a:p>
                <a:r>
                  <a:rPr lang="en-US" altLang="zh-TW" dirty="0"/>
                  <a:t>Likelihood dominating the prior distribution</a:t>
                </a:r>
                <a:endParaRPr lang="en-US" altLang="zh-TW" dirty="0" smtClean="0"/>
              </a:p>
              <a:p>
                <a:pPr lvl="1"/>
                <a:r>
                  <a:rPr lang="en-US" altLang="zh-TW" dirty="0"/>
                  <a:t>The asymptotic results formalize the notion that the importance of the prior distribution diminishes as the sample size </a:t>
                </a:r>
                <a:r>
                  <a:rPr lang="en-US" altLang="zh-TW" dirty="0" smtClean="0"/>
                  <a:t>increases.</a:t>
                </a:r>
              </a:p>
              <a:p>
                <a:pPr lvl="1"/>
                <a:r>
                  <a:rPr lang="en-US" altLang="zh-TW" dirty="0"/>
                  <a:t>When sample sizes are small, the </a:t>
                </a:r>
                <a:r>
                  <a:rPr lang="en-US" altLang="zh-TW" dirty="0" smtClean="0"/>
                  <a:t>prior distribution </a:t>
                </a:r>
                <a:r>
                  <a:rPr lang="en-US" altLang="zh-TW" dirty="0"/>
                  <a:t>is a critical part of the model specification.</a:t>
                </a: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8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Counterexamples to the theorems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Underidentified</a:t>
                </a:r>
                <a:r>
                  <a:rPr lang="en-US" altLang="zh-TW" dirty="0"/>
                  <a:t> models and </a:t>
                </a:r>
                <a:r>
                  <a:rPr lang="en-US" altLang="zh-TW" dirty="0" err="1"/>
                  <a:t>nonidentified</a:t>
                </a:r>
                <a:r>
                  <a:rPr lang="en-US" altLang="zh-TW" dirty="0"/>
                  <a:t> parameters</a:t>
                </a:r>
                <a:r>
                  <a:rPr lang="en-US" altLang="zh-TW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lvl="1"/>
                <a:r>
                  <a:rPr lang="en-US" altLang="zh-TW" dirty="0"/>
                  <a:t>only one of u or v is observed from each pair (u, v)</a:t>
                </a:r>
                <a:endParaRPr lang="en-US" altLang="zh-TW" dirty="0" smtClean="0"/>
              </a:p>
              <a:p>
                <a:r>
                  <a:rPr lang="en-US" altLang="zh-TW" dirty="0"/>
                  <a:t>Number of parameters increasing with sample size</a:t>
                </a:r>
                <a:r>
                  <a:rPr lang="en-US" altLang="zh-TW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generally cannot </a:t>
                </a:r>
                <a:r>
                  <a:rPr lang="en-US" altLang="zh-TW" dirty="0"/>
                  <a:t>be estimated consistently unless the amount of data collected from each </a:t>
                </a:r>
                <a:r>
                  <a:rPr lang="en-US" altLang="zh-TW" dirty="0" err="1" smtClean="0"/>
                  <a:t>samplingunit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increases along with the number of units.</a:t>
                </a:r>
                <a:endParaRPr lang="en-US" altLang="zh-TW" dirty="0" smtClean="0"/>
              </a:p>
              <a:p>
                <a:r>
                  <a:rPr lang="en-US" altLang="zh-TW" dirty="0"/>
                  <a:t>Aliasing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/>
                  <a:t>consider the following </a:t>
                </a:r>
                <a:r>
                  <a:rPr lang="en-US" altLang="zh-TW" dirty="0" smtClean="0"/>
                  <a:t>normal mixture </a:t>
                </a:r>
                <a:r>
                  <a:rPr lang="en-US" altLang="zh-TW" dirty="0"/>
                  <a:t>model with independent and identically distributed data y</a:t>
                </a:r>
                <a:r>
                  <a:rPr lang="en-US" altLang="zh-TW" sz="600" dirty="0"/>
                  <a:t>1</a:t>
                </a:r>
                <a:r>
                  <a:rPr lang="en-US" altLang="zh-TW" dirty="0"/>
                  <a:t>, . . . , </a:t>
                </a:r>
                <a:r>
                  <a:rPr lang="en-US" altLang="zh-TW" dirty="0" err="1"/>
                  <a:t>y</a:t>
                </a:r>
                <a:r>
                  <a:rPr lang="en-US" altLang="zh-TW" sz="600" dirty="0" err="1"/>
                  <a:t>n</a:t>
                </a:r>
                <a:r>
                  <a:rPr lang="en-US" altLang="zh-TW" sz="600" dirty="0"/>
                  <a:t> </a:t>
                </a:r>
                <a:r>
                  <a:rPr lang="en-US" altLang="zh-TW" dirty="0"/>
                  <a:t>and </a:t>
                </a:r>
                <a:r>
                  <a:rPr lang="en-US" altLang="zh-TW" dirty="0" smtClean="0"/>
                  <a:t>parameter </a:t>
                </a:r>
                <a:r>
                  <a:rPr lang="el-GR" altLang="zh-TW" dirty="0" smtClean="0"/>
                  <a:t>vector</a:t>
                </a:r>
                <a:r>
                  <a:rPr lang="en-US" altLang="zh-TW" dirty="0" smtClean="0"/>
                  <a:t> </a:t>
                </a:r>
                <a:r>
                  <a:rPr lang="el-GR" altLang="zh-TW" dirty="0"/>
                  <a:t>θ = (μ1, μ2, σ1, σ2, λ):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18" y="5911222"/>
            <a:ext cx="800999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Counterexamples to the theorems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Unbounded likelihoods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If </a:t>
            </a:r>
            <a:r>
              <a:rPr lang="en-US" altLang="zh-TW" dirty="0"/>
              <a:t>we set μ1 = </a:t>
            </a:r>
            <a:r>
              <a:rPr lang="en-US" altLang="zh-TW" dirty="0" err="1"/>
              <a:t>yi</a:t>
            </a:r>
            <a:r>
              <a:rPr lang="en-US" altLang="zh-TW" dirty="0"/>
              <a:t> for </a:t>
            </a:r>
            <a:r>
              <a:rPr lang="en-US" altLang="zh-TW" dirty="0" smtClean="0"/>
              <a:t>any arbitrary </a:t>
            </a:r>
            <a:r>
              <a:rPr lang="en-US" altLang="zh-TW" dirty="0" err="1"/>
              <a:t>yi</a:t>
            </a:r>
            <a:r>
              <a:rPr lang="en-US" altLang="zh-TW" dirty="0"/>
              <a:t>, and let </a:t>
            </a:r>
            <a:r>
              <a:rPr lang="en-US" altLang="zh-TW" dirty="0" smtClean="0"/>
              <a:t>σ1 </a:t>
            </a:r>
            <a:r>
              <a:rPr lang="en-US" altLang="zh-TW" dirty="0"/>
              <a:t>→ 0, then the likelihood approaches infinity. As n → ∞, </a:t>
            </a:r>
            <a:r>
              <a:rPr lang="en-US" altLang="zh-TW" dirty="0" smtClean="0"/>
              <a:t>the number </a:t>
            </a:r>
            <a:r>
              <a:rPr lang="en-US" altLang="zh-TW" dirty="0"/>
              <a:t>of modes of the likelihood increases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If the prior distribution is uniform on </a:t>
            </a:r>
            <a:r>
              <a:rPr lang="en-US" altLang="zh-TW" dirty="0" smtClean="0"/>
              <a:t>σ1 and </a:t>
            </a:r>
            <a:r>
              <a:rPr lang="el-GR" altLang="zh-TW" dirty="0" smtClean="0"/>
              <a:t>σ</a:t>
            </a:r>
            <a:r>
              <a:rPr lang="en-US" altLang="zh-TW" dirty="0" smtClean="0"/>
              <a:t>2 </a:t>
            </a:r>
            <a:r>
              <a:rPr lang="en-US" altLang="zh-TW" dirty="0"/>
              <a:t>in the region near zero, there will be likewise an increasing number of posterior </a:t>
            </a:r>
            <a:r>
              <a:rPr lang="en-US" altLang="zh-TW" dirty="0" smtClean="0"/>
              <a:t>modes, with </a:t>
            </a:r>
            <a:r>
              <a:rPr lang="en-US" altLang="zh-TW" dirty="0"/>
              <a:t>no corresponding normal approximations.</a:t>
            </a:r>
          </a:p>
          <a:p>
            <a:r>
              <a:rPr lang="en-US" altLang="zh-TW" dirty="0"/>
              <a:t>Improper posterior distributions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An improper prior distribution is only a </a:t>
            </a:r>
            <a:r>
              <a:rPr lang="en-US" altLang="zh-TW" dirty="0" smtClean="0"/>
              <a:t>convenient approximation</a:t>
            </a:r>
            <a:r>
              <a:rPr lang="en-US" altLang="zh-TW" dirty="0"/>
              <a:t>, and if it does not give rise to a proper posterior distribution then the </a:t>
            </a:r>
            <a:r>
              <a:rPr lang="en-US" altLang="zh-TW" dirty="0" smtClean="0"/>
              <a:t>sought convenience </a:t>
            </a:r>
            <a:r>
              <a:rPr lang="en-US" altLang="zh-TW" dirty="0"/>
              <a:t>is lost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An improper posterior distribution cannot occur except with an </a:t>
            </a:r>
            <a:r>
              <a:rPr lang="en-US" altLang="zh-TW" dirty="0" err="1" smtClean="0"/>
              <a:t>improperprior</a:t>
            </a:r>
            <a:r>
              <a:rPr lang="en-US" altLang="zh-TW" dirty="0" smtClean="0"/>
              <a:t> </a:t>
            </a:r>
            <a:r>
              <a:rPr lang="en-US" altLang="zh-TW" dirty="0"/>
              <a:t>distribution.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913" y="2452405"/>
            <a:ext cx="800999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633</TotalTime>
  <Words>504</Words>
  <Application>Microsoft Office PowerPoint</Application>
  <PresentationFormat>寬螢幕</PresentationFormat>
  <Paragraphs>103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標楷體</vt:lpstr>
      <vt:lpstr>Arial</vt:lpstr>
      <vt:lpstr>Cambria Math</vt:lpstr>
      <vt:lpstr>Times New Roman</vt:lpstr>
      <vt:lpstr>Wingdings 3</vt:lpstr>
      <vt:lpstr>絲縷</vt:lpstr>
      <vt:lpstr>Asymptotics and connections to  non-Bayesian approaches</vt:lpstr>
      <vt:lpstr>Outline</vt:lpstr>
      <vt:lpstr>Normal approximations  to the posterior distribution</vt:lpstr>
      <vt:lpstr>PowerPoint 簡報</vt:lpstr>
      <vt:lpstr>PowerPoint 簡報</vt:lpstr>
      <vt:lpstr>Large-sample theory</vt:lpstr>
      <vt:lpstr>Large-sample theory</vt:lpstr>
      <vt:lpstr>Counterexamples to the theorems</vt:lpstr>
      <vt:lpstr>Counterexamples to the theorems</vt:lpstr>
      <vt:lpstr>Counterexamples to the theorems</vt:lpstr>
      <vt:lpstr>Frequency evaluations of Bayesian inferences</vt:lpstr>
      <vt:lpstr>Bayesian interpretations of other statistical methods</vt:lpstr>
      <vt:lpstr>Bayesian interpretations of other statistical methods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Asymptotics and connections to  non-Bayesian approaches</dc:title>
  <dc:creator>moonsita</dc:creator>
  <cp:lastModifiedBy>moonsita</cp:lastModifiedBy>
  <cp:revision>21</cp:revision>
  <dcterms:created xsi:type="dcterms:W3CDTF">2020-09-21T02:04:28Z</dcterms:created>
  <dcterms:modified xsi:type="dcterms:W3CDTF">2020-09-22T05:24:40Z</dcterms:modified>
</cp:coreProperties>
</file>