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0" r:id="rId27"/>
    <p:sldId id="281" r:id="rId28"/>
    <p:sldId id="283" r:id="rId29"/>
    <p:sldId id="285" r:id="rId30"/>
    <p:sldId id="287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84" r:id="rId4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3BD0-2650-4D50-A3F8-22F8B2AB339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1F13-25A4-4E07-8362-9FDCE0505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42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3BD0-2650-4D50-A3F8-22F8B2AB339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1F13-25A4-4E07-8362-9FDCE0505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91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3BD0-2650-4D50-A3F8-22F8B2AB339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1F13-25A4-4E07-8362-9FDCE0505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27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3BD0-2650-4D50-A3F8-22F8B2AB339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1F13-25A4-4E07-8362-9FDCE0505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27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3BD0-2650-4D50-A3F8-22F8B2AB339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1F13-25A4-4E07-8362-9FDCE0505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67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3BD0-2650-4D50-A3F8-22F8B2AB339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1F13-25A4-4E07-8362-9FDCE0505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409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3BD0-2650-4D50-A3F8-22F8B2AB339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1F13-25A4-4E07-8362-9FDCE0505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205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3BD0-2650-4D50-A3F8-22F8B2AB339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1F13-25A4-4E07-8362-9FDCE0505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4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3BD0-2650-4D50-A3F8-22F8B2AB339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1F13-25A4-4E07-8362-9FDCE0505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09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3BD0-2650-4D50-A3F8-22F8B2AB339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1F13-25A4-4E07-8362-9FDCE0505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875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3BD0-2650-4D50-A3F8-22F8B2AB339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B1F13-25A4-4E07-8362-9FDCE0505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66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23BD0-2650-4D50-A3F8-22F8B2AB3397}" type="datetimeFigureOut">
              <a:rPr lang="zh-TW" altLang="en-US" smtClean="0"/>
              <a:t>2021/1/4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B1F13-25A4-4E07-8362-9FDCE0505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21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3.png"/><Relationship Id="rId3" Type="http://schemas.openxmlformats.org/officeDocument/2006/relationships/image" Target="../media/image27.png"/><Relationship Id="rId7" Type="http://schemas.openxmlformats.org/officeDocument/2006/relationships/image" Target="../media/image45.png"/><Relationship Id="rId12" Type="http://schemas.openxmlformats.org/officeDocument/2006/relationships/image" Target="../media/image36.png"/><Relationship Id="rId17" Type="http://schemas.openxmlformats.org/officeDocument/2006/relationships/image" Target="../media/image42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6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2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51.png"/><Relationship Id="rId4" Type="http://schemas.openxmlformats.org/officeDocument/2006/relationships/image" Target="../media/image28.png"/><Relationship Id="rId9" Type="http://schemas.openxmlformats.org/officeDocument/2006/relationships/image" Target="../media/image50.png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54.png"/><Relationship Id="rId16" Type="http://schemas.openxmlformats.org/officeDocument/2006/relationships/image" Target="../media/image40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35.png"/><Relationship Id="rId5" Type="http://schemas.openxmlformats.org/officeDocument/2006/relationships/image" Target="../media/image57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56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2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65.png"/><Relationship Id="rId4" Type="http://schemas.openxmlformats.org/officeDocument/2006/relationships/image" Target="../media/image28.png"/><Relationship Id="rId9" Type="http://schemas.openxmlformats.org/officeDocument/2006/relationships/image" Target="../media/image64.png"/><Relationship Id="rId1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906780" y="1107123"/>
            <a:ext cx="10378440" cy="2387600"/>
          </a:xfrm>
        </p:spPr>
        <p:txBody>
          <a:bodyPr>
            <a:normAutofit/>
          </a:bodyPr>
          <a:lstStyle/>
          <a:p>
            <a:r>
              <a:rPr lang="en-US" altLang="zh-TW" sz="5400" dirty="0"/>
              <a:t>Basics of Markov chain simulation</a:t>
            </a:r>
            <a:endParaRPr lang="zh-TW" altLang="en-US" sz="54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林思涵</a:t>
            </a:r>
            <a:endParaRPr lang="en-US" altLang="zh-TW" dirty="0" smtClean="0"/>
          </a:p>
          <a:p>
            <a:r>
              <a:rPr lang="en-US" altLang="zh-TW" dirty="0" smtClean="0"/>
              <a:t>2021/01/05</a:t>
            </a:r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30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設定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±2.5, ±2.5</m:t>
                        </m:r>
                      </m:e>
                    </m:d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Calculate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𝑖𝑡h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𝑝𝑟𝑜𝑏𝑎𝑏𝑖𝑙𝑖𝑡𝑦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            </a:t>
            </a:r>
            <a:r>
              <a:rPr lang="en-US" altLang="zh-TW" b="1" dirty="0" smtClean="0"/>
              <a:t>Metropolis</a:t>
            </a:r>
            <a:r>
              <a:rPr lang="en-US" altLang="zh-TW" dirty="0" smtClean="0"/>
              <a:t> Algorithm</a:t>
            </a:r>
            <a:br>
              <a:rPr lang="en-US" altLang="zh-TW" dirty="0" smtClean="0"/>
            </a:br>
            <a:r>
              <a:rPr lang="en-US" altLang="zh-TW" dirty="0" smtClean="0"/>
              <a:t>~ Example 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695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            </a:t>
            </a:r>
            <a:r>
              <a:rPr lang="en-US" altLang="zh-TW" b="1" dirty="0" smtClean="0"/>
              <a:t>Metropolis</a:t>
            </a:r>
            <a:r>
              <a:rPr lang="en-US" altLang="zh-TW" dirty="0" smtClean="0"/>
              <a:t> Algorithm</a:t>
            </a:r>
            <a:br>
              <a:rPr lang="en-US" altLang="zh-TW" dirty="0" smtClean="0"/>
            </a:br>
            <a:r>
              <a:rPr lang="en-US" altLang="zh-TW" dirty="0" smtClean="0"/>
              <a:t>~ Example ~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778370"/>
            <a:ext cx="84391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              Metropolis-Hastings </a:t>
            </a:r>
            <a:br>
              <a:rPr lang="en-US" altLang="zh-TW" dirty="0" smtClean="0"/>
            </a:br>
            <a:r>
              <a:rPr lang="en-US" altLang="zh-TW" dirty="0" smtClean="0"/>
              <a:t>Algorithms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假設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，有觀察樣本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dirty="0" smtClean="0"/>
                  <a:t>，並獲得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設定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 smtClean="0"/>
                  <a:t>jumping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 smtClean="0"/>
                  <a:t> need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no longer be symmetric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:r>
                  <a:rPr lang="en-US" altLang="zh-TW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Calculate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TW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TW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𝑖𝑡h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𝑝𝑟𝑜𝑏𝑎𝑏𝑖𝑙𝑖𝑡𝑦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7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爆炸 2 3"/>
          <p:cNvSpPr/>
          <p:nvPr/>
        </p:nvSpPr>
        <p:spPr>
          <a:xfrm>
            <a:off x="100208" y="814191"/>
            <a:ext cx="12091792" cy="5599135"/>
          </a:xfrm>
          <a:prstGeom prst="irregularSeal2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2800" dirty="0" smtClean="0">
              <a:solidFill>
                <a:schemeClr val="tx1"/>
              </a:solidFill>
            </a:endParaRPr>
          </a:p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281938" y="2981194"/>
            <a:ext cx="60478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Gibbs sampler</a:t>
            </a:r>
            <a:r>
              <a:rPr lang="en-US" altLang="zh-TW" sz="2000" b="1" dirty="0"/>
              <a:t> </a:t>
            </a:r>
            <a:r>
              <a:rPr lang="zh-TW" altLang="en-US" sz="2000" dirty="0" smtClean="0">
                <a:solidFill>
                  <a:schemeClr val="tx1"/>
                </a:solidFill>
              </a:rPr>
              <a:t>和</a:t>
            </a:r>
            <a:r>
              <a:rPr lang="en-US" altLang="zh-TW" sz="2000" dirty="0" smtClean="0">
                <a:solidFill>
                  <a:schemeClr val="tx1"/>
                </a:solidFill>
              </a:rPr>
              <a:t> </a:t>
            </a:r>
            <a:r>
              <a:rPr lang="en-US" altLang="zh-TW" sz="2800" b="1" dirty="0"/>
              <a:t>Metropolis</a:t>
            </a:r>
            <a:r>
              <a:rPr lang="en-US" altLang="zh-TW" sz="2800" dirty="0"/>
              <a:t> Algorithm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073709" y="3926909"/>
            <a:ext cx="6508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/>
                </a:solidFill>
              </a:rPr>
              <a:t>都是</a:t>
            </a:r>
            <a:r>
              <a:rPr lang="en-US" altLang="zh-TW" sz="2800" b="1" dirty="0"/>
              <a:t>Metropolis-Hastings</a:t>
            </a:r>
            <a:r>
              <a:rPr lang="zh-TW" altLang="en-US" sz="2800" dirty="0"/>
              <a:t> </a:t>
            </a:r>
            <a:r>
              <a:rPr lang="en-US" altLang="zh-TW" sz="2800" dirty="0"/>
              <a:t>Algorithm</a:t>
            </a:r>
            <a:r>
              <a:rPr lang="zh-TW" altLang="en-US" sz="2000" dirty="0"/>
              <a:t> </a:t>
            </a:r>
            <a:r>
              <a:rPr lang="zh-TW" altLang="en-US" sz="2000" dirty="0" smtClean="0">
                <a:solidFill>
                  <a:schemeClr val="tx1"/>
                </a:solidFill>
              </a:rPr>
              <a:t>的特例</a:t>
            </a:r>
            <a:r>
              <a:rPr lang="en-US" altLang="zh-TW" sz="2000" dirty="0" smtClean="0">
                <a:solidFill>
                  <a:schemeClr val="tx1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54197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085208"/>
                  </p:ext>
                </p:extLst>
              </p:nvPr>
            </p:nvGraphicFramePr>
            <p:xfrm>
              <a:off x="212942" y="2235315"/>
              <a:ext cx="11731935" cy="31369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2436">
                      <a:extLst>
                        <a:ext uri="{9D8B030D-6E8A-4147-A177-3AD203B41FA5}">
                          <a16:colId xmlns:a16="http://schemas.microsoft.com/office/drawing/2014/main" val="3121602279"/>
                        </a:ext>
                      </a:extLst>
                    </a:gridCol>
                    <a:gridCol w="4049332">
                      <a:extLst>
                        <a:ext uri="{9D8B030D-6E8A-4147-A177-3AD203B41FA5}">
                          <a16:colId xmlns:a16="http://schemas.microsoft.com/office/drawing/2014/main" val="3991733640"/>
                        </a:ext>
                      </a:extLst>
                    </a:gridCol>
                    <a:gridCol w="4120167">
                      <a:extLst>
                        <a:ext uri="{9D8B030D-6E8A-4147-A177-3AD203B41FA5}">
                          <a16:colId xmlns:a16="http://schemas.microsoft.com/office/drawing/2014/main" val="2251598268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Gibbs sampler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Metropolis-Hastings Algorithms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Metropolis Algorithm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362234"/>
                      </a:ext>
                    </a:extLst>
                  </a:tr>
                  <a:tr h="69840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Sample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zh-TW" dirty="0" smtClean="0"/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altLang="zh-TW" dirty="0" smtClean="0"/>
                            <a:t> need 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no longer be symmetric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9860854"/>
                      </a:ext>
                    </a:extLst>
                  </a:tr>
                  <a:tr h="136440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∗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∗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zh-TW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∗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0499239"/>
                      </a:ext>
                    </a:extLst>
                  </a:tr>
                  <a:tr h="70200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Set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𝑖𝑡h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𝑝𝑟𝑜𝑏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in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5830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085208"/>
                  </p:ext>
                </p:extLst>
              </p:nvPr>
            </p:nvGraphicFramePr>
            <p:xfrm>
              <a:off x="212942" y="2235315"/>
              <a:ext cx="11731935" cy="31369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2436">
                      <a:extLst>
                        <a:ext uri="{9D8B030D-6E8A-4147-A177-3AD203B41FA5}">
                          <a16:colId xmlns:a16="http://schemas.microsoft.com/office/drawing/2014/main" val="3121602279"/>
                        </a:ext>
                      </a:extLst>
                    </a:gridCol>
                    <a:gridCol w="4049332">
                      <a:extLst>
                        <a:ext uri="{9D8B030D-6E8A-4147-A177-3AD203B41FA5}">
                          <a16:colId xmlns:a16="http://schemas.microsoft.com/office/drawing/2014/main" val="3991733640"/>
                        </a:ext>
                      </a:extLst>
                    </a:gridCol>
                    <a:gridCol w="4120167">
                      <a:extLst>
                        <a:ext uri="{9D8B030D-6E8A-4147-A177-3AD203B41FA5}">
                          <a16:colId xmlns:a16="http://schemas.microsoft.com/office/drawing/2014/main" val="2251598268"/>
                        </a:ext>
                      </a:extLst>
                    </a:gridCol>
                  </a:tblGrid>
                  <a:tr h="37080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Gibbs sampler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Metropolis-Hastings Algorithms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Metropolis Algorithm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362234"/>
                      </a:ext>
                    </a:extLst>
                  </a:tr>
                  <a:tr h="69840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8120" t="-57391" r="-102256" b="-29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9860854"/>
                      </a:ext>
                    </a:extLst>
                  </a:tr>
                  <a:tr h="136440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8120" t="-80804" r="-102256" b="-5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0499239"/>
                      </a:ext>
                    </a:extLst>
                  </a:tr>
                  <a:tr h="703326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8120" t="-349138" r="-10225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5830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259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3663"/>
                  </p:ext>
                </p:extLst>
              </p:nvPr>
            </p:nvGraphicFramePr>
            <p:xfrm>
              <a:off x="212942" y="2235315"/>
              <a:ext cx="11731935" cy="31369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2436">
                      <a:extLst>
                        <a:ext uri="{9D8B030D-6E8A-4147-A177-3AD203B41FA5}">
                          <a16:colId xmlns:a16="http://schemas.microsoft.com/office/drawing/2014/main" val="3121602279"/>
                        </a:ext>
                      </a:extLst>
                    </a:gridCol>
                    <a:gridCol w="4049332">
                      <a:extLst>
                        <a:ext uri="{9D8B030D-6E8A-4147-A177-3AD203B41FA5}">
                          <a16:colId xmlns:a16="http://schemas.microsoft.com/office/drawing/2014/main" val="3991733640"/>
                        </a:ext>
                      </a:extLst>
                    </a:gridCol>
                    <a:gridCol w="4120167">
                      <a:extLst>
                        <a:ext uri="{9D8B030D-6E8A-4147-A177-3AD203B41FA5}">
                          <a16:colId xmlns:a16="http://schemas.microsoft.com/office/drawing/2014/main" val="2251598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Gibbs sampler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Metropolis-Hastings Algorithms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Metropolis Algorithm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362234"/>
                      </a:ext>
                    </a:extLst>
                  </a:tr>
                  <a:tr h="69840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Sample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zh-TW" dirty="0" smtClean="0"/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altLang="zh-TW" dirty="0" smtClean="0"/>
                            <a:t> need 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no longer be symmetric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Sample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zh-TW" dirty="0" smtClean="0"/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altLang="zh-TW" dirty="0" smtClean="0"/>
                            <a:t> 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must be symmetric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9860854"/>
                      </a:ext>
                    </a:extLst>
                  </a:tr>
                  <a:tr h="136440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∗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∗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zh-TW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∗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0499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Set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𝑖𝑡h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𝑝𝑟𝑜𝑏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in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Set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𝑖𝑡h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𝑝𝑟𝑜𝑏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in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5830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83663"/>
                  </p:ext>
                </p:extLst>
              </p:nvPr>
            </p:nvGraphicFramePr>
            <p:xfrm>
              <a:off x="212942" y="2235315"/>
              <a:ext cx="11731935" cy="31369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2436">
                      <a:extLst>
                        <a:ext uri="{9D8B030D-6E8A-4147-A177-3AD203B41FA5}">
                          <a16:colId xmlns:a16="http://schemas.microsoft.com/office/drawing/2014/main" val="3121602279"/>
                        </a:ext>
                      </a:extLst>
                    </a:gridCol>
                    <a:gridCol w="4049332">
                      <a:extLst>
                        <a:ext uri="{9D8B030D-6E8A-4147-A177-3AD203B41FA5}">
                          <a16:colId xmlns:a16="http://schemas.microsoft.com/office/drawing/2014/main" val="3991733640"/>
                        </a:ext>
                      </a:extLst>
                    </a:gridCol>
                    <a:gridCol w="4120167">
                      <a:extLst>
                        <a:ext uri="{9D8B030D-6E8A-4147-A177-3AD203B41FA5}">
                          <a16:colId xmlns:a16="http://schemas.microsoft.com/office/drawing/2014/main" val="2251598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Gibbs sampler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Metropolis-Hastings Algorithms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Metropolis Algorithm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362234"/>
                      </a:ext>
                    </a:extLst>
                  </a:tr>
                  <a:tr h="69840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8120" t="-57391" r="-102256" b="-29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85059" t="-57391" r="-592" b="-29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9860854"/>
                      </a:ext>
                    </a:extLst>
                  </a:tr>
                  <a:tr h="1364400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8120" t="-80804" r="-102256" b="-5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5059" t="-80804" r="-592" b="-5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0499239"/>
                      </a:ext>
                    </a:extLst>
                  </a:tr>
                  <a:tr h="703326">
                    <a:tc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8120" t="-349138" r="-10225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85059" t="-349138" r="-592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5830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40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2990237"/>
                  </p:ext>
                </p:extLst>
              </p:nvPr>
            </p:nvGraphicFramePr>
            <p:xfrm>
              <a:off x="212942" y="2235315"/>
              <a:ext cx="11731935" cy="3135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2436">
                      <a:extLst>
                        <a:ext uri="{9D8B030D-6E8A-4147-A177-3AD203B41FA5}">
                          <a16:colId xmlns:a16="http://schemas.microsoft.com/office/drawing/2014/main" val="3121602279"/>
                        </a:ext>
                      </a:extLst>
                    </a:gridCol>
                    <a:gridCol w="4049332">
                      <a:extLst>
                        <a:ext uri="{9D8B030D-6E8A-4147-A177-3AD203B41FA5}">
                          <a16:colId xmlns:a16="http://schemas.microsoft.com/office/drawing/2014/main" val="3991733640"/>
                        </a:ext>
                      </a:extLst>
                    </a:gridCol>
                    <a:gridCol w="4120167">
                      <a:extLst>
                        <a:ext uri="{9D8B030D-6E8A-4147-A177-3AD203B41FA5}">
                          <a16:colId xmlns:a16="http://schemas.microsoft.com/office/drawing/2014/main" val="2251598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Gibbs sampler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Metropolis-Hastings Algorithms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Metropolis Algorithm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3622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Sample </a:t>
                          </a: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*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p>
                                      <m:s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TW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zh-TW" alt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Sup>
                                      <m:sSubSupPr>
                                        <m:ctrlP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zh-TW" altLang="en-US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TW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Sample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zh-TW" dirty="0" smtClean="0"/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altLang="zh-TW" dirty="0" smtClean="0"/>
                            <a:t> need 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no longer be symmetric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Sample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altLang="zh-TW" dirty="0" smtClean="0"/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altLang="zh-TW" dirty="0" smtClean="0"/>
                            <a:t> 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must be symmetric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9860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∗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∗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zh-TW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∗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∗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∗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ctrlPr>
                                                  <a:rPr lang="en-US" altLang="zh-TW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p>
                                                  <m:sSupPr>
                                                    <m:ctrlP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−1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altLang="zh-TW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|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altLang="zh-TW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zh-TW" altLang="en-US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zh-TW" b="0" i="1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∗</m:t>
                                                    </m:r>
                                                  </m:sup>
                                                </m:sSup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04992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Set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𝑖𝑡h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𝑝𝑟𝑜𝑏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in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Set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𝑖𝑡h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𝑝𝑟𝑜𝑏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b="0" i="0" smtClean="0">
                                            <a:latin typeface="Cambria Math" panose="02040503050406030204" pitchFamily="18" charset="0"/>
                                          </a:rPr>
                                          <m:t>in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e>
                                        </m: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𝑜𝑡h𝑒𝑟𝑤𝑖𝑠𝑒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oMath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95830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2990237"/>
                  </p:ext>
                </p:extLst>
              </p:nvPr>
            </p:nvGraphicFramePr>
            <p:xfrm>
              <a:off x="212942" y="2235315"/>
              <a:ext cx="11731935" cy="3135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2436">
                      <a:extLst>
                        <a:ext uri="{9D8B030D-6E8A-4147-A177-3AD203B41FA5}">
                          <a16:colId xmlns:a16="http://schemas.microsoft.com/office/drawing/2014/main" val="3121602279"/>
                        </a:ext>
                      </a:extLst>
                    </a:gridCol>
                    <a:gridCol w="4049332">
                      <a:extLst>
                        <a:ext uri="{9D8B030D-6E8A-4147-A177-3AD203B41FA5}">
                          <a16:colId xmlns:a16="http://schemas.microsoft.com/office/drawing/2014/main" val="3991733640"/>
                        </a:ext>
                      </a:extLst>
                    </a:gridCol>
                    <a:gridCol w="4120167">
                      <a:extLst>
                        <a:ext uri="{9D8B030D-6E8A-4147-A177-3AD203B41FA5}">
                          <a16:colId xmlns:a16="http://schemas.microsoft.com/office/drawing/2014/main" val="22515982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Gibbs sampler 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Metropolis-Hastings Algorithms</a:t>
                          </a:r>
                          <a:endParaRPr lang="zh-TW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dirty="0" smtClean="0"/>
                            <a:t>Metropolis Algorithm</a:t>
                          </a:r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1362234"/>
                      </a:ext>
                    </a:extLst>
                  </a:tr>
                  <a:tr h="69773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71" t="-57391" r="-229915" b="-29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8120" t="-57391" r="-102256" b="-29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85059" t="-57391" r="-592" b="-29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9860854"/>
                      </a:ext>
                    </a:extLst>
                  </a:tr>
                  <a:tr h="136353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1" t="-80804" r="-229915" b="-5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8120" t="-80804" r="-102256" b="-526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5059" t="-80804" r="-592" b="-526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0499239"/>
                      </a:ext>
                    </a:extLst>
                  </a:tr>
                  <a:tr h="70332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1" t="-349138" r="-229915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88120" t="-349138" r="-102256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85059" t="-349138" r="-592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5830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662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86162" cy="4351338"/>
          </a:xfrm>
        </p:spPr>
        <p:txBody>
          <a:bodyPr/>
          <a:lstStyle/>
          <a:p>
            <a:r>
              <a:rPr lang="en-US" altLang="zh-TW" dirty="0" smtClean="0"/>
              <a:t>Why does the Metropolis algorithm work?</a:t>
            </a:r>
          </a:p>
          <a:p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T</a:t>
            </a:r>
            <a:r>
              <a:rPr lang="en-US" altLang="zh-TW" dirty="0" smtClean="0"/>
              <a:t>he simulated sequence is a Markov chain with a unique stationary distribution.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T</a:t>
            </a:r>
            <a:r>
              <a:rPr lang="en-US" altLang="zh-TW" dirty="0" smtClean="0"/>
              <a:t>he stationary distribution equals this target distribution.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1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970"/>
          <a:stretch/>
        </p:blipFill>
        <p:spPr>
          <a:xfrm>
            <a:off x="461792" y="1787849"/>
            <a:ext cx="7997237" cy="216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08"/>
          <a:stretch/>
        </p:blipFill>
        <p:spPr>
          <a:xfrm>
            <a:off x="461792" y="4045010"/>
            <a:ext cx="7997237" cy="216000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 smtClean="0"/>
              <a:t>MCMC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05206" y="14185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964118" y="141851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500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05206" y="62050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50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48702" y="6205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1000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8590582" y="1787849"/>
                <a:ext cx="3070905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zh-TW" altLang="en-US" dirty="0" smtClean="0"/>
                  <a:t>需要</a:t>
                </a:r>
                <a:r>
                  <a:rPr lang="zh-TW" altLang="en-US" dirty="0"/>
                  <a:t>足夠多</a:t>
                </a:r>
                <a:r>
                  <a:rPr lang="zh-TW" altLang="en-US" dirty="0" smtClean="0"/>
                  <a:t>的</a:t>
                </a:r>
                <a:r>
                  <a:rPr lang="en-US" altLang="zh-TW" dirty="0" smtClean="0"/>
                  <a:t>iteration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 smtClean="0"/>
                  <a:t>，</a:t>
                </a:r>
                <a:endParaRPr lang="en-US" altLang="zh-TW" dirty="0" smtClean="0"/>
              </a:p>
              <a:p>
                <a:r>
                  <a:rPr lang="zh-TW" altLang="en-US" dirty="0"/>
                  <a:t>才</a:t>
                </a:r>
                <a:r>
                  <a:rPr lang="zh-TW" altLang="en-US" dirty="0" smtClean="0"/>
                  <a:t>會趨近於</a:t>
                </a:r>
                <a:r>
                  <a:rPr lang="en-US" altLang="zh-TW" dirty="0" smtClean="0"/>
                  <a:t>target distribution</a:t>
                </a:r>
              </a:p>
              <a:p>
                <a:r>
                  <a:rPr lang="en-US" altLang="zh-TW" dirty="0" smtClean="0"/>
                  <a:t>(early iterations </a:t>
                </a:r>
              </a:p>
              <a:p>
                <a:r>
                  <a:rPr lang="en-US" altLang="zh-TW" dirty="0" smtClean="0"/>
                  <a:t>in Markov chain simulation </a:t>
                </a:r>
              </a:p>
              <a:p>
                <a:r>
                  <a:rPr lang="en-US" altLang="zh-TW" dirty="0" smtClean="0"/>
                  <a:t>as warm-up)</a:t>
                </a:r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Discarding early iterations</a:t>
                </a:r>
              </a:p>
              <a:p>
                <a:r>
                  <a:rPr lang="zh-TW" altLang="en-US" dirty="0"/>
                  <a:t>　</a:t>
                </a:r>
                <a:r>
                  <a:rPr lang="en-US" altLang="zh-TW" dirty="0" smtClean="0"/>
                  <a:t> of the simulation runs</a:t>
                </a:r>
                <a:endParaRPr lang="zh-TW" altLang="en-US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582" y="1787849"/>
                <a:ext cx="3070905" cy="2031325"/>
              </a:xfrm>
              <a:prstGeom prst="rect">
                <a:avLst/>
              </a:prstGeom>
              <a:blipFill>
                <a:blip r:embed="rId4"/>
                <a:stretch>
                  <a:fillRect l="-1587" t="-1497" r="-794" b="-3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8590582" y="3947849"/>
            <a:ext cx="3121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2. Dependence of the iterations </a:t>
            </a:r>
          </a:p>
          <a:p>
            <a:r>
              <a:rPr lang="en-US" altLang="zh-TW" dirty="0" smtClean="0"/>
              <a:t>in each sequence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8590582" y="4722855"/>
            <a:ext cx="3307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3. Multiple sequences </a:t>
            </a:r>
          </a:p>
          <a:p>
            <a:r>
              <a:rPr lang="en-US" altLang="zh-TW" dirty="0" smtClean="0"/>
              <a:t>with </a:t>
            </a:r>
            <a:r>
              <a:rPr lang="en-US" altLang="zh-TW" dirty="0" err="1" smtClean="0"/>
              <a:t>overdispersed</a:t>
            </a:r>
            <a:r>
              <a:rPr lang="en-US" altLang="zh-TW" dirty="0" smtClean="0"/>
              <a:t> starting points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36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             Assessing Convergence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be the number of chains and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be the length of each chain. </a:t>
            </a:r>
          </a:p>
          <a:p>
            <a:r>
              <a:rPr lang="en-US" altLang="zh-TW" dirty="0" smtClean="0"/>
              <a:t>Example: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08"/>
          <a:stretch/>
        </p:blipFill>
        <p:spPr>
          <a:xfrm>
            <a:off x="1827129" y="2829985"/>
            <a:ext cx="7997237" cy="21600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404998" y="28299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21583" y="28299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21583" y="4303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04998" y="4303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06246" y="35406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044123" y="246065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1000</a:t>
            </a:r>
            <a:r>
              <a:rPr lang="en-US" altLang="zh-TW" dirty="0" smtClean="0"/>
              <a:t> iterations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827129" y="4929821"/>
            <a:ext cx="48910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en-US" altLang="zh-TW" dirty="0" smtClean="0"/>
              <a:t> chains, each of length </a:t>
            </a:r>
            <a:r>
              <a:rPr lang="en-US" altLang="zh-TW" dirty="0" smtClean="0">
                <a:solidFill>
                  <a:srgbClr val="FF0000"/>
                </a:solidFill>
              </a:rPr>
              <a:t>1000</a:t>
            </a:r>
          </a:p>
          <a:p>
            <a:r>
              <a:rPr lang="en-US" altLang="zh-TW" dirty="0" smtClean="0"/>
              <a:t>Step 1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Discard the first half of each as warm-up </a:t>
            </a:r>
          </a:p>
          <a:p>
            <a:pPr lvl="1"/>
            <a:r>
              <a:rPr lang="en-US" altLang="zh-TW" dirty="0" smtClean="0"/>
              <a:t>5 chains, each of length 500</a:t>
            </a:r>
          </a:p>
          <a:p>
            <a:r>
              <a:rPr lang="en-US" altLang="zh-TW" dirty="0" smtClean="0"/>
              <a:t>Step 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Split each into two parts</a:t>
            </a:r>
          </a:p>
          <a:p>
            <a:pPr lvl="1"/>
            <a:r>
              <a:rPr lang="en-US" altLang="zh-TW" dirty="0" smtClean="0"/>
              <a:t>10 chains, each of length 250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6842999" y="5376097"/>
                <a:ext cx="33958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zh-TW" altLang="en-US" sz="3200" dirty="0" smtClean="0"/>
                  <a:t>、</a:t>
                </a:r>
                <a14:m>
                  <m:oMath xmlns:m="http://schemas.openxmlformats.org/officeDocument/2006/math"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</a:rPr>
                      <m:t>=250</m:t>
                    </m:r>
                  </m:oMath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999" y="5376097"/>
                <a:ext cx="3395801" cy="584775"/>
              </a:xfrm>
              <a:prstGeom prst="rect">
                <a:avLst/>
              </a:prstGeom>
              <a:blipFill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5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Chapter 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11.1 </a:t>
            </a:r>
            <a:r>
              <a:rPr lang="en-US" altLang="zh-TW" sz="4000" dirty="0" smtClean="0"/>
              <a:t>Gibbs sampler</a:t>
            </a:r>
            <a:endParaRPr lang="en-US" altLang="zh-TW" dirty="0" smtClean="0"/>
          </a:p>
          <a:p>
            <a:r>
              <a:rPr lang="en-US" altLang="zh-TW" dirty="0" smtClean="0"/>
              <a:t>11.2 Metropolis and </a:t>
            </a:r>
            <a:r>
              <a:rPr lang="en-US" altLang="zh-TW" sz="4000" dirty="0" smtClean="0"/>
              <a:t>Metropolis-Hastings algorithms</a:t>
            </a:r>
            <a:endParaRPr lang="en-US" altLang="zh-TW" dirty="0" smtClean="0"/>
          </a:p>
          <a:p>
            <a:r>
              <a:rPr lang="en-US" altLang="zh-TW" dirty="0" smtClean="0"/>
              <a:t>11.3 Using Gibbs and Metropolis as building blocks</a:t>
            </a:r>
          </a:p>
          <a:p>
            <a:r>
              <a:rPr lang="en-US" altLang="zh-TW" dirty="0" smtClean="0"/>
              <a:t>11.4 Inference and assessing convergence</a:t>
            </a:r>
          </a:p>
          <a:p>
            <a:r>
              <a:rPr lang="en-US" altLang="zh-TW" dirty="0" smtClean="0"/>
              <a:t>11.5 Effective number of simulation draws</a:t>
            </a:r>
          </a:p>
          <a:p>
            <a:r>
              <a:rPr lang="en-US" altLang="zh-TW" dirty="0" smtClean="0"/>
              <a:t>11.6 Example: hierarchical normal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0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We label the simulations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 smtClean="0"/>
                  <a:t>;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between-sequence variances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TW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TW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 smtClean="0"/>
                  <a:t>The within-sequence variances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TW" alt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𝜓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We can estimate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𝑣𝑎𝑟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             Assessing Convergence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22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In the limit as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TW" dirty="0" smtClean="0"/>
                  <a:t>, the expectation of </a:t>
                </a:r>
                <a:r>
                  <a:rPr lang="en-US" altLang="zh-TW" i="1" dirty="0" smtClean="0"/>
                  <a:t>W</a:t>
                </a:r>
                <a:r>
                  <a:rPr lang="en-US" altLang="zh-TW" dirty="0" smtClean="0"/>
                  <a:t> approaches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The potential scale reduction is estimated by</a:t>
                </a: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𝑣𝑎𝑟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             Assessing Convergence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26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56" y="2146387"/>
            <a:ext cx="10538901" cy="432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08"/>
          <a:stretch/>
        </p:blipFill>
        <p:spPr>
          <a:xfrm>
            <a:off x="4407491" y="681335"/>
            <a:ext cx="5331491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7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600" dirty="0" smtClean="0"/>
                  <a:t>We label the simulations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60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26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TW" sz="2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600" b="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sz="26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600" dirty="0" smtClean="0"/>
                  <a:t>    ;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TW" altLang="en-US" sz="2600" dirty="0"/>
              </a:p>
            </p:txBody>
          </p:sp>
        </mc:Choice>
        <mc:Fallback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             Assessing Convergence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43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600" dirty="0" smtClean="0"/>
                  <a:t>We label the simulations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60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sz="26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TW" sz="26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600" b="0" i="1" dirty="0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altLang="zh-TW" sz="2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6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</m:oMath>
                </a14:m>
                <a:r>
                  <a:rPr lang="en-US" altLang="zh-TW" sz="2600" dirty="0" smtClean="0"/>
                  <a:t>; </a:t>
                </a:r>
                <a14:m>
                  <m:oMath xmlns:m="http://schemas.openxmlformats.org/officeDocument/2006/math"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sz="2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sz="2600" dirty="0" smtClean="0"/>
              </a:p>
            </p:txBody>
          </p:sp>
        </mc:Choice>
        <mc:Fallback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             Assessing Convergence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58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We label the simulations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</m:oMath>
                </a14:m>
                <a:r>
                  <a:rPr lang="en-US" altLang="zh-TW" dirty="0" smtClean="0"/>
                  <a:t>;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effective sample size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Estimate the correlations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𝑣𝑎𝑟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             Assessing Convergence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014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We label the simulations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eff</m:t>
                        </m:r>
                      </m:sub>
                    </m:sSub>
                  </m:oMath>
                </a14:m>
                <a:r>
                  <a:rPr lang="en-US" altLang="zh-TW" dirty="0" smtClean="0"/>
                  <a:t>;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estimate</a:t>
                </a:r>
                <a:r>
                  <a:rPr lang="en-US" altLang="zh-TW" dirty="0" smtClean="0"/>
                  <a:t> of effective sample size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eff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Estimate the correlations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𝑣𝑎𝑟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 smtClean="0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             Assessing Convergence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07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Example: </a:t>
            </a:r>
            <a:br>
              <a:rPr lang="en-US" altLang="zh-TW" dirty="0" smtClean="0"/>
            </a:br>
            <a:r>
              <a:rPr lang="en-US" altLang="zh-TW" dirty="0" smtClean="0"/>
              <a:t>hierarchical normal model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376819" y="3538158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819" y="3538158"/>
                <a:ext cx="1037592" cy="312650"/>
              </a:xfrm>
              <a:prstGeom prst="rect">
                <a:avLst/>
              </a:prstGeom>
              <a:blipFill>
                <a:blip r:embed="rId2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571343" y="3538157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43" y="3538157"/>
                <a:ext cx="1037592" cy="312650"/>
              </a:xfrm>
              <a:prstGeom prst="rect">
                <a:avLst/>
              </a:prstGeom>
              <a:blipFill>
                <a:blip r:embed="rId3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3765867" y="3538156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867" y="3538156"/>
                <a:ext cx="1037592" cy="312650"/>
              </a:xfrm>
              <a:prstGeom prst="rect">
                <a:avLst/>
              </a:prstGeom>
              <a:blipFill>
                <a:blip r:embed="rId4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4960391" y="3538156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91" y="3538156"/>
                <a:ext cx="1037592" cy="312650"/>
              </a:xfrm>
              <a:prstGeom prst="rect">
                <a:avLst/>
              </a:prstGeom>
              <a:blipFill>
                <a:blip r:embed="rId5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6175595" y="3538158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95" y="3538158"/>
                <a:ext cx="1037592" cy="312650"/>
              </a:xfrm>
              <a:prstGeom prst="rect">
                <a:avLst/>
              </a:prstGeom>
              <a:blipFill>
                <a:blip r:embed="rId6"/>
                <a:stretch>
                  <a:fillRect l="-4706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7370119" y="3538157"/>
                <a:ext cx="1002326" cy="323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119" y="3538157"/>
                <a:ext cx="1002326" cy="323037"/>
              </a:xfrm>
              <a:prstGeom prst="rect">
                <a:avLst/>
              </a:prstGeom>
              <a:blipFill>
                <a:blip r:embed="rId7"/>
                <a:stretch>
                  <a:fillRect l="-4878" b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9759167" y="3538156"/>
                <a:ext cx="1007134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167" y="3538156"/>
                <a:ext cx="1007134" cy="317972"/>
              </a:xfrm>
              <a:prstGeom prst="rect">
                <a:avLst/>
              </a:prstGeom>
              <a:blipFill>
                <a:blip r:embed="rId8"/>
                <a:stretch>
                  <a:fillRect l="-5455" b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5629369" y="1690688"/>
                <a:ext cx="90140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69" y="1690688"/>
                <a:ext cx="901401" cy="312650"/>
              </a:xfrm>
              <a:prstGeom prst="rect">
                <a:avLst/>
              </a:prstGeom>
              <a:blipFill>
                <a:blip r:embed="rId9"/>
                <a:stretch>
                  <a:fillRect l="-5405"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1600213" y="4783870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13" y="4783870"/>
                <a:ext cx="553292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2807559" y="4770272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59" y="4770272"/>
                <a:ext cx="553292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4002826" y="4770272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826" y="4770272"/>
                <a:ext cx="553292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5196671" y="4783870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671" y="4783870"/>
                <a:ext cx="553292" cy="369332"/>
              </a:xfrm>
              <a:prstGeom prst="rect">
                <a:avLst/>
              </a:prstGeom>
              <a:blipFill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6416364" y="4783870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64" y="4783870"/>
                <a:ext cx="553292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7599283" y="4770272"/>
                <a:ext cx="51802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283" y="4770272"/>
                <a:ext cx="518026" cy="395621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9992563" y="4783870"/>
                <a:ext cx="519566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𝒊𝑱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563" y="4783870"/>
                <a:ext cx="519566" cy="388761"/>
              </a:xfrm>
              <a:prstGeom prst="rect">
                <a:avLst/>
              </a:prstGeom>
              <a:blipFill>
                <a:blip r:embed="rId1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/>
          <p:cNvCxnSpPr>
            <a:stCxn id="21" idx="2"/>
          </p:cNvCxnSpPr>
          <p:nvPr/>
        </p:nvCxnSpPr>
        <p:spPr>
          <a:xfrm flipH="1">
            <a:off x="1896995" y="2003338"/>
            <a:ext cx="4183075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1" idx="2"/>
          </p:cNvCxnSpPr>
          <p:nvPr/>
        </p:nvCxnSpPr>
        <p:spPr>
          <a:xfrm flipH="1">
            <a:off x="3091519" y="2003338"/>
            <a:ext cx="2988551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</p:cNvCxnSpPr>
          <p:nvPr/>
        </p:nvCxnSpPr>
        <p:spPr>
          <a:xfrm flipH="1">
            <a:off x="4286043" y="2003338"/>
            <a:ext cx="1794027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1" idx="2"/>
          </p:cNvCxnSpPr>
          <p:nvPr/>
        </p:nvCxnSpPr>
        <p:spPr>
          <a:xfrm flipH="1">
            <a:off x="5480567" y="2003338"/>
            <a:ext cx="599503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1" idx="2"/>
          </p:cNvCxnSpPr>
          <p:nvPr/>
        </p:nvCxnSpPr>
        <p:spPr>
          <a:xfrm>
            <a:off x="6080070" y="2003338"/>
            <a:ext cx="595021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1" idx="2"/>
          </p:cNvCxnSpPr>
          <p:nvPr/>
        </p:nvCxnSpPr>
        <p:spPr>
          <a:xfrm>
            <a:off x="6080070" y="2003338"/>
            <a:ext cx="1789545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1" idx="2"/>
          </p:cNvCxnSpPr>
          <p:nvPr/>
        </p:nvCxnSpPr>
        <p:spPr>
          <a:xfrm>
            <a:off x="6080070" y="2003338"/>
            <a:ext cx="2984069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1" idx="2"/>
          </p:cNvCxnSpPr>
          <p:nvPr/>
        </p:nvCxnSpPr>
        <p:spPr>
          <a:xfrm>
            <a:off x="6080070" y="2003338"/>
            <a:ext cx="4178593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2"/>
            <a:endCxn id="22" idx="0"/>
          </p:cNvCxnSpPr>
          <p:nvPr/>
        </p:nvCxnSpPr>
        <p:spPr>
          <a:xfrm flipH="1">
            <a:off x="1876859" y="3850808"/>
            <a:ext cx="18756" cy="933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4" idx="2"/>
            <a:endCxn id="23" idx="0"/>
          </p:cNvCxnSpPr>
          <p:nvPr/>
        </p:nvCxnSpPr>
        <p:spPr>
          <a:xfrm flipH="1">
            <a:off x="3084205" y="3850807"/>
            <a:ext cx="5934" cy="9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5" idx="2"/>
            <a:endCxn id="24" idx="0"/>
          </p:cNvCxnSpPr>
          <p:nvPr/>
        </p:nvCxnSpPr>
        <p:spPr>
          <a:xfrm flipH="1">
            <a:off x="4279472" y="3850806"/>
            <a:ext cx="5191" cy="919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6" idx="2"/>
            <a:endCxn id="25" idx="0"/>
          </p:cNvCxnSpPr>
          <p:nvPr/>
        </p:nvCxnSpPr>
        <p:spPr>
          <a:xfrm flipH="1">
            <a:off x="5473317" y="3850806"/>
            <a:ext cx="5870" cy="93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7" idx="2"/>
            <a:endCxn id="26" idx="0"/>
          </p:cNvCxnSpPr>
          <p:nvPr/>
        </p:nvCxnSpPr>
        <p:spPr>
          <a:xfrm flipH="1">
            <a:off x="6693010" y="3850808"/>
            <a:ext cx="1381" cy="933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8" idx="2"/>
            <a:endCxn id="27" idx="0"/>
          </p:cNvCxnSpPr>
          <p:nvPr/>
        </p:nvCxnSpPr>
        <p:spPr>
          <a:xfrm flipH="1">
            <a:off x="7858296" y="3861194"/>
            <a:ext cx="12986" cy="909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0" idx="2"/>
            <a:endCxn id="29" idx="0"/>
          </p:cNvCxnSpPr>
          <p:nvPr/>
        </p:nvCxnSpPr>
        <p:spPr>
          <a:xfrm flipH="1">
            <a:off x="10252346" y="3856128"/>
            <a:ext cx="10388" cy="92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4586772" y="5408546"/>
                <a:ext cx="3066737" cy="69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zh-TW" altLang="en-US" b="1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TW" altLang="en-US" b="1" dirty="0" smtClean="0"/>
                  <a:t>；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altLang="zh-TW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772" y="5408546"/>
                <a:ext cx="3066737" cy="693844"/>
              </a:xfrm>
              <a:prstGeom prst="rect">
                <a:avLst/>
              </a:prstGeom>
              <a:blipFill>
                <a:blip r:embed="rId17"/>
                <a:stretch>
                  <a:fillRect t="-3509"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/>
              <p:cNvSpPr txBox="1"/>
              <p:nvPr/>
            </p:nvSpPr>
            <p:spPr>
              <a:xfrm>
                <a:off x="8932306" y="3557744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06" y="3557744"/>
                <a:ext cx="254877" cy="276999"/>
              </a:xfrm>
              <a:prstGeom prst="rect">
                <a:avLst/>
              </a:prstGeom>
              <a:blipFill>
                <a:blip r:embed="rId18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/>
              <p:cNvSpPr txBox="1"/>
              <p:nvPr/>
            </p:nvSpPr>
            <p:spPr>
              <a:xfrm>
                <a:off x="8932306" y="4783870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06" y="4783870"/>
                <a:ext cx="254877" cy="276999"/>
              </a:xfrm>
              <a:prstGeom prst="rect">
                <a:avLst/>
              </a:prstGeom>
              <a:blipFill>
                <a:blip r:embed="rId19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/>
          <p:cNvSpPr txBox="1"/>
          <p:nvPr/>
        </p:nvSpPr>
        <p:spPr>
          <a:xfrm>
            <a:off x="3126461" y="540854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Observations</a:t>
            </a:r>
            <a:r>
              <a:rPr lang="zh-TW" altLang="en-US" b="1" dirty="0" smtClean="0"/>
              <a:t>：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793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標題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Method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Gibbs sampler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The conditional distribution,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TW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2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792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Example: </a:t>
            </a:r>
            <a:br>
              <a:rPr lang="en-US" altLang="zh-TW" dirty="0" smtClean="0"/>
            </a:br>
            <a:r>
              <a:rPr lang="en-US" altLang="zh-TW" dirty="0" smtClean="0"/>
              <a:t>hierarchical normal model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376819" y="3538158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819" y="3538158"/>
                <a:ext cx="1037592" cy="312650"/>
              </a:xfrm>
              <a:prstGeom prst="rect">
                <a:avLst/>
              </a:prstGeom>
              <a:blipFill>
                <a:blip r:embed="rId2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571343" y="3538157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43" y="3538157"/>
                <a:ext cx="1037592" cy="312650"/>
              </a:xfrm>
              <a:prstGeom prst="rect">
                <a:avLst/>
              </a:prstGeom>
              <a:blipFill>
                <a:blip r:embed="rId3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3765867" y="3538156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867" y="3538156"/>
                <a:ext cx="1037592" cy="312650"/>
              </a:xfrm>
              <a:prstGeom prst="rect">
                <a:avLst/>
              </a:prstGeom>
              <a:blipFill>
                <a:blip r:embed="rId4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4960391" y="3538156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91" y="3538156"/>
                <a:ext cx="1037592" cy="312650"/>
              </a:xfrm>
              <a:prstGeom prst="rect">
                <a:avLst/>
              </a:prstGeom>
              <a:blipFill>
                <a:blip r:embed="rId5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6175595" y="3538158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95" y="3538158"/>
                <a:ext cx="1037592" cy="312650"/>
              </a:xfrm>
              <a:prstGeom prst="rect">
                <a:avLst/>
              </a:prstGeom>
              <a:blipFill>
                <a:blip r:embed="rId6"/>
                <a:stretch>
                  <a:fillRect l="-4706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7370119" y="3538157"/>
                <a:ext cx="1002326" cy="323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119" y="3538157"/>
                <a:ext cx="1002326" cy="323037"/>
              </a:xfrm>
              <a:prstGeom prst="rect">
                <a:avLst/>
              </a:prstGeom>
              <a:blipFill>
                <a:blip r:embed="rId7"/>
                <a:stretch>
                  <a:fillRect l="-4878" b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9759167" y="3538156"/>
                <a:ext cx="1007134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167" y="3538156"/>
                <a:ext cx="1007134" cy="317972"/>
              </a:xfrm>
              <a:prstGeom prst="rect">
                <a:avLst/>
              </a:prstGeom>
              <a:blipFill>
                <a:blip r:embed="rId8"/>
                <a:stretch>
                  <a:fillRect l="-5455" b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5629369" y="1690688"/>
                <a:ext cx="90140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69" y="1690688"/>
                <a:ext cx="901401" cy="312650"/>
              </a:xfrm>
              <a:prstGeom prst="rect">
                <a:avLst/>
              </a:prstGeom>
              <a:blipFill>
                <a:blip r:embed="rId9"/>
                <a:stretch>
                  <a:fillRect l="-5405"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1600213" y="4783870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13" y="4783870"/>
                <a:ext cx="553292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2807559" y="4770272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59" y="4770272"/>
                <a:ext cx="553292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4002826" y="4770272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826" y="4770272"/>
                <a:ext cx="553292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5196671" y="4783870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671" y="4783870"/>
                <a:ext cx="553292" cy="369332"/>
              </a:xfrm>
              <a:prstGeom prst="rect">
                <a:avLst/>
              </a:prstGeom>
              <a:blipFill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6416364" y="4783870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64" y="4783870"/>
                <a:ext cx="553292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7599283" y="4770272"/>
                <a:ext cx="51802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283" y="4770272"/>
                <a:ext cx="518026" cy="395621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9992563" y="4783870"/>
                <a:ext cx="519566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𝒊𝑱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563" y="4783870"/>
                <a:ext cx="519566" cy="388761"/>
              </a:xfrm>
              <a:prstGeom prst="rect">
                <a:avLst/>
              </a:prstGeom>
              <a:blipFill>
                <a:blip r:embed="rId1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/>
          <p:cNvCxnSpPr>
            <a:stCxn id="21" idx="2"/>
          </p:cNvCxnSpPr>
          <p:nvPr/>
        </p:nvCxnSpPr>
        <p:spPr>
          <a:xfrm flipH="1">
            <a:off x="1896995" y="2003338"/>
            <a:ext cx="4183075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1" idx="2"/>
          </p:cNvCxnSpPr>
          <p:nvPr/>
        </p:nvCxnSpPr>
        <p:spPr>
          <a:xfrm flipH="1">
            <a:off x="3091519" y="2003338"/>
            <a:ext cx="2988551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</p:cNvCxnSpPr>
          <p:nvPr/>
        </p:nvCxnSpPr>
        <p:spPr>
          <a:xfrm flipH="1">
            <a:off x="4286043" y="2003338"/>
            <a:ext cx="1794027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1" idx="2"/>
          </p:cNvCxnSpPr>
          <p:nvPr/>
        </p:nvCxnSpPr>
        <p:spPr>
          <a:xfrm flipH="1">
            <a:off x="5480567" y="2003338"/>
            <a:ext cx="599503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1" idx="2"/>
          </p:cNvCxnSpPr>
          <p:nvPr/>
        </p:nvCxnSpPr>
        <p:spPr>
          <a:xfrm>
            <a:off x="6080070" y="2003338"/>
            <a:ext cx="595021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1" idx="2"/>
          </p:cNvCxnSpPr>
          <p:nvPr/>
        </p:nvCxnSpPr>
        <p:spPr>
          <a:xfrm>
            <a:off x="6080070" y="2003338"/>
            <a:ext cx="1789545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1" idx="2"/>
          </p:cNvCxnSpPr>
          <p:nvPr/>
        </p:nvCxnSpPr>
        <p:spPr>
          <a:xfrm>
            <a:off x="6080070" y="2003338"/>
            <a:ext cx="2984069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1" idx="2"/>
          </p:cNvCxnSpPr>
          <p:nvPr/>
        </p:nvCxnSpPr>
        <p:spPr>
          <a:xfrm>
            <a:off x="6080070" y="2003338"/>
            <a:ext cx="4178593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2"/>
            <a:endCxn id="22" idx="0"/>
          </p:cNvCxnSpPr>
          <p:nvPr/>
        </p:nvCxnSpPr>
        <p:spPr>
          <a:xfrm flipH="1">
            <a:off x="1876859" y="3850808"/>
            <a:ext cx="18756" cy="933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4" idx="2"/>
            <a:endCxn id="23" idx="0"/>
          </p:cNvCxnSpPr>
          <p:nvPr/>
        </p:nvCxnSpPr>
        <p:spPr>
          <a:xfrm flipH="1">
            <a:off x="3084205" y="3850807"/>
            <a:ext cx="5934" cy="9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5" idx="2"/>
            <a:endCxn id="24" idx="0"/>
          </p:cNvCxnSpPr>
          <p:nvPr/>
        </p:nvCxnSpPr>
        <p:spPr>
          <a:xfrm flipH="1">
            <a:off x="4279472" y="3850806"/>
            <a:ext cx="5191" cy="919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6" idx="2"/>
            <a:endCxn id="25" idx="0"/>
          </p:cNvCxnSpPr>
          <p:nvPr/>
        </p:nvCxnSpPr>
        <p:spPr>
          <a:xfrm flipH="1">
            <a:off x="5473317" y="3850806"/>
            <a:ext cx="5870" cy="93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7" idx="2"/>
            <a:endCxn id="26" idx="0"/>
          </p:cNvCxnSpPr>
          <p:nvPr/>
        </p:nvCxnSpPr>
        <p:spPr>
          <a:xfrm flipH="1">
            <a:off x="6693010" y="3850808"/>
            <a:ext cx="1381" cy="933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8" idx="2"/>
            <a:endCxn id="27" idx="0"/>
          </p:cNvCxnSpPr>
          <p:nvPr/>
        </p:nvCxnSpPr>
        <p:spPr>
          <a:xfrm flipH="1">
            <a:off x="7875929" y="3850807"/>
            <a:ext cx="12986" cy="9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0" idx="2"/>
            <a:endCxn id="29" idx="0"/>
          </p:cNvCxnSpPr>
          <p:nvPr/>
        </p:nvCxnSpPr>
        <p:spPr>
          <a:xfrm flipH="1">
            <a:off x="10252346" y="3856128"/>
            <a:ext cx="10388" cy="92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/>
              <p:cNvSpPr txBox="1"/>
              <p:nvPr/>
            </p:nvSpPr>
            <p:spPr>
              <a:xfrm>
                <a:off x="8932306" y="3557744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06" y="3557744"/>
                <a:ext cx="254877" cy="276999"/>
              </a:xfrm>
              <a:prstGeom prst="rect">
                <a:avLst/>
              </a:prstGeom>
              <a:blipFill>
                <a:blip r:embed="rId17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/>
              <p:cNvSpPr txBox="1"/>
              <p:nvPr/>
            </p:nvSpPr>
            <p:spPr>
              <a:xfrm>
                <a:off x="8932306" y="4783870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06" y="4783870"/>
                <a:ext cx="254877" cy="276999"/>
              </a:xfrm>
              <a:prstGeom prst="rect">
                <a:avLst/>
              </a:prstGeom>
              <a:blipFill>
                <a:blip r:embed="rId18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7149174" y="5082922"/>
                <a:ext cx="1375633" cy="395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174" y="5082922"/>
                <a:ext cx="1375633" cy="395621"/>
              </a:xfrm>
              <a:prstGeom prst="rect">
                <a:avLst/>
              </a:prstGeom>
              <a:blipFill>
                <a:blip r:embed="rId1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7149174" y="4783870"/>
            <a:ext cx="1375633" cy="8027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473317" y="1615533"/>
            <a:ext cx="1219693" cy="38780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6239455" y="5716932"/>
                <a:ext cx="3269806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55" y="5716932"/>
                <a:ext cx="3269806" cy="6450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370119" y="3538156"/>
            <a:ext cx="1002326" cy="32303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85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MCMC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48584" cy="4351338"/>
              </a:xfrm>
            </p:spPr>
            <p:txBody>
              <a:bodyPr/>
              <a:lstStyle/>
              <a:p>
                <a:r>
                  <a:rPr lang="en-US" altLang="zh-TW" dirty="0" smtClean="0"/>
                  <a:t>Markov chain Monte Carlo</a:t>
                </a:r>
              </a:p>
              <a:p>
                <a:pPr lvl="1"/>
                <a:r>
                  <a:rPr lang="zh-TW" altLang="en-US" dirty="0" smtClean="0"/>
                  <a:t>一連串的隨機變量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TW" altLang="en-US" dirty="0" smtClean="0"/>
                  <a:t>形成的</a:t>
                </a:r>
                <a:r>
                  <a:rPr lang="en-US" altLang="zh-TW" dirty="0" smtClean="0"/>
                  <a:t>Markov chain </a:t>
                </a:r>
              </a:p>
              <a:p>
                <a:pPr lvl="1"/>
                <a:r>
                  <a:rPr lang="zh-TW" altLang="en-US" dirty="0" smtClean="0"/>
                  <a:t>重點在於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/>
                  <a:t>為什麼不能</a:t>
                </a:r>
                <a:r>
                  <a:rPr lang="zh-TW" altLang="en-US" dirty="0" smtClean="0"/>
                  <a:t>直接從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ｙ</m:t>
                        </m:r>
                      </m:e>
                    </m:d>
                  </m:oMath>
                </a14:m>
                <a:r>
                  <a:rPr lang="zh-TW" altLang="en-US" dirty="0" smtClean="0"/>
                  <a:t>中採集</a:t>
                </a:r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TW" altLang="en-US" dirty="0" smtClean="0"/>
                  <a:t>？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現實中從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ｙ</m:t>
                        </m:r>
                      </m:e>
                    </m:d>
                  </m:oMath>
                </a14:m>
                <a:r>
                  <a:rPr lang="zh-TW" altLang="en-US" dirty="0" smtClean="0"/>
                  <a:t>中採集相互獨立</a:t>
                </a:r>
                <a:r>
                  <a:rPr lang="en-US" altLang="zh-TW" dirty="0" smtClean="0"/>
                  <a:t>(independent)</a:t>
                </a:r>
                <a:r>
                  <a:rPr lang="zh-TW" altLang="en-US" dirty="0" smtClean="0"/>
                  <a:t>的樣本，是不容易的一件事。</a:t>
                </a:r>
                <a:endParaRPr lang="en-US" altLang="zh-TW" dirty="0" smtClean="0"/>
              </a:p>
              <a:p>
                <a:pPr lvl="1"/>
                <a:r>
                  <a:rPr lang="zh-TW" altLang="en-US" dirty="0"/>
                  <a:t>替代</a:t>
                </a:r>
                <a:r>
                  <a:rPr lang="zh-TW" altLang="en-US" dirty="0" smtClean="0"/>
                  <a:t>方案：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從事後概率分布有依賴性的馬爾可夫鏈式樣本採集</a:t>
                </a:r>
                <a:r>
                  <a:rPr lang="en-US" altLang="zh-TW" dirty="0" smtClean="0"/>
                  <a:t>(dependent sampling from a Markov chain)</a:t>
                </a:r>
                <a:r>
                  <a:rPr lang="zh-TW" altLang="en-US" dirty="0" smtClean="0"/>
                  <a:t>，作爲一種穩態分布</a:t>
                </a:r>
                <a:r>
                  <a:rPr lang="en-US" altLang="zh-TW" dirty="0" smtClean="0"/>
                  <a:t>(stationary/equilibrium distribution)</a:t>
                </a:r>
                <a:r>
                  <a:rPr lang="zh-TW" altLang="en-US" dirty="0" smtClean="0"/>
                  <a:t>卻相對容易。</a:t>
                </a:r>
                <a:endParaRPr lang="en-US" altLang="zh-TW" dirty="0" smtClean="0"/>
              </a:p>
              <a:p>
                <a:r>
                  <a:rPr lang="en-US" altLang="zh-TW" dirty="0" smtClean="0"/>
                  <a:t>MCMC</a:t>
                </a:r>
                <a:r>
                  <a:rPr lang="zh-TW" altLang="en-US" dirty="0" smtClean="0"/>
                  <a:t>的方法：</a:t>
                </a:r>
                <a:r>
                  <a:rPr lang="en-US" altLang="zh-TW" dirty="0" smtClean="0"/>
                  <a:t> Gibbs sampler</a:t>
                </a:r>
                <a:r>
                  <a:rPr lang="zh-TW" altLang="en-US" dirty="0" smtClean="0"/>
                  <a:t>、</a:t>
                </a:r>
                <a:r>
                  <a:rPr lang="en-US" altLang="zh-TW" dirty="0" smtClean="0"/>
                  <a:t> Metropolis-Hastings algorithms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48584" cy="4351338"/>
              </a:xfrm>
              <a:blipFill>
                <a:blip r:embed="rId2"/>
                <a:stretch>
                  <a:fillRect l="-1012" t="-2381" r="-3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2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n-US" altLang="zh-TW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2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標題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Method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Gibbs sampler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The conditional distribution,</a:t>
                </a:r>
                <a14:m>
                  <m:oMath xmlns:m="http://schemas.openxmlformats.org/officeDocument/2006/math">
                    <m:r>
                      <a:rPr lang="zh-TW" alt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84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Example: </a:t>
            </a:r>
            <a:br>
              <a:rPr lang="en-US" altLang="zh-TW" dirty="0" smtClean="0"/>
            </a:br>
            <a:r>
              <a:rPr lang="en-US" altLang="zh-TW" dirty="0" smtClean="0"/>
              <a:t>hierarchical normal model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376819" y="3538158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819" y="3538158"/>
                <a:ext cx="1037592" cy="312650"/>
              </a:xfrm>
              <a:prstGeom prst="rect">
                <a:avLst/>
              </a:prstGeom>
              <a:blipFill>
                <a:blip r:embed="rId2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571343" y="3538157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43" y="3538157"/>
                <a:ext cx="1037592" cy="312650"/>
              </a:xfrm>
              <a:prstGeom prst="rect">
                <a:avLst/>
              </a:prstGeom>
              <a:blipFill>
                <a:blip r:embed="rId3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3765867" y="3538156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867" y="3538156"/>
                <a:ext cx="1037592" cy="312650"/>
              </a:xfrm>
              <a:prstGeom prst="rect">
                <a:avLst/>
              </a:prstGeom>
              <a:blipFill>
                <a:blip r:embed="rId4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4960391" y="3538156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91" y="3538156"/>
                <a:ext cx="1037592" cy="312650"/>
              </a:xfrm>
              <a:prstGeom prst="rect">
                <a:avLst/>
              </a:prstGeom>
              <a:blipFill>
                <a:blip r:embed="rId5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6175595" y="3538158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95" y="3538158"/>
                <a:ext cx="1037592" cy="312650"/>
              </a:xfrm>
              <a:prstGeom prst="rect">
                <a:avLst/>
              </a:prstGeom>
              <a:blipFill>
                <a:blip r:embed="rId6"/>
                <a:stretch>
                  <a:fillRect l="-4706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7370119" y="3538157"/>
                <a:ext cx="1002326" cy="323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119" y="3538157"/>
                <a:ext cx="1002326" cy="323037"/>
              </a:xfrm>
              <a:prstGeom prst="rect">
                <a:avLst/>
              </a:prstGeom>
              <a:blipFill>
                <a:blip r:embed="rId7"/>
                <a:stretch>
                  <a:fillRect l="-4878" b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9759167" y="3538156"/>
                <a:ext cx="1007134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167" y="3538156"/>
                <a:ext cx="1007134" cy="317972"/>
              </a:xfrm>
              <a:prstGeom prst="rect">
                <a:avLst/>
              </a:prstGeom>
              <a:blipFill>
                <a:blip r:embed="rId8"/>
                <a:stretch>
                  <a:fillRect l="-5455" b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5629369" y="1690688"/>
                <a:ext cx="90140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69" y="1690688"/>
                <a:ext cx="901401" cy="312650"/>
              </a:xfrm>
              <a:prstGeom prst="rect">
                <a:avLst/>
              </a:prstGeom>
              <a:blipFill>
                <a:blip r:embed="rId9"/>
                <a:stretch>
                  <a:fillRect l="-5405"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1600213" y="4783870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13" y="4783870"/>
                <a:ext cx="553292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2807559" y="4770272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59" y="4770272"/>
                <a:ext cx="553292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4002826" y="4770272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826" y="4770272"/>
                <a:ext cx="553292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5196671" y="4783870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671" y="4783870"/>
                <a:ext cx="553292" cy="369332"/>
              </a:xfrm>
              <a:prstGeom prst="rect">
                <a:avLst/>
              </a:prstGeom>
              <a:blipFill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6416364" y="4783870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64" y="4783870"/>
                <a:ext cx="553292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7599283" y="4770272"/>
                <a:ext cx="51802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283" y="4770272"/>
                <a:ext cx="518026" cy="395621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9992563" y="4783870"/>
                <a:ext cx="519566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𝒊𝑱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563" y="4783870"/>
                <a:ext cx="519566" cy="388761"/>
              </a:xfrm>
              <a:prstGeom prst="rect">
                <a:avLst/>
              </a:prstGeom>
              <a:blipFill>
                <a:blip r:embed="rId1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/>
          <p:cNvCxnSpPr>
            <a:stCxn id="21" idx="2"/>
          </p:cNvCxnSpPr>
          <p:nvPr/>
        </p:nvCxnSpPr>
        <p:spPr>
          <a:xfrm flipH="1">
            <a:off x="1896995" y="2003338"/>
            <a:ext cx="4183075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1" idx="2"/>
          </p:cNvCxnSpPr>
          <p:nvPr/>
        </p:nvCxnSpPr>
        <p:spPr>
          <a:xfrm flipH="1">
            <a:off x="3091519" y="2003338"/>
            <a:ext cx="2988551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</p:cNvCxnSpPr>
          <p:nvPr/>
        </p:nvCxnSpPr>
        <p:spPr>
          <a:xfrm flipH="1">
            <a:off x="4286043" y="2003338"/>
            <a:ext cx="1794027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1" idx="2"/>
          </p:cNvCxnSpPr>
          <p:nvPr/>
        </p:nvCxnSpPr>
        <p:spPr>
          <a:xfrm flipH="1">
            <a:off x="5480567" y="2003338"/>
            <a:ext cx="599503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1" idx="2"/>
          </p:cNvCxnSpPr>
          <p:nvPr/>
        </p:nvCxnSpPr>
        <p:spPr>
          <a:xfrm>
            <a:off x="6080070" y="2003338"/>
            <a:ext cx="595021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1" idx="2"/>
          </p:cNvCxnSpPr>
          <p:nvPr/>
        </p:nvCxnSpPr>
        <p:spPr>
          <a:xfrm>
            <a:off x="6080070" y="2003338"/>
            <a:ext cx="1789545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1" idx="2"/>
          </p:cNvCxnSpPr>
          <p:nvPr/>
        </p:nvCxnSpPr>
        <p:spPr>
          <a:xfrm>
            <a:off x="6080070" y="2003338"/>
            <a:ext cx="2984069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1" idx="2"/>
          </p:cNvCxnSpPr>
          <p:nvPr/>
        </p:nvCxnSpPr>
        <p:spPr>
          <a:xfrm>
            <a:off x="6080070" y="2003338"/>
            <a:ext cx="4178593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2"/>
            <a:endCxn id="22" idx="0"/>
          </p:cNvCxnSpPr>
          <p:nvPr/>
        </p:nvCxnSpPr>
        <p:spPr>
          <a:xfrm flipH="1">
            <a:off x="1876859" y="3850808"/>
            <a:ext cx="18756" cy="933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4" idx="2"/>
            <a:endCxn id="23" idx="0"/>
          </p:cNvCxnSpPr>
          <p:nvPr/>
        </p:nvCxnSpPr>
        <p:spPr>
          <a:xfrm flipH="1">
            <a:off x="3084205" y="3850807"/>
            <a:ext cx="5934" cy="9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5" idx="2"/>
            <a:endCxn id="24" idx="0"/>
          </p:cNvCxnSpPr>
          <p:nvPr/>
        </p:nvCxnSpPr>
        <p:spPr>
          <a:xfrm flipH="1">
            <a:off x="4279472" y="3850806"/>
            <a:ext cx="5191" cy="919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6" idx="2"/>
            <a:endCxn id="25" idx="0"/>
          </p:cNvCxnSpPr>
          <p:nvPr/>
        </p:nvCxnSpPr>
        <p:spPr>
          <a:xfrm flipH="1">
            <a:off x="5473317" y="3850806"/>
            <a:ext cx="5870" cy="93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7" idx="2"/>
            <a:endCxn id="26" idx="0"/>
          </p:cNvCxnSpPr>
          <p:nvPr/>
        </p:nvCxnSpPr>
        <p:spPr>
          <a:xfrm flipH="1">
            <a:off x="6693010" y="3850808"/>
            <a:ext cx="1381" cy="933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8" idx="2"/>
            <a:endCxn id="27" idx="0"/>
          </p:cNvCxnSpPr>
          <p:nvPr/>
        </p:nvCxnSpPr>
        <p:spPr>
          <a:xfrm flipH="1">
            <a:off x="7858296" y="3861194"/>
            <a:ext cx="12986" cy="909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0" idx="2"/>
            <a:endCxn id="29" idx="0"/>
          </p:cNvCxnSpPr>
          <p:nvPr/>
        </p:nvCxnSpPr>
        <p:spPr>
          <a:xfrm flipH="1">
            <a:off x="10252346" y="3856128"/>
            <a:ext cx="10388" cy="92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/>
              <p:cNvSpPr txBox="1"/>
              <p:nvPr/>
            </p:nvSpPr>
            <p:spPr>
              <a:xfrm>
                <a:off x="8932306" y="3557744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06" y="3557744"/>
                <a:ext cx="254877" cy="276999"/>
              </a:xfrm>
              <a:prstGeom prst="rect">
                <a:avLst/>
              </a:prstGeom>
              <a:blipFill>
                <a:blip r:embed="rId17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/>
              <p:cNvSpPr txBox="1"/>
              <p:nvPr/>
            </p:nvSpPr>
            <p:spPr>
              <a:xfrm>
                <a:off x="8932306" y="4783870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06" y="4783870"/>
                <a:ext cx="254877" cy="276999"/>
              </a:xfrm>
              <a:prstGeom prst="rect">
                <a:avLst/>
              </a:prstGeom>
              <a:blipFill>
                <a:blip r:embed="rId18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/>
              <p:cNvSpPr txBox="1"/>
              <p:nvPr/>
            </p:nvSpPr>
            <p:spPr>
              <a:xfrm>
                <a:off x="4662469" y="5418176"/>
                <a:ext cx="2835200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469" y="5418176"/>
                <a:ext cx="2835200" cy="83734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480567" y="1690688"/>
            <a:ext cx="1194524" cy="31265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645010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/>
          <p:cNvSpPr/>
          <p:nvPr/>
        </p:nvSpPr>
        <p:spPr>
          <a:xfrm>
            <a:off x="2818330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4023214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5225654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6445397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7615540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9998270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43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0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標題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Method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Gibbs sampler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The conditional distribution,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723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Example: </a:t>
            </a:r>
            <a:br>
              <a:rPr lang="en-US" altLang="zh-TW" dirty="0" smtClean="0"/>
            </a:br>
            <a:r>
              <a:rPr lang="en-US" altLang="zh-TW" dirty="0" smtClean="0"/>
              <a:t>hierarchical normal model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376819" y="3538158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819" y="3538158"/>
                <a:ext cx="1037592" cy="312650"/>
              </a:xfrm>
              <a:prstGeom prst="rect">
                <a:avLst/>
              </a:prstGeom>
              <a:blipFill>
                <a:blip r:embed="rId2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571343" y="3538157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43" y="3538157"/>
                <a:ext cx="1037592" cy="312650"/>
              </a:xfrm>
              <a:prstGeom prst="rect">
                <a:avLst/>
              </a:prstGeom>
              <a:blipFill>
                <a:blip r:embed="rId3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3765867" y="3538156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867" y="3538156"/>
                <a:ext cx="1037592" cy="312650"/>
              </a:xfrm>
              <a:prstGeom prst="rect">
                <a:avLst/>
              </a:prstGeom>
              <a:blipFill>
                <a:blip r:embed="rId4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4960391" y="3538156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91" y="3538156"/>
                <a:ext cx="1037592" cy="312650"/>
              </a:xfrm>
              <a:prstGeom prst="rect">
                <a:avLst/>
              </a:prstGeom>
              <a:blipFill>
                <a:blip r:embed="rId5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6175595" y="3538158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95" y="3538158"/>
                <a:ext cx="1037592" cy="312650"/>
              </a:xfrm>
              <a:prstGeom prst="rect">
                <a:avLst/>
              </a:prstGeom>
              <a:blipFill>
                <a:blip r:embed="rId6"/>
                <a:stretch>
                  <a:fillRect l="-4706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7370119" y="3538157"/>
                <a:ext cx="1002326" cy="323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119" y="3538157"/>
                <a:ext cx="1002326" cy="323037"/>
              </a:xfrm>
              <a:prstGeom prst="rect">
                <a:avLst/>
              </a:prstGeom>
              <a:blipFill>
                <a:blip r:embed="rId7"/>
                <a:stretch>
                  <a:fillRect l="-4878" b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9759167" y="3538156"/>
                <a:ext cx="1007134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167" y="3538156"/>
                <a:ext cx="1007134" cy="317972"/>
              </a:xfrm>
              <a:prstGeom prst="rect">
                <a:avLst/>
              </a:prstGeom>
              <a:blipFill>
                <a:blip r:embed="rId8"/>
                <a:stretch>
                  <a:fillRect l="-5455" b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5629369" y="1690688"/>
                <a:ext cx="90140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69" y="1690688"/>
                <a:ext cx="901401" cy="312650"/>
              </a:xfrm>
              <a:prstGeom prst="rect">
                <a:avLst/>
              </a:prstGeom>
              <a:blipFill>
                <a:blip r:embed="rId9"/>
                <a:stretch>
                  <a:fillRect l="-5405"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1600213" y="4783870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13" y="4783870"/>
                <a:ext cx="553292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2807559" y="4770272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59" y="4770272"/>
                <a:ext cx="553292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4002826" y="4770272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826" y="4770272"/>
                <a:ext cx="553292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5196671" y="4783870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671" y="4783870"/>
                <a:ext cx="553292" cy="369332"/>
              </a:xfrm>
              <a:prstGeom prst="rect">
                <a:avLst/>
              </a:prstGeom>
              <a:blipFill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6416364" y="4783870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64" y="4783870"/>
                <a:ext cx="553292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7599283" y="4770272"/>
                <a:ext cx="51802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283" y="4770272"/>
                <a:ext cx="518026" cy="395621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9992563" y="4783870"/>
                <a:ext cx="519566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𝒊𝑱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563" y="4783870"/>
                <a:ext cx="519566" cy="388761"/>
              </a:xfrm>
              <a:prstGeom prst="rect">
                <a:avLst/>
              </a:prstGeom>
              <a:blipFill>
                <a:blip r:embed="rId1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/>
          <p:cNvCxnSpPr>
            <a:stCxn id="21" idx="2"/>
          </p:cNvCxnSpPr>
          <p:nvPr/>
        </p:nvCxnSpPr>
        <p:spPr>
          <a:xfrm flipH="1">
            <a:off x="1896995" y="2003338"/>
            <a:ext cx="4183075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1" idx="2"/>
          </p:cNvCxnSpPr>
          <p:nvPr/>
        </p:nvCxnSpPr>
        <p:spPr>
          <a:xfrm flipH="1">
            <a:off x="3091519" y="2003338"/>
            <a:ext cx="2988551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</p:cNvCxnSpPr>
          <p:nvPr/>
        </p:nvCxnSpPr>
        <p:spPr>
          <a:xfrm flipH="1">
            <a:off x="4286043" y="2003338"/>
            <a:ext cx="1794027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1" idx="2"/>
          </p:cNvCxnSpPr>
          <p:nvPr/>
        </p:nvCxnSpPr>
        <p:spPr>
          <a:xfrm flipH="1">
            <a:off x="5480567" y="2003338"/>
            <a:ext cx="599503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1" idx="2"/>
          </p:cNvCxnSpPr>
          <p:nvPr/>
        </p:nvCxnSpPr>
        <p:spPr>
          <a:xfrm>
            <a:off x="6080070" y="2003338"/>
            <a:ext cx="595021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1" idx="2"/>
          </p:cNvCxnSpPr>
          <p:nvPr/>
        </p:nvCxnSpPr>
        <p:spPr>
          <a:xfrm>
            <a:off x="6080070" y="2003338"/>
            <a:ext cx="1789545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1" idx="2"/>
          </p:cNvCxnSpPr>
          <p:nvPr/>
        </p:nvCxnSpPr>
        <p:spPr>
          <a:xfrm>
            <a:off x="6080070" y="2003338"/>
            <a:ext cx="2984069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1" idx="2"/>
          </p:cNvCxnSpPr>
          <p:nvPr/>
        </p:nvCxnSpPr>
        <p:spPr>
          <a:xfrm>
            <a:off x="6080070" y="2003338"/>
            <a:ext cx="4178593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2"/>
            <a:endCxn id="22" idx="0"/>
          </p:cNvCxnSpPr>
          <p:nvPr/>
        </p:nvCxnSpPr>
        <p:spPr>
          <a:xfrm flipH="1">
            <a:off x="1876859" y="3850808"/>
            <a:ext cx="18756" cy="933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4" idx="2"/>
            <a:endCxn id="23" idx="0"/>
          </p:cNvCxnSpPr>
          <p:nvPr/>
        </p:nvCxnSpPr>
        <p:spPr>
          <a:xfrm flipH="1">
            <a:off x="3084205" y="3850807"/>
            <a:ext cx="5934" cy="9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5" idx="2"/>
            <a:endCxn id="24" idx="0"/>
          </p:cNvCxnSpPr>
          <p:nvPr/>
        </p:nvCxnSpPr>
        <p:spPr>
          <a:xfrm flipH="1">
            <a:off x="4279472" y="3850806"/>
            <a:ext cx="5191" cy="919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6" idx="2"/>
            <a:endCxn id="25" idx="0"/>
          </p:cNvCxnSpPr>
          <p:nvPr/>
        </p:nvCxnSpPr>
        <p:spPr>
          <a:xfrm flipH="1">
            <a:off x="5473317" y="3850806"/>
            <a:ext cx="5870" cy="93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7" idx="2"/>
            <a:endCxn id="26" idx="0"/>
          </p:cNvCxnSpPr>
          <p:nvPr/>
        </p:nvCxnSpPr>
        <p:spPr>
          <a:xfrm flipH="1">
            <a:off x="6693010" y="3850808"/>
            <a:ext cx="1381" cy="933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8" idx="2"/>
            <a:endCxn id="27" idx="0"/>
          </p:cNvCxnSpPr>
          <p:nvPr/>
        </p:nvCxnSpPr>
        <p:spPr>
          <a:xfrm flipH="1">
            <a:off x="7858296" y="3861194"/>
            <a:ext cx="12986" cy="909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0" idx="2"/>
            <a:endCxn id="29" idx="0"/>
          </p:cNvCxnSpPr>
          <p:nvPr/>
        </p:nvCxnSpPr>
        <p:spPr>
          <a:xfrm flipH="1">
            <a:off x="10252346" y="3856128"/>
            <a:ext cx="10388" cy="92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/>
              <p:cNvSpPr txBox="1"/>
              <p:nvPr/>
            </p:nvSpPr>
            <p:spPr>
              <a:xfrm>
                <a:off x="4586772" y="5408546"/>
                <a:ext cx="3066737" cy="69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zh-TW" altLang="en-US" b="1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TW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TW" altLang="en-US" b="1" dirty="0" smtClean="0"/>
                  <a:t>；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altLang="zh-TW" b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772" y="5408546"/>
                <a:ext cx="3066737" cy="693844"/>
              </a:xfrm>
              <a:prstGeom prst="rect">
                <a:avLst/>
              </a:prstGeom>
              <a:blipFill>
                <a:blip r:embed="rId17"/>
                <a:stretch>
                  <a:fillRect t="-3509"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/>
              <p:cNvSpPr txBox="1"/>
              <p:nvPr/>
            </p:nvSpPr>
            <p:spPr>
              <a:xfrm>
                <a:off x="8932306" y="3557744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06" y="3557744"/>
                <a:ext cx="254877" cy="276999"/>
              </a:xfrm>
              <a:prstGeom prst="rect">
                <a:avLst/>
              </a:prstGeom>
              <a:blipFill>
                <a:blip r:embed="rId18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/>
              <p:cNvSpPr txBox="1"/>
              <p:nvPr/>
            </p:nvSpPr>
            <p:spPr>
              <a:xfrm>
                <a:off x="8932306" y="4783870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06" y="4783870"/>
                <a:ext cx="254877" cy="276999"/>
              </a:xfrm>
              <a:prstGeom prst="rect">
                <a:avLst/>
              </a:prstGeom>
              <a:blipFill>
                <a:blip r:embed="rId19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/>
          <p:cNvSpPr txBox="1"/>
          <p:nvPr/>
        </p:nvSpPr>
        <p:spPr>
          <a:xfrm>
            <a:off x="3126461" y="540854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Observations</a:t>
            </a:r>
            <a:r>
              <a:rPr lang="zh-TW" altLang="en-US" b="1" dirty="0" smtClean="0"/>
              <a:t>：</a:t>
            </a:r>
            <a:endParaRPr lang="zh-TW" altLang="en-US" b="1" dirty="0"/>
          </a:p>
        </p:txBody>
      </p:sp>
      <p:sp>
        <p:nvSpPr>
          <p:cNvPr id="44" name="橢圓 43"/>
          <p:cNvSpPr/>
          <p:nvPr/>
        </p:nvSpPr>
        <p:spPr>
          <a:xfrm>
            <a:off x="1645010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2818330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23214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225654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6445397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615540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9998270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600213" y="4783870"/>
            <a:ext cx="8911916" cy="143405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312362" y="2179363"/>
                <a:ext cx="4006097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𝐼𝑛𝑣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62" y="2179363"/>
                <a:ext cx="4006097" cy="470000"/>
              </a:xfrm>
              <a:prstGeom prst="rect">
                <a:avLst/>
              </a:prstGeom>
              <a:blipFill>
                <a:blip r:embed="rId20"/>
                <a:stretch>
                  <a:fillRect r="-1522" b="-19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12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3" grpId="0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en-US" altLang="zh-TW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標題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Method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Gibbs sampler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The conditional distribution,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p>
                        <m:r>
                          <a:rPr lang="en-US" altLang="zh-TW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5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Example: </a:t>
            </a:r>
            <a:br>
              <a:rPr lang="en-US" altLang="zh-TW" dirty="0" smtClean="0"/>
            </a:br>
            <a:r>
              <a:rPr lang="en-US" altLang="zh-TW" dirty="0" smtClean="0"/>
              <a:t>hierarchical normal model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376819" y="3538158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819" y="3538158"/>
                <a:ext cx="1037592" cy="312650"/>
              </a:xfrm>
              <a:prstGeom prst="rect">
                <a:avLst/>
              </a:prstGeom>
              <a:blipFill>
                <a:blip r:embed="rId2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2571343" y="3538157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343" y="3538157"/>
                <a:ext cx="1037592" cy="312650"/>
              </a:xfrm>
              <a:prstGeom prst="rect">
                <a:avLst/>
              </a:prstGeom>
              <a:blipFill>
                <a:blip r:embed="rId3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/>
              <p:cNvSpPr txBox="1"/>
              <p:nvPr/>
            </p:nvSpPr>
            <p:spPr>
              <a:xfrm>
                <a:off x="3765867" y="3538156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867" y="3538156"/>
                <a:ext cx="1037592" cy="312650"/>
              </a:xfrm>
              <a:prstGeom prst="rect">
                <a:avLst/>
              </a:prstGeom>
              <a:blipFill>
                <a:blip r:embed="rId4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4960391" y="3538156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391" y="3538156"/>
                <a:ext cx="1037592" cy="312650"/>
              </a:xfrm>
              <a:prstGeom prst="rect">
                <a:avLst/>
              </a:prstGeom>
              <a:blipFill>
                <a:blip r:embed="rId5"/>
                <a:stretch>
                  <a:fillRect l="-5294" b="-9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/>
              <p:cNvSpPr txBox="1"/>
              <p:nvPr/>
            </p:nvSpPr>
            <p:spPr>
              <a:xfrm>
                <a:off x="6175595" y="3538158"/>
                <a:ext cx="103759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595" y="3538158"/>
                <a:ext cx="1037592" cy="312650"/>
              </a:xfrm>
              <a:prstGeom prst="rect">
                <a:avLst/>
              </a:prstGeom>
              <a:blipFill>
                <a:blip r:embed="rId6"/>
                <a:stretch>
                  <a:fillRect l="-4706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/>
              <p:cNvSpPr txBox="1"/>
              <p:nvPr/>
            </p:nvSpPr>
            <p:spPr>
              <a:xfrm>
                <a:off x="7370119" y="3538157"/>
                <a:ext cx="1002326" cy="3230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119" y="3538157"/>
                <a:ext cx="1002326" cy="323037"/>
              </a:xfrm>
              <a:prstGeom prst="rect">
                <a:avLst/>
              </a:prstGeom>
              <a:blipFill>
                <a:blip r:embed="rId7"/>
                <a:stretch>
                  <a:fillRect l="-4878" b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/>
              <p:cNvSpPr txBox="1"/>
              <p:nvPr/>
            </p:nvSpPr>
            <p:spPr>
              <a:xfrm>
                <a:off x="9759167" y="3538156"/>
                <a:ext cx="1007134" cy="317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167" y="3538156"/>
                <a:ext cx="1007134" cy="317972"/>
              </a:xfrm>
              <a:prstGeom prst="rect">
                <a:avLst/>
              </a:prstGeom>
              <a:blipFill>
                <a:blip r:embed="rId8"/>
                <a:stretch>
                  <a:fillRect l="-5455" b="-245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/>
              <p:cNvSpPr txBox="1"/>
              <p:nvPr/>
            </p:nvSpPr>
            <p:spPr>
              <a:xfrm>
                <a:off x="5629369" y="1690688"/>
                <a:ext cx="90140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e>
                            <m:sup>
                              <m:r>
                                <a:rPr lang="en-US" altLang="zh-TW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369" y="1690688"/>
                <a:ext cx="901401" cy="312650"/>
              </a:xfrm>
              <a:prstGeom prst="rect">
                <a:avLst/>
              </a:prstGeom>
              <a:blipFill>
                <a:blip r:embed="rId9"/>
                <a:stretch>
                  <a:fillRect l="-5405"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/>
              <p:cNvSpPr txBox="1"/>
              <p:nvPr/>
            </p:nvSpPr>
            <p:spPr>
              <a:xfrm>
                <a:off x="1600213" y="4783870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13" y="4783870"/>
                <a:ext cx="553292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2807559" y="4770272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559" y="4770272"/>
                <a:ext cx="553292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/>
              <p:cNvSpPr txBox="1"/>
              <p:nvPr/>
            </p:nvSpPr>
            <p:spPr>
              <a:xfrm>
                <a:off x="4002826" y="4770272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826" y="4770272"/>
                <a:ext cx="553292" cy="369332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5196671" y="4783870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671" y="4783870"/>
                <a:ext cx="553292" cy="369332"/>
              </a:xfrm>
              <a:prstGeom prst="rect">
                <a:avLst/>
              </a:prstGeom>
              <a:blipFill>
                <a:blip r:embed="rId1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6416364" y="4783870"/>
                <a:ext cx="553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364" y="4783870"/>
                <a:ext cx="553292" cy="369332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/>
              <p:cNvSpPr txBox="1"/>
              <p:nvPr/>
            </p:nvSpPr>
            <p:spPr>
              <a:xfrm>
                <a:off x="7599283" y="4770272"/>
                <a:ext cx="518026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283" y="4770272"/>
                <a:ext cx="518026" cy="395621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/>
              <p:cNvSpPr txBox="1"/>
              <p:nvPr/>
            </p:nvSpPr>
            <p:spPr>
              <a:xfrm>
                <a:off x="9992563" y="4783870"/>
                <a:ext cx="519566" cy="388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TW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𝒊𝑱</m:t>
                          </m:r>
                        </m:sub>
                      </m:sSub>
                    </m:oMath>
                  </m:oMathPara>
                </a14:m>
                <a:endParaRPr lang="zh-TW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563" y="4783870"/>
                <a:ext cx="519566" cy="388761"/>
              </a:xfrm>
              <a:prstGeom prst="rect">
                <a:avLst/>
              </a:prstGeom>
              <a:blipFill>
                <a:blip r:embed="rId1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單箭頭接點 29"/>
          <p:cNvCxnSpPr>
            <a:stCxn id="21" idx="2"/>
          </p:cNvCxnSpPr>
          <p:nvPr/>
        </p:nvCxnSpPr>
        <p:spPr>
          <a:xfrm flipH="1">
            <a:off x="1896995" y="2003338"/>
            <a:ext cx="4183075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1" idx="2"/>
          </p:cNvCxnSpPr>
          <p:nvPr/>
        </p:nvCxnSpPr>
        <p:spPr>
          <a:xfrm flipH="1">
            <a:off x="3091519" y="2003338"/>
            <a:ext cx="2988551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</p:cNvCxnSpPr>
          <p:nvPr/>
        </p:nvCxnSpPr>
        <p:spPr>
          <a:xfrm flipH="1">
            <a:off x="4286043" y="2003338"/>
            <a:ext cx="1794027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1" idx="2"/>
          </p:cNvCxnSpPr>
          <p:nvPr/>
        </p:nvCxnSpPr>
        <p:spPr>
          <a:xfrm flipH="1">
            <a:off x="5480567" y="2003338"/>
            <a:ext cx="599503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1" idx="2"/>
          </p:cNvCxnSpPr>
          <p:nvPr/>
        </p:nvCxnSpPr>
        <p:spPr>
          <a:xfrm>
            <a:off x="6080070" y="2003338"/>
            <a:ext cx="595021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21" idx="2"/>
          </p:cNvCxnSpPr>
          <p:nvPr/>
        </p:nvCxnSpPr>
        <p:spPr>
          <a:xfrm>
            <a:off x="6080070" y="2003338"/>
            <a:ext cx="1789545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21" idx="2"/>
          </p:cNvCxnSpPr>
          <p:nvPr/>
        </p:nvCxnSpPr>
        <p:spPr>
          <a:xfrm>
            <a:off x="6080070" y="2003338"/>
            <a:ext cx="2984069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1" idx="2"/>
          </p:cNvCxnSpPr>
          <p:nvPr/>
        </p:nvCxnSpPr>
        <p:spPr>
          <a:xfrm>
            <a:off x="6080070" y="2003338"/>
            <a:ext cx="4178593" cy="116548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3" idx="2"/>
            <a:endCxn id="22" idx="0"/>
          </p:cNvCxnSpPr>
          <p:nvPr/>
        </p:nvCxnSpPr>
        <p:spPr>
          <a:xfrm flipH="1">
            <a:off x="1876859" y="3850808"/>
            <a:ext cx="18756" cy="933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4" idx="2"/>
            <a:endCxn id="23" idx="0"/>
          </p:cNvCxnSpPr>
          <p:nvPr/>
        </p:nvCxnSpPr>
        <p:spPr>
          <a:xfrm flipH="1">
            <a:off x="3084205" y="3850807"/>
            <a:ext cx="5934" cy="9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15" idx="2"/>
            <a:endCxn id="24" idx="0"/>
          </p:cNvCxnSpPr>
          <p:nvPr/>
        </p:nvCxnSpPr>
        <p:spPr>
          <a:xfrm flipH="1">
            <a:off x="4279472" y="3850806"/>
            <a:ext cx="5191" cy="919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6" idx="2"/>
            <a:endCxn id="25" idx="0"/>
          </p:cNvCxnSpPr>
          <p:nvPr/>
        </p:nvCxnSpPr>
        <p:spPr>
          <a:xfrm flipH="1">
            <a:off x="5473317" y="3850806"/>
            <a:ext cx="5870" cy="933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7" idx="2"/>
            <a:endCxn id="26" idx="0"/>
          </p:cNvCxnSpPr>
          <p:nvPr/>
        </p:nvCxnSpPr>
        <p:spPr>
          <a:xfrm flipH="1">
            <a:off x="6693010" y="3850808"/>
            <a:ext cx="1381" cy="933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18" idx="2"/>
            <a:endCxn id="27" idx="0"/>
          </p:cNvCxnSpPr>
          <p:nvPr/>
        </p:nvCxnSpPr>
        <p:spPr>
          <a:xfrm flipH="1">
            <a:off x="7858296" y="3861194"/>
            <a:ext cx="12986" cy="909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0" idx="2"/>
            <a:endCxn id="29" idx="0"/>
          </p:cNvCxnSpPr>
          <p:nvPr/>
        </p:nvCxnSpPr>
        <p:spPr>
          <a:xfrm flipH="1">
            <a:off x="10252346" y="3856128"/>
            <a:ext cx="10388" cy="9277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字方塊 60"/>
              <p:cNvSpPr txBox="1"/>
              <p:nvPr/>
            </p:nvSpPr>
            <p:spPr>
              <a:xfrm>
                <a:off x="8932306" y="3557744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06" y="3557744"/>
                <a:ext cx="254877" cy="276999"/>
              </a:xfrm>
              <a:prstGeom prst="rect">
                <a:avLst/>
              </a:prstGeom>
              <a:blipFill>
                <a:blip r:embed="rId17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/>
              <p:cNvSpPr txBox="1"/>
              <p:nvPr/>
            </p:nvSpPr>
            <p:spPr>
              <a:xfrm>
                <a:off x="8932306" y="4783870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b="1" dirty="0"/>
              </a:p>
            </p:txBody>
          </p:sp>
        </mc:Choice>
        <mc:Fallback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306" y="4783870"/>
                <a:ext cx="254877" cy="276999"/>
              </a:xfrm>
              <a:prstGeom prst="rect">
                <a:avLst/>
              </a:prstGeom>
              <a:blipFill>
                <a:blip r:embed="rId18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/>
          <p:cNvSpPr/>
          <p:nvPr/>
        </p:nvSpPr>
        <p:spPr>
          <a:xfrm>
            <a:off x="1645010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/>
          <p:cNvSpPr/>
          <p:nvPr/>
        </p:nvSpPr>
        <p:spPr>
          <a:xfrm>
            <a:off x="2818330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4023214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5225654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6445397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615540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9998270" y="3567247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820863" y="1732918"/>
            <a:ext cx="323038" cy="323038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/>
              <p:cNvSpPr/>
              <p:nvPr/>
            </p:nvSpPr>
            <p:spPr>
              <a:xfrm>
                <a:off x="3759048" y="5481932"/>
                <a:ext cx="4446667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en-US" altLang="zh-TW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𝐼𝑛𝑣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048" y="5481932"/>
                <a:ext cx="4446667" cy="470000"/>
              </a:xfrm>
              <a:prstGeom prst="rect">
                <a:avLst/>
              </a:prstGeom>
              <a:blipFill>
                <a:blip r:embed="rId19"/>
                <a:stretch>
                  <a:fillRect r="-137" b="-19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29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p>
                          <m:r>
                            <a:rPr lang="en-US" altLang="zh-TW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𝐼𝑛𝑣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1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Gibbs sampler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假設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，且有觀察樣本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dirty="0" smtClean="0"/>
                  <a:t>，並獲得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設定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In iteration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 smtClean="0"/>
                  <a:t> (d steps)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/>
                          <m:sub/>
                          <m:sup/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 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/>
                          <m:sub/>
                          <m:sup/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/>
                          <m:sub/>
                          <m:sup/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7227517" y="3958224"/>
                <a:ext cx="2488630" cy="531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517" y="3958224"/>
                <a:ext cx="2488630" cy="531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7227517" y="4624268"/>
                <a:ext cx="4731616" cy="531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517" y="4624268"/>
                <a:ext cx="4731616" cy="531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弧 5"/>
          <p:cNvSpPr/>
          <p:nvPr/>
        </p:nvSpPr>
        <p:spPr>
          <a:xfrm>
            <a:off x="6601216" y="3469709"/>
            <a:ext cx="450937" cy="2229633"/>
          </a:xfrm>
          <a:prstGeom prst="rightBrace">
            <a:avLst>
              <a:gd name="adj1" fmla="val 8055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128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265" y="1726881"/>
            <a:ext cx="9620603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1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zh-TW" dirty="0" smtClean="0"/>
              <a:t>~</a:t>
            </a:r>
            <a:r>
              <a:rPr lang="zh-TW" altLang="en-US" b="1" dirty="0" smtClean="0">
                <a:solidFill>
                  <a:srgbClr val="FF0000"/>
                </a:solidFill>
              </a:rPr>
              <a:t>元旦</a:t>
            </a:r>
            <a:r>
              <a:rPr lang="zh-TW" altLang="en-US" b="1" dirty="0">
                <a:solidFill>
                  <a:srgbClr val="FF0000"/>
                </a:solidFill>
              </a:rPr>
              <a:t>快樂</a:t>
            </a:r>
            <a:r>
              <a:rPr lang="en-US" altLang="zh-TW" dirty="0"/>
              <a:t>~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6" t="19111" b="50000"/>
          <a:stretch/>
        </p:blipFill>
        <p:spPr>
          <a:xfrm>
            <a:off x="7339330" y="944880"/>
            <a:ext cx="2887770" cy="180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37" t="35334" r="34296" b="37555"/>
          <a:stretch/>
        </p:blipFill>
        <p:spPr>
          <a:xfrm>
            <a:off x="1310640" y="3583623"/>
            <a:ext cx="276196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Gibbs sampler</a:t>
            </a:r>
            <a:br>
              <a:rPr lang="en-US" altLang="zh-TW" dirty="0" smtClean="0"/>
            </a:br>
            <a:r>
              <a:rPr lang="en-US" altLang="zh-TW" dirty="0" smtClean="0"/>
              <a:t>~ Example ~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dirty="0" smtClean="0"/>
              </a:p>
              <a:p>
                <a:r>
                  <a:rPr lang="en-US" altLang="zh-TW" dirty="0"/>
                  <a:t>A</a:t>
                </a:r>
                <a:r>
                  <a:rPr lang="en-US" altLang="zh-TW" dirty="0" smtClean="0"/>
                  <a:t> single observation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利用</a:t>
                </a:r>
                <a:r>
                  <a:rPr lang="en-US" altLang="zh-TW" dirty="0" smtClean="0"/>
                  <a:t>Gibbs sampler</a:t>
                </a:r>
                <a:r>
                  <a:rPr lang="zh-TW" altLang="en-US" dirty="0" smtClean="0"/>
                  <a:t>生成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2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設定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±2.5, ±2.5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conditional posterior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,1−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,1−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Gibbs sampler, iteration </a:t>
                </a:r>
                <a:r>
                  <a:rPr lang="en-US" altLang="zh-TW" i="1" dirty="0" smtClean="0"/>
                  <a:t>t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,1−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i="1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,1−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i="1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Gibbs sampler</a:t>
            </a:r>
            <a:br>
              <a:rPr lang="en-US" altLang="zh-TW" dirty="0" smtClean="0"/>
            </a:br>
            <a:r>
              <a:rPr lang="en-US" altLang="zh-TW" dirty="0" smtClean="0"/>
              <a:t>~ Example 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87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856003"/>
            <a:ext cx="10241280" cy="4320000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mtClean="0"/>
              <a:t>Gibbs sampler</a:t>
            </a:r>
            <a:br>
              <a:rPr lang="en-US" altLang="zh-TW" smtClean="0"/>
            </a:br>
            <a:r>
              <a:rPr lang="en-US" altLang="zh-TW" smtClean="0"/>
              <a:t>~ Example 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4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            </a:t>
            </a:r>
            <a:r>
              <a:rPr lang="en-US" altLang="zh-TW" b="1" dirty="0" smtClean="0"/>
              <a:t>Metropolis</a:t>
            </a:r>
            <a:r>
              <a:rPr lang="en-US" altLang="zh-TW" dirty="0" smtClean="0"/>
              <a:t> Algorithm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60693" cy="4351338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dirty="0" smtClean="0"/>
                  <a:t>假設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，有觀察樣本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TW" altLang="en-US" dirty="0" smtClean="0"/>
                  <a:t>，並獲得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設定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設定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jumping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dirty="0" smtClean="0"/>
                  <a:t>，</a:t>
                </a:r>
                <a:r>
                  <a:rPr lang="zh-TW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d>
                      <m:d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zh-TW" altLang="en-US" b="1" dirty="0" smtClean="0"/>
                  <a:t> </a:t>
                </a:r>
                <a:r>
                  <a:rPr lang="en-US" altLang="zh-TW" b="1" dirty="0" smtClean="0"/>
                  <a:t>must be symmetric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Calculate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𝑝𝑟𝑜𝑏𝑎𝑏𝑖𝑙𝑖𝑡𝑦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60693" cy="4351338"/>
              </a:xfrm>
              <a:blipFill>
                <a:blip r:embed="rId2"/>
                <a:stretch>
                  <a:fillRect l="-972" t="-2381" r="-10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4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b="0" dirty="0" smtClean="0"/>
              </a:p>
              <a:p>
                <a:r>
                  <a:rPr lang="en-US" altLang="zh-TW" dirty="0"/>
                  <a:t>A</a:t>
                </a:r>
                <a:r>
                  <a:rPr lang="en-US" altLang="zh-TW" dirty="0" smtClean="0"/>
                  <a:t> single observation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利用</a:t>
                </a:r>
                <a:r>
                  <a:rPr lang="en-US" altLang="zh-TW" dirty="0" smtClean="0"/>
                  <a:t>Metropolis Algorithm</a:t>
                </a:r>
                <a:r>
                  <a:rPr lang="zh-TW" altLang="en-US" dirty="0" smtClean="0"/>
                  <a:t>生成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            </a:t>
            </a:r>
            <a:r>
              <a:rPr lang="en-US" altLang="zh-TW" b="1" dirty="0" smtClean="0"/>
              <a:t>Metropolis</a:t>
            </a:r>
            <a:r>
              <a:rPr lang="en-US" altLang="zh-TW" dirty="0" smtClean="0"/>
              <a:t> Algorithm</a:t>
            </a:r>
            <a:br>
              <a:rPr lang="en-US" altLang="zh-TW" dirty="0" smtClean="0"/>
            </a:br>
            <a:r>
              <a:rPr lang="en-US" altLang="zh-TW" dirty="0" smtClean="0"/>
              <a:t>~ Example ~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9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477</Words>
  <Application>Microsoft Office PowerPoint</Application>
  <PresentationFormat>寬螢幕</PresentationFormat>
  <Paragraphs>299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6" baseType="lpstr">
      <vt:lpstr>標楷體</vt:lpstr>
      <vt:lpstr>Arial</vt:lpstr>
      <vt:lpstr>Cambria Math</vt:lpstr>
      <vt:lpstr>Times New Roman</vt:lpstr>
      <vt:lpstr>Office 佈景主題</vt:lpstr>
      <vt:lpstr>Basics of Markov chain simulation</vt:lpstr>
      <vt:lpstr>Chapter 11</vt:lpstr>
      <vt:lpstr>MCMC</vt:lpstr>
      <vt:lpstr>Gibbs sampler</vt:lpstr>
      <vt:lpstr>Gibbs sampler ~ Example ~</vt:lpstr>
      <vt:lpstr>Gibbs sampler ~ Example ~</vt:lpstr>
      <vt:lpstr>PowerPoint 簡報</vt:lpstr>
      <vt:lpstr>            Metropolis Algorithm</vt:lpstr>
      <vt:lpstr>            Metropolis Algorithm ~ Example ~</vt:lpstr>
      <vt:lpstr>            Metropolis Algorithm ~ Example ~</vt:lpstr>
      <vt:lpstr>            Metropolis Algorithm ~ Example ~</vt:lpstr>
      <vt:lpstr>              Metropolis-Hastings  Algorithms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            Assessing Convergence</vt:lpstr>
      <vt:lpstr>             Assessing Convergence</vt:lpstr>
      <vt:lpstr>             Assessing Convergence</vt:lpstr>
      <vt:lpstr>PowerPoint 簡報</vt:lpstr>
      <vt:lpstr>             Assessing Convergence</vt:lpstr>
      <vt:lpstr>             Assessing Convergence</vt:lpstr>
      <vt:lpstr>             Assessing Convergence</vt:lpstr>
      <vt:lpstr>             Assessing Convergence</vt:lpstr>
      <vt:lpstr>Example:  hierarchical normal model</vt:lpstr>
      <vt:lpstr>Method：Gibbs sampler The conditional distribution, θ_j</vt:lpstr>
      <vt:lpstr>Example:  hierarchical normal model</vt:lpstr>
      <vt:lpstr>PowerPoint 簡報</vt:lpstr>
      <vt:lpstr>Method：Gibbs sampler The conditional distribution,μ</vt:lpstr>
      <vt:lpstr>Example:  hierarchical normal model</vt:lpstr>
      <vt:lpstr>PowerPoint 簡報</vt:lpstr>
      <vt:lpstr>Method：Gibbs sampler The conditional distribution,σ^2</vt:lpstr>
      <vt:lpstr>Example:  hierarchical normal model</vt:lpstr>
      <vt:lpstr>PowerPoint 簡報</vt:lpstr>
      <vt:lpstr>Method：Gibbs sampler The conditional distribution,τ^2</vt:lpstr>
      <vt:lpstr>Example:  hierarchical normal model</vt:lpstr>
      <vt:lpstr>PowerPoint 簡報</vt:lpstr>
      <vt:lpstr>PowerPoint 簡報</vt:lpstr>
      <vt:lpstr>~元旦快樂~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Markov chain simulation</dc:title>
  <dc:creator>moonsita</dc:creator>
  <cp:lastModifiedBy>moonsita</cp:lastModifiedBy>
  <cp:revision>43</cp:revision>
  <dcterms:created xsi:type="dcterms:W3CDTF">2021-01-04T02:24:04Z</dcterms:created>
  <dcterms:modified xsi:type="dcterms:W3CDTF">2021-01-05T03:02:17Z</dcterms:modified>
</cp:coreProperties>
</file>