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70" r:id="rId3"/>
    <p:sldId id="257" r:id="rId4"/>
    <p:sldId id="261" r:id="rId5"/>
    <p:sldId id="262" r:id="rId6"/>
    <p:sldId id="263" r:id="rId7"/>
    <p:sldId id="264" r:id="rId8"/>
    <p:sldId id="258" r:id="rId9"/>
    <p:sldId id="259" r:id="rId10"/>
    <p:sldId id="265" r:id="rId11"/>
    <p:sldId id="260"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深色樣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6" autoAdjust="0"/>
    <p:restoredTop sz="86337" autoAdjust="0"/>
  </p:normalViewPr>
  <p:slideViewPr>
    <p:cSldViewPr snapToGrid="0" showGuides="1">
      <p:cViewPr varScale="1">
        <p:scale>
          <a:sx n="98" d="100"/>
          <a:sy n="98"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3535AA-9B2C-45D5-BB26-41D32FC4C3A7}" type="datetimeFigureOut">
              <a:rPr lang="zh-TW" altLang="en-US" smtClean="0"/>
              <a:t>2020/9/8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A62E21-829D-417D-A42B-CEB3E25DFA6A}" type="slidenum">
              <a:rPr lang="zh-TW" altLang="en-US" smtClean="0"/>
              <a:t>‹#›</a:t>
            </a:fld>
            <a:endParaRPr lang="zh-TW" altLang="en-US"/>
          </a:p>
        </p:txBody>
      </p:sp>
    </p:spTree>
    <p:extLst>
      <p:ext uri="{BB962C8B-B14F-4D97-AF65-F5344CB8AC3E}">
        <p14:creationId xmlns:p14="http://schemas.microsoft.com/office/powerpoint/2010/main" val="2478914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smtClean="0">
                <a:solidFill>
                  <a:schemeClr val="tx1"/>
                </a:solidFill>
                <a:latin typeface="+mn-lt"/>
                <a:ea typeface="+mn-ea"/>
                <a:cs typeface="+mn-cs"/>
              </a:rPr>
              <a:t>When prior distributions have no population basis, they can be difficult to construct, and there has long been a desire for prior distributions that can be guaranteed to play a minimal role in the posterior distribution. Such distributions are sometimes called ‘reference prior distributions,’ and the prior density is described as vague, flat, diffuse or </a:t>
            </a:r>
            <a:r>
              <a:rPr lang="en-US" altLang="zh-TW" sz="1200" b="0" i="0" u="none" strike="noStrike" kern="1200" baseline="0" dirty="0" err="1" smtClean="0">
                <a:solidFill>
                  <a:schemeClr val="tx1"/>
                </a:solidFill>
                <a:latin typeface="+mn-lt"/>
                <a:ea typeface="+mn-ea"/>
                <a:cs typeface="+mn-cs"/>
              </a:rPr>
              <a:t>noninformative</a:t>
            </a:r>
            <a:r>
              <a:rPr lang="en-US" altLang="zh-TW" sz="1200" b="0" i="0" u="none" strike="noStrike" kern="1200" baseline="0" dirty="0" smtClean="0">
                <a:solidFill>
                  <a:schemeClr val="tx1"/>
                </a:solidFill>
                <a:latin typeface="+mn-lt"/>
                <a:ea typeface="+mn-ea"/>
                <a:cs typeface="+mn-cs"/>
              </a:rPr>
              <a:t>.</a:t>
            </a:r>
          </a:p>
          <a:p>
            <a:r>
              <a:rPr lang="en-US" altLang="zh-TW" sz="1200" b="0" i="0" u="none" strike="noStrike" kern="1200" baseline="0" dirty="0" smtClean="0">
                <a:solidFill>
                  <a:schemeClr val="tx1"/>
                </a:solidFill>
                <a:latin typeface="+mn-lt"/>
                <a:ea typeface="+mn-ea"/>
                <a:cs typeface="+mn-cs"/>
              </a:rPr>
              <a:t>The rationale for using </a:t>
            </a:r>
            <a:r>
              <a:rPr lang="en-US" altLang="zh-TW" sz="1200" b="0" i="0" u="none" strike="noStrike" kern="1200" baseline="0" dirty="0" err="1" smtClean="0">
                <a:solidFill>
                  <a:schemeClr val="tx1"/>
                </a:solidFill>
                <a:latin typeface="+mn-lt"/>
                <a:ea typeface="+mn-ea"/>
                <a:cs typeface="+mn-cs"/>
              </a:rPr>
              <a:t>noninformative</a:t>
            </a:r>
            <a:r>
              <a:rPr lang="en-US" altLang="zh-TW" sz="1200" b="0" i="0" u="none" strike="noStrike" kern="1200" baseline="0" dirty="0" smtClean="0">
                <a:solidFill>
                  <a:schemeClr val="tx1"/>
                </a:solidFill>
                <a:latin typeface="+mn-lt"/>
                <a:ea typeface="+mn-ea"/>
                <a:cs typeface="+mn-cs"/>
              </a:rPr>
              <a:t> prior distributions is often said to be ‘to let the data speak for themselves,’ so that inferences are unaffected by information external to the current data.</a:t>
            </a:r>
            <a:endParaRPr lang="zh-TW" altLang="en-US" dirty="0"/>
          </a:p>
        </p:txBody>
      </p:sp>
      <p:sp>
        <p:nvSpPr>
          <p:cNvPr id="4" name="投影片編號版面配置區 3"/>
          <p:cNvSpPr>
            <a:spLocks noGrp="1"/>
          </p:cNvSpPr>
          <p:nvPr>
            <p:ph type="sldNum" sz="quarter" idx="10"/>
          </p:nvPr>
        </p:nvSpPr>
        <p:spPr/>
        <p:txBody>
          <a:bodyPr/>
          <a:lstStyle/>
          <a:p>
            <a:fld id="{12A62E21-829D-417D-A42B-CEB3E25DFA6A}" type="slidenum">
              <a:rPr lang="zh-TW" altLang="en-US" smtClean="0"/>
              <a:t>36</a:t>
            </a:fld>
            <a:endParaRPr lang="zh-TW" altLang="en-US"/>
          </a:p>
        </p:txBody>
      </p:sp>
    </p:spTree>
    <p:extLst>
      <p:ext uri="{BB962C8B-B14F-4D97-AF65-F5344CB8AC3E}">
        <p14:creationId xmlns:p14="http://schemas.microsoft.com/office/powerpoint/2010/main" val="155326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100176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132479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115279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46510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180669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241872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17692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3505625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4065679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54687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E38E7D7-88C7-4455-8550-7FB80AA08EF4}" type="datetimeFigureOut">
              <a:rPr lang="zh-TW" altLang="en-US" smtClean="0"/>
              <a:t>2020/9/8</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301993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8E7D7-88C7-4455-8550-7FB80AA08EF4}" type="datetimeFigureOut">
              <a:rPr lang="zh-TW" altLang="en-US" smtClean="0"/>
              <a:t>2020/9/8</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D8B22-896D-4D2A-AA7C-B864A51037FB}" type="slidenum">
              <a:rPr lang="zh-TW" altLang="en-US" smtClean="0"/>
              <a:t>‹#›</a:t>
            </a:fld>
            <a:endParaRPr lang="zh-TW" altLang="en-US"/>
          </a:p>
        </p:txBody>
      </p:sp>
    </p:spTree>
    <p:extLst>
      <p:ext uri="{BB962C8B-B14F-4D97-AF65-F5344CB8AC3E}">
        <p14:creationId xmlns:p14="http://schemas.microsoft.com/office/powerpoint/2010/main" val="201387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10.JPG"/></Relationships>
</file>

<file path=ppt/slides/_rels/slide3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image" Target="../media/image7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Bayesian Data Analysis</a:t>
            </a:r>
            <a:endParaRPr lang="zh-TW" altLang="en-US" dirty="0"/>
          </a:p>
        </p:txBody>
      </p:sp>
      <p:sp>
        <p:nvSpPr>
          <p:cNvPr id="3" name="副標題 2"/>
          <p:cNvSpPr>
            <a:spLocks noGrp="1"/>
          </p:cNvSpPr>
          <p:nvPr>
            <p:ph type="subTitle" idx="1"/>
          </p:nvPr>
        </p:nvSpPr>
        <p:spPr/>
        <p:txBody>
          <a:bodyPr/>
          <a:lstStyle/>
          <a:p>
            <a:r>
              <a:rPr lang="en-US" altLang="zh-TW" dirty="0" smtClean="0"/>
              <a:t>Cheng-Yu Hung</a:t>
            </a:r>
            <a:endParaRPr lang="zh-TW" altLang="en-US" dirty="0"/>
          </a:p>
        </p:txBody>
      </p:sp>
    </p:spTree>
    <p:extLst>
      <p:ext uri="{BB962C8B-B14F-4D97-AF65-F5344CB8AC3E}">
        <p14:creationId xmlns:p14="http://schemas.microsoft.com/office/powerpoint/2010/main" val="316124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A big advantage of a Bayesian approach</a:t>
            </a:r>
            <a:endParaRPr lang="zh-TW" altLang="en-US" dirty="0"/>
          </a:p>
        </p:txBody>
      </p:sp>
      <p:sp>
        <p:nvSpPr>
          <p:cNvPr id="6" name="文字方塊 5"/>
          <p:cNvSpPr txBox="1"/>
          <p:nvPr/>
        </p:nvSpPr>
        <p:spPr>
          <a:xfrm>
            <a:off x="272934" y="1530368"/>
            <a:ext cx="11347566" cy="1200329"/>
          </a:xfrm>
          <a:prstGeom prst="rect">
            <a:avLst/>
          </a:prstGeom>
          <a:noFill/>
        </p:spPr>
        <p:txBody>
          <a:bodyPr wrap="square" rtlCol="0">
            <a:spAutoFit/>
          </a:bodyPr>
          <a:lstStyle/>
          <a:p>
            <a:r>
              <a:rPr lang="en-US" altLang="zh-TW" sz="2400" dirty="0" smtClean="0"/>
              <a:t>Allows a principled approach to the exploitation of all available data</a:t>
            </a:r>
          </a:p>
          <a:p>
            <a:endParaRPr lang="en-US" altLang="zh-TW" sz="2400" dirty="0"/>
          </a:p>
          <a:p>
            <a:r>
              <a:rPr lang="en-US" altLang="zh-TW" sz="2400" dirty="0" smtClean="0"/>
              <a:t>With an emphasis on continually updating one’s models as data accumulate</a:t>
            </a:r>
          </a:p>
        </p:txBody>
      </p:sp>
    </p:spTree>
    <p:extLst>
      <p:ext uri="{BB962C8B-B14F-4D97-AF65-F5344CB8AC3E}">
        <p14:creationId xmlns:p14="http://schemas.microsoft.com/office/powerpoint/2010/main" val="83408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Statement of Bayes’ rule</a:t>
            </a:r>
            <a:endParaRPr lang="zh-TW" altLang="en-US" dirty="0"/>
          </a:p>
        </p:txBody>
      </p:sp>
      <mc:AlternateContent xmlns:mc="http://schemas.openxmlformats.org/markup-compatibility/2006" xmlns:a14="http://schemas.microsoft.com/office/drawing/2010/main">
        <mc:Choice Requires="a14">
          <p:sp>
            <p:nvSpPr>
              <p:cNvPr id="4" name="文字方塊 3"/>
              <p:cNvSpPr txBox="1"/>
              <p:nvPr/>
            </p:nvSpPr>
            <p:spPr>
              <a:xfrm>
                <a:off x="3778716" y="1090753"/>
                <a:ext cx="3504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𝑝</m:t>
                      </m:r>
                      <m:d>
                        <m:dPr>
                          <m:ctrlPr>
                            <a:rPr lang="en-US" altLang="zh-TW" sz="2800" b="0" i="1" smtClean="0">
                              <a:latin typeface="Cambria Math" panose="02040503050406030204" pitchFamily="18" charset="0"/>
                            </a:rPr>
                          </m:ctrlPr>
                        </m:dPr>
                        <m:e>
                          <m:r>
                            <a:rPr lang="zh-TW" altLang="en-US" sz="2800" b="0" i="1" smtClean="0">
                              <a:latin typeface="Cambria Math" panose="02040503050406030204" pitchFamily="18" charset="0"/>
                            </a:rPr>
                            <m:t>𝜃</m:t>
                          </m:r>
                        </m:e>
                        <m:e>
                          <m:r>
                            <a:rPr lang="en-US" altLang="zh-TW" sz="2800" b="0" i="1" smtClean="0">
                              <a:latin typeface="Cambria Math" panose="02040503050406030204" pitchFamily="18" charset="0"/>
                            </a:rPr>
                            <m:t>𝑦</m:t>
                          </m:r>
                        </m:e>
                      </m:d>
                      <m:r>
                        <a:rPr lang="en-US" altLang="zh-TW" sz="2800" i="1">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𝑝</m:t>
                      </m:r>
                      <m:d>
                        <m:dPr>
                          <m:ctrlPr>
                            <a:rPr lang="en-US" altLang="zh-TW" sz="2800" b="0" i="1" smtClean="0">
                              <a:latin typeface="Cambria Math" panose="02040503050406030204" pitchFamily="18" charset="0"/>
                              <a:ea typeface="Cambria Math" panose="02040503050406030204" pitchFamily="18" charset="0"/>
                            </a:rPr>
                          </m:ctrlPr>
                        </m:dPr>
                        <m:e>
                          <m:r>
                            <a:rPr lang="zh-TW" altLang="en-US" sz="2800" b="0" i="1" smtClean="0">
                              <a:latin typeface="Cambria Math" panose="02040503050406030204" pitchFamily="18" charset="0"/>
                              <a:ea typeface="Cambria Math" panose="02040503050406030204" pitchFamily="18" charset="0"/>
                            </a:rPr>
                            <m:t>𝜃</m:t>
                          </m:r>
                        </m:e>
                      </m:d>
                      <m:r>
                        <a:rPr lang="en-US" altLang="zh-TW" sz="2800" b="0" i="1" smtClean="0">
                          <a:latin typeface="Cambria Math" panose="02040503050406030204" pitchFamily="18" charset="0"/>
                          <a:ea typeface="Cambria Math" panose="02040503050406030204" pitchFamily="18" charset="0"/>
                        </a:rPr>
                        <m:t>𝑝</m:t>
                      </m:r>
                      <m:r>
                        <a:rPr lang="en-US" altLang="zh-TW" sz="2800" b="0" i="1" smtClean="0">
                          <a:latin typeface="Cambria Math" panose="02040503050406030204" pitchFamily="18" charset="0"/>
                          <a:ea typeface="Cambria Math" panose="02040503050406030204" pitchFamily="18" charset="0"/>
                        </a:rPr>
                        <m:t>(</m:t>
                      </m:r>
                      <m:r>
                        <a:rPr lang="en-US" altLang="zh-TW" sz="2800" b="0" i="1" smtClean="0">
                          <a:latin typeface="Cambria Math" panose="02040503050406030204" pitchFamily="18" charset="0"/>
                          <a:ea typeface="Cambria Math" panose="02040503050406030204" pitchFamily="18" charset="0"/>
                        </a:rPr>
                        <m:t>𝑦</m:t>
                      </m:r>
                      <m:r>
                        <a:rPr lang="en-US" altLang="zh-TW" sz="2800" b="0" i="1" smtClean="0">
                          <a:latin typeface="Cambria Math" panose="02040503050406030204" pitchFamily="18" charset="0"/>
                          <a:ea typeface="Cambria Math" panose="02040503050406030204" pitchFamily="18" charset="0"/>
                        </a:rPr>
                        <m:t>|</m:t>
                      </m:r>
                      <m:r>
                        <a:rPr lang="zh-TW" altLang="en-US" sz="2800" b="0" i="1" smtClean="0">
                          <a:latin typeface="Cambria Math" panose="02040503050406030204" pitchFamily="18" charset="0"/>
                          <a:ea typeface="Cambria Math" panose="02040503050406030204" pitchFamily="18" charset="0"/>
                        </a:rPr>
                        <m:t>𝜃</m:t>
                      </m:r>
                      <m:r>
                        <a:rPr lang="en-US" altLang="zh-TW" sz="2800" b="0" i="1" smtClean="0">
                          <a:latin typeface="Cambria Math" panose="02040503050406030204" pitchFamily="18" charset="0"/>
                          <a:ea typeface="Cambria Math" panose="02040503050406030204" pitchFamily="18" charset="0"/>
                        </a:rPr>
                        <m:t>)</m:t>
                      </m:r>
                    </m:oMath>
                  </m:oMathPara>
                </a14:m>
                <a:endParaRPr lang="zh-TW" altLang="en-US" sz="2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778716" y="1090753"/>
                <a:ext cx="3504036" cy="523220"/>
              </a:xfrm>
              <a:prstGeom prst="rect">
                <a:avLst/>
              </a:prstGeom>
              <a:blipFill>
                <a:blip r:embed="rId2"/>
                <a:stretch>
                  <a:fillRect/>
                </a:stretch>
              </a:blipFill>
            </p:spPr>
            <p:txBody>
              <a:bodyPr/>
              <a:lstStyle/>
              <a:p>
                <a:r>
                  <a:rPr lang="zh-TW" altLang="en-US">
                    <a:noFill/>
                  </a:rPr>
                  <a:t> </a:t>
                </a:r>
              </a:p>
            </p:txBody>
          </p:sp>
        </mc:Fallback>
      </mc:AlternateContent>
      <p:sp>
        <p:nvSpPr>
          <p:cNvPr id="7" name="文字方塊 6"/>
          <p:cNvSpPr txBox="1"/>
          <p:nvPr/>
        </p:nvSpPr>
        <p:spPr>
          <a:xfrm>
            <a:off x="3719449" y="1613973"/>
            <a:ext cx="1316258" cy="461665"/>
          </a:xfrm>
          <a:prstGeom prst="rect">
            <a:avLst/>
          </a:prstGeom>
          <a:noFill/>
        </p:spPr>
        <p:txBody>
          <a:bodyPr wrap="none" rtlCol="0">
            <a:spAutoFit/>
          </a:bodyPr>
          <a:lstStyle/>
          <a:p>
            <a:r>
              <a:rPr lang="en-US" altLang="zh-TW" sz="2400" dirty="0" smtClean="0">
                <a:solidFill>
                  <a:srgbClr val="7030A0"/>
                </a:solidFill>
              </a:rPr>
              <a:t>Posterior</a:t>
            </a:r>
            <a:endParaRPr lang="zh-TW" altLang="en-US" sz="2400" dirty="0">
              <a:solidFill>
                <a:srgbClr val="7030A0"/>
              </a:solidFill>
            </a:endParaRPr>
          </a:p>
        </p:txBody>
      </p:sp>
      <p:sp>
        <p:nvSpPr>
          <p:cNvPr id="12" name="文字方塊 11"/>
          <p:cNvSpPr txBox="1"/>
          <p:nvPr/>
        </p:nvSpPr>
        <p:spPr>
          <a:xfrm>
            <a:off x="5368628" y="1613972"/>
            <a:ext cx="790601" cy="461665"/>
          </a:xfrm>
          <a:prstGeom prst="rect">
            <a:avLst/>
          </a:prstGeom>
          <a:noFill/>
        </p:spPr>
        <p:txBody>
          <a:bodyPr wrap="none" rtlCol="0">
            <a:spAutoFit/>
          </a:bodyPr>
          <a:lstStyle/>
          <a:p>
            <a:r>
              <a:rPr lang="en-US" altLang="zh-TW" sz="2400" dirty="0" smtClean="0">
                <a:solidFill>
                  <a:srgbClr val="FF0000"/>
                </a:solidFill>
              </a:rPr>
              <a:t>Prior</a:t>
            </a:r>
            <a:endParaRPr lang="zh-TW" altLang="en-US" sz="2400" dirty="0">
              <a:solidFill>
                <a:srgbClr val="FF0000"/>
              </a:solidFill>
            </a:endParaRPr>
          </a:p>
        </p:txBody>
      </p:sp>
      <p:sp>
        <p:nvSpPr>
          <p:cNvPr id="13" name="文字方塊 12"/>
          <p:cNvSpPr txBox="1"/>
          <p:nvPr/>
        </p:nvSpPr>
        <p:spPr>
          <a:xfrm>
            <a:off x="6159229" y="1613972"/>
            <a:ext cx="1457130" cy="461665"/>
          </a:xfrm>
          <a:prstGeom prst="rect">
            <a:avLst/>
          </a:prstGeom>
          <a:noFill/>
        </p:spPr>
        <p:txBody>
          <a:bodyPr wrap="none" rtlCol="0">
            <a:spAutoFit/>
          </a:bodyPr>
          <a:lstStyle/>
          <a:p>
            <a:r>
              <a:rPr lang="en-US" altLang="zh-TW" sz="2400" dirty="0" smtClean="0">
                <a:solidFill>
                  <a:schemeClr val="accent6"/>
                </a:solidFill>
              </a:rPr>
              <a:t>Likelihood</a:t>
            </a:r>
            <a:endParaRPr lang="zh-TW" altLang="en-US" sz="2400" dirty="0">
              <a:solidFill>
                <a:schemeClr val="accent6"/>
              </a:solidFill>
            </a:endParaRPr>
          </a:p>
        </p:txBody>
      </p:sp>
      <p:sp>
        <p:nvSpPr>
          <p:cNvPr id="14" name="文字方塊 13"/>
          <p:cNvSpPr txBox="1"/>
          <p:nvPr/>
        </p:nvSpPr>
        <p:spPr>
          <a:xfrm>
            <a:off x="272934" y="2368024"/>
            <a:ext cx="11473589" cy="4154984"/>
          </a:xfrm>
          <a:prstGeom prst="rect">
            <a:avLst/>
          </a:prstGeom>
          <a:noFill/>
        </p:spPr>
        <p:txBody>
          <a:bodyPr wrap="square" rtlCol="0">
            <a:spAutoFit/>
          </a:bodyPr>
          <a:lstStyle/>
          <a:p>
            <a:r>
              <a:rPr lang="en-US" altLang="zh-TW" sz="2400" dirty="0" smtClean="0"/>
              <a:t>The </a:t>
            </a:r>
            <a:r>
              <a:rPr lang="en-US" altLang="zh-TW" sz="2400" dirty="0" smtClean="0">
                <a:solidFill>
                  <a:srgbClr val="FF0000"/>
                </a:solidFill>
              </a:rPr>
              <a:t>prior</a:t>
            </a:r>
            <a:r>
              <a:rPr lang="en-US" altLang="zh-TW" sz="2400" dirty="0" smtClean="0"/>
              <a:t> is the probability of the parameter and represents what was thought before seeing the data.</a:t>
            </a:r>
          </a:p>
          <a:p>
            <a:endParaRPr lang="en-US" altLang="zh-TW" sz="2400" dirty="0"/>
          </a:p>
          <a:p>
            <a:r>
              <a:rPr lang="en-US" altLang="zh-TW" sz="2400" dirty="0" smtClean="0"/>
              <a:t>The </a:t>
            </a:r>
            <a:r>
              <a:rPr lang="en-US" altLang="zh-TW" sz="2400" dirty="0" smtClean="0">
                <a:solidFill>
                  <a:schemeClr val="accent6"/>
                </a:solidFill>
              </a:rPr>
              <a:t>likelihood</a:t>
            </a:r>
            <a:r>
              <a:rPr lang="en-US" altLang="zh-TW" sz="2400" dirty="0" smtClean="0"/>
              <a:t> is the probability of the data given the parameter and represents the data now available.</a:t>
            </a:r>
          </a:p>
          <a:p>
            <a:endParaRPr lang="en-US" altLang="zh-TW" sz="2400" dirty="0"/>
          </a:p>
          <a:p>
            <a:r>
              <a:rPr lang="en-US" altLang="zh-TW" sz="2400" dirty="0" smtClean="0"/>
              <a:t>The </a:t>
            </a:r>
            <a:r>
              <a:rPr lang="en-US" altLang="zh-TW" sz="2400" dirty="0" smtClean="0">
                <a:solidFill>
                  <a:srgbClr val="7030A0"/>
                </a:solidFill>
              </a:rPr>
              <a:t>posterior</a:t>
            </a:r>
            <a:r>
              <a:rPr lang="en-US" altLang="zh-TW" sz="2400" dirty="0" smtClean="0"/>
              <a:t> represents what is thought given both prior information and the data just seen.</a:t>
            </a:r>
          </a:p>
          <a:p>
            <a:endParaRPr lang="en-US" altLang="zh-TW" sz="2400" dirty="0"/>
          </a:p>
          <a:p>
            <a:r>
              <a:rPr lang="en-US" altLang="zh-TW" sz="2400" dirty="0" smtClean="0"/>
              <a:t>It relates conditional density of a parameter </a:t>
            </a:r>
            <a:r>
              <a:rPr lang="en-US" altLang="zh-TW" sz="2400" dirty="0" smtClean="0">
                <a:solidFill>
                  <a:srgbClr val="7030A0"/>
                </a:solidFill>
              </a:rPr>
              <a:t>(posterior probability</a:t>
            </a:r>
            <a:r>
              <a:rPr lang="en-US" altLang="zh-TW" sz="2400" dirty="0" smtClean="0"/>
              <a:t>) with its unconditional density(</a:t>
            </a:r>
            <a:r>
              <a:rPr lang="en-US" altLang="zh-TW" sz="2400" dirty="0" smtClean="0">
                <a:solidFill>
                  <a:srgbClr val="FF0000"/>
                </a:solidFill>
              </a:rPr>
              <a:t>prior</a:t>
            </a:r>
            <a:r>
              <a:rPr lang="en-US" altLang="zh-TW" sz="2400" dirty="0" smtClean="0"/>
              <a:t>, since depends on information present before the experiment.)</a:t>
            </a:r>
            <a:endParaRPr lang="zh-TW" altLang="en-US" sz="2400" dirty="0"/>
          </a:p>
        </p:txBody>
      </p:sp>
    </p:spTree>
    <p:extLst>
      <p:ext uri="{BB962C8B-B14F-4D97-AF65-F5344CB8AC3E}">
        <p14:creationId xmlns:p14="http://schemas.microsoft.com/office/powerpoint/2010/main" val="258854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Choice of priors</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530368"/>
                <a:ext cx="11347566" cy="3416320"/>
              </a:xfrm>
              <a:prstGeom prst="rect">
                <a:avLst/>
              </a:prstGeom>
              <a:noFill/>
            </p:spPr>
            <p:txBody>
              <a:bodyPr wrap="square" rtlCol="0">
                <a:spAutoFit/>
              </a:bodyPr>
              <a:lstStyle/>
              <a:p>
                <a:r>
                  <a:rPr lang="en-US" altLang="zh-TW" sz="2400" dirty="0" smtClean="0"/>
                  <a:t>In Bayesian statistic, parameter </a:t>
                </a:r>
                <a14:m>
                  <m:oMath xmlns:m="http://schemas.openxmlformats.org/officeDocument/2006/math">
                    <m:r>
                      <a:rPr lang="zh-TW" altLang="en-US" sz="2400" b="0" i="1" smtClean="0">
                        <a:latin typeface="Cambria Math" panose="02040503050406030204" pitchFamily="18" charset="0"/>
                      </a:rPr>
                      <m:t>𝜃</m:t>
                    </m:r>
                  </m:oMath>
                </a14:m>
                <a:r>
                  <a:rPr lang="en-US" altLang="zh-TW" sz="2400" dirty="0" smtClean="0"/>
                  <a:t> is represented as random variable. We often uses a prior which comes from a parameteric family of probability distributions, with parameter called </a:t>
                </a:r>
                <a:r>
                  <a:rPr lang="en-US" altLang="zh-TW" sz="2400" b="1" dirty="0" smtClean="0"/>
                  <a:t>hyperparameter </a:t>
                </a:r>
                <a:r>
                  <a:rPr lang="en-US" altLang="zh-TW" sz="2400" dirty="0" smtClean="0"/>
                  <a:t>so that:</a:t>
                </a:r>
              </a:p>
              <a:p>
                <a:endParaRPr lang="en-US" altLang="zh-TW" sz="2400" dirty="0"/>
              </a:p>
              <a:p>
                <a:pPr marL="342900" indent="-342900">
                  <a:buFont typeface="Arial" panose="020B0604020202020204" pitchFamily="34" charset="0"/>
                  <a:buChar char="•"/>
                </a:pPr>
                <a:r>
                  <a:rPr lang="en-US" altLang="zh-TW" sz="2400" dirty="0" smtClean="0"/>
                  <a:t>To write down the distribution and choose the form by varying the hyperparameters, rather than trying to produce an arbitrary function.</a:t>
                </a:r>
              </a:p>
              <a:p>
                <a:pPr marL="342900" indent="-342900">
                  <a:buFont typeface="Arial" panose="020B0604020202020204" pitchFamily="34" charset="0"/>
                  <a:buChar char="•"/>
                </a:pPr>
                <a:endParaRPr lang="en-US" altLang="zh-TW" sz="2400" dirty="0" smtClean="0"/>
              </a:p>
              <a:p>
                <a:pPr marL="342900" indent="-342900">
                  <a:buFont typeface="Arial" panose="020B0604020202020204" pitchFamily="34" charset="0"/>
                  <a:buChar char="•"/>
                </a:pPr>
                <a:r>
                  <a:rPr lang="en-US" altLang="zh-TW" sz="2400" dirty="0" smtClean="0"/>
                  <a:t>To vary the hyperparameter, particularly in the method of conjugate priors, or for sensitivity analysis.</a:t>
                </a:r>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530368"/>
                <a:ext cx="11347566" cy="3416320"/>
              </a:xfrm>
              <a:prstGeom prst="rect">
                <a:avLst/>
              </a:prstGeom>
              <a:blipFill>
                <a:blip r:embed="rId2"/>
                <a:stretch>
                  <a:fillRect l="-860" t="-1429" r="-1397" b="-32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8615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Subjective assessment of prior probabilities</a:t>
            </a:r>
            <a:endParaRPr lang="zh-TW" altLang="en-US" dirty="0"/>
          </a:p>
        </p:txBody>
      </p:sp>
      <p:sp>
        <p:nvSpPr>
          <p:cNvPr id="6" name="文字方塊 5"/>
          <p:cNvSpPr txBox="1"/>
          <p:nvPr/>
        </p:nvSpPr>
        <p:spPr>
          <a:xfrm>
            <a:off x="272934" y="1530368"/>
            <a:ext cx="11347566" cy="3416320"/>
          </a:xfrm>
          <a:prstGeom prst="rect">
            <a:avLst/>
          </a:prstGeom>
          <a:noFill/>
        </p:spPr>
        <p:txBody>
          <a:bodyPr wrap="square" rtlCol="0">
            <a:spAutoFit/>
          </a:bodyPr>
          <a:lstStyle/>
          <a:p>
            <a:r>
              <a:rPr lang="en-US" altLang="zh-TW" sz="2400" dirty="0" smtClean="0"/>
              <a:t>A prior should:</a:t>
            </a:r>
          </a:p>
          <a:p>
            <a:pPr marL="342900" indent="-342900">
              <a:buFont typeface="Arial" panose="020B0604020202020204" pitchFamily="34" charset="0"/>
              <a:buChar char="•"/>
            </a:pPr>
            <a:r>
              <a:rPr lang="en-US" altLang="zh-TW" sz="2400" dirty="0" smtClean="0"/>
              <a:t>Tell where the probability mass is concentrated, without taking too seriously the details, especially the tails of the distribution.</a:t>
            </a:r>
          </a:p>
          <a:p>
            <a:endParaRPr lang="en-US" altLang="zh-TW" sz="2400" dirty="0" smtClean="0"/>
          </a:p>
          <a:p>
            <a:r>
              <a:rPr lang="en-US" altLang="zh-TW" sz="2400" dirty="0" smtClean="0"/>
              <a:t>The nice feature of Byes’ theorem is the ability of transform such vague, fuzzy priors into solid estimates, if a sufficient amount of good quality data are at hand.</a:t>
            </a:r>
          </a:p>
          <a:p>
            <a:endParaRPr lang="en-US" altLang="zh-TW" sz="2400" dirty="0" smtClean="0"/>
          </a:p>
          <a:p>
            <a:r>
              <a:rPr lang="en-US" altLang="zh-TW" sz="2400" dirty="0" smtClean="0">
                <a:sym typeface="Wingdings" panose="05000000000000000000" pitchFamily="2" charset="2"/>
              </a:rPr>
              <a:t>The use of improper priors is not considered to be problematic. Indeed, improper priors can just be considered a convenient way of modelling relative beliefs.</a:t>
            </a:r>
            <a:endParaRPr lang="en-US" altLang="zh-TW" sz="2400" dirty="0" smtClean="0"/>
          </a:p>
        </p:txBody>
      </p:sp>
    </p:spTree>
    <p:extLst>
      <p:ext uri="{BB962C8B-B14F-4D97-AF65-F5344CB8AC3E}">
        <p14:creationId xmlns:p14="http://schemas.microsoft.com/office/powerpoint/2010/main" val="514475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Conjugate Prior</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530368"/>
                <a:ext cx="11347566" cy="3416320"/>
              </a:xfrm>
              <a:prstGeom prst="rect">
                <a:avLst/>
              </a:prstGeom>
              <a:noFill/>
            </p:spPr>
            <p:txBody>
              <a:bodyPr wrap="square" rtlCol="0">
                <a:spAutoFit/>
              </a:bodyPr>
              <a:lstStyle/>
              <a:p>
                <a:r>
                  <a:rPr lang="en-US" altLang="zh-TW" sz="2400" dirty="0" smtClean="0"/>
                  <a:t>Because of computational problems, modelling priors has been traditionally a compromise between</a:t>
                </a:r>
              </a:p>
              <a:p>
                <a:endParaRPr lang="en-US" altLang="zh-TW" sz="2400" dirty="0"/>
              </a:p>
              <a:p>
                <a:pPr marL="342900" indent="-342900">
                  <a:buFont typeface="Arial" panose="020B0604020202020204" pitchFamily="34" charset="0"/>
                  <a:buChar char="•"/>
                </a:pPr>
                <a:r>
                  <a:rPr lang="en-US" altLang="zh-TW" sz="2400" dirty="0" smtClean="0"/>
                  <a:t>Realistic assessment of beliefs</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Simplify the analytic calculations</a:t>
                </a:r>
              </a:p>
              <a:p>
                <a:pPr marL="342900" indent="-342900">
                  <a:buFont typeface="Arial" panose="020B0604020202020204" pitchFamily="34" charset="0"/>
                  <a:buChar char="•"/>
                </a:pPr>
                <a:endParaRPr lang="en-US" altLang="zh-TW" sz="2400" dirty="0"/>
              </a:p>
              <a:p>
                <a:r>
                  <a:rPr lang="en-US" altLang="zh-TW" sz="2400" dirty="0" smtClean="0"/>
                  <a:t>A well-known strategy is to choose a prior </a:t>
                </a:r>
                <a14:m>
                  <m:oMath xmlns:m="http://schemas.openxmlformats.org/officeDocument/2006/math">
                    <m:r>
                      <a:rPr lang="en-US" altLang="zh-TW" sz="2400" i="1">
                        <a:latin typeface="Cambria Math" panose="02040503050406030204" pitchFamily="18" charset="0"/>
                        <a:ea typeface="Cambria Math" panose="02040503050406030204" pitchFamily="18" charset="0"/>
                      </a:rPr>
                      <m:t>𝑝</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𝜃</m:t>
                    </m:r>
                    <m:r>
                      <a:rPr lang="en-US" altLang="zh-TW" sz="2400" i="1">
                        <a:latin typeface="Cambria Math" panose="02040503050406030204" pitchFamily="18" charset="0"/>
                        <a:ea typeface="Cambria Math" panose="02040503050406030204" pitchFamily="18" charset="0"/>
                      </a:rPr>
                      <m:t>)</m:t>
                    </m:r>
                  </m:oMath>
                </a14:m>
                <a:r>
                  <a:rPr lang="en-US" altLang="zh-TW" sz="2400" dirty="0" smtClean="0"/>
                  <a:t> so that the posterior </a:t>
                </a:r>
                <a14:m>
                  <m:oMath xmlns:m="http://schemas.openxmlformats.org/officeDocument/2006/math">
                    <m:r>
                      <a:rPr lang="en-US" altLang="zh-TW" sz="2400" i="1">
                        <a:latin typeface="Cambria Math" panose="02040503050406030204" pitchFamily="18" charset="0"/>
                        <a:ea typeface="Cambria Math" panose="02040503050406030204" pitchFamily="18" charset="0"/>
                      </a:rPr>
                      <m:t>𝑝</m:t>
                    </m:r>
                    <m:r>
                      <a:rPr lang="en-US" altLang="zh-TW" sz="2400" i="1">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𝜃</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𝑦</m:t>
                    </m:r>
                    <m:r>
                      <a:rPr lang="en-US" altLang="zh-TW" sz="2400" i="1">
                        <a:latin typeface="Cambria Math" panose="02040503050406030204" pitchFamily="18" charset="0"/>
                        <a:ea typeface="Cambria Math" panose="02040503050406030204" pitchFamily="18" charset="0"/>
                      </a:rPr>
                      <m:t>)</m:t>
                    </m:r>
                  </m:oMath>
                </a14:m>
                <a:r>
                  <a:rPr lang="en-US" altLang="zh-TW" sz="2400" dirty="0" smtClean="0"/>
                  <a:t> belongs to the same functional family.</a:t>
                </a:r>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530368"/>
                <a:ext cx="11347566" cy="3416320"/>
              </a:xfrm>
              <a:prstGeom prst="rect">
                <a:avLst/>
              </a:prstGeom>
              <a:blipFill>
                <a:blip r:embed="rId2"/>
                <a:stretch>
                  <a:fillRect l="-860" t="-1429" b="-32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20930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Conjugate Prior: Example</a:t>
            </a:r>
            <a:endParaRPr lang="zh-TW" altLang="en-US" dirty="0"/>
          </a:p>
        </p:txBody>
      </p:sp>
      <p:sp>
        <p:nvSpPr>
          <p:cNvPr id="6" name="文字方塊 5"/>
          <p:cNvSpPr txBox="1"/>
          <p:nvPr/>
        </p:nvSpPr>
        <p:spPr>
          <a:xfrm>
            <a:off x="272934" y="1530368"/>
            <a:ext cx="11347566" cy="1200329"/>
          </a:xfrm>
          <a:prstGeom prst="rect">
            <a:avLst/>
          </a:prstGeom>
          <a:noFill/>
        </p:spPr>
        <p:txBody>
          <a:bodyPr wrap="square" rtlCol="0">
            <a:spAutoFit/>
          </a:bodyPr>
          <a:lstStyle/>
          <a:p>
            <a:r>
              <a:rPr lang="en-US" altLang="zh-TW" sz="2400" dirty="0" smtClean="0"/>
              <a:t>For example, suppose we now consider the binomial distribution. Apart from the binomial coefficient,</a:t>
            </a:r>
          </a:p>
          <a:p>
            <a:endParaRPr lang="en-US" altLang="zh-TW" sz="2400" dirty="0" smtClean="0"/>
          </a:p>
        </p:txBody>
      </p:sp>
      <mc:AlternateContent xmlns:mc="http://schemas.openxmlformats.org/markup-compatibility/2006" xmlns:a14="http://schemas.microsoft.com/office/drawing/2010/main">
        <mc:Choice Requires="a14">
          <p:sp>
            <p:nvSpPr>
              <p:cNvPr id="2" name="文字方塊 1"/>
              <p:cNvSpPr txBox="1"/>
              <p:nvPr/>
            </p:nvSpPr>
            <p:spPr>
              <a:xfrm>
                <a:off x="4203879" y="2730697"/>
                <a:ext cx="37842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e>
                          <m:r>
                            <a:rPr lang="zh-TW" altLang="en-US" b="0" i="1" smtClean="0">
                              <a:latin typeface="Cambria Math" panose="02040503050406030204" pitchFamily="18" charset="0"/>
                            </a:rPr>
                            <m:t>𝜃</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𝐵𝑖𝑛</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r>
                        <a:rPr lang="en-US" altLang="zh-TW" b="0" i="1" smtClean="0">
                          <a:latin typeface="Cambria Math" panose="02040503050406030204" pitchFamily="18" charset="0"/>
                        </a:rPr>
                        <m:t>,</m:t>
                      </m:r>
                      <m:r>
                        <a:rPr lang="zh-TW" altLang="en-US" b="0" i="1" smtClean="0">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zh-TW" altLang="en-US" b="0" i="1" smtClean="0">
                              <a:latin typeface="Cambria Math" panose="02040503050406030204" pitchFamily="18" charset="0"/>
                              <a:ea typeface="Cambria Math" panose="02040503050406030204" pitchFamily="18" charset="0"/>
                            </a:rPr>
                            <m:t>𝜃</m:t>
                          </m:r>
                        </m:e>
                        <m:sup>
                          <m:r>
                            <a:rPr lang="en-US" altLang="zh-TW" b="0" i="1" smtClean="0">
                              <a:latin typeface="Cambria Math" panose="02040503050406030204" pitchFamily="18" charset="0"/>
                              <a:ea typeface="Cambria Math" panose="02040503050406030204" pitchFamily="18" charset="0"/>
                            </a:rPr>
                            <m:t>𝑦</m:t>
                          </m:r>
                        </m:sup>
                      </m:sSup>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(1−</m:t>
                          </m:r>
                          <m:r>
                            <a:rPr lang="zh-TW" altLang="en-US" b="0" i="1" smtClean="0">
                              <a:latin typeface="Cambria Math" panose="02040503050406030204" pitchFamily="18" charset="0"/>
                              <a:ea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e>
                        <m:sup>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sup>
                      </m:sSup>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4203879" y="2730697"/>
                <a:ext cx="3784241" cy="276999"/>
              </a:xfrm>
              <a:prstGeom prst="rect">
                <a:avLst/>
              </a:prstGeom>
              <a:blipFill>
                <a:blip r:embed="rId2"/>
                <a:stretch>
                  <a:fillRect l="-1129" t="-2222" r="-323" b="-35556"/>
                </a:stretch>
              </a:blipFill>
            </p:spPr>
            <p:txBody>
              <a:bodyPr/>
              <a:lstStyle/>
              <a:p>
                <a:r>
                  <a:rPr lang="zh-TW" altLang="en-US">
                    <a:noFill/>
                  </a:rPr>
                  <a:t> </a:t>
                </a:r>
              </a:p>
            </p:txBody>
          </p:sp>
        </mc:Fallback>
      </mc:AlternateContent>
      <p:sp>
        <p:nvSpPr>
          <p:cNvPr id="7" name="文字方塊 6"/>
          <p:cNvSpPr txBox="1"/>
          <p:nvPr/>
        </p:nvSpPr>
        <p:spPr>
          <a:xfrm>
            <a:off x="272934" y="3007696"/>
            <a:ext cx="11347566" cy="830997"/>
          </a:xfrm>
          <a:prstGeom prst="rect">
            <a:avLst/>
          </a:prstGeom>
          <a:noFill/>
        </p:spPr>
        <p:txBody>
          <a:bodyPr wrap="square" rtlCol="0">
            <a:spAutoFit/>
          </a:bodyPr>
          <a:lstStyle/>
          <a:p>
            <a:r>
              <a:rPr lang="en-US" altLang="zh-TW" sz="2400" dirty="0" smtClean="0"/>
              <a:t>Which has the same structure as the </a:t>
            </a:r>
            <a:r>
              <a:rPr lang="en-US" altLang="zh-TW" sz="2400" b="1" dirty="0" smtClean="0"/>
              <a:t>Beta distribution</a:t>
            </a:r>
            <a:r>
              <a:rPr lang="en-US" altLang="zh-TW" sz="2400" dirty="0" smtClean="0"/>
              <a:t>. Thus, if we parameterize such a prior density of the same form as</a:t>
            </a:r>
          </a:p>
        </p:txBody>
      </p:sp>
      <mc:AlternateContent xmlns:mc="http://schemas.openxmlformats.org/markup-compatibility/2006" xmlns:a14="http://schemas.microsoft.com/office/drawing/2010/main">
        <mc:Choice Requires="a14">
          <p:sp>
            <p:nvSpPr>
              <p:cNvPr id="3" name="矩形 2"/>
              <p:cNvSpPr/>
              <p:nvPr/>
            </p:nvSpPr>
            <p:spPr>
              <a:xfrm>
                <a:off x="4817124" y="3838693"/>
                <a:ext cx="2557751"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𝑝</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𝜃</m:t>
                          </m:r>
                        </m:e>
                        <m:sup>
                          <m:r>
                            <a:rPr lang="zh-TW" altLang="en-US" b="0" i="1" smtClean="0">
                              <a:latin typeface="Cambria Math" panose="02040503050406030204" pitchFamily="18" charset="0"/>
                              <a:ea typeface="Cambria Math" panose="02040503050406030204" pitchFamily="18" charset="0"/>
                            </a:rPr>
                            <m:t>𝛼</m:t>
                          </m:r>
                          <m:r>
                            <a:rPr lang="en-US" altLang="zh-TW" b="0" i="1" smtClean="0">
                              <a:latin typeface="Cambria Math" panose="02040503050406030204" pitchFamily="18" charset="0"/>
                              <a:ea typeface="Cambria Math" panose="02040503050406030204" pitchFamily="18" charset="0"/>
                            </a:rPr>
                            <m:t>−1</m:t>
                          </m:r>
                        </m:sup>
                      </m:sSup>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(1−</m:t>
                          </m:r>
                          <m:r>
                            <a:rPr lang="zh-TW" altLang="en-US" b="0" i="1" smtClean="0">
                              <a:latin typeface="Cambria Math" panose="02040503050406030204" pitchFamily="18" charset="0"/>
                              <a:ea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e>
                        <m:sup>
                          <m:r>
                            <a:rPr lang="zh-TW" altLang="en-US" b="0" i="1" smtClean="0">
                              <a:latin typeface="Cambria Math" panose="02040503050406030204" pitchFamily="18" charset="0"/>
                              <a:ea typeface="Cambria Math" panose="02040503050406030204" pitchFamily="18" charset="0"/>
                            </a:rPr>
                            <m:t>𝛽</m:t>
                          </m:r>
                          <m:r>
                            <a:rPr lang="en-US" altLang="zh-TW" b="0" i="1" smtClean="0">
                              <a:latin typeface="Cambria Math" panose="02040503050406030204" pitchFamily="18" charset="0"/>
                              <a:ea typeface="Cambria Math" panose="02040503050406030204" pitchFamily="18" charset="0"/>
                            </a:rPr>
                            <m:t>−1</m:t>
                          </m:r>
                        </m:sup>
                      </m:sSup>
                    </m:oMath>
                  </m:oMathPara>
                </a14:m>
                <a:endParaRPr lang="zh-TW"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817124" y="3838693"/>
                <a:ext cx="2557751" cy="382284"/>
              </a:xfrm>
              <a:prstGeom prst="rect">
                <a:avLst/>
              </a:prstGeom>
              <a:blipFill>
                <a:blip r:embed="rId3"/>
                <a:stretch>
                  <a:fillRect b="-145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272934" y="4401068"/>
                <a:ext cx="11347566" cy="461665"/>
              </a:xfrm>
              <a:prstGeom prst="rect">
                <a:avLst/>
              </a:prstGeom>
              <a:noFill/>
            </p:spPr>
            <p:txBody>
              <a:bodyPr wrap="square" rtlCol="0">
                <a:spAutoFit/>
              </a:bodyPr>
              <a:lstStyle/>
              <a:p>
                <a:r>
                  <a:rPr lang="en-US" altLang="zh-TW" sz="2400" dirty="0" smtClean="0"/>
                  <a:t>Then the posterior density for </a:t>
                </a:r>
                <a14:m>
                  <m:oMath xmlns:m="http://schemas.openxmlformats.org/officeDocument/2006/math">
                    <m:r>
                      <a:rPr lang="zh-TW" altLang="en-US" sz="2400" b="0" i="1" smtClean="0">
                        <a:latin typeface="Cambria Math" panose="02040503050406030204" pitchFamily="18" charset="0"/>
                      </a:rPr>
                      <m:t>𝜃</m:t>
                    </m:r>
                  </m:oMath>
                </a14:m>
                <a:r>
                  <a:rPr lang="en-US" altLang="zh-TW" sz="2400" dirty="0" smtClean="0"/>
                  <a:t> is</a:t>
                </a:r>
              </a:p>
            </p:txBody>
          </p:sp>
        </mc:Choice>
        <mc:Fallback xmlns="">
          <p:sp>
            <p:nvSpPr>
              <p:cNvPr id="8" name="文字方塊 7"/>
              <p:cNvSpPr txBox="1">
                <a:spLocks noRot="1" noChangeAspect="1" noMove="1" noResize="1" noEditPoints="1" noAdjustHandles="1" noChangeArrowheads="1" noChangeShapeType="1" noTextEdit="1"/>
              </p:cNvSpPr>
              <p:nvPr/>
            </p:nvSpPr>
            <p:spPr>
              <a:xfrm>
                <a:off x="272934" y="4401068"/>
                <a:ext cx="11347566" cy="461665"/>
              </a:xfrm>
              <a:prstGeom prst="rect">
                <a:avLst/>
              </a:prstGeom>
              <a:blipFill>
                <a:blip r:embed="rId4"/>
                <a:stretch>
                  <a:fillRect l="-860"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2992264" y="4862733"/>
                <a:ext cx="6207469" cy="382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𝑝</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𝜃</m:t>
                          </m:r>
                        </m:e>
                        <m:sup>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𝛼</m:t>
                          </m:r>
                          <m:r>
                            <a:rPr lang="en-US" altLang="zh-TW" b="0" i="1" smtClean="0">
                              <a:latin typeface="Cambria Math" panose="02040503050406030204" pitchFamily="18" charset="0"/>
                              <a:ea typeface="Cambria Math" panose="02040503050406030204" pitchFamily="18" charset="0"/>
                            </a:rPr>
                            <m:t>−1</m:t>
                          </m:r>
                        </m:sup>
                      </m:sSup>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(1−</m:t>
                          </m:r>
                          <m:r>
                            <a:rPr lang="zh-TW" altLang="en-US" b="0" i="1" smtClean="0">
                              <a:latin typeface="Cambria Math" panose="02040503050406030204" pitchFamily="18" charset="0"/>
                              <a:ea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e>
                        <m:sup>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𝛽</m:t>
                          </m:r>
                          <m:r>
                            <a:rPr lang="en-US" altLang="zh-TW" b="0" i="1" smtClean="0">
                              <a:latin typeface="Cambria Math" panose="02040503050406030204" pitchFamily="18" charset="0"/>
                              <a:ea typeface="Cambria Math" panose="02040503050406030204" pitchFamily="18" charset="0"/>
                            </a:rPr>
                            <m:t>−1</m:t>
                          </m:r>
                        </m:sup>
                      </m:sSup>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𝐵𝑒𝑡𝑎</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9" name="矩形 8"/>
              <p:cNvSpPr>
                <a:spLocks noRot="1" noChangeAspect="1" noMove="1" noResize="1" noEditPoints="1" noAdjustHandles="1" noChangeArrowheads="1" noChangeShapeType="1" noTextEdit="1"/>
              </p:cNvSpPr>
              <p:nvPr/>
            </p:nvSpPr>
            <p:spPr>
              <a:xfrm>
                <a:off x="2992264" y="4862733"/>
                <a:ext cx="6207469" cy="382284"/>
              </a:xfrm>
              <a:prstGeom prst="rect">
                <a:avLst/>
              </a:prstGeom>
              <a:blipFill>
                <a:blip r:embed="rId5"/>
                <a:stretch>
                  <a:fillRect b="-14516"/>
                </a:stretch>
              </a:blipFill>
            </p:spPr>
            <p:txBody>
              <a:bodyPr/>
              <a:lstStyle/>
              <a:p>
                <a:r>
                  <a:rPr lang="zh-TW" altLang="en-US">
                    <a:noFill/>
                  </a:rPr>
                  <a:t> </a:t>
                </a:r>
              </a:p>
            </p:txBody>
          </p:sp>
        </mc:Fallback>
      </mc:AlternateContent>
      <p:sp>
        <p:nvSpPr>
          <p:cNvPr id="10" name="文字方塊 9"/>
          <p:cNvSpPr txBox="1"/>
          <p:nvPr/>
        </p:nvSpPr>
        <p:spPr>
          <a:xfrm>
            <a:off x="272934" y="5245017"/>
            <a:ext cx="11347566" cy="461665"/>
          </a:xfrm>
          <a:prstGeom prst="rect">
            <a:avLst/>
          </a:prstGeom>
          <a:noFill/>
        </p:spPr>
        <p:txBody>
          <a:bodyPr wrap="square" rtlCol="0">
            <a:spAutoFit/>
          </a:bodyPr>
          <a:lstStyle/>
          <a:p>
            <a:r>
              <a:rPr lang="en-US" altLang="zh-TW" sz="2400" dirty="0" smtClean="0"/>
              <a:t>Which is of the same form as the prior distribution.</a:t>
            </a:r>
          </a:p>
        </p:txBody>
      </p:sp>
    </p:spTree>
    <p:extLst>
      <p:ext uri="{BB962C8B-B14F-4D97-AF65-F5344CB8AC3E}">
        <p14:creationId xmlns:p14="http://schemas.microsoft.com/office/powerpoint/2010/main" val="1100053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Single-parameter Models</a:t>
            </a:r>
            <a:endParaRPr lang="zh-TW" altLang="en-US" dirty="0"/>
          </a:p>
        </p:txBody>
      </p:sp>
    </p:spTree>
    <p:extLst>
      <p:ext uri="{BB962C8B-B14F-4D97-AF65-F5344CB8AC3E}">
        <p14:creationId xmlns:p14="http://schemas.microsoft.com/office/powerpoint/2010/main" val="1324958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530368"/>
                <a:ext cx="11347566" cy="830997"/>
              </a:xfrm>
              <a:prstGeom prst="rect">
                <a:avLst/>
              </a:prstGeom>
              <a:noFill/>
            </p:spPr>
            <p:txBody>
              <a:bodyPr wrap="square" rtlCol="0">
                <a:spAutoFit/>
              </a:bodyPr>
              <a:lstStyle/>
              <a:p>
                <a:r>
                  <a:rPr lang="en-US" altLang="zh-TW" sz="2400" dirty="0" smtClean="0"/>
                  <a:t>Let </a:t>
                </a:r>
                <a14:m>
                  <m:oMath xmlns:m="http://schemas.openxmlformats.org/officeDocument/2006/math">
                    <m:r>
                      <a:rPr lang="en-US" altLang="zh-TW" sz="2400" b="0" i="1" smtClean="0">
                        <a:latin typeface="Cambria Math" panose="02040503050406030204" pitchFamily="18" charset="0"/>
                      </a:rPr>
                      <m:t>𝑦</m:t>
                    </m:r>
                  </m:oMath>
                </a14:m>
                <a:r>
                  <a:rPr lang="en-US" altLang="zh-TW" sz="2400" dirty="0" smtClean="0"/>
                  <a:t> be the total number of successes in the </a:t>
                </a:r>
                <a14:m>
                  <m:oMath xmlns:m="http://schemas.openxmlformats.org/officeDocument/2006/math">
                    <m:r>
                      <a:rPr lang="en-US" altLang="zh-TW" sz="2400" b="0" i="1" smtClean="0">
                        <a:latin typeface="Cambria Math" panose="02040503050406030204" pitchFamily="18" charset="0"/>
                      </a:rPr>
                      <m:t>𝑛</m:t>
                    </m:r>
                  </m:oMath>
                </a14:m>
                <a:r>
                  <a:rPr lang="en-US" altLang="zh-TW" sz="2400" dirty="0" smtClean="0"/>
                  <a:t> trials. Then the Binomial sampling model is, </a:t>
                </a:r>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530368"/>
                <a:ext cx="11347566" cy="830997"/>
              </a:xfrm>
              <a:prstGeom prst="rect">
                <a:avLst/>
              </a:prstGeom>
              <a:blipFill>
                <a:blip r:embed="rId2"/>
                <a:stretch>
                  <a:fillRect l="-860"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4125093" y="2361365"/>
                <a:ext cx="2811282"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e>
                          <m:r>
                            <a:rPr lang="zh-TW" altLang="en-US" b="0" i="1" smtClean="0">
                              <a:latin typeface="Cambria Math" panose="02040503050406030204" pitchFamily="18" charset="0"/>
                            </a:rPr>
                            <m:t>𝜃</m:t>
                          </m:r>
                        </m:e>
                      </m:d>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f>
                            <m:fPr>
                              <m:type m:val="noBa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𝑦</m:t>
                              </m:r>
                            </m:den>
                          </m:f>
                        </m:e>
                      </m:d>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r>
                            <a:rPr lang="en-US" altLang="zh-TW" i="1">
                              <a:latin typeface="Cambria Math" panose="02040503050406030204" pitchFamily="18" charset="0"/>
                              <a:ea typeface="Cambria Math" panose="02040503050406030204" pitchFamily="18" charset="0"/>
                            </a:rPr>
                            <m:t>)</m:t>
                          </m:r>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4125093" y="2361365"/>
                <a:ext cx="2811282" cy="62235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272934" y="3195530"/>
                <a:ext cx="11347566" cy="830997"/>
              </a:xfrm>
              <a:prstGeom prst="rect">
                <a:avLst/>
              </a:prstGeom>
              <a:noFill/>
            </p:spPr>
            <p:txBody>
              <a:bodyPr wrap="square" rtlCol="0">
                <a:spAutoFit/>
              </a:bodyPr>
              <a:lstStyle/>
              <a:p>
                <a:r>
                  <a:rPr lang="en-US" altLang="zh-TW" sz="2400" dirty="0" smtClean="0"/>
                  <a:t>Where all the probabilities discussed for this problem are assumed to be conditional on a fixed number </a:t>
                </a:r>
                <a14:m>
                  <m:oMath xmlns:m="http://schemas.openxmlformats.org/officeDocument/2006/math">
                    <m:r>
                      <a:rPr lang="en-US" altLang="zh-TW" sz="2400" i="1">
                        <a:latin typeface="Cambria Math" panose="02040503050406030204" pitchFamily="18" charset="0"/>
                      </a:rPr>
                      <m:t>𝑛</m:t>
                    </m:r>
                  </m:oMath>
                </a14:m>
                <a:r>
                  <a:rPr lang="en-US" altLang="zh-TW" sz="2400" dirty="0" smtClean="0"/>
                  <a:t>.</a:t>
                </a:r>
              </a:p>
            </p:txBody>
          </p:sp>
        </mc:Choice>
        <mc:Fallback xmlns="">
          <p:sp>
            <p:nvSpPr>
              <p:cNvPr id="7" name="文字方塊 6"/>
              <p:cNvSpPr txBox="1">
                <a:spLocks noRot="1" noChangeAspect="1" noMove="1" noResize="1" noEditPoints="1" noAdjustHandles="1" noChangeArrowheads="1" noChangeShapeType="1" noTextEdit="1"/>
              </p:cNvSpPr>
              <p:nvPr/>
            </p:nvSpPr>
            <p:spPr>
              <a:xfrm>
                <a:off x="272934" y="3195530"/>
                <a:ext cx="11347566" cy="830997"/>
              </a:xfrm>
              <a:prstGeom prst="rect">
                <a:avLst/>
              </a:prstGeom>
              <a:blipFill>
                <a:blip r:embed="rId4"/>
                <a:stretch>
                  <a:fillRect l="-860" t="-5839" b="-1532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169376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Uniform)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530368"/>
                <a:ext cx="11347566" cy="830997"/>
              </a:xfrm>
              <a:prstGeom prst="rect">
                <a:avLst/>
              </a:prstGeom>
              <a:noFill/>
            </p:spPr>
            <p:txBody>
              <a:bodyPr wrap="square" rtlCol="0">
                <a:spAutoFit/>
              </a:bodyPr>
              <a:lstStyle/>
              <a:p>
                <a:r>
                  <a:rPr lang="en-US" altLang="zh-TW" sz="2400" dirty="0" smtClean="0"/>
                  <a:t>For simplicity, we assume that the prior distribution for </a:t>
                </a:r>
                <a14:m>
                  <m:oMath xmlns:m="http://schemas.openxmlformats.org/officeDocument/2006/math">
                    <m:r>
                      <a:rPr lang="zh-TW" altLang="en-US" sz="2400" i="1">
                        <a:latin typeface="Cambria Math" panose="02040503050406030204" pitchFamily="18" charset="0"/>
                        <a:ea typeface="Cambria Math" panose="02040503050406030204" pitchFamily="18" charset="0"/>
                      </a:rPr>
                      <m:t>𝜃</m:t>
                    </m:r>
                  </m:oMath>
                </a14:m>
                <a:r>
                  <a:rPr lang="en-US" altLang="zh-TW" sz="2400" dirty="0" smtClean="0"/>
                  <a:t> is uniform on the interval </a:t>
                </a:r>
                <a14:m>
                  <m:oMath xmlns:m="http://schemas.openxmlformats.org/officeDocument/2006/math">
                    <m:r>
                      <a:rPr lang="en-US" altLang="zh-TW" sz="2400" b="0" i="1" smtClean="0">
                        <a:latin typeface="Cambria Math" panose="02040503050406030204" pitchFamily="18" charset="0"/>
                      </a:rPr>
                      <m:t>[0,1]</m:t>
                    </m:r>
                  </m:oMath>
                </a14:m>
                <a:r>
                  <a:rPr lang="en-US" altLang="zh-TW" sz="2400" dirty="0" smtClean="0"/>
                  <a:t>.</a:t>
                </a:r>
              </a:p>
              <a:p>
                <a:r>
                  <a:rPr lang="en-US" altLang="zh-TW" sz="2400" dirty="0" smtClean="0"/>
                  <a:t>Elementary application of Bayes’ rule yields,</a:t>
                </a:r>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530368"/>
                <a:ext cx="11347566" cy="830997"/>
              </a:xfrm>
              <a:prstGeom prst="rect">
                <a:avLst/>
              </a:prstGeom>
              <a:blipFill>
                <a:blip r:embed="rId2"/>
                <a:stretch>
                  <a:fillRect l="-860"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3704672" y="2487530"/>
                <a:ext cx="4782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𝐵𝑒𝑡𝑎</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704672" y="2487530"/>
                <a:ext cx="4782656" cy="276999"/>
              </a:xfrm>
              <a:prstGeom prst="rect">
                <a:avLst/>
              </a:prstGeom>
              <a:blipFill>
                <a:blip r:embed="rId3"/>
                <a:stretch>
                  <a:fillRect l="-765" t="-2222" r="-1403" b="-35556"/>
                </a:stretch>
              </a:blipFill>
            </p:spPr>
            <p:txBody>
              <a:bodyPr/>
              <a:lstStyle/>
              <a:p>
                <a:r>
                  <a:rPr lang="zh-TW" altLang="en-US">
                    <a:noFill/>
                  </a:rPr>
                  <a:t> </a:t>
                </a:r>
              </a:p>
            </p:txBody>
          </p:sp>
        </mc:Fallback>
      </mc:AlternateContent>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1105" y="2924168"/>
            <a:ext cx="5220229" cy="3156959"/>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863601" y="6146800"/>
                <a:ext cx="10756900" cy="646331"/>
              </a:xfrm>
              <a:prstGeom prst="rect">
                <a:avLst/>
              </a:prstGeom>
              <a:noFill/>
            </p:spPr>
            <p:txBody>
              <a:bodyPr wrap="square" rtlCol="0">
                <a:spAutoFit/>
              </a:bodyPr>
              <a:lstStyle/>
              <a:p>
                <a:r>
                  <a:rPr lang="en-US" altLang="zh-TW" dirty="0" smtClean="0">
                    <a:solidFill>
                      <a:schemeClr val="tx1">
                        <a:lumMod val="50000"/>
                        <a:lumOff val="50000"/>
                      </a:schemeClr>
                    </a:solidFill>
                  </a:rPr>
                  <a:t>Unnormalized posterior density for binomial parameter </a:t>
                </a:r>
                <a14:m>
                  <m:oMath xmlns:m="http://schemas.openxmlformats.org/officeDocument/2006/math">
                    <m:r>
                      <a:rPr lang="zh-TW" altLang="en-US" i="1">
                        <a:solidFill>
                          <a:schemeClr val="tx1">
                            <a:lumMod val="50000"/>
                            <a:lumOff val="50000"/>
                          </a:schemeClr>
                        </a:solidFill>
                        <a:latin typeface="Cambria Math" panose="02040503050406030204" pitchFamily="18" charset="0"/>
                      </a:rPr>
                      <m:t>𝜃</m:t>
                    </m:r>
                  </m:oMath>
                </a14:m>
                <a:r>
                  <a:rPr lang="en-US" altLang="zh-TW" dirty="0" smtClean="0">
                    <a:solidFill>
                      <a:schemeClr val="tx1">
                        <a:lumMod val="50000"/>
                        <a:lumOff val="50000"/>
                      </a:schemeClr>
                    </a:solidFill>
                  </a:rPr>
                  <a:t>, based on uniform prior distribution and </a:t>
                </a:r>
                <a14:m>
                  <m:oMath xmlns:m="http://schemas.openxmlformats.org/officeDocument/2006/math">
                    <m:r>
                      <a:rPr lang="en-US" altLang="zh-TW" b="0" i="1" smtClean="0">
                        <a:solidFill>
                          <a:schemeClr val="tx1">
                            <a:lumMod val="50000"/>
                            <a:lumOff val="50000"/>
                          </a:schemeClr>
                        </a:solidFill>
                        <a:latin typeface="Cambria Math" panose="02040503050406030204" pitchFamily="18" charset="0"/>
                      </a:rPr>
                      <m:t>𝑦</m:t>
                    </m:r>
                  </m:oMath>
                </a14:m>
                <a:r>
                  <a:rPr lang="zh-TW" altLang="en-US" dirty="0" smtClean="0">
                    <a:solidFill>
                      <a:schemeClr val="tx1">
                        <a:lumMod val="50000"/>
                        <a:lumOff val="50000"/>
                      </a:schemeClr>
                    </a:solidFill>
                  </a:rPr>
                  <a:t> </a:t>
                </a:r>
                <a:r>
                  <a:rPr lang="en-US" altLang="zh-TW" dirty="0" smtClean="0">
                    <a:solidFill>
                      <a:schemeClr val="tx1">
                        <a:lumMod val="50000"/>
                        <a:lumOff val="50000"/>
                      </a:schemeClr>
                    </a:solidFill>
                  </a:rPr>
                  <a:t>successes out of </a:t>
                </a:r>
                <a14:m>
                  <m:oMath xmlns:m="http://schemas.openxmlformats.org/officeDocument/2006/math">
                    <m:r>
                      <a:rPr lang="en-US" altLang="zh-TW" b="0" i="1" smtClean="0">
                        <a:solidFill>
                          <a:schemeClr val="tx1">
                            <a:lumMod val="50000"/>
                            <a:lumOff val="50000"/>
                          </a:schemeClr>
                        </a:solidFill>
                        <a:latin typeface="Cambria Math" panose="02040503050406030204" pitchFamily="18" charset="0"/>
                      </a:rPr>
                      <m:t>𝑛</m:t>
                    </m:r>
                  </m:oMath>
                </a14:m>
                <a:r>
                  <a:rPr lang="zh-TW" altLang="en-US" dirty="0" smtClean="0">
                    <a:solidFill>
                      <a:schemeClr val="tx1">
                        <a:lumMod val="50000"/>
                        <a:lumOff val="50000"/>
                      </a:schemeClr>
                    </a:solidFill>
                  </a:rPr>
                  <a:t> </a:t>
                </a:r>
                <a:r>
                  <a:rPr lang="en-US" altLang="zh-TW" dirty="0" smtClean="0">
                    <a:solidFill>
                      <a:schemeClr val="tx1">
                        <a:lumMod val="50000"/>
                        <a:lumOff val="50000"/>
                      </a:schemeClr>
                    </a:solidFill>
                  </a:rPr>
                  <a:t>trials. Curves displayed for several values of </a:t>
                </a:r>
                <a14:m>
                  <m:oMath xmlns:m="http://schemas.openxmlformats.org/officeDocument/2006/math">
                    <m:r>
                      <a:rPr lang="en-US" altLang="zh-TW" b="0" i="1" smtClean="0">
                        <a:solidFill>
                          <a:schemeClr val="tx1">
                            <a:lumMod val="50000"/>
                            <a:lumOff val="50000"/>
                          </a:schemeClr>
                        </a:solidFill>
                        <a:latin typeface="Cambria Math" panose="02040503050406030204" pitchFamily="18" charset="0"/>
                      </a:rPr>
                      <m:t>𝑛</m:t>
                    </m:r>
                  </m:oMath>
                </a14:m>
                <a:r>
                  <a:rPr lang="zh-TW" altLang="en-US" dirty="0" smtClean="0">
                    <a:solidFill>
                      <a:schemeClr val="tx1">
                        <a:lumMod val="50000"/>
                        <a:lumOff val="50000"/>
                      </a:schemeClr>
                    </a:solidFill>
                  </a:rPr>
                  <a:t> </a:t>
                </a:r>
                <a:r>
                  <a:rPr lang="en-US" altLang="zh-TW" dirty="0" smtClean="0">
                    <a:solidFill>
                      <a:schemeClr val="tx1">
                        <a:lumMod val="50000"/>
                        <a:lumOff val="50000"/>
                      </a:schemeClr>
                    </a:solidFill>
                  </a:rPr>
                  <a:t>and </a:t>
                </a:r>
                <a14:m>
                  <m:oMath xmlns:m="http://schemas.openxmlformats.org/officeDocument/2006/math">
                    <m:r>
                      <a:rPr lang="en-US" altLang="zh-TW" b="0" i="1" dirty="0" smtClean="0">
                        <a:solidFill>
                          <a:schemeClr val="tx1">
                            <a:lumMod val="50000"/>
                            <a:lumOff val="50000"/>
                          </a:schemeClr>
                        </a:solidFill>
                        <a:latin typeface="Cambria Math" panose="02040503050406030204" pitchFamily="18" charset="0"/>
                      </a:rPr>
                      <m:t>𝑦</m:t>
                    </m:r>
                  </m:oMath>
                </a14:m>
                <a:r>
                  <a:rPr lang="en-US" altLang="zh-TW" dirty="0" smtClean="0">
                    <a:solidFill>
                      <a:schemeClr val="tx1">
                        <a:lumMod val="50000"/>
                        <a:lumOff val="50000"/>
                      </a:schemeClr>
                    </a:solidFill>
                  </a:rPr>
                  <a:t>.</a:t>
                </a:r>
                <a:endParaRPr lang="zh-TW" altLang="en-US" dirty="0">
                  <a:solidFill>
                    <a:schemeClr val="tx1">
                      <a:lumMod val="50000"/>
                      <a:lumOff val="50000"/>
                    </a:schemeClr>
                  </a:solidFill>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863601" y="6146800"/>
                <a:ext cx="10756900" cy="646331"/>
              </a:xfrm>
              <a:prstGeom prst="rect">
                <a:avLst/>
              </a:prstGeom>
              <a:blipFill>
                <a:blip r:embed="rId5"/>
                <a:stretch>
                  <a:fillRect l="-510" t="-4717" b="-141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77255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Uniform) </a:t>
            </a:r>
            <a:endParaRPr lang="zh-TW" altLang="en-US" dirty="0"/>
          </a:p>
        </p:txBody>
      </p:sp>
      <mc:AlternateContent xmlns:mc="http://schemas.openxmlformats.org/markup-compatibility/2006" xmlns:a14="http://schemas.microsoft.com/office/drawing/2010/main">
        <mc:Choice Requires="a14">
          <p:sp>
            <p:nvSpPr>
              <p:cNvPr id="2" name="文字方塊 1"/>
              <p:cNvSpPr txBox="1"/>
              <p:nvPr/>
            </p:nvSpPr>
            <p:spPr>
              <a:xfrm>
                <a:off x="3704672" y="1131416"/>
                <a:ext cx="4782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𝐵𝑒𝑡𝑎</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704672" y="1131416"/>
                <a:ext cx="4782656" cy="276999"/>
              </a:xfrm>
              <a:prstGeom prst="rect">
                <a:avLst/>
              </a:prstGeom>
              <a:blipFill>
                <a:blip r:embed="rId2"/>
                <a:stretch>
                  <a:fillRect l="-765" t="-4444" r="-1403" b="-35556"/>
                </a:stretch>
              </a:blipFill>
            </p:spPr>
            <p:txBody>
              <a:bodyPr/>
              <a:lstStyle/>
              <a:p>
                <a:r>
                  <a:rPr lang="zh-TW" altLang="en-US">
                    <a:noFill/>
                  </a:rPr>
                  <a:t> </a:t>
                </a:r>
              </a:p>
            </p:txBody>
          </p:sp>
        </mc:Fallback>
      </mc:AlternateContent>
      <p:sp>
        <p:nvSpPr>
          <p:cNvPr id="3" name="文字方塊 2"/>
          <p:cNvSpPr txBox="1"/>
          <p:nvPr/>
        </p:nvSpPr>
        <p:spPr>
          <a:xfrm>
            <a:off x="272934" y="1408415"/>
            <a:ext cx="1814920" cy="369332"/>
          </a:xfrm>
          <a:prstGeom prst="rect">
            <a:avLst/>
          </a:prstGeom>
          <a:noFill/>
        </p:spPr>
        <p:txBody>
          <a:bodyPr wrap="none" rtlCol="0">
            <a:spAutoFit/>
          </a:bodyPr>
          <a:lstStyle/>
          <a:p>
            <a:r>
              <a:rPr lang="en-US" altLang="zh-TW" b="1" i="1" dirty="0" smtClean="0"/>
              <a:t>Marginal density</a:t>
            </a:r>
            <a:endParaRPr lang="zh-TW" altLang="en-US" b="1" i="1" dirty="0"/>
          </a:p>
        </p:txBody>
      </p:sp>
      <mc:AlternateContent xmlns:mc="http://schemas.openxmlformats.org/markup-compatibility/2006" xmlns:a14="http://schemas.microsoft.com/office/drawing/2010/main">
        <mc:Choice Requires="a14">
          <p:sp>
            <p:nvSpPr>
              <p:cNvPr id="8" name="文字方塊 7"/>
              <p:cNvSpPr txBox="1"/>
              <p:nvPr/>
            </p:nvSpPr>
            <p:spPr>
              <a:xfrm>
                <a:off x="4788494" y="2159000"/>
                <a:ext cx="2615011" cy="8188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nary>
                        <m:naryPr>
                          <m:limLoc m:val="undOvr"/>
                          <m:subHide m:val="on"/>
                          <m:supHide m:val="on"/>
                          <m:ctrlPr>
                            <a:rPr lang="en-US" altLang="zh-TW" b="0" i="1" smtClean="0">
                              <a:latin typeface="Cambria Math" panose="02040503050406030204" pitchFamily="18" charset="0"/>
                            </a:rPr>
                          </m:ctrlPr>
                        </m:naryPr>
                        <m:sub/>
                        <m:sup/>
                        <m:e>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e>
                              <m:r>
                                <a:rPr lang="zh-TW" altLang="en-US" b="0" i="1" smtClean="0">
                                  <a:latin typeface="Cambria Math" panose="02040503050406030204" pitchFamily="18" charset="0"/>
                                </a:rPr>
                                <m:t>𝜃</m:t>
                              </m:r>
                            </m:e>
                          </m:d>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d>
                          <m:r>
                            <a:rPr lang="en-US" altLang="zh-TW" b="0" i="1" smtClean="0">
                              <a:latin typeface="Cambria Math" panose="02040503050406030204" pitchFamily="18" charset="0"/>
                            </a:rPr>
                            <m:t>𝑑</m:t>
                          </m:r>
                          <m:r>
                            <a:rPr lang="zh-TW" altLang="en-US" i="1">
                              <a:latin typeface="Cambria Math" panose="02040503050406030204" pitchFamily="18" charset="0"/>
                            </a:rPr>
                            <m:t>𝜃</m:t>
                          </m:r>
                        </m:e>
                      </m:nary>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788494" y="2159000"/>
                <a:ext cx="2615011" cy="818879"/>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309085" y="2909585"/>
                <a:ext cx="2857064" cy="722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d>
                            <m:dPr>
                              <m:ctrlPr>
                                <a:rPr lang="en-US" altLang="zh-TW" b="0" i="1" smtClean="0">
                                  <a:latin typeface="Cambria Math" panose="02040503050406030204" pitchFamily="18" charset="0"/>
                                </a:rPr>
                              </m:ctrlPr>
                            </m:dPr>
                            <m:e>
                              <m:f>
                                <m:fPr>
                                  <m:type m:val="noBa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𝑦</m:t>
                                  </m:r>
                                </m:den>
                              </m:f>
                            </m:e>
                          </m:d>
                        </m:e>
                      </m:nary>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b="0" i="1" smtClean="0">
                          <a:latin typeface="Cambria Math" panose="02040503050406030204" pitchFamily="18" charset="0"/>
                          <a:ea typeface="Cambria Math" panose="02040503050406030204" pitchFamily="18" charset="0"/>
                        </a:rPr>
                        <m:t>𝑑</m:t>
                      </m:r>
                      <m:r>
                        <a:rPr lang="zh-TW" altLang="en-US" i="1">
                          <a:latin typeface="Cambria Math" panose="02040503050406030204" pitchFamily="18" charset="0"/>
                          <a:ea typeface="Cambria Math" panose="02040503050406030204" pitchFamily="18" charset="0"/>
                        </a:rPr>
                        <m:t>𝜃</m:t>
                      </m:r>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309085" y="2909585"/>
                <a:ext cx="2857064" cy="722762"/>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309085" y="3632347"/>
                <a:ext cx="2857064" cy="722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d>
                            <m:dPr>
                              <m:ctrlPr>
                                <a:rPr lang="en-US" altLang="zh-TW" b="0" i="1" smtClean="0">
                                  <a:latin typeface="Cambria Math" panose="02040503050406030204" pitchFamily="18" charset="0"/>
                                </a:rPr>
                              </m:ctrlPr>
                            </m:dPr>
                            <m:e>
                              <m:f>
                                <m:fPr>
                                  <m:type m:val="noBa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𝑦</m:t>
                                  </m:r>
                                </m:den>
                              </m:f>
                            </m:e>
                          </m:d>
                        </m:e>
                      </m:nary>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b="0" i="1" smtClean="0">
                          <a:latin typeface="Cambria Math" panose="02040503050406030204" pitchFamily="18" charset="0"/>
                          <a:ea typeface="Cambria Math" panose="02040503050406030204" pitchFamily="18" charset="0"/>
                        </a:rPr>
                        <m:t>𝑑</m:t>
                      </m:r>
                      <m:r>
                        <a:rPr lang="zh-TW" altLang="en-US" i="1">
                          <a:latin typeface="Cambria Math" panose="02040503050406030204" pitchFamily="18" charset="0"/>
                          <a:ea typeface="Cambria Math" panose="02040503050406030204" pitchFamily="18" charset="0"/>
                        </a:rPr>
                        <m:t>𝜃</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309085" y="3632347"/>
                <a:ext cx="2857064" cy="72276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309085" y="4355109"/>
                <a:ext cx="1015791" cy="6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r>
                            <a:rPr lang="en-US" altLang="zh-TW" b="0" i="1" smtClean="0">
                              <a:latin typeface="Cambria Math" panose="02040503050406030204" pitchFamily="18" charset="0"/>
                            </a:rPr>
                            <m:t>+1</m:t>
                          </m:r>
                        </m:den>
                      </m:f>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309085" y="4355109"/>
                <a:ext cx="1015791" cy="617348"/>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834113" y="2383773"/>
                <a:ext cx="1954381" cy="369332"/>
              </a:xfrm>
              <a:prstGeom prst="rect">
                <a:avLst/>
              </a:prstGeom>
              <a:noFill/>
            </p:spPr>
            <p:txBody>
              <a:bodyPr wrap="none" rtlCol="0">
                <a:spAutoFit/>
              </a:bodyPr>
              <a:lstStyle/>
              <a:p>
                <a:r>
                  <a:rPr lang="en-US" altLang="zh-TW" b="0" dirty="0" smtClean="0"/>
                  <a:t>For all </a:t>
                </a:r>
                <a14:m>
                  <m:oMath xmlns:m="http://schemas.openxmlformats.org/officeDocument/2006/math">
                    <m:r>
                      <a:rPr lang="en-US" altLang="zh-TW" b="0" i="1" smtClean="0">
                        <a:latin typeface="Cambria Math" panose="02040503050406030204" pitchFamily="18" charset="0"/>
                      </a:rPr>
                      <m:t>𝑦</m:t>
                    </m:r>
                    <m:r>
                      <a:rPr lang="en-US" altLang="zh-TW" b="0" i="1" smtClean="0">
                        <a:latin typeface="Cambria Math" panose="02040503050406030204" pitchFamily="18" charset="0"/>
                      </a:rPr>
                      <m:t>=0,…,</m:t>
                    </m:r>
                    <m:r>
                      <a:rPr lang="en-US" altLang="zh-TW" b="0" i="1" smtClean="0">
                        <a:latin typeface="Cambria Math" panose="02040503050406030204" pitchFamily="18" charset="0"/>
                      </a:rPr>
                      <m:t>𝑛</m:t>
                    </m:r>
                  </m:oMath>
                </a14:m>
                <a:r>
                  <a:rPr lang="en-US" altLang="zh-TW" dirty="0" smtClean="0"/>
                  <a:t>,</a:t>
                </a:r>
                <a:endParaRPr lang="zh-TW" altLang="en-US"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2834113" y="2383773"/>
                <a:ext cx="1954381" cy="369332"/>
              </a:xfrm>
              <a:prstGeom prst="rect">
                <a:avLst/>
              </a:prstGeom>
              <a:blipFill>
                <a:blip r:embed="rId7"/>
                <a:stretch>
                  <a:fillRect l="-2804" t="-8197" r="-1246"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38303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Introduction</a:t>
            </a:r>
            <a:endParaRPr lang="zh-TW" altLang="en-US" dirty="0"/>
          </a:p>
        </p:txBody>
      </p:sp>
    </p:spTree>
    <p:extLst>
      <p:ext uri="{BB962C8B-B14F-4D97-AF65-F5344CB8AC3E}">
        <p14:creationId xmlns:p14="http://schemas.microsoft.com/office/powerpoint/2010/main" val="424596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Uniform) </a:t>
            </a:r>
            <a:endParaRPr lang="zh-TW" altLang="en-US" dirty="0"/>
          </a:p>
        </p:txBody>
      </p:sp>
      <mc:AlternateContent xmlns:mc="http://schemas.openxmlformats.org/markup-compatibility/2006" xmlns:a14="http://schemas.microsoft.com/office/drawing/2010/main">
        <mc:Choice Requires="a14">
          <p:sp>
            <p:nvSpPr>
              <p:cNvPr id="2" name="文字方塊 1"/>
              <p:cNvSpPr txBox="1"/>
              <p:nvPr/>
            </p:nvSpPr>
            <p:spPr>
              <a:xfrm>
                <a:off x="3704672" y="1131416"/>
                <a:ext cx="4782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𝐵𝑒𝑡𝑎</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704672" y="1131416"/>
                <a:ext cx="4782656" cy="276999"/>
              </a:xfrm>
              <a:prstGeom prst="rect">
                <a:avLst/>
              </a:prstGeom>
              <a:blipFill>
                <a:blip r:embed="rId2"/>
                <a:stretch>
                  <a:fillRect l="-765" t="-4444" r="-1403" b="-35556"/>
                </a:stretch>
              </a:blipFill>
            </p:spPr>
            <p:txBody>
              <a:bodyPr/>
              <a:lstStyle/>
              <a:p>
                <a:r>
                  <a:rPr lang="zh-TW" altLang="en-US">
                    <a:noFill/>
                  </a:rPr>
                  <a:t> </a:t>
                </a:r>
              </a:p>
            </p:txBody>
          </p:sp>
        </mc:Fallback>
      </mc:AlternateContent>
      <p:sp>
        <p:nvSpPr>
          <p:cNvPr id="3" name="文字方塊 2"/>
          <p:cNvSpPr txBox="1"/>
          <p:nvPr/>
        </p:nvSpPr>
        <p:spPr>
          <a:xfrm>
            <a:off x="272934" y="1408415"/>
            <a:ext cx="1156086" cy="369332"/>
          </a:xfrm>
          <a:prstGeom prst="rect">
            <a:avLst/>
          </a:prstGeom>
          <a:noFill/>
        </p:spPr>
        <p:txBody>
          <a:bodyPr wrap="none" rtlCol="0">
            <a:spAutoFit/>
          </a:bodyPr>
          <a:lstStyle/>
          <a:p>
            <a:r>
              <a:rPr lang="en-US" altLang="zh-TW" b="1" i="1" dirty="0" smtClean="0"/>
              <a:t>Prediction</a:t>
            </a:r>
            <a:endParaRPr lang="zh-TW" altLang="en-US" b="1" i="1" dirty="0"/>
          </a:p>
        </p:txBody>
      </p:sp>
      <mc:AlternateContent xmlns:mc="http://schemas.openxmlformats.org/markup-compatibility/2006" xmlns:a14="http://schemas.microsoft.com/office/drawing/2010/main">
        <mc:Choice Requires="a14">
          <p:sp>
            <p:nvSpPr>
              <p:cNvPr id="8" name="文字方塊 7"/>
              <p:cNvSpPr txBox="1"/>
              <p:nvPr/>
            </p:nvSpPr>
            <p:spPr>
              <a:xfrm>
                <a:off x="4013094" y="2195030"/>
                <a:ext cx="4294702"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𝑃𝑟</m:t>
                      </m:r>
                      <m:d>
                        <m:dPr>
                          <m:ctrlPr>
                            <a:rPr lang="en-US" altLang="zh-TW" b="0" i="1" smtClean="0">
                              <a:latin typeface="Cambria Math" panose="02040503050406030204" pitchFamily="18" charset="0"/>
                            </a:rPr>
                          </m:ctrlPr>
                        </m:dPr>
                        <m:e>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r>
                            <a:rPr lang="en-US" altLang="zh-TW" i="1">
                              <a:latin typeface="Cambria Math" panose="02040503050406030204" pitchFamily="18" charset="0"/>
                            </a:rPr>
                            <m:t>𝑝</m:t>
                          </m:r>
                          <m:d>
                            <m:dPr>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𝑦</m:t>
                                  </m:r>
                                </m:e>
                              </m:acc>
                              <m:r>
                                <a:rPr lang="en-US" altLang="zh-TW" i="1">
                                  <a:latin typeface="Cambria Math" panose="02040503050406030204" pitchFamily="18" charset="0"/>
                                </a:rPr>
                                <m:t>=1</m:t>
                              </m:r>
                            </m:e>
                            <m:e>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i="1">
                              <a:latin typeface="Cambria Math" panose="02040503050406030204" pitchFamily="18" charset="0"/>
                            </a:rPr>
                            <m:t>𝑝</m:t>
                          </m:r>
                          <m:d>
                            <m:dPr>
                              <m:ctrlPr>
                                <a:rPr lang="en-US" altLang="zh-TW" i="1">
                                  <a:latin typeface="Cambria Math" panose="02040503050406030204" pitchFamily="18" charset="0"/>
                                </a:rPr>
                              </m:ctrlPr>
                            </m:dPr>
                            <m:e>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i="1">
                              <a:latin typeface="Cambria Math" panose="02040503050406030204" pitchFamily="18" charset="0"/>
                            </a:rPr>
                            <m:t>𝑑</m:t>
                          </m:r>
                          <m:r>
                            <a:rPr lang="zh-TW" altLang="en-US" i="1">
                              <a:latin typeface="Cambria Math" panose="02040503050406030204" pitchFamily="18" charset="0"/>
                            </a:rPr>
                            <m:t>𝜃</m:t>
                          </m:r>
                        </m:e>
                      </m:nary>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013094" y="2195030"/>
                <a:ext cx="4294702" cy="71455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309085" y="2909585"/>
                <a:ext cx="1824346"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r>
                            <a:rPr lang="zh-TW" altLang="en-US" i="1">
                              <a:latin typeface="Cambria Math" panose="02040503050406030204" pitchFamily="18" charset="0"/>
                            </a:rPr>
                            <m:t>𝜃</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b="0" i="1" smtClean="0">
                              <a:latin typeface="Cambria Math" panose="02040503050406030204" pitchFamily="18" charset="0"/>
                            </a:rPr>
                            <m:t>𝑑</m:t>
                          </m:r>
                          <m:r>
                            <a:rPr lang="zh-TW" altLang="en-US" i="1">
                              <a:latin typeface="Cambria Math" panose="02040503050406030204" pitchFamily="18" charset="0"/>
                            </a:rPr>
                            <m:t>𝜃</m:t>
                          </m:r>
                        </m:e>
                      </m:nary>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309085" y="2909585"/>
                <a:ext cx="1824346" cy="71455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334486" y="3624140"/>
                <a:ext cx="11267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r>
                        <a:rPr lang="zh-TW" altLang="en-US" b="0" i="1" smtClean="0">
                          <a:latin typeface="Cambria Math" panose="02040503050406030204" pitchFamily="18" charset="0"/>
                        </a:rPr>
                        <m:t>𝔼</m:t>
                      </m:r>
                      <m:r>
                        <a:rPr lang="en-US" altLang="zh-TW" b="0" i="1" smtClean="0">
                          <a:latin typeface="Cambria Math" panose="02040503050406030204" pitchFamily="18" charset="0"/>
                        </a:rPr>
                        <m:t>[</m:t>
                      </m:r>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334486" y="3624140"/>
                <a:ext cx="1126719" cy="369332"/>
              </a:xfrm>
              <a:prstGeom prst="rect">
                <a:avLst/>
              </a:prstGeom>
              <a:blipFill>
                <a:blip r:embed="rId5"/>
                <a:stretch>
                  <a:fillRect b="-1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344952" y="3993472"/>
                <a:ext cx="1012585" cy="660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𝑦</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𝑦</m:t>
                          </m:r>
                          <m:r>
                            <a:rPr lang="en-US" altLang="zh-TW" b="0" i="1" smtClean="0">
                              <a:latin typeface="Cambria Math" panose="02040503050406030204" pitchFamily="18" charset="0"/>
                            </a:rPr>
                            <m:t>+2</m:t>
                          </m:r>
                        </m:den>
                      </m:f>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344952" y="3993472"/>
                <a:ext cx="1012585" cy="66005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72934" y="4708027"/>
                <a:ext cx="11347566" cy="1200329"/>
              </a:xfrm>
              <a:prstGeom prst="rect">
                <a:avLst/>
              </a:prstGeom>
              <a:noFill/>
            </p:spPr>
            <p:txBody>
              <a:bodyPr wrap="square" rtlCol="0">
                <a:spAutoFit/>
              </a:bodyPr>
              <a:lstStyle/>
              <a:p>
                <a:r>
                  <a:rPr lang="en-US" altLang="zh-TW" sz="2400" dirty="0" smtClean="0"/>
                  <a:t>This result, based on the uniform prior distribution, is known as ‘</a:t>
                </a:r>
                <a:r>
                  <a:rPr lang="en-US" altLang="zh-TW" sz="2400" b="1" dirty="0" smtClean="0"/>
                  <a:t>Laplace’s law of succession</a:t>
                </a:r>
                <a:r>
                  <a:rPr lang="en-US" altLang="zh-TW" sz="2400" dirty="0" smtClean="0"/>
                  <a:t>.’</a:t>
                </a:r>
                <a:r>
                  <a:rPr lang="zh-TW" altLang="en-US" sz="2400" dirty="0" smtClean="0"/>
                  <a:t> </a:t>
                </a:r>
                <a:r>
                  <a:rPr lang="en-US" altLang="zh-TW" sz="2400" dirty="0" smtClean="0"/>
                  <a:t>At the extreme observations </a:t>
                </a:r>
                <a14:m>
                  <m:oMath xmlns:m="http://schemas.openxmlformats.org/officeDocument/2006/math">
                    <m:r>
                      <a:rPr lang="en-US" altLang="zh-TW" sz="2400" i="1">
                        <a:latin typeface="Cambria Math" panose="02040503050406030204" pitchFamily="18" charset="0"/>
                      </a:rPr>
                      <m:t>𝑦</m:t>
                    </m:r>
                    <m:r>
                      <a:rPr lang="en-US" altLang="zh-TW" sz="2400" b="0" i="1" smtClean="0">
                        <a:latin typeface="Cambria Math" panose="02040503050406030204" pitchFamily="18" charset="0"/>
                      </a:rPr>
                      <m:t>=0</m:t>
                    </m:r>
                  </m:oMath>
                </a14:m>
                <a:r>
                  <a:rPr lang="en-US" altLang="zh-TW" sz="2400" dirty="0" smtClean="0"/>
                  <a:t> and </a:t>
                </a:r>
                <a14:m>
                  <m:oMath xmlns:m="http://schemas.openxmlformats.org/officeDocument/2006/math">
                    <m:r>
                      <a:rPr lang="en-US" altLang="zh-TW" sz="2400" i="1">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𝑛</m:t>
                    </m:r>
                  </m:oMath>
                </a14:m>
                <a:r>
                  <a:rPr lang="en-US" altLang="zh-TW" sz="2400" dirty="0" smtClean="0"/>
                  <a:t>, Laplace’s law predicts probabilities of </a:t>
                </a:r>
                <a14:m>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+2)</m:t>
                    </m:r>
                  </m:oMath>
                </a14:m>
                <a:r>
                  <a:rPr lang="en-US" altLang="zh-TW" sz="2400" dirty="0" smtClean="0"/>
                  <a:t> and </a:t>
                </a:r>
                <a14:m>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+2)</m:t>
                    </m:r>
                  </m:oMath>
                </a14:m>
                <a:r>
                  <a:rPr lang="en-US" altLang="zh-TW" sz="2400" dirty="0" smtClean="0"/>
                  <a:t>, respectively.</a:t>
                </a:r>
              </a:p>
            </p:txBody>
          </p:sp>
        </mc:Choice>
        <mc:Fallback xmlns="">
          <p:sp>
            <p:nvSpPr>
              <p:cNvPr id="13" name="文字方塊 12"/>
              <p:cNvSpPr txBox="1">
                <a:spLocks noRot="1" noChangeAspect="1" noMove="1" noResize="1" noEditPoints="1" noAdjustHandles="1" noChangeArrowheads="1" noChangeShapeType="1" noTextEdit="1"/>
              </p:cNvSpPr>
              <p:nvPr/>
            </p:nvSpPr>
            <p:spPr>
              <a:xfrm>
                <a:off x="272934" y="4708027"/>
                <a:ext cx="11347566" cy="1200329"/>
              </a:xfrm>
              <a:prstGeom prst="rect">
                <a:avLst/>
              </a:prstGeom>
              <a:blipFill>
                <a:blip r:embed="rId7"/>
                <a:stretch>
                  <a:fillRect l="-860" t="-4061" b="-1066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5478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Uniform) </a:t>
            </a:r>
            <a:endParaRPr lang="zh-TW" altLang="en-US" dirty="0"/>
          </a:p>
        </p:txBody>
      </p:sp>
      <mc:AlternateContent xmlns:mc="http://schemas.openxmlformats.org/markup-compatibility/2006" xmlns:a14="http://schemas.microsoft.com/office/drawing/2010/main">
        <mc:Choice Requires="a14">
          <p:sp>
            <p:nvSpPr>
              <p:cNvPr id="2" name="文字方塊 1"/>
              <p:cNvSpPr txBox="1"/>
              <p:nvPr/>
            </p:nvSpPr>
            <p:spPr>
              <a:xfrm>
                <a:off x="3704672" y="1131416"/>
                <a:ext cx="4782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𝐵𝑒𝑡𝑎</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+1)</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704672" y="1131416"/>
                <a:ext cx="4782656" cy="276999"/>
              </a:xfrm>
              <a:prstGeom prst="rect">
                <a:avLst/>
              </a:prstGeom>
              <a:blipFill>
                <a:blip r:embed="rId2"/>
                <a:stretch>
                  <a:fillRect l="-765" t="-4444" r="-1403" b="-35556"/>
                </a:stretch>
              </a:blipFill>
            </p:spPr>
            <p:txBody>
              <a:bodyPr/>
              <a:lstStyle/>
              <a:p>
                <a:r>
                  <a:rPr lang="zh-TW" altLang="en-US">
                    <a:noFill/>
                  </a:rPr>
                  <a:t> </a:t>
                </a:r>
              </a:p>
            </p:txBody>
          </p:sp>
        </mc:Fallback>
      </mc:AlternateContent>
      <p:sp>
        <p:nvSpPr>
          <p:cNvPr id="3" name="文字方塊 2"/>
          <p:cNvSpPr txBox="1"/>
          <p:nvPr/>
        </p:nvSpPr>
        <p:spPr>
          <a:xfrm>
            <a:off x="272934" y="1408415"/>
            <a:ext cx="1156086" cy="369332"/>
          </a:xfrm>
          <a:prstGeom prst="rect">
            <a:avLst/>
          </a:prstGeom>
          <a:noFill/>
        </p:spPr>
        <p:txBody>
          <a:bodyPr wrap="none" rtlCol="0">
            <a:spAutoFit/>
          </a:bodyPr>
          <a:lstStyle/>
          <a:p>
            <a:r>
              <a:rPr lang="en-US" altLang="zh-TW" b="1" i="1" dirty="0" smtClean="0"/>
              <a:t>Prediction</a:t>
            </a:r>
            <a:endParaRPr lang="zh-TW" altLang="en-US" b="1" i="1" dirty="0"/>
          </a:p>
        </p:txBody>
      </p:sp>
      <mc:AlternateContent xmlns:mc="http://schemas.openxmlformats.org/markup-compatibility/2006" xmlns:a14="http://schemas.microsoft.com/office/drawing/2010/main">
        <mc:Choice Requires="a14">
          <p:sp>
            <p:nvSpPr>
              <p:cNvPr id="8" name="文字方塊 7"/>
              <p:cNvSpPr txBox="1"/>
              <p:nvPr/>
            </p:nvSpPr>
            <p:spPr>
              <a:xfrm>
                <a:off x="4013094" y="2195030"/>
                <a:ext cx="4294702"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𝑃𝑟</m:t>
                      </m:r>
                      <m:d>
                        <m:dPr>
                          <m:ctrlPr>
                            <a:rPr lang="en-US" altLang="zh-TW" b="0" i="1" smtClean="0">
                              <a:latin typeface="Cambria Math" panose="02040503050406030204" pitchFamily="18" charset="0"/>
                            </a:rPr>
                          </m:ctrlPr>
                        </m:dPr>
                        <m:e>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𝑦</m:t>
                              </m:r>
                            </m:e>
                          </m:acc>
                          <m:r>
                            <a:rPr lang="en-US" altLang="zh-TW" b="0" i="1" smtClean="0">
                              <a:latin typeface="Cambria Math" panose="02040503050406030204" pitchFamily="18" charset="0"/>
                            </a:rPr>
                            <m:t>=1|</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r>
                            <a:rPr lang="en-US" altLang="zh-TW" i="1">
                              <a:latin typeface="Cambria Math" panose="02040503050406030204" pitchFamily="18" charset="0"/>
                            </a:rPr>
                            <m:t>𝑝</m:t>
                          </m:r>
                          <m:d>
                            <m:dPr>
                              <m:ctrlPr>
                                <a:rPr lang="en-US" altLang="zh-TW" i="1">
                                  <a:latin typeface="Cambria Math" panose="02040503050406030204" pitchFamily="18" charset="0"/>
                                </a:rPr>
                              </m:ctrlPr>
                            </m:d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𝑦</m:t>
                                  </m:r>
                                </m:e>
                              </m:acc>
                              <m:r>
                                <a:rPr lang="en-US" altLang="zh-TW" i="1">
                                  <a:latin typeface="Cambria Math" panose="02040503050406030204" pitchFamily="18" charset="0"/>
                                </a:rPr>
                                <m:t>=1</m:t>
                              </m:r>
                            </m:e>
                            <m:e>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i="1">
                              <a:latin typeface="Cambria Math" panose="02040503050406030204" pitchFamily="18" charset="0"/>
                            </a:rPr>
                            <m:t>𝑝</m:t>
                          </m:r>
                          <m:d>
                            <m:dPr>
                              <m:ctrlPr>
                                <a:rPr lang="en-US" altLang="zh-TW" i="1">
                                  <a:latin typeface="Cambria Math" panose="02040503050406030204" pitchFamily="18" charset="0"/>
                                </a:rPr>
                              </m:ctrlPr>
                            </m:dPr>
                            <m:e>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i="1">
                              <a:latin typeface="Cambria Math" panose="02040503050406030204" pitchFamily="18" charset="0"/>
                            </a:rPr>
                            <m:t>𝑑</m:t>
                          </m:r>
                          <m:r>
                            <a:rPr lang="zh-TW" altLang="en-US" i="1">
                              <a:latin typeface="Cambria Math" panose="02040503050406030204" pitchFamily="18" charset="0"/>
                            </a:rPr>
                            <m:t>𝜃</m:t>
                          </m:r>
                        </m:e>
                      </m:nary>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013094" y="2195030"/>
                <a:ext cx="4294702" cy="71455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5309085" y="2909585"/>
                <a:ext cx="1824346"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0</m:t>
                          </m:r>
                        </m:sub>
                        <m:sup>
                          <m:r>
                            <a:rPr lang="en-US" altLang="zh-TW" b="0" i="1" smtClean="0">
                              <a:latin typeface="Cambria Math" panose="02040503050406030204" pitchFamily="18" charset="0"/>
                            </a:rPr>
                            <m:t>1</m:t>
                          </m:r>
                        </m:sup>
                        <m:e>
                          <m:r>
                            <a:rPr lang="zh-TW" altLang="en-US" i="1">
                              <a:latin typeface="Cambria Math" panose="02040503050406030204" pitchFamily="18" charset="0"/>
                            </a:rPr>
                            <m:t>𝜃</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b="0" i="1" smtClean="0">
                              <a:latin typeface="Cambria Math" panose="02040503050406030204" pitchFamily="18" charset="0"/>
                            </a:rPr>
                            <m:t>𝑑</m:t>
                          </m:r>
                          <m:r>
                            <a:rPr lang="zh-TW" altLang="en-US" i="1">
                              <a:latin typeface="Cambria Math" panose="02040503050406030204" pitchFamily="18" charset="0"/>
                            </a:rPr>
                            <m:t>𝜃</m:t>
                          </m:r>
                        </m:e>
                      </m:nary>
                    </m:oMath>
                  </m:oMathPara>
                </a14:m>
                <a:endParaRPr lang="zh-TW" altLang="en-US"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5309085" y="2909585"/>
                <a:ext cx="1824346" cy="714555"/>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5334486" y="3624140"/>
                <a:ext cx="11267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r>
                        <a:rPr lang="zh-TW" altLang="en-US" b="0" i="1" smtClean="0">
                          <a:latin typeface="Cambria Math" panose="02040503050406030204" pitchFamily="18" charset="0"/>
                        </a:rPr>
                        <m:t>𝔼</m:t>
                      </m:r>
                      <m:r>
                        <a:rPr lang="en-US" altLang="zh-TW" b="0" i="1" smtClean="0">
                          <a:latin typeface="Cambria Math" panose="02040503050406030204" pitchFamily="18" charset="0"/>
                        </a:rPr>
                        <m:t>[</m:t>
                      </m:r>
                      <m:r>
                        <a:rPr lang="zh-TW" altLang="en-US" i="1">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oMath>
                  </m:oMathPara>
                </a14:m>
                <a:endParaRPr lang="zh-TW" altLang="en-US"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5334486" y="3624140"/>
                <a:ext cx="1126719" cy="369332"/>
              </a:xfrm>
              <a:prstGeom prst="rect">
                <a:avLst/>
              </a:prstGeom>
              <a:blipFill>
                <a:blip r:embed="rId5"/>
                <a:stretch>
                  <a:fillRect b="-1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5344952" y="3993472"/>
                <a:ext cx="1012585" cy="660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𝑦</m:t>
                          </m:r>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𝑦</m:t>
                          </m:r>
                          <m:r>
                            <a:rPr lang="en-US" altLang="zh-TW" b="0" i="1" smtClean="0">
                              <a:latin typeface="Cambria Math" panose="02040503050406030204" pitchFamily="18" charset="0"/>
                            </a:rPr>
                            <m:t>+2</m:t>
                          </m:r>
                        </m:den>
                      </m:f>
                    </m:oMath>
                  </m:oMathPara>
                </a14:m>
                <a:endParaRPr lang="zh-TW" altLang="en-US"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5344952" y="3993472"/>
                <a:ext cx="1012585" cy="66005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72934" y="4708027"/>
                <a:ext cx="11347566" cy="1200329"/>
              </a:xfrm>
              <a:prstGeom prst="rect">
                <a:avLst/>
              </a:prstGeom>
              <a:noFill/>
            </p:spPr>
            <p:txBody>
              <a:bodyPr wrap="square" rtlCol="0">
                <a:spAutoFit/>
              </a:bodyPr>
              <a:lstStyle/>
              <a:p>
                <a:r>
                  <a:rPr lang="en-US" altLang="zh-TW" sz="2400" dirty="0" smtClean="0"/>
                  <a:t>This result, based on the uniform prior distribution, is known as ‘</a:t>
                </a:r>
                <a:r>
                  <a:rPr lang="en-US" altLang="zh-TW" sz="2400" b="1" dirty="0" smtClean="0"/>
                  <a:t>Laplace’s law of succession</a:t>
                </a:r>
                <a:r>
                  <a:rPr lang="en-US" altLang="zh-TW" sz="2400" dirty="0" smtClean="0"/>
                  <a:t>.’</a:t>
                </a:r>
                <a:r>
                  <a:rPr lang="zh-TW" altLang="en-US" sz="2400" dirty="0" smtClean="0"/>
                  <a:t> </a:t>
                </a:r>
                <a:r>
                  <a:rPr lang="en-US" altLang="zh-TW" sz="2400" dirty="0" smtClean="0"/>
                  <a:t>At the extreme observations </a:t>
                </a:r>
                <a14:m>
                  <m:oMath xmlns:m="http://schemas.openxmlformats.org/officeDocument/2006/math">
                    <m:r>
                      <a:rPr lang="en-US" altLang="zh-TW" sz="2400" i="1">
                        <a:latin typeface="Cambria Math" panose="02040503050406030204" pitchFamily="18" charset="0"/>
                      </a:rPr>
                      <m:t>𝑦</m:t>
                    </m:r>
                    <m:r>
                      <a:rPr lang="en-US" altLang="zh-TW" sz="2400" b="0" i="1" smtClean="0">
                        <a:latin typeface="Cambria Math" panose="02040503050406030204" pitchFamily="18" charset="0"/>
                      </a:rPr>
                      <m:t>=0</m:t>
                    </m:r>
                  </m:oMath>
                </a14:m>
                <a:r>
                  <a:rPr lang="en-US" altLang="zh-TW" sz="2400" dirty="0" smtClean="0"/>
                  <a:t> and </a:t>
                </a:r>
                <a14:m>
                  <m:oMath xmlns:m="http://schemas.openxmlformats.org/officeDocument/2006/math">
                    <m:r>
                      <a:rPr lang="en-US" altLang="zh-TW" sz="2400" i="1">
                        <a:latin typeface="Cambria Math" panose="02040503050406030204" pitchFamily="18" charset="0"/>
                      </a:rPr>
                      <m:t>𝑦</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𝑛</m:t>
                    </m:r>
                  </m:oMath>
                </a14:m>
                <a:r>
                  <a:rPr lang="en-US" altLang="zh-TW" sz="2400" dirty="0" smtClean="0"/>
                  <a:t>, Laplace’s law predicts probabilities of </a:t>
                </a:r>
                <a14:m>
                  <m:oMath xmlns:m="http://schemas.openxmlformats.org/officeDocument/2006/math">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+2)</m:t>
                    </m:r>
                  </m:oMath>
                </a14:m>
                <a:r>
                  <a:rPr lang="en-US" altLang="zh-TW" sz="2400" dirty="0" smtClean="0"/>
                  <a:t> and </a:t>
                </a:r>
                <a14:m>
                  <m:oMath xmlns:m="http://schemas.openxmlformats.org/officeDocument/2006/math">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+1)/(</m:t>
                    </m:r>
                    <m:r>
                      <a:rPr lang="en-US" altLang="zh-TW" sz="2400" b="0" i="1" smtClean="0">
                        <a:latin typeface="Cambria Math" panose="02040503050406030204" pitchFamily="18" charset="0"/>
                      </a:rPr>
                      <m:t>𝑛</m:t>
                    </m:r>
                    <m:r>
                      <a:rPr lang="en-US" altLang="zh-TW" sz="2400" b="0" i="1" smtClean="0">
                        <a:latin typeface="Cambria Math" panose="02040503050406030204" pitchFamily="18" charset="0"/>
                      </a:rPr>
                      <m:t>+2)</m:t>
                    </m:r>
                  </m:oMath>
                </a14:m>
                <a:r>
                  <a:rPr lang="en-US" altLang="zh-TW" sz="2400" dirty="0" smtClean="0"/>
                  <a:t>, respectively.</a:t>
                </a:r>
              </a:p>
            </p:txBody>
          </p:sp>
        </mc:Choice>
        <mc:Fallback xmlns="">
          <p:sp>
            <p:nvSpPr>
              <p:cNvPr id="13" name="文字方塊 12"/>
              <p:cNvSpPr txBox="1">
                <a:spLocks noRot="1" noChangeAspect="1" noMove="1" noResize="1" noEditPoints="1" noAdjustHandles="1" noChangeArrowheads="1" noChangeShapeType="1" noTextEdit="1"/>
              </p:cNvSpPr>
              <p:nvPr/>
            </p:nvSpPr>
            <p:spPr>
              <a:xfrm>
                <a:off x="272934" y="4708027"/>
                <a:ext cx="11347566" cy="1200329"/>
              </a:xfrm>
              <a:prstGeom prst="rect">
                <a:avLst/>
              </a:prstGeom>
              <a:blipFill>
                <a:blip r:embed="rId7"/>
                <a:stretch>
                  <a:fillRect l="-860" t="-4061" b="-1066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37694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Beta) </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530368"/>
                <a:ext cx="11347566" cy="830997"/>
              </a:xfrm>
              <a:prstGeom prst="rect">
                <a:avLst/>
              </a:prstGeom>
              <a:noFill/>
            </p:spPr>
            <p:txBody>
              <a:bodyPr wrap="square" rtlCol="0">
                <a:spAutoFit/>
              </a:bodyPr>
              <a:lstStyle/>
              <a:p>
                <a:r>
                  <a:rPr lang="en-US" altLang="zh-TW" sz="2400" dirty="0" smtClean="0"/>
                  <a:t>As we showed before, if we parameterize the prior density as beta distribution with hyperparameters </a:t>
                </a:r>
                <a14:m>
                  <m:oMath xmlns:m="http://schemas.openxmlformats.org/officeDocument/2006/math">
                    <m:r>
                      <a:rPr lang="zh-TW" altLang="en-US" sz="2400" i="1">
                        <a:latin typeface="Cambria Math" panose="02040503050406030204" pitchFamily="18" charset="0"/>
                        <a:ea typeface="Cambria Math" panose="02040503050406030204" pitchFamily="18" charset="0"/>
                      </a:rPr>
                      <m:t>𝛼</m:t>
                    </m:r>
                  </m:oMath>
                </a14:m>
                <a:r>
                  <a:rPr lang="en-US" altLang="zh-TW" sz="2400" dirty="0" smtClean="0"/>
                  <a:t> and </a:t>
                </a:r>
                <a14:m>
                  <m:oMath xmlns:m="http://schemas.openxmlformats.org/officeDocument/2006/math">
                    <m:r>
                      <a:rPr lang="zh-TW" altLang="en-US" sz="2400" i="1" dirty="0" smtClean="0">
                        <a:latin typeface="Cambria Math" panose="02040503050406030204" pitchFamily="18" charset="0"/>
                      </a:rPr>
                      <m:t>𝛽</m:t>
                    </m:r>
                  </m:oMath>
                </a14:m>
                <a:r>
                  <a:rPr lang="en-US" altLang="zh-TW" sz="2400" dirty="0" smtClean="0"/>
                  <a:t>:</a:t>
                </a:r>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530368"/>
                <a:ext cx="11347566" cy="830997"/>
              </a:xfrm>
              <a:prstGeom prst="rect">
                <a:avLst/>
              </a:prstGeom>
              <a:blipFill>
                <a:blip r:embed="rId2"/>
                <a:stretch>
                  <a:fillRect l="-860"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文字方塊 1"/>
              <p:cNvSpPr txBox="1"/>
              <p:nvPr/>
            </p:nvSpPr>
            <p:spPr>
              <a:xfrm>
                <a:off x="3034156" y="2487530"/>
                <a:ext cx="5738109" cy="289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i="1">
                              <a:latin typeface="Cambria Math" panose="02040503050406030204" pitchFamily="18" charset="0"/>
                            </a:rPr>
                            <m:t>𝜃</m:t>
                          </m:r>
                        </m:e>
                        <m:e>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b="0" i="1" smtClean="0">
                              <a:latin typeface="Cambria Math" panose="02040503050406030204" pitchFamily="18" charset="0"/>
                              <a:ea typeface="Cambria Math" panose="02040503050406030204" pitchFamily="18" charset="0"/>
                            </a:rPr>
                            <m:t>−1</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b="0" i="1" smtClean="0">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𝐵𝑒𝑡𝑎</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b="0" i="1" dirty="0" smtClean="0">
                          <a:latin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𝑦</m:t>
                      </m:r>
                      <m:r>
                        <a:rPr lang="en-US" altLang="zh-TW" b="0"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034156" y="2487530"/>
                <a:ext cx="5738109" cy="289951"/>
              </a:xfrm>
              <a:prstGeom prst="rect">
                <a:avLst/>
              </a:prstGeom>
              <a:blipFill>
                <a:blip r:embed="rId3"/>
                <a:stretch>
                  <a:fillRect l="-531" t="-6250" r="-1063" b="-3333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52018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Binomial(Prior : Beta) </a:t>
            </a:r>
            <a:endParaRPr lang="zh-TW" altLang="en-US" dirty="0"/>
          </a:p>
        </p:txBody>
      </p:sp>
      <mc:AlternateContent xmlns:mc="http://schemas.openxmlformats.org/markup-compatibility/2006" xmlns:a14="http://schemas.microsoft.com/office/drawing/2010/main">
        <mc:Choice Requires="a14">
          <p:sp>
            <p:nvSpPr>
              <p:cNvPr id="2" name="文字方塊 1"/>
              <p:cNvSpPr txBox="1"/>
              <p:nvPr/>
            </p:nvSpPr>
            <p:spPr>
              <a:xfrm>
                <a:off x="3226945" y="1131416"/>
                <a:ext cx="5738109" cy="2899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rPr>
                        <m:t>𝑝</m:t>
                      </m:r>
                      <m:d>
                        <m:dPr>
                          <m:ctrlPr>
                            <a:rPr lang="en-US" altLang="zh-TW" i="1">
                              <a:latin typeface="Cambria Math" panose="02040503050406030204" pitchFamily="18" charset="0"/>
                            </a:rPr>
                          </m:ctrlPr>
                        </m:dPr>
                        <m:e>
                          <m:r>
                            <a:rPr lang="zh-TW" altLang="en-US" i="1">
                              <a:latin typeface="Cambria Math" panose="02040503050406030204" pitchFamily="18" charset="0"/>
                            </a:rPr>
                            <m:t>𝜃</m:t>
                          </m:r>
                        </m:e>
                        <m:e>
                          <m:r>
                            <a:rPr lang="en-US" altLang="zh-TW" i="1">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𝜃</m:t>
                          </m:r>
                        </m:e>
                        <m:sup>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−1</m:t>
                          </m:r>
                        </m:sup>
                      </m:sSup>
                      <m:sSup>
                        <m:sSupPr>
                          <m:ctrlPr>
                            <a:rPr lang="en-US" altLang="zh-TW" i="1">
                              <a:latin typeface="Cambria Math" panose="02040503050406030204" pitchFamily="18" charset="0"/>
                              <a:ea typeface="Cambria Math" panose="02040503050406030204" pitchFamily="18" charset="0"/>
                            </a:rPr>
                          </m:ctrlPr>
                        </m:sSupPr>
                        <m:e>
                          <m:d>
                            <m:dPr>
                              <m:ctrlPr>
                                <a:rPr lang="en-US" altLang="zh-TW" i="1">
                                  <a:latin typeface="Cambria Math" panose="02040503050406030204" pitchFamily="18" charset="0"/>
                                  <a:ea typeface="Cambria Math" panose="02040503050406030204" pitchFamily="18" charset="0"/>
                                </a:rPr>
                              </m:ctrlPr>
                            </m:dPr>
                            <m:e>
                              <m:r>
                                <a:rPr lang="en-US" altLang="zh-TW" i="1">
                                  <a:latin typeface="Cambria Math" panose="02040503050406030204" pitchFamily="18" charset="0"/>
                                  <a:ea typeface="Cambria Math" panose="02040503050406030204" pitchFamily="18" charset="0"/>
                                </a:rPr>
                                <m:t>1−</m:t>
                              </m:r>
                              <m:r>
                                <a:rPr lang="zh-TW" altLang="en-US" i="1">
                                  <a:latin typeface="Cambria Math" panose="02040503050406030204" pitchFamily="18" charset="0"/>
                                  <a:ea typeface="Cambria Math" panose="02040503050406030204" pitchFamily="18" charset="0"/>
                                </a:rPr>
                                <m:t>𝜃</m:t>
                              </m:r>
                            </m:e>
                          </m:d>
                        </m:e>
                        <m:sup>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i="1">
                              <a:latin typeface="Cambria Math" panose="02040503050406030204" pitchFamily="18" charset="0"/>
                              <a:ea typeface="Cambria Math" panose="02040503050406030204" pitchFamily="18" charset="0"/>
                            </a:rPr>
                            <m:t>−1</m:t>
                          </m:r>
                        </m:sup>
                      </m:sSup>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𝐵𝑒𝑡𝑎</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r>
                        <a:rPr lang="zh-TW" altLang="en-US" i="1" dirty="0" smtClean="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r>
                        <a:rPr lang="en-US" altLang="zh-TW" i="1">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3226945" y="1131416"/>
                <a:ext cx="5738109" cy="289951"/>
              </a:xfrm>
              <a:prstGeom prst="rect">
                <a:avLst/>
              </a:prstGeom>
              <a:blipFill>
                <a:blip r:embed="rId2"/>
                <a:stretch>
                  <a:fillRect l="-531" t="-6383" r="-955" b="-36170"/>
                </a:stretch>
              </a:blipFill>
            </p:spPr>
            <p:txBody>
              <a:bodyPr/>
              <a:lstStyle/>
              <a:p>
                <a:r>
                  <a:rPr lang="zh-TW" altLang="en-US">
                    <a:noFill/>
                  </a:rPr>
                  <a:t> </a:t>
                </a:r>
              </a:p>
            </p:txBody>
          </p:sp>
        </mc:Fallback>
      </mc:AlternateContent>
      <p:sp>
        <p:nvSpPr>
          <p:cNvPr id="3" name="文字方塊 2"/>
          <p:cNvSpPr txBox="1"/>
          <p:nvPr/>
        </p:nvSpPr>
        <p:spPr>
          <a:xfrm>
            <a:off x="272934" y="1408415"/>
            <a:ext cx="1644553" cy="369332"/>
          </a:xfrm>
          <a:prstGeom prst="rect">
            <a:avLst/>
          </a:prstGeom>
          <a:noFill/>
        </p:spPr>
        <p:txBody>
          <a:bodyPr wrap="none" rtlCol="0">
            <a:spAutoFit/>
          </a:bodyPr>
          <a:lstStyle/>
          <a:p>
            <a:r>
              <a:rPr lang="en-US" altLang="zh-TW" b="1" i="1" dirty="0" smtClean="0"/>
              <a:t>Posterior mean</a:t>
            </a:r>
            <a:endParaRPr lang="zh-TW" altLang="en-US" b="1" i="1" dirty="0"/>
          </a:p>
        </p:txBody>
      </p:sp>
      <mc:AlternateContent xmlns:mc="http://schemas.openxmlformats.org/markup-compatibility/2006" xmlns:a14="http://schemas.microsoft.com/office/drawing/2010/main">
        <mc:Choice Requires="a14">
          <p:sp>
            <p:nvSpPr>
              <p:cNvPr id="8" name="文字方塊 7"/>
              <p:cNvSpPr txBox="1"/>
              <p:nvPr/>
            </p:nvSpPr>
            <p:spPr>
              <a:xfrm>
                <a:off x="4445437" y="1777747"/>
                <a:ext cx="2170594" cy="642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𝔼</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f>
                        <m:fPr>
                          <m:ctrlPr>
                            <a:rPr lang="en-US" altLang="zh-TW" b="0" i="1" smtClean="0">
                              <a:latin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num>
                        <m:den>
                          <m:r>
                            <a:rPr lang="zh-TW" altLang="en-US" i="1">
                              <a:latin typeface="Cambria Math" panose="02040503050406030204" pitchFamily="18" charset="0"/>
                              <a:ea typeface="Cambria Math" panose="02040503050406030204" pitchFamily="18" charset="0"/>
                            </a:rPr>
                            <m:t>𝛼</m:t>
                          </m:r>
                          <m:r>
                            <a:rPr lang="en-US" altLang="zh-TW" b="0" i="1" smtClean="0">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b="0" i="1" dirty="0" smtClean="0">
                              <a:latin typeface="Cambria Math" panose="02040503050406030204" pitchFamily="18" charset="0"/>
                            </a:rPr>
                            <m:t>+</m:t>
                          </m:r>
                          <m:r>
                            <a:rPr lang="en-US" altLang="zh-TW" b="0" i="1" smtClean="0">
                              <a:latin typeface="Cambria Math" panose="02040503050406030204" pitchFamily="18" charset="0"/>
                            </a:rPr>
                            <m:t>𝑛</m:t>
                          </m:r>
                        </m:den>
                      </m:f>
                    </m:oMath>
                  </m:oMathPara>
                </a14:m>
                <a:endParaRPr lang="zh-TW" altLang="en-US"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4445437" y="1777747"/>
                <a:ext cx="2170594" cy="642163"/>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272934" y="2419910"/>
                <a:ext cx="11347566" cy="461665"/>
              </a:xfrm>
              <a:prstGeom prst="rect">
                <a:avLst/>
              </a:prstGeom>
              <a:noFill/>
            </p:spPr>
            <p:txBody>
              <a:bodyPr wrap="square" rtlCol="0">
                <a:spAutoFit/>
              </a:bodyPr>
              <a:lstStyle/>
              <a:p>
                <a:r>
                  <a:rPr lang="en-US" altLang="zh-TW" sz="2400" dirty="0" smtClean="0"/>
                  <a:t>Which always lies between the sample proportion, </a:t>
                </a:r>
                <a14:m>
                  <m:oMath xmlns:m="http://schemas.openxmlformats.org/officeDocument/2006/math">
                    <m:r>
                      <a:rPr lang="en-US" altLang="zh-TW" sz="2400" i="1">
                        <a:latin typeface="Cambria Math" panose="02040503050406030204" pitchFamily="18" charset="0"/>
                        <a:ea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oMath>
                </a14:m>
                <a:r>
                  <a:rPr lang="en-US" altLang="zh-TW" sz="2400" dirty="0" smtClean="0"/>
                  <a:t> and the prior mean </a:t>
                </a:r>
                <a14:m>
                  <m:oMath xmlns:m="http://schemas.openxmlformats.org/officeDocument/2006/math">
                    <m:r>
                      <a:rPr lang="zh-TW" altLang="en-US" sz="2400" i="1">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zh-TW" altLang="en-US" sz="2400" i="1" dirty="0">
                        <a:latin typeface="Cambria Math" panose="02040503050406030204" pitchFamily="18" charset="0"/>
                      </a:rPr>
                      <m:t>𝛽</m:t>
                    </m:r>
                    <m:r>
                      <a:rPr lang="en-US" altLang="zh-TW" sz="2400" b="0" i="1" smtClean="0">
                        <a:latin typeface="Cambria Math" panose="02040503050406030204" pitchFamily="18" charset="0"/>
                        <a:ea typeface="Cambria Math" panose="02040503050406030204" pitchFamily="18" charset="0"/>
                      </a:rPr>
                      <m:t>)</m:t>
                    </m:r>
                  </m:oMath>
                </a14:m>
                <a:r>
                  <a:rPr lang="en-US" altLang="zh-TW" sz="2400" dirty="0" smtClean="0"/>
                  <a:t>.</a:t>
                </a:r>
              </a:p>
            </p:txBody>
          </p:sp>
        </mc:Choice>
        <mc:Fallback xmlns="">
          <p:sp>
            <p:nvSpPr>
              <p:cNvPr id="12" name="文字方塊 11"/>
              <p:cNvSpPr txBox="1">
                <a:spLocks noRot="1" noChangeAspect="1" noMove="1" noResize="1" noEditPoints="1" noAdjustHandles="1" noChangeArrowheads="1" noChangeShapeType="1" noTextEdit="1"/>
              </p:cNvSpPr>
              <p:nvPr/>
            </p:nvSpPr>
            <p:spPr>
              <a:xfrm>
                <a:off x="272934" y="2419910"/>
                <a:ext cx="11347566" cy="461665"/>
              </a:xfrm>
              <a:prstGeom prst="rect">
                <a:avLst/>
              </a:prstGeom>
              <a:blipFill>
                <a:blip r:embed="rId4"/>
                <a:stretch>
                  <a:fillRect l="-860" t="-10526" b="-28947"/>
                </a:stretch>
              </a:blipFill>
            </p:spPr>
            <p:txBody>
              <a:bodyPr/>
              <a:lstStyle/>
              <a:p>
                <a:r>
                  <a:rPr lang="zh-TW" altLang="en-US">
                    <a:noFill/>
                  </a:rPr>
                  <a:t> </a:t>
                </a:r>
              </a:p>
            </p:txBody>
          </p:sp>
        </mc:Fallback>
      </mc:AlternateContent>
      <p:sp>
        <p:nvSpPr>
          <p:cNvPr id="14" name="文字方塊 13"/>
          <p:cNvSpPr txBox="1"/>
          <p:nvPr/>
        </p:nvSpPr>
        <p:spPr>
          <a:xfrm>
            <a:off x="272934" y="3045426"/>
            <a:ext cx="1936171" cy="369332"/>
          </a:xfrm>
          <a:prstGeom prst="rect">
            <a:avLst/>
          </a:prstGeom>
          <a:noFill/>
        </p:spPr>
        <p:txBody>
          <a:bodyPr wrap="none" rtlCol="0">
            <a:spAutoFit/>
          </a:bodyPr>
          <a:lstStyle/>
          <a:p>
            <a:r>
              <a:rPr lang="en-US" altLang="zh-TW" b="1" i="1" dirty="0" smtClean="0"/>
              <a:t>Posterior Variance</a:t>
            </a:r>
            <a:endParaRPr lang="zh-TW" altLang="en-US" b="1" i="1" dirty="0"/>
          </a:p>
        </p:txBody>
      </p:sp>
      <mc:AlternateContent xmlns:mc="http://schemas.openxmlformats.org/markup-compatibility/2006" xmlns:a14="http://schemas.microsoft.com/office/drawing/2010/main">
        <mc:Choice Requires="a14">
          <p:sp>
            <p:nvSpPr>
              <p:cNvPr id="7" name="矩形 6"/>
              <p:cNvSpPr/>
              <p:nvPr/>
            </p:nvSpPr>
            <p:spPr>
              <a:xfrm>
                <a:off x="2743991" y="3642059"/>
                <a:ext cx="6704015" cy="6765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𝑣𝑎𝑟</m:t>
                      </m:r>
                      <m:d>
                        <m:dPr>
                          <m:begChr m:val="["/>
                          <m:endChr m:val="]"/>
                          <m:ctrlPr>
                            <a:rPr lang="en-US" altLang="zh-TW" i="1">
                              <a:latin typeface="Cambria Math" panose="02040503050406030204" pitchFamily="18" charset="0"/>
                            </a:rPr>
                          </m:ctrlPr>
                        </m:dPr>
                        <m:e>
                          <m:r>
                            <a:rPr lang="zh-TW" altLang="en-US" i="1">
                              <a:latin typeface="Cambria Math" panose="02040503050406030204" pitchFamily="18" charset="0"/>
                            </a:rPr>
                            <m:t>𝜃</m:t>
                          </m:r>
                        </m:e>
                        <m:e>
                          <m:r>
                            <a:rPr lang="en-US" altLang="zh-TW" i="1">
                              <a:latin typeface="Cambria Math" panose="02040503050406030204" pitchFamily="18" charset="0"/>
                            </a:rPr>
                            <m:t>𝑦</m:t>
                          </m:r>
                        </m:e>
                      </m:d>
                      <m:r>
                        <a:rPr lang="en-US" altLang="zh-TW" i="1">
                          <a:latin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d>
                            <m:dPr>
                              <m:ctrlPr>
                                <a:rPr lang="en-US" altLang="zh-TW" b="0" i="1" smtClean="0">
                                  <a:latin typeface="Cambria Math" panose="02040503050406030204" pitchFamily="18" charset="0"/>
                                  <a:ea typeface="Cambria Math" panose="02040503050406030204" pitchFamily="18" charset="0"/>
                                </a:rPr>
                              </m:ctrlPr>
                            </m:dPr>
                            <m:e>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e>
                          </m:d>
                          <m:d>
                            <m:dPr>
                              <m:ctrlPr>
                                <a:rPr lang="en-US" altLang="zh-TW" b="0" i="1" smtClean="0">
                                  <a:latin typeface="Cambria Math" panose="02040503050406030204" pitchFamily="18" charset="0"/>
                                  <a:ea typeface="Cambria Math" panose="02040503050406030204" pitchFamily="18" charset="0"/>
                                </a:rPr>
                              </m:ctrlPr>
                            </m:dPr>
                            <m:e>
                              <m:r>
                                <a:rPr lang="zh-TW" altLang="en-US" i="1" dirty="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𝑦</m:t>
                              </m:r>
                            </m:e>
                          </m:d>
                        </m:num>
                        <m:den>
                          <m:sSup>
                            <m:sSupPr>
                              <m:ctrlPr>
                                <a:rPr lang="en-US" altLang="zh-TW" i="1" smtClean="0">
                                  <a:latin typeface="Cambria Math" panose="02040503050406030204" pitchFamily="18" charset="0"/>
                                  <a:ea typeface="Cambria Math" panose="02040503050406030204" pitchFamily="18" charset="0"/>
                                </a:rPr>
                              </m:ctrlPr>
                            </m:sSupPr>
                            <m:e>
                              <m:d>
                                <m:dPr>
                                  <m:ctrlPr>
                                    <a:rPr lang="en-US" altLang="zh-TW" b="0" i="1" smtClean="0">
                                      <a:latin typeface="Cambria Math" panose="02040503050406030204" pitchFamily="18" charset="0"/>
                                      <a:ea typeface="Cambria Math" panose="02040503050406030204" pitchFamily="18" charset="0"/>
                                    </a:rPr>
                                  </m:ctrlPr>
                                </m:dPr>
                                <m:e>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rPr>
                                    <m:t>𝑛</m:t>
                                  </m:r>
                                </m:e>
                              </m:d>
                            </m:e>
                            <m:sup>
                              <m:r>
                                <a:rPr lang="en-US" altLang="zh-TW" b="0" i="1" smtClean="0">
                                  <a:latin typeface="Cambria Math" panose="02040503050406030204" pitchFamily="18" charset="0"/>
                                  <a:ea typeface="Cambria Math" panose="02040503050406030204" pitchFamily="18" charset="0"/>
                                </a:rPr>
                                <m:t>2</m:t>
                              </m:r>
                            </m:sup>
                          </m:sSup>
                          <m:d>
                            <m:dPr>
                              <m:ctrlPr>
                                <a:rPr lang="en-US" altLang="zh-TW" b="0" i="1" smtClean="0">
                                  <a:latin typeface="Cambria Math" panose="02040503050406030204" pitchFamily="18" charset="0"/>
                                  <a:ea typeface="Cambria Math" panose="02040503050406030204" pitchFamily="18" charset="0"/>
                                </a:rPr>
                              </m:ctrlPr>
                            </m:dPr>
                            <m:e>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rPr>
                                <m:t>𝑛</m:t>
                              </m:r>
                              <m:r>
                                <a:rPr lang="en-US" altLang="zh-TW" b="0" i="1" smtClean="0">
                                  <a:latin typeface="Cambria Math" panose="02040503050406030204" pitchFamily="18" charset="0"/>
                                </a:rPr>
                                <m:t>+1</m:t>
                              </m:r>
                            </m:e>
                          </m:d>
                        </m:den>
                      </m:f>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rPr>
                            <m:t>𝔼</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](1−</m:t>
                          </m:r>
                          <m:r>
                            <a:rPr lang="zh-TW" altLang="en-US" i="1">
                              <a:latin typeface="Cambria Math" panose="02040503050406030204" pitchFamily="18" charset="0"/>
                            </a:rPr>
                            <m:t>𝔼</m:t>
                          </m:r>
                          <m:r>
                            <a:rPr lang="en-US" altLang="zh-TW" i="1">
                              <a:latin typeface="Cambria Math" panose="02040503050406030204" pitchFamily="18" charset="0"/>
                            </a:rPr>
                            <m:t>[</m:t>
                          </m:r>
                          <m:r>
                            <a:rPr lang="zh-TW" altLang="en-US" i="1">
                              <a:latin typeface="Cambria Math" panose="02040503050406030204" pitchFamily="18" charset="0"/>
                            </a:rPr>
                            <m:t>𝜃</m:t>
                          </m:r>
                          <m:r>
                            <a:rPr lang="en-US" altLang="zh-TW" i="1">
                              <a:latin typeface="Cambria Math" panose="02040503050406030204" pitchFamily="18" charset="0"/>
                            </a:rPr>
                            <m:t>|</m:t>
                          </m:r>
                          <m:r>
                            <a:rPr lang="en-US" altLang="zh-TW" i="1">
                              <a:latin typeface="Cambria Math" panose="02040503050406030204" pitchFamily="18" charset="0"/>
                            </a:rPr>
                            <m:t>𝑦</m:t>
                          </m:r>
                          <m:r>
                            <a:rPr lang="en-US" altLang="zh-TW" i="1">
                              <a:latin typeface="Cambria Math" panose="02040503050406030204" pitchFamily="18" charset="0"/>
                            </a:rPr>
                            <m:t>])</m:t>
                          </m:r>
                        </m:num>
                        <m:den>
                          <m:r>
                            <a:rPr lang="zh-TW" altLang="en-US" i="1">
                              <a:latin typeface="Cambria Math" panose="02040503050406030204" pitchFamily="18" charset="0"/>
                              <a:ea typeface="Cambria Math" panose="02040503050406030204" pitchFamily="18" charset="0"/>
                            </a:rPr>
                            <m:t>𝛼</m:t>
                          </m:r>
                          <m:r>
                            <a:rPr lang="en-US" altLang="zh-TW" i="1">
                              <a:latin typeface="Cambria Math" panose="02040503050406030204" pitchFamily="18" charset="0"/>
                              <a:ea typeface="Cambria Math" panose="02040503050406030204" pitchFamily="18" charset="0"/>
                            </a:rPr>
                            <m:t>+</m:t>
                          </m:r>
                          <m:r>
                            <a:rPr lang="zh-TW" altLang="en-US" i="1" dirty="0">
                              <a:latin typeface="Cambria Math" panose="02040503050406030204" pitchFamily="18" charset="0"/>
                            </a:rPr>
                            <m:t>𝛽</m:t>
                          </m:r>
                          <m:r>
                            <a:rPr lang="en-US" altLang="zh-TW" i="1" dirty="0">
                              <a:latin typeface="Cambria Math" panose="02040503050406030204" pitchFamily="18" charset="0"/>
                            </a:rPr>
                            <m:t>+</m:t>
                          </m:r>
                          <m:r>
                            <a:rPr lang="en-US" altLang="zh-TW" i="1">
                              <a:latin typeface="Cambria Math" panose="02040503050406030204" pitchFamily="18" charset="0"/>
                            </a:rPr>
                            <m:t>𝑛</m:t>
                          </m:r>
                          <m:r>
                            <a:rPr lang="en-US" altLang="zh-TW" i="1">
                              <a:latin typeface="Cambria Math" panose="02040503050406030204" pitchFamily="18" charset="0"/>
                            </a:rPr>
                            <m:t>+1</m:t>
                          </m:r>
                        </m:den>
                      </m:f>
                    </m:oMath>
                  </m:oMathPara>
                </a14:m>
                <a:endParaRPr lang="zh-TW" altLang="en-US" dirty="0"/>
              </a:p>
            </p:txBody>
          </p:sp>
        </mc:Choice>
        <mc:Fallback xmlns="">
          <p:sp>
            <p:nvSpPr>
              <p:cNvPr id="7" name="矩形 6"/>
              <p:cNvSpPr>
                <a:spLocks noRot="1" noChangeAspect="1" noMove="1" noResize="1" noEditPoints="1" noAdjustHandles="1" noChangeArrowheads="1" noChangeShapeType="1" noTextEdit="1"/>
              </p:cNvSpPr>
              <p:nvPr/>
            </p:nvSpPr>
            <p:spPr>
              <a:xfrm>
                <a:off x="2743991" y="3642059"/>
                <a:ext cx="6704015" cy="676532"/>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p:cNvSpPr txBox="1"/>
              <p:nvPr/>
            </p:nvSpPr>
            <p:spPr>
              <a:xfrm>
                <a:off x="272934" y="4756710"/>
                <a:ext cx="11347566" cy="1354538"/>
              </a:xfrm>
              <a:prstGeom prst="rect">
                <a:avLst/>
              </a:prstGeom>
              <a:noFill/>
            </p:spPr>
            <p:txBody>
              <a:bodyPr wrap="square" rtlCol="0">
                <a:spAutoFit/>
              </a:bodyPr>
              <a:lstStyle/>
              <a:p>
                <a:r>
                  <a:rPr lang="en-US" altLang="zh-TW" sz="2400" dirty="0" smtClean="0"/>
                  <a:t>As </a:t>
                </a:r>
                <a14:m>
                  <m:oMath xmlns:m="http://schemas.openxmlformats.org/officeDocument/2006/math">
                    <m:r>
                      <a:rPr lang="en-US" altLang="zh-TW" sz="2400" i="1">
                        <a:latin typeface="Cambria Math" panose="02040503050406030204" pitchFamily="18" charset="0"/>
                        <a:ea typeface="Cambria Math" panose="02040503050406030204" pitchFamily="18" charset="0"/>
                      </a:rPr>
                      <m:t>𝑦</m:t>
                    </m:r>
                  </m:oMath>
                </a14:m>
                <a:r>
                  <a:rPr lang="en-US" altLang="zh-TW" sz="2400" dirty="0" smtClean="0"/>
                  <a:t> and </a:t>
                </a:r>
                <a14:m>
                  <m:oMath xmlns:m="http://schemas.openxmlformats.org/officeDocument/2006/math">
                    <m:r>
                      <m:rPr>
                        <m:sty m:val="p"/>
                      </m:rPr>
                      <a:rPr lang="en-US" altLang="zh-TW" sz="2400" b="0" i="0" smtClean="0">
                        <a:latin typeface="Cambria Math" panose="02040503050406030204" pitchFamily="18" charset="0"/>
                        <a:ea typeface="Cambria Math" panose="02040503050406030204" pitchFamily="18" charset="0"/>
                      </a:rPr>
                      <m:t>n</m:t>
                    </m:r>
                    <m:r>
                      <a:rPr lang="en-US" altLang="zh-TW" sz="2400" b="0" i="0" smtClean="0">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𝑦</m:t>
                    </m:r>
                  </m:oMath>
                </a14:m>
                <a:r>
                  <a:rPr lang="en-US" altLang="zh-TW" sz="2400" dirty="0" smtClean="0"/>
                  <a:t> become large with fixed </a:t>
                </a:r>
                <a14:m>
                  <m:oMath xmlns:m="http://schemas.openxmlformats.org/officeDocument/2006/math">
                    <m:r>
                      <a:rPr lang="zh-TW" altLang="en-US" sz="2400" i="1">
                        <a:latin typeface="Cambria Math" panose="02040503050406030204" pitchFamily="18" charset="0"/>
                        <a:ea typeface="Cambria Math" panose="02040503050406030204" pitchFamily="18" charset="0"/>
                      </a:rPr>
                      <m:t>𝛼</m:t>
                    </m:r>
                  </m:oMath>
                </a14:m>
                <a:r>
                  <a:rPr lang="en-US" altLang="zh-TW" sz="2400" dirty="0"/>
                  <a:t> and </a:t>
                </a:r>
                <a14:m>
                  <m:oMath xmlns:m="http://schemas.openxmlformats.org/officeDocument/2006/math">
                    <m:r>
                      <a:rPr lang="zh-TW" altLang="en-US" sz="2400" i="1" dirty="0">
                        <a:latin typeface="Cambria Math" panose="02040503050406030204" pitchFamily="18" charset="0"/>
                      </a:rPr>
                      <m:t>𝛽</m:t>
                    </m:r>
                  </m:oMath>
                </a14:m>
                <a:r>
                  <a:rPr lang="en-US" altLang="zh-TW" sz="2400" dirty="0" smtClean="0"/>
                  <a:t>, </a:t>
                </a:r>
                <a14:m>
                  <m:oMath xmlns:m="http://schemas.openxmlformats.org/officeDocument/2006/math">
                    <m:r>
                      <a:rPr lang="zh-TW" altLang="en-US" sz="2400" i="1">
                        <a:latin typeface="Cambria Math" panose="02040503050406030204" pitchFamily="18" charset="0"/>
                      </a:rPr>
                      <m:t>𝔼</m:t>
                    </m:r>
                    <m:r>
                      <a:rPr lang="en-US" altLang="zh-TW" sz="2400" i="1">
                        <a:latin typeface="Cambria Math" panose="02040503050406030204" pitchFamily="18" charset="0"/>
                      </a:rPr>
                      <m:t>[</m:t>
                    </m:r>
                    <m:r>
                      <a:rPr lang="zh-TW" altLang="en-US" sz="2400" i="1">
                        <a:latin typeface="Cambria Math" panose="02040503050406030204" pitchFamily="18" charset="0"/>
                      </a:rPr>
                      <m:t>𝜃</m:t>
                    </m:r>
                    <m:r>
                      <a:rPr lang="en-US" altLang="zh-TW" sz="2400" i="1">
                        <a:latin typeface="Cambria Math" panose="02040503050406030204" pitchFamily="18" charset="0"/>
                      </a:rPr>
                      <m:t>|</m:t>
                    </m:r>
                    <m:r>
                      <a:rPr lang="en-US" altLang="zh-TW" sz="2400" i="1">
                        <a:latin typeface="Cambria Math" panose="02040503050406030204" pitchFamily="18" charset="0"/>
                      </a:rPr>
                      <m:t>𝑦</m:t>
                    </m:r>
                    <m:r>
                      <a:rPr lang="en-US" altLang="zh-TW" sz="2400" i="1">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𝑦</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oMath>
                </a14:m>
                <a:r>
                  <a:rPr lang="en-US" altLang="zh-TW" sz="2400" dirty="0" smtClean="0"/>
                  <a:t> and</a:t>
                </a:r>
              </a:p>
              <a:p>
                <a:r>
                  <a:rPr lang="en-US" altLang="zh-TW" sz="2400" dirty="0" smtClean="0"/>
                  <a:t> </a:t>
                </a:r>
                <a14:m>
                  <m:oMath xmlns:m="http://schemas.openxmlformats.org/officeDocument/2006/math">
                    <m:r>
                      <a:rPr lang="en-US" altLang="zh-TW" sz="2400" i="1">
                        <a:latin typeface="Cambria Math" panose="02040503050406030204" pitchFamily="18" charset="0"/>
                      </a:rPr>
                      <m:t>𝑣𝑎𝑟</m:t>
                    </m:r>
                    <m:d>
                      <m:dPr>
                        <m:begChr m:val="["/>
                        <m:endChr m:val="]"/>
                        <m:ctrlPr>
                          <a:rPr lang="en-US" altLang="zh-TW" sz="2400" i="1">
                            <a:latin typeface="Cambria Math" panose="02040503050406030204" pitchFamily="18" charset="0"/>
                          </a:rPr>
                        </m:ctrlPr>
                      </m:dPr>
                      <m:e>
                        <m:r>
                          <a:rPr lang="zh-TW" altLang="en-US" sz="2400" i="1">
                            <a:latin typeface="Cambria Math" panose="02040503050406030204" pitchFamily="18" charset="0"/>
                          </a:rPr>
                          <m:t>𝜃</m:t>
                        </m:r>
                      </m:e>
                      <m:e>
                        <m:r>
                          <a:rPr lang="en-US" altLang="zh-TW" sz="2400" i="1">
                            <a:latin typeface="Cambria Math" panose="02040503050406030204" pitchFamily="18" charset="0"/>
                          </a:rPr>
                          <m:t>𝑦</m:t>
                        </m:r>
                      </m:e>
                    </m:d>
                  </m:oMath>
                </a14:m>
                <a:r>
                  <a:rPr lang="en-US" altLang="zh-TW" sz="2400" dirty="0">
                    <a:ea typeface="Cambria Math" panose="02040503050406030204" pitchFamily="18" charset="0"/>
                  </a:rPr>
                  <a:t> </a:t>
                </a:r>
                <a14:m>
                  <m:oMath xmlns:m="http://schemas.openxmlformats.org/officeDocument/2006/math">
                    <m:r>
                      <a:rPr lang="en-US" altLang="zh-TW" sz="2400" i="1">
                        <a:latin typeface="Cambria Math" panose="02040503050406030204" pitchFamily="18" charset="0"/>
                        <a:ea typeface="Cambria Math" panose="02040503050406030204" pitchFamily="18" charset="0"/>
                      </a:rPr>
                      <m:t>≈</m:t>
                    </m:r>
                    <m:f>
                      <m:fPr>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1</m:t>
                        </m:r>
                      </m:num>
                      <m:den>
                        <m:r>
                          <a:rPr lang="en-US" altLang="zh-TW" sz="2400" b="0" i="1" smtClean="0">
                            <a:latin typeface="Cambria Math" panose="02040503050406030204" pitchFamily="18" charset="0"/>
                            <a:ea typeface="Cambria Math" panose="02040503050406030204" pitchFamily="18" charset="0"/>
                          </a:rPr>
                          <m:t>𝑛</m:t>
                        </m:r>
                      </m:den>
                    </m:f>
                    <m:f>
                      <m:fPr>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𝑦</m:t>
                        </m:r>
                      </m:num>
                      <m:den>
                        <m:r>
                          <a:rPr lang="en-US" altLang="zh-TW" sz="2400" b="0" i="1" smtClean="0">
                            <a:latin typeface="Cambria Math" panose="02040503050406030204" pitchFamily="18" charset="0"/>
                            <a:ea typeface="Cambria Math" panose="02040503050406030204" pitchFamily="18" charset="0"/>
                          </a:rPr>
                          <m:t>𝑛</m:t>
                        </m:r>
                      </m:den>
                    </m:f>
                    <m:r>
                      <a:rPr lang="en-US" altLang="zh-TW" sz="2400" b="0" i="1" smtClean="0">
                        <a:latin typeface="Cambria Math" panose="02040503050406030204" pitchFamily="18" charset="0"/>
                        <a:ea typeface="Cambria Math" panose="02040503050406030204" pitchFamily="18" charset="0"/>
                      </a:rPr>
                      <m:t>(1−</m:t>
                    </m:r>
                    <m:f>
                      <m:fPr>
                        <m:ctrlPr>
                          <a:rPr lang="en-US" altLang="zh-TW" sz="2400" b="0" i="1" smtClean="0">
                            <a:latin typeface="Cambria Math" panose="02040503050406030204" pitchFamily="18" charset="0"/>
                            <a:ea typeface="Cambria Math" panose="02040503050406030204" pitchFamily="18" charset="0"/>
                          </a:rPr>
                        </m:ctrlPr>
                      </m:fPr>
                      <m:num>
                        <m:r>
                          <a:rPr lang="en-US" altLang="zh-TW" sz="2400" b="0" i="1" smtClean="0">
                            <a:latin typeface="Cambria Math" panose="02040503050406030204" pitchFamily="18" charset="0"/>
                            <a:ea typeface="Cambria Math" panose="02040503050406030204" pitchFamily="18" charset="0"/>
                          </a:rPr>
                          <m:t>𝑦</m:t>
                        </m:r>
                      </m:num>
                      <m:den>
                        <m:r>
                          <a:rPr lang="en-US" altLang="zh-TW" sz="2400" b="0" i="1" smtClean="0">
                            <a:latin typeface="Cambria Math" panose="02040503050406030204" pitchFamily="18" charset="0"/>
                            <a:ea typeface="Cambria Math" panose="02040503050406030204" pitchFamily="18" charset="0"/>
                          </a:rPr>
                          <m:t>𝑛</m:t>
                        </m:r>
                      </m:den>
                    </m:f>
                    <m:r>
                      <a:rPr lang="en-US" altLang="zh-TW" sz="2400" b="0" i="1" smtClean="0">
                        <a:latin typeface="Cambria Math" panose="02040503050406030204" pitchFamily="18" charset="0"/>
                        <a:ea typeface="Cambria Math" panose="02040503050406030204" pitchFamily="18" charset="0"/>
                      </a:rPr>
                      <m:t>)</m:t>
                    </m:r>
                  </m:oMath>
                </a14:m>
                <a:r>
                  <a:rPr lang="en-US" altLang="zh-TW" sz="2400" dirty="0" smtClean="0"/>
                  <a:t> , which approaches zero at the rate </a:t>
                </a:r>
                <a14:m>
                  <m:oMath xmlns:m="http://schemas.openxmlformats.org/officeDocument/2006/math">
                    <m:r>
                      <a:rPr lang="en-US" altLang="zh-TW" sz="2400" b="0" i="0" smtClean="0">
                        <a:latin typeface="Cambria Math" panose="02040503050406030204" pitchFamily="18" charset="0"/>
                        <a:ea typeface="Cambria Math" panose="02040503050406030204" pitchFamily="18" charset="0"/>
                      </a:rPr>
                      <m:t>1</m:t>
                    </m:r>
                    <m:r>
                      <a:rPr lang="en-US" altLang="zh-TW" sz="2400" i="1">
                        <a:latin typeface="Cambria Math" panose="02040503050406030204" pitchFamily="18" charset="0"/>
                        <a:ea typeface="Cambria Math" panose="02040503050406030204" pitchFamily="18" charset="0"/>
                      </a:rPr>
                      <m:t>/</m:t>
                    </m:r>
                    <m:r>
                      <a:rPr lang="en-US" altLang="zh-TW" sz="2400" i="1">
                        <a:latin typeface="Cambria Math" panose="02040503050406030204" pitchFamily="18" charset="0"/>
                        <a:ea typeface="Cambria Math" panose="02040503050406030204" pitchFamily="18" charset="0"/>
                      </a:rPr>
                      <m:t>𝑛</m:t>
                    </m:r>
                  </m:oMath>
                </a14:m>
                <a:r>
                  <a:rPr lang="en-US" altLang="zh-TW" sz="2400" dirty="0" smtClean="0"/>
                  <a:t>. In the limit, the parameters of the prior distribution have no influence on the posterior distribution. </a:t>
                </a:r>
                <a:endParaRPr lang="en-US" altLang="zh-TW" sz="2400" dirty="0"/>
              </a:p>
            </p:txBody>
          </p:sp>
        </mc:Choice>
        <mc:Fallback xmlns="">
          <p:sp>
            <p:nvSpPr>
              <p:cNvPr id="15" name="文字方塊 14"/>
              <p:cNvSpPr txBox="1">
                <a:spLocks noRot="1" noChangeAspect="1" noMove="1" noResize="1" noEditPoints="1" noAdjustHandles="1" noChangeArrowheads="1" noChangeShapeType="1" noTextEdit="1"/>
              </p:cNvSpPr>
              <p:nvPr/>
            </p:nvSpPr>
            <p:spPr>
              <a:xfrm>
                <a:off x="272934" y="4756710"/>
                <a:ext cx="11347566" cy="1354538"/>
              </a:xfrm>
              <a:prstGeom prst="rect">
                <a:avLst/>
              </a:prstGeom>
              <a:blipFill>
                <a:blip r:embed="rId6"/>
                <a:stretch>
                  <a:fillRect l="-860" t="-3587" b="-8969"/>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4315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Normal with known variance(Prior : normal) </a:t>
            </a:r>
            <a:endParaRPr lang="zh-TW" altLang="en-US" dirty="0"/>
          </a:p>
        </p:txBody>
      </p:sp>
      <mc:AlternateContent xmlns:mc="http://schemas.openxmlformats.org/markup-compatibility/2006" xmlns:a14="http://schemas.microsoft.com/office/drawing/2010/main">
        <mc:Choice Requires="a14">
          <p:sp>
            <p:nvSpPr>
              <p:cNvPr id="7" name="文字方塊 6"/>
              <p:cNvSpPr txBox="1"/>
              <p:nvPr/>
            </p:nvSpPr>
            <p:spPr>
              <a:xfrm>
                <a:off x="5739307" y="1101641"/>
                <a:ext cx="1647952" cy="2824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𝜃</m:t>
                          </m:r>
                        </m:e>
                      </m:d>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𝒩</m:t>
                      </m:r>
                      <m:r>
                        <a:rPr lang="en-US" altLang="zh-TW" b="0" i="1" smtClean="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ea typeface="Cambria Math" panose="02040503050406030204" pitchFamily="18" charset="0"/>
                            </a:rPr>
                          </m:ctrlPr>
                        </m:sSubPr>
                        <m:e>
                          <m:r>
                            <a:rPr lang="zh-TW" altLang="en-US" b="0" i="1" smtClean="0">
                              <a:latin typeface="Cambria Math" panose="02040503050406030204" pitchFamily="18" charset="0"/>
                              <a:ea typeface="Cambria Math" panose="02040503050406030204" pitchFamily="18" charset="0"/>
                            </a:rPr>
                            <m:t>𝜇</m:t>
                          </m:r>
                        </m:e>
                        <m:sub>
                          <m:r>
                            <a:rPr lang="en-US" altLang="zh-TW" b="0" i="1" smtClean="0">
                              <a:latin typeface="Cambria Math" panose="02040503050406030204" pitchFamily="18" charset="0"/>
                              <a:ea typeface="Cambria Math" panose="02040503050406030204" pitchFamily="18" charset="0"/>
                            </a:rPr>
                            <m:t>0</m:t>
                          </m:r>
                        </m:sub>
                      </m:sSub>
                      <m:r>
                        <a:rPr lang="en-US" altLang="zh-TW" b="0" i="1" smtClean="0">
                          <a:latin typeface="Cambria Math" panose="02040503050406030204" pitchFamily="18" charset="0"/>
                          <a:ea typeface="Cambria Math" panose="02040503050406030204" pitchFamily="18" charset="0"/>
                        </a:rPr>
                        <m:t>,</m:t>
                      </m:r>
                      <m:sSubSup>
                        <m:sSubSupPr>
                          <m:ctrlPr>
                            <a:rPr lang="en-US" altLang="zh-TW" b="0" i="1" smtClean="0">
                              <a:latin typeface="Cambria Math" panose="02040503050406030204" pitchFamily="18" charset="0"/>
                              <a:ea typeface="Cambria Math" panose="02040503050406030204" pitchFamily="18" charset="0"/>
                            </a:rPr>
                          </m:ctrlPr>
                        </m:sSubSupPr>
                        <m:e>
                          <m:r>
                            <a:rPr lang="zh-TW" altLang="en-US" b="0" i="1" smtClean="0">
                              <a:latin typeface="Cambria Math" panose="02040503050406030204" pitchFamily="18" charset="0"/>
                              <a:ea typeface="Cambria Math" panose="02040503050406030204" pitchFamily="18" charset="0"/>
                            </a:rPr>
                            <m:t>𝜏</m:t>
                          </m:r>
                        </m:e>
                        <m:sub>
                          <m:r>
                            <a:rPr lang="en-US" altLang="zh-TW" b="0" i="1" smtClean="0">
                              <a:latin typeface="Cambria Math" panose="02040503050406030204" pitchFamily="18" charset="0"/>
                              <a:ea typeface="Cambria Math" panose="02040503050406030204" pitchFamily="18" charset="0"/>
                            </a:rPr>
                            <m:t>0</m:t>
                          </m:r>
                        </m:sub>
                        <m:sup>
                          <m:r>
                            <a:rPr lang="en-US" altLang="zh-TW" b="0" i="1" smtClean="0">
                              <a:latin typeface="Cambria Math" panose="02040503050406030204" pitchFamily="18" charset="0"/>
                              <a:ea typeface="Cambria Math" panose="02040503050406030204" pitchFamily="18" charset="0"/>
                            </a:rPr>
                            <m:t>2</m:t>
                          </m:r>
                        </m:sup>
                      </m:sSubSup>
                      <m:r>
                        <a:rPr lang="en-US" altLang="zh-TW" b="0" i="1"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5739307" y="1101641"/>
                <a:ext cx="1647952" cy="282450"/>
              </a:xfrm>
              <a:prstGeom prst="rect">
                <a:avLst/>
              </a:prstGeom>
              <a:blipFill>
                <a:blip r:embed="rId2"/>
                <a:stretch>
                  <a:fillRect l="-2952" t="-2174" r="-4428" b="-3478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422217" y="1804518"/>
                <a:ext cx="3196196" cy="369332"/>
              </a:xfrm>
              <a:prstGeom prst="rect">
                <a:avLst/>
              </a:prstGeom>
              <a:noFill/>
            </p:spPr>
            <p:txBody>
              <a:bodyPr wrap="none" lIns="0" tIns="0" rIns="0" bIns="0" rtlCol="0">
                <a:spAutoFit/>
              </a:bodyPr>
              <a:lstStyle/>
              <a:p>
                <a:r>
                  <a:rPr lang="en-US" altLang="zh-TW" sz="2400" b="0" dirty="0" smtClean="0"/>
                  <a:t>Then </a:t>
                </a:r>
                <a14:m>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r>
                      <a:rPr lang="en-US" altLang="zh-TW" sz="2400" b="0" i="1" smtClean="0">
                        <a:latin typeface="Cambria Math" panose="02040503050406030204" pitchFamily="18" charset="0"/>
                        <a:ea typeface="Cambria Math" panose="02040503050406030204" pitchFamily="18" charset="0"/>
                      </a:rPr>
                      <m:t>~</m:t>
                    </m:r>
                    <m:r>
                      <a:rPr lang="zh-TW" altLang="en-US" sz="2400" b="0" i="1" smtClean="0">
                        <a:latin typeface="Cambria Math" panose="02040503050406030204" pitchFamily="18" charset="0"/>
                        <a:ea typeface="Cambria Math" panose="02040503050406030204" pitchFamily="18" charset="0"/>
                      </a:rPr>
                      <m:t>𝒩</m:t>
                    </m:r>
                    <m:r>
                      <a:rPr lang="en-US" altLang="zh-TW" sz="2400" b="0" i="1" smtClean="0">
                        <a:latin typeface="Cambria Math" panose="02040503050406030204" pitchFamily="18" charset="0"/>
                        <a:ea typeface="Cambria Math" panose="02040503050406030204" pitchFamily="18" charset="0"/>
                      </a:rPr>
                      <m:t>(</m:t>
                    </m:r>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b="0" i="1" smtClean="0">
                            <a:latin typeface="Cambria Math" panose="02040503050406030204" pitchFamily="18" charset="0"/>
                            <a:ea typeface="Cambria Math" panose="02040503050406030204" pitchFamily="18" charset="0"/>
                          </a:rPr>
                          <m:t>𝜇</m:t>
                        </m:r>
                      </m:e>
                      <m:sub>
                        <m:r>
                          <a:rPr lang="en-US" altLang="zh-TW" sz="2400" b="0" i="1" smtClean="0">
                            <a:latin typeface="Cambria Math" panose="02040503050406030204" pitchFamily="18" charset="0"/>
                            <a:ea typeface="Cambria Math" panose="02040503050406030204" pitchFamily="18" charset="0"/>
                          </a:rPr>
                          <m:t>𝑛</m:t>
                        </m:r>
                      </m:sub>
                    </m:sSub>
                    <m:r>
                      <a:rPr lang="en-US" altLang="zh-TW" sz="2400" b="0" i="1" smtClean="0">
                        <a:latin typeface="Cambria Math" panose="02040503050406030204" pitchFamily="18" charset="0"/>
                        <a:ea typeface="Cambria Math" panose="02040503050406030204" pitchFamily="18" charset="0"/>
                      </a:rPr>
                      <m:t>,</m:t>
                    </m:r>
                    <m:sSubSup>
                      <m:sSubSupPr>
                        <m:ctrlPr>
                          <a:rPr lang="en-US" altLang="zh-TW" sz="2400" b="0" i="1" smtClean="0">
                            <a:latin typeface="Cambria Math" panose="02040503050406030204" pitchFamily="18" charset="0"/>
                            <a:ea typeface="Cambria Math" panose="02040503050406030204" pitchFamily="18" charset="0"/>
                          </a:rPr>
                        </m:ctrlPr>
                      </m:sSubSupPr>
                      <m:e>
                        <m:r>
                          <a:rPr lang="zh-TW" altLang="en-US" sz="2400" b="0" i="1" smtClean="0">
                            <a:latin typeface="Cambria Math" panose="02040503050406030204" pitchFamily="18" charset="0"/>
                            <a:ea typeface="Cambria Math" panose="02040503050406030204" pitchFamily="18" charset="0"/>
                          </a:rPr>
                          <m:t>𝜏</m:t>
                        </m:r>
                      </m:e>
                      <m:sub>
                        <m:r>
                          <a:rPr lang="en-US" altLang="zh-TW" sz="2400" b="0" i="1" smtClean="0">
                            <a:latin typeface="Cambria Math" panose="02040503050406030204" pitchFamily="18" charset="0"/>
                            <a:ea typeface="Cambria Math" panose="02040503050406030204" pitchFamily="18" charset="0"/>
                          </a:rPr>
                          <m:t>𝑛</m:t>
                        </m:r>
                      </m:sub>
                      <m:sup>
                        <m:r>
                          <a:rPr lang="en-US" altLang="zh-TW" sz="2400" b="0" i="1" smtClean="0">
                            <a:latin typeface="Cambria Math" panose="02040503050406030204" pitchFamily="18" charset="0"/>
                            <a:ea typeface="Cambria Math" panose="02040503050406030204" pitchFamily="18" charset="0"/>
                          </a:rPr>
                          <m:t>2</m:t>
                        </m:r>
                      </m:sup>
                    </m:sSubSup>
                    <m:r>
                      <a:rPr lang="en-US" altLang="zh-TW" sz="2400" b="0" i="1" smtClean="0">
                        <a:latin typeface="Cambria Math" panose="02040503050406030204" pitchFamily="18" charset="0"/>
                        <a:ea typeface="Cambria Math" panose="02040503050406030204" pitchFamily="18" charset="0"/>
                      </a:rPr>
                      <m:t>)</m:t>
                    </m:r>
                  </m:oMath>
                </a14:m>
                <a:r>
                  <a:rPr lang="en-US" altLang="zh-TW" sz="2400" dirty="0" smtClean="0"/>
                  <a:t>,</a:t>
                </a:r>
              </a:p>
            </p:txBody>
          </p:sp>
        </mc:Choice>
        <mc:Fallback xmlns="">
          <p:sp>
            <p:nvSpPr>
              <p:cNvPr id="8" name="文字方塊 7"/>
              <p:cNvSpPr txBox="1">
                <a:spLocks noRot="1" noChangeAspect="1" noMove="1" noResize="1" noEditPoints="1" noAdjustHandles="1" noChangeArrowheads="1" noChangeShapeType="1" noTextEdit="1"/>
              </p:cNvSpPr>
              <p:nvPr/>
            </p:nvSpPr>
            <p:spPr>
              <a:xfrm>
                <a:off x="422217" y="1804518"/>
                <a:ext cx="3196196" cy="369332"/>
              </a:xfrm>
              <a:prstGeom prst="rect">
                <a:avLst/>
              </a:prstGeom>
              <a:blipFill>
                <a:blip r:embed="rId3"/>
                <a:stretch>
                  <a:fillRect l="-5714" t="-24590" r="-4571" b="-4918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3678135" y="1101641"/>
                <a:ext cx="157735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d>
                      <m:r>
                        <a:rPr lang="en-US" altLang="zh-TW" b="0" i="1" smtClean="0">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𝒩</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𝜃</m:t>
                      </m:r>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b="0" i="1" smtClean="0">
                              <a:latin typeface="Cambria Math" panose="02040503050406030204" pitchFamily="18" charset="0"/>
                              <a:ea typeface="Cambria Math" panose="02040503050406030204" pitchFamily="18" charset="0"/>
                            </a:rPr>
                            <m:t>2</m:t>
                          </m:r>
                        </m:sup>
                      </m:sSup>
                      <m:r>
                        <a:rPr lang="en-US" altLang="zh-TW" b="0" i="1" smtClean="0">
                          <a:latin typeface="Cambria Math" panose="02040503050406030204" pitchFamily="18" charset="0"/>
                          <a:ea typeface="Cambria Math" panose="02040503050406030204" pitchFamily="18" charset="0"/>
                        </a:rPr>
                        <m:t>)</m:t>
                      </m:r>
                    </m:oMath>
                  </m:oMathPara>
                </a14:m>
                <a:endParaRPr lang="en-US" altLang="zh-TW" dirty="0" smtClean="0"/>
              </a:p>
            </p:txBody>
          </p:sp>
        </mc:Choice>
        <mc:Fallback xmlns="">
          <p:sp>
            <p:nvSpPr>
              <p:cNvPr id="9" name="文字方塊 8"/>
              <p:cNvSpPr txBox="1">
                <a:spLocks noRot="1" noChangeAspect="1" noMove="1" noResize="1" noEditPoints="1" noAdjustHandles="1" noChangeArrowheads="1" noChangeShapeType="1" noTextEdit="1"/>
              </p:cNvSpPr>
              <p:nvPr/>
            </p:nvSpPr>
            <p:spPr>
              <a:xfrm>
                <a:off x="3678135" y="1101641"/>
                <a:ext cx="1577355" cy="276999"/>
              </a:xfrm>
              <a:prstGeom prst="rect">
                <a:avLst/>
              </a:prstGeom>
              <a:blipFill>
                <a:blip r:embed="rId4"/>
                <a:stretch>
                  <a:fillRect l="-3475" t="-4444" r="-5019" b="-35556"/>
                </a:stretch>
              </a:blipFill>
            </p:spPr>
            <p:txBody>
              <a:bodyPr/>
              <a:lstStyle/>
              <a:p>
                <a:r>
                  <a:rPr lang="zh-TW" altLang="en-US">
                    <a:noFill/>
                  </a:rPr>
                  <a:t> </a:t>
                </a:r>
              </a:p>
            </p:txBody>
          </p:sp>
        </mc:Fallback>
      </mc:AlternateContent>
      <p:sp>
        <p:nvSpPr>
          <p:cNvPr id="10" name="文字方塊 9"/>
          <p:cNvSpPr txBox="1"/>
          <p:nvPr/>
        </p:nvSpPr>
        <p:spPr>
          <a:xfrm>
            <a:off x="345305" y="2173850"/>
            <a:ext cx="1124572" cy="461665"/>
          </a:xfrm>
          <a:prstGeom prst="rect">
            <a:avLst/>
          </a:prstGeom>
          <a:noFill/>
        </p:spPr>
        <p:txBody>
          <a:bodyPr wrap="square" rtlCol="0">
            <a:spAutoFit/>
          </a:bodyPr>
          <a:lstStyle/>
          <a:p>
            <a:r>
              <a:rPr lang="en-US" altLang="zh-TW" sz="2400" dirty="0" smtClean="0"/>
              <a:t>Where </a:t>
            </a:r>
          </a:p>
        </p:txBody>
      </p:sp>
      <mc:AlternateContent xmlns:mc="http://schemas.openxmlformats.org/markup-compatibility/2006" xmlns:a14="http://schemas.microsoft.com/office/drawing/2010/main">
        <mc:Choice Requires="a14">
          <p:sp>
            <p:nvSpPr>
              <p:cNvPr id="12" name="文字方塊 11"/>
              <p:cNvSpPr txBox="1"/>
              <p:nvPr/>
            </p:nvSpPr>
            <p:spPr>
              <a:xfrm>
                <a:off x="3384593" y="2635515"/>
                <a:ext cx="3198824" cy="757195"/>
              </a:xfrm>
              <a:prstGeom prst="rect">
                <a:avLst/>
              </a:prstGeom>
              <a:noFill/>
            </p:spPr>
            <p:txBody>
              <a:bodyPr wrap="none" lIns="0" tIns="0" rIns="0" bIns="0" rtlCol="0">
                <a:spAutoFit/>
              </a:bodyPr>
              <a:lstStyle/>
              <a:p>
                <a14:m>
                  <m:oMath xmlns:m="http://schemas.openxmlformats.org/officeDocument/2006/math">
                    <m:sSub>
                      <m:sSubPr>
                        <m:ctrlPr>
                          <a:rPr lang="en-US" altLang="zh-TW" b="0" i="1" smtClean="0">
                            <a:latin typeface="Cambria Math" panose="02040503050406030204" pitchFamily="18" charset="0"/>
                          </a:rPr>
                        </m:ctrlPr>
                      </m:sSubPr>
                      <m:e>
                        <m:r>
                          <a:rPr lang="zh-TW" altLang="en-US" b="0" i="1" smtClean="0">
                            <a:latin typeface="Cambria Math" panose="02040503050406030204" pitchFamily="18" charset="0"/>
                          </a:rPr>
                          <m:t>𝜇</m:t>
                        </m:r>
                      </m:e>
                      <m:sub>
                        <m:r>
                          <a:rPr lang="en-US" altLang="zh-TW" b="0" i="1" smtClean="0">
                            <a:latin typeface="Cambria Math" panose="02040503050406030204" pitchFamily="18" charset="0"/>
                          </a:rPr>
                          <m:t>𝑛</m:t>
                        </m:r>
                      </m:sub>
                    </m:sSub>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Sup>
                              <m:sSubSupPr>
                                <m:ctrlPr>
                                  <a:rPr lang="en-US" altLang="zh-TW" b="0" i="1" smtClean="0">
                                    <a:latin typeface="Cambria Math" panose="02040503050406030204" pitchFamily="18" charset="0"/>
                                  </a:rPr>
                                </m:ctrlPr>
                              </m:sSubSupPr>
                              <m:e>
                                <m:r>
                                  <a:rPr lang="zh-TW" altLang="en-US" b="0" i="1" smtClean="0">
                                    <a:latin typeface="Cambria Math" panose="02040503050406030204" pitchFamily="18" charset="0"/>
                                  </a:rPr>
                                  <m:t>𝜏</m:t>
                                </m:r>
                              </m:e>
                              <m:sub>
                                <m:r>
                                  <a:rPr lang="en-US" altLang="zh-TW" b="0" i="1" smtClean="0">
                                    <a:latin typeface="Cambria Math" panose="02040503050406030204" pitchFamily="18" charset="0"/>
                                  </a:rPr>
                                  <m:t>0</m:t>
                                </m:r>
                              </m:sub>
                              <m:sup>
                                <m:r>
                                  <a:rPr lang="en-US" altLang="zh-TW" b="0" i="1" smtClean="0">
                                    <a:latin typeface="Cambria Math" panose="02040503050406030204" pitchFamily="18" charset="0"/>
                                  </a:rPr>
                                  <m:t>2</m:t>
                                </m:r>
                              </m:sup>
                            </m:sSubSup>
                          </m:den>
                        </m:f>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𝜇</m:t>
                            </m:r>
                          </m:e>
                          <m:sub>
                            <m:r>
                              <a:rPr lang="en-US" altLang="zh-TW" i="1">
                                <a:latin typeface="Cambria Math" panose="02040503050406030204" pitchFamily="18" charset="0"/>
                                <a:ea typeface="Cambria Math" panose="02040503050406030204" pitchFamily="18" charset="0"/>
                              </a:rPr>
                              <m:t>0</m:t>
                            </m:r>
                          </m:sub>
                        </m:sSub>
                        <m:r>
                          <a:rPr lang="en-US" altLang="zh-TW" b="0" i="1" smtClean="0">
                            <a:latin typeface="Cambria Math" panose="02040503050406030204" pitchFamily="18" charset="0"/>
                          </a:rPr>
                          <m:t>+</m:t>
                        </m:r>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𝑛</m:t>
                            </m:r>
                          </m:num>
                          <m:den>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den>
                        </m:f>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𝑦</m:t>
                            </m:r>
                          </m:e>
                        </m:acc>
                      </m:num>
                      <m:den>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Sup>
                              <m:sSubSupPr>
                                <m:ctrlPr>
                                  <a:rPr lang="en-US" altLang="zh-TW" i="1">
                                    <a:latin typeface="Cambria Math" panose="02040503050406030204" pitchFamily="18" charset="0"/>
                                  </a:rPr>
                                </m:ctrlPr>
                              </m:sSubSupPr>
                              <m:e>
                                <m:r>
                                  <a:rPr lang="zh-TW" altLang="en-US" i="1">
                                    <a:latin typeface="Cambria Math" panose="02040503050406030204" pitchFamily="18" charset="0"/>
                                  </a:rPr>
                                  <m:t>𝜏</m:t>
                                </m:r>
                              </m:e>
                              <m:sub>
                                <m:r>
                                  <a:rPr lang="en-US" altLang="zh-TW" i="1">
                                    <a:latin typeface="Cambria Math" panose="02040503050406030204" pitchFamily="18" charset="0"/>
                                  </a:rPr>
                                  <m:t>0</m:t>
                                </m:r>
                              </m:sub>
                              <m:sup>
                                <m:r>
                                  <a:rPr lang="en-US" altLang="zh-TW" i="1">
                                    <a:latin typeface="Cambria Math" panose="02040503050406030204" pitchFamily="18" charset="0"/>
                                  </a:rPr>
                                  <m:t>2</m:t>
                                </m:r>
                              </m:sup>
                            </m:sSubSup>
                          </m:den>
                        </m:f>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den>
                        </m:f>
                      </m:den>
                    </m:f>
                  </m:oMath>
                </a14:m>
                <a:r>
                  <a:rPr lang="en-US" altLang="zh-TW" dirty="0" smtClean="0"/>
                  <a:t>   and    </a:t>
                </a:r>
                <a14:m>
                  <m:oMath xmlns:m="http://schemas.openxmlformats.org/officeDocument/2006/math">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Sup>
                          <m:sSubSupPr>
                            <m:ctrlPr>
                              <a:rPr lang="en-US" altLang="zh-TW" i="1">
                                <a:latin typeface="Cambria Math" panose="02040503050406030204" pitchFamily="18" charset="0"/>
                              </a:rPr>
                            </m:ctrlPr>
                          </m:sSubSupPr>
                          <m:e>
                            <m:r>
                              <a:rPr lang="zh-TW" altLang="en-US" i="1">
                                <a:latin typeface="Cambria Math" panose="02040503050406030204" pitchFamily="18" charset="0"/>
                              </a:rPr>
                              <m:t>𝜏</m:t>
                            </m:r>
                          </m:e>
                          <m:sub>
                            <m:r>
                              <a:rPr lang="en-US" altLang="zh-TW" b="0" i="1" smtClean="0">
                                <a:latin typeface="Cambria Math" panose="02040503050406030204" pitchFamily="18" charset="0"/>
                              </a:rPr>
                              <m:t>𝑛</m:t>
                            </m:r>
                          </m:sub>
                          <m:sup>
                            <m:r>
                              <a:rPr lang="en-US" altLang="zh-TW" i="1">
                                <a:latin typeface="Cambria Math" panose="02040503050406030204" pitchFamily="18" charset="0"/>
                              </a:rPr>
                              <m:t>2</m:t>
                            </m:r>
                          </m:sup>
                        </m:sSubSup>
                      </m:den>
                    </m:f>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bSup>
                          <m:sSubSupPr>
                            <m:ctrlPr>
                              <a:rPr lang="en-US" altLang="zh-TW" i="1">
                                <a:latin typeface="Cambria Math" panose="02040503050406030204" pitchFamily="18" charset="0"/>
                              </a:rPr>
                            </m:ctrlPr>
                          </m:sSubSupPr>
                          <m:e>
                            <m:r>
                              <a:rPr lang="zh-TW" altLang="en-US" i="1">
                                <a:latin typeface="Cambria Math" panose="02040503050406030204" pitchFamily="18" charset="0"/>
                              </a:rPr>
                              <m:t>𝜏</m:t>
                            </m:r>
                          </m:e>
                          <m:sub>
                            <m:r>
                              <a:rPr lang="en-US" altLang="zh-TW" i="1">
                                <a:latin typeface="Cambria Math" panose="02040503050406030204" pitchFamily="18" charset="0"/>
                              </a:rPr>
                              <m:t>0</m:t>
                            </m:r>
                          </m:sub>
                          <m:sup>
                            <m:r>
                              <a:rPr lang="en-US" altLang="zh-TW" i="1">
                                <a:latin typeface="Cambria Math" panose="02040503050406030204" pitchFamily="18" charset="0"/>
                              </a:rPr>
                              <m:t>2</m:t>
                            </m:r>
                          </m:sup>
                        </m:sSubSup>
                      </m:den>
                    </m:f>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den>
                    </m:f>
                  </m:oMath>
                </a14:m>
                <a:endParaRPr lang="en-US" altLang="zh-TW" dirty="0" smtClean="0"/>
              </a:p>
            </p:txBody>
          </p:sp>
        </mc:Choice>
        <mc:Fallback xmlns="">
          <p:sp>
            <p:nvSpPr>
              <p:cNvPr id="12" name="文字方塊 11"/>
              <p:cNvSpPr txBox="1">
                <a:spLocks noRot="1" noChangeAspect="1" noMove="1" noResize="1" noEditPoints="1" noAdjustHandles="1" noChangeArrowheads="1" noChangeShapeType="1" noTextEdit="1"/>
              </p:cNvSpPr>
              <p:nvPr/>
            </p:nvSpPr>
            <p:spPr>
              <a:xfrm>
                <a:off x="3384593" y="2635515"/>
                <a:ext cx="3198824" cy="75719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422217" y="3830683"/>
                <a:ext cx="10993158" cy="468975"/>
              </a:xfrm>
              <a:prstGeom prst="rect">
                <a:avLst/>
              </a:prstGeom>
              <a:noFill/>
            </p:spPr>
            <p:txBody>
              <a:bodyPr wrap="square" rtlCol="0">
                <a:spAutoFit/>
              </a:bodyPr>
              <a:lstStyle/>
              <a:p>
                <a:r>
                  <a:rPr lang="en-US" altLang="zh-TW" sz="2400" dirty="0" smtClean="0"/>
                  <a:t>As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𝜏</m:t>
                        </m:r>
                      </m:e>
                      <m:sub>
                        <m:r>
                          <a:rPr lang="en-US" altLang="zh-TW" sz="2400" b="0" i="1" smtClean="0">
                            <a:latin typeface="Cambria Math" panose="02040503050406030204" pitchFamily="18" charset="0"/>
                          </a:rPr>
                          <m:t>0</m:t>
                        </m:r>
                      </m:sub>
                    </m:sSub>
                    <m:r>
                      <a:rPr lang="en-US" altLang="zh-TW" sz="2400" i="1" smtClean="0">
                        <a:latin typeface="Cambria Math" panose="02040503050406030204" pitchFamily="18" charset="0"/>
                        <a:ea typeface="Cambria Math" panose="02040503050406030204" pitchFamily="18" charset="0"/>
                      </a:rPr>
                      <m:t>→∞</m:t>
                    </m:r>
                  </m:oMath>
                </a14:m>
                <a:r>
                  <a:rPr lang="en-US" altLang="zh-TW" sz="2400" dirty="0" smtClean="0"/>
                  <a:t> with n fixed, or as </a:t>
                </a:r>
                <a14:m>
                  <m:oMath xmlns:m="http://schemas.openxmlformats.org/officeDocument/2006/math">
                    <m:r>
                      <m:rPr>
                        <m:sty m:val="p"/>
                      </m:rPr>
                      <a:rPr lang="en-US" altLang="zh-TW" sz="2400" b="0" i="0" smtClean="0">
                        <a:latin typeface="Cambria Math" panose="02040503050406030204" pitchFamily="18" charset="0"/>
                        <a:ea typeface="Cambria Math" panose="02040503050406030204" pitchFamily="18" charset="0"/>
                      </a:rPr>
                      <m:t>n</m:t>
                    </m:r>
                    <m:r>
                      <a:rPr lang="en-US" altLang="zh-TW" sz="2400" i="1">
                        <a:latin typeface="Cambria Math" panose="02040503050406030204" pitchFamily="18" charset="0"/>
                        <a:ea typeface="Cambria Math" panose="02040503050406030204" pitchFamily="18" charset="0"/>
                      </a:rPr>
                      <m:t>→∞</m:t>
                    </m:r>
                  </m:oMath>
                </a14:m>
                <a:r>
                  <a:rPr lang="en-US" altLang="zh-TW" sz="2400" dirty="0" smtClean="0"/>
                  <a:t> with </a:t>
                </a:r>
                <a14:m>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𝜏</m:t>
                        </m:r>
                      </m:e>
                      <m:sub>
                        <m:r>
                          <a:rPr lang="en-US" altLang="zh-TW" sz="2400" i="1">
                            <a:latin typeface="Cambria Math" panose="02040503050406030204" pitchFamily="18" charset="0"/>
                          </a:rPr>
                          <m:t>0</m:t>
                        </m:r>
                      </m:sub>
                      <m:sup>
                        <m:r>
                          <a:rPr lang="en-US" altLang="zh-TW" sz="2400" i="1">
                            <a:latin typeface="Cambria Math" panose="02040503050406030204" pitchFamily="18" charset="0"/>
                          </a:rPr>
                          <m:t>2</m:t>
                        </m:r>
                      </m:sup>
                    </m:sSubSup>
                  </m:oMath>
                </a14:m>
                <a:r>
                  <a:rPr lang="en-US" altLang="zh-TW" sz="2400" dirty="0" smtClean="0"/>
                  <a:t> fixed, we have:   </a:t>
                </a:r>
              </a:p>
            </p:txBody>
          </p:sp>
        </mc:Choice>
        <mc:Fallback xmlns="">
          <p:sp>
            <p:nvSpPr>
              <p:cNvPr id="13" name="文字方塊 12"/>
              <p:cNvSpPr txBox="1">
                <a:spLocks noRot="1" noChangeAspect="1" noMove="1" noResize="1" noEditPoints="1" noAdjustHandles="1" noChangeArrowheads="1" noChangeShapeType="1" noTextEdit="1"/>
              </p:cNvSpPr>
              <p:nvPr/>
            </p:nvSpPr>
            <p:spPr>
              <a:xfrm>
                <a:off x="422217" y="3830683"/>
                <a:ext cx="10993158" cy="468975"/>
              </a:xfrm>
              <a:prstGeom prst="rect">
                <a:avLst/>
              </a:prstGeom>
              <a:blipFill>
                <a:blip r:embed="rId6"/>
                <a:stretch>
                  <a:fillRect l="-831" t="-9091" b="-285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p:cNvSpPr txBox="1"/>
              <p:nvPr/>
            </p:nvSpPr>
            <p:spPr>
              <a:xfrm>
                <a:off x="4455142" y="4459734"/>
                <a:ext cx="2128275"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zh-TW" altLang="en-US" b="0" i="1" smtClean="0">
                              <a:latin typeface="Cambria Math" panose="02040503050406030204" pitchFamily="18" charset="0"/>
                            </a:rPr>
                            <m:t>𝜃</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i="1">
                          <a:latin typeface="Cambria Math" panose="02040503050406030204" pitchFamily="18" charset="0"/>
                          <a:ea typeface="Cambria Math" panose="02040503050406030204" pitchFamily="18" charset="0"/>
                        </a:rPr>
                        <m:t>≈</m:t>
                      </m:r>
                      <m:r>
                        <a:rPr lang="zh-TW" altLang="en-US" b="0" i="1" smtClean="0">
                          <a:latin typeface="Cambria Math" panose="02040503050406030204" pitchFamily="18" charset="0"/>
                          <a:ea typeface="Cambria Math" panose="02040503050406030204" pitchFamily="18" charset="0"/>
                        </a:rPr>
                        <m:t>𝒩</m:t>
                      </m:r>
                      <m:r>
                        <a:rPr lang="en-US" altLang="zh-TW" b="0"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rPr>
                        <m:t>𝜃</m:t>
                      </m:r>
                      <m:r>
                        <a:rPr lang="en-US" altLang="zh-TW" b="0" i="1" smtClean="0">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𝑦</m:t>
                          </m:r>
                        </m:e>
                      </m:acc>
                      <m:r>
                        <a:rPr lang="en-US" altLang="zh-TW" b="0" i="1" smtClean="0">
                          <a:latin typeface="Cambria Math" panose="02040503050406030204" pitchFamily="18" charset="0"/>
                          <a:ea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sSup>
                            <m:sSupPr>
                              <m:ctrlPr>
                                <a:rPr lang="en-US" altLang="zh-TW" i="1">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𝜎</m:t>
                              </m:r>
                            </m:e>
                            <m:sup>
                              <m:r>
                                <a:rPr lang="en-US" altLang="zh-TW" i="1">
                                  <a:latin typeface="Cambria Math" panose="02040503050406030204" pitchFamily="18" charset="0"/>
                                  <a:ea typeface="Cambria Math" panose="02040503050406030204" pitchFamily="18" charset="0"/>
                                </a:rPr>
                                <m:t>2</m:t>
                              </m:r>
                            </m:sup>
                          </m:sSup>
                        </m:num>
                        <m:den>
                          <m:r>
                            <a:rPr lang="en-US" altLang="zh-TW" b="0" i="1" smtClean="0">
                              <a:latin typeface="Cambria Math" panose="02040503050406030204" pitchFamily="18" charset="0"/>
                              <a:ea typeface="Cambria Math" panose="02040503050406030204" pitchFamily="18" charset="0"/>
                            </a:rPr>
                            <m:t>𝑛</m:t>
                          </m:r>
                        </m:den>
                      </m:f>
                      <m:r>
                        <a:rPr lang="en-US" altLang="zh-TW" b="0" i="1" smtClean="0">
                          <a:latin typeface="Cambria Math" panose="02040503050406030204" pitchFamily="18" charset="0"/>
                          <a:ea typeface="Cambria Math" panose="02040503050406030204" pitchFamily="18" charset="0"/>
                        </a:rPr>
                        <m:t>)</m:t>
                      </m:r>
                    </m:oMath>
                  </m:oMathPara>
                </a14:m>
                <a:endParaRPr lang="en-US" altLang="zh-TW" dirty="0" smtClean="0"/>
              </a:p>
            </p:txBody>
          </p:sp>
        </mc:Choice>
        <mc:Fallback xmlns="">
          <p:sp>
            <p:nvSpPr>
              <p:cNvPr id="16" name="文字方塊 15"/>
              <p:cNvSpPr txBox="1">
                <a:spLocks noRot="1" noChangeAspect="1" noMove="1" noResize="1" noEditPoints="1" noAdjustHandles="1" noChangeArrowheads="1" noChangeShapeType="1" noTextEdit="1"/>
              </p:cNvSpPr>
              <p:nvPr/>
            </p:nvSpPr>
            <p:spPr>
              <a:xfrm>
                <a:off x="4455142" y="4459734"/>
                <a:ext cx="2128275" cy="555793"/>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6067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Poisson(Prior: Gamma)</a:t>
            </a:r>
            <a:endParaRPr lang="zh-TW" altLang="en-US" dirty="0"/>
          </a:p>
        </p:txBody>
      </p:sp>
      <mc:AlternateContent xmlns:mc="http://schemas.openxmlformats.org/markup-compatibility/2006" xmlns:a14="http://schemas.microsoft.com/office/drawing/2010/main">
        <mc:Choice Requires="a14">
          <p:sp>
            <p:nvSpPr>
              <p:cNvPr id="8" name="文字方塊 7"/>
              <p:cNvSpPr txBox="1"/>
              <p:nvPr/>
            </p:nvSpPr>
            <p:spPr>
              <a:xfrm>
                <a:off x="3396750" y="3762047"/>
                <a:ext cx="426796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𝐺𝑎𝑚𝑚𝑎</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𝑦</m:t>
                          </m:r>
                        </m:e>
                      </m:acc>
                      <m:r>
                        <a:rPr lang="en-US" altLang="zh-TW" sz="2400" b="0" i="1" smtClean="0">
                          <a:latin typeface="Cambria Math" panose="02040503050406030204" pitchFamily="18" charset="0"/>
                        </a:rPr>
                        <m:t>,</m:t>
                      </m:r>
                      <m:r>
                        <a:rPr lang="zh-TW" altLang="en-US" sz="2400" i="1" dirty="0">
                          <a:latin typeface="Cambria Math" panose="02040503050406030204" pitchFamily="18" charset="0"/>
                        </a:rPr>
                        <m:t>𝛽</m:t>
                      </m:r>
                      <m:r>
                        <a:rPr lang="en-US" altLang="zh-TW" sz="2400" b="0" i="1" dirty="0" smtClean="0">
                          <a:latin typeface="Cambria Math" panose="02040503050406030204" pitchFamily="18" charset="0"/>
                        </a:rPr>
                        <m:t>+</m:t>
                      </m:r>
                      <m:r>
                        <a:rPr lang="en-US" altLang="zh-TW" sz="2400" b="0" i="1" dirty="0" smtClean="0">
                          <a:latin typeface="Cambria Math" panose="02040503050406030204" pitchFamily="18" charset="0"/>
                        </a:rPr>
                        <m:t>𝑛</m:t>
                      </m:r>
                      <m:r>
                        <a:rPr lang="en-US" altLang="zh-TW" sz="2400" b="0" i="1" smtClean="0">
                          <a:latin typeface="Cambria Math" panose="02040503050406030204" pitchFamily="18" charset="0"/>
                          <a:ea typeface="Cambria Math" panose="02040503050406030204" pitchFamily="18" charset="0"/>
                        </a:rPr>
                        <m:t>)</m:t>
                      </m:r>
                    </m:oMath>
                  </m:oMathPara>
                </a14:m>
                <a:endParaRPr lang="en-US" altLang="zh-TW" sz="2400" dirty="0" smtClean="0"/>
              </a:p>
            </p:txBody>
          </p:sp>
        </mc:Choice>
        <mc:Fallback xmlns="">
          <p:sp>
            <p:nvSpPr>
              <p:cNvPr id="8" name="文字方塊 7"/>
              <p:cNvSpPr txBox="1">
                <a:spLocks noRot="1" noChangeAspect="1" noMove="1" noResize="1" noEditPoints="1" noAdjustHandles="1" noChangeArrowheads="1" noChangeShapeType="1" noTextEdit="1"/>
              </p:cNvSpPr>
              <p:nvPr/>
            </p:nvSpPr>
            <p:spPr>
              <a:xfrm>
                <a:off x="3396750" y="3762047"/>
                <a:ext cx="4267963" cy="369332"/>
              </a:xfrm>
              <a:prstGeom prst="rect">
                <a:avLst/>
              </a:prstGeom>
              <a:blipFill>
                <a:blip r:embed="rId2"/>
                <a:stretch>
                  <a:fillRect l="-1286" r="-2143"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4362560" y="1109592"/>
                <a:ext cx="2336345" cy="392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𝑦</m:t>
                          </m:r>
                        </m:e>
                      </m:d>
                      <m:r>
                        <a:rPr lang="en-US" altLang="zh-TW" sz="2400" i="1">
                          <a:latin typeface="Cambria Math" panose="02040503050406030204" pitchFamily="18" charset="0"/>
                          <a:ea typeface="Cambria Math" panose="02040503050406030204" pitchFamily="18" charset="0"/>
                        </a:rPr>
                        <m:t>∝</m:t>
                      </m:r>
                      <m:sSup>
                        <m:sSupPr>
                          <m:ctrlPr>
                            <a:rPr lang="en-US" altLang="zh-TW" sz="2400" i="1" smtClean="0">
                              <a:latin typeface="Cambria Math" panose="02040503050406030204" pitchFamily="18" charset="0"/>
                              <a:ea typeface="Cambria Math" panose="02040503050406030204" pitchFamily="18" charset="0"/>
                            </a:rPr>
                          </m:ctrlPr>
                        </m:sSupPr>
                        <m:e>
                          <m:r>
                            <a:rPr lang="zh-TW" altLang="en-US" sz="2400" i="1">
                              <a:latin typeface="Cambria Math" panose="02040503050406030204" pitchFamily="18" charset="0"/>
                            </a:rPr>
                            <m:t>𝜃</m:t>
                          </m:r>
                        </m:e>
                        <m:sup>
                          <m:nary>
                            <m:naryPr>
                              <m:chr m:val="∑"/>
                              <m:subHide m:val="on"/>
                              <m:supHide m:val="on"/>
                              <m:ctrlPr>
                                <a:rPr lang="en-US" altLang="zh-TW" sz="2400" i="1" smtClean="0">
                                  <a:latin typeface="Cambria Math" panose="02040503050406030204" pitchFamily="18" charset="0"/>
                                  <a:ea typeface="Cambria Math" panose="02040503050406030204" pitchFamily="18" charset="0"/>
                                </a:rPr>
                              </m:ctrlPr>
                            </m:naryPr>
                            <m:sub/>
                            <m:sup/>
                            <m:e>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𝑦</m:t>
                                  </m:r>
                                </m:e>
                                <m:sub>
                                  <m:r>
                                    <a:rPr lang="en-US" altLang="zh-TW" sz="2400" b="0" i="1" smtClean="0">
                                      <a:latin typeface="Cambria Math" panose="02040503050406030204" pitchFamily="18" charset="0"/>
                                      <a:ea typeface="Cambria Math" panose="02040503050406030204" pitchFamily="18" charset="0"/>
                                    </a:rPr>
                                    <m:t>𝑖</m:t>
                                  </m:r>
                                </m:sub>
                              </m:sSub>
                            </m:e>
                          </m:nary>
                        </m:sup>
                      </m:sSup>
                      <m:sSup>
                        <m:sSupPr>
                          <m:ctrlPr>
                            <a:rPr lang="en-US" altLang="zh-TW" sz="2400" i="1" smtClean="0">
                              <a:latin typeface="Cambria Math" panose="02040503050406030204" pitchFamily="18" charset="0"/>
                              <a:ea typeface="Cambria Math" panose="02040503050406030204" pitchFamily="18" charset="0"/>
                            </a:rPr>
                          </m:ctrlPr>
                        </m:sSupPr>
                        <m:e>
                          <m:r>
                            <a:rPr lang="en-US" altLang="zh-TW" sz="2400" b="0" i="1" smtClean="0">
                              <a:latin typeface="Cambria Math" panose="02040503050406030204" pitchFamily="18" charset="0"/>
                              <a:ea typeface="Cambria Math" panose="02040503050406030204" pitchFamily="18" charset="0"/>
                            </a:rPr>
                            <m:t>𝑒</m:t>
                          </m:r>
                        </m:e>
                        <m:sup>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𝑛</m:t>
                          </m:r>
                          <m:r>
                            <a:rPr lang="zh-TW" altLang="en-US" sz="2400" i="1">
                              <a:latin typeface="Cambria Math" panose="02040503050406030204" pitchFamily="18" charset="0"/>
                            </a:rPr>
                            <m:t>𝜃</m:t>
                          </m:r>
                        </m:sup>
                      </m:sSup>
                    </m:oMath>
                  </m:oMathPara>
                </a14:m>
                <a:endParaRPr lang="en-US" altLang="zh-TW" sz="2400" dirty="0" smtClean="0"/>
              </a:p>
            </p:txBody>
          </p:sp>
        </mc:Choice>
        <mc:Fallback xmlns="">
          <p:sp>
            <p:nvSpPr>
              <p:cNvPr id="9" name="文字方塊 8"/>
              <p:cNvSpPr txBox="1">
                <a:spLocks noRot="1" noChangeAspect="1" noMove="1" noResize="1" noEditPoints="1" noAdjustHandles="1" noChangeArrowheads="1" noChangeShapeType="1" noTextEdit="1"/>
              </p:cNvSpPr>
              <p:nvPr/>
            </p:nvSpPr>
            <p:spPr>
              <a:xfrm>
                <a:off x="4362560" y="1109592"/>
                <a:ext cx="2336345" cy="39235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4170071" y="2854791"/>
                <a:ext cx="27213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𝐺𝑎𝑚𝑚𝑎</m:t>
                      </m:r>
                      <m:r>
                        <a:rPr lang="en-US" altLang="zh-TW" sz="2400" b="0" i="1" smtClean="0">
                          <a:latin typeface="Cambria Math" panose="02040503050406030204" pitchFamily="18" charset="0"/>
                          <a:ea typeface="Cambria Math" panose="02040503050406030204" pitchFamily="18" charset="0"/>
                        </a:rPr>
                        <m:t>(</m:t>
                      </m:r>
                      <m:r>
                        <a:rPr lang="zh-TW" altLang="en-US" sz="2400" i="1">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m:t>
                      </m:r>
                      <m:r>
                        <a:rPr lang="zh-TW" altLang="en-US" sz="2400" i="1" dirty="0">
                          <a:latin typeface="Cambria Math" panose="02040503050406030204" pitchFamily="18" charset="0"/>
                        </a:rPr>
                        <m:t>𝛽</m:t>
                      </m:r>
                      <m:r>
                        <a:rPr lang="en-US" altLang="zh-TW" sz="2400" b="0" i="1" smtClean="0">
                          <a:latin typeface="Cambria Math" panose="02040503050406030204" pitchFamily="18" charset="0"/>
                          <a:ea typeface="Cambria Math" panose="02040503050406030204" pitchFamily="18" charset="0"/>
                        </a:rPr>
                        <m:t>)</m:t>
                      </m:r>
                    </m:oMath>
                  </m:oMathPara>
                </a14:m>
                <a:endParaRPr lang="en-US" altLang="zh-TW" sz="2400" dirty="0" smtClean="0"/>
              </a:p>
            </p:txBody>
          </p:sp>
        </mc:Choice>
        <mc:Fallback xmlns="">
          <p:sp>
            <p:nvSpPr>
              <p:cNvPr id="11" name="文字方塊 10"/>
              <p:cNvSpPr txBox="1">
                <a:spLocks noRot="1" noChangeAspect="1" noMove="1" noResize="1" noEditPoints="1" noAdjustHandles="1" noChangeArrowheads="1" noChangeShapeType="1" noTextEdit="1"/>
              </p:cNvSpPr>
              <p:nvPr/>
            </p:nvSpPr>
            <p:spPr>
              <a:xfrm>
                <a:off x="4170071" y="2854791"/>
                <a:ext cx="2721322" cy="369332"/>
              </a:xfrm>
              <a:prstGeom prst="rect">
                <a:avLst/>
              </a:prstGeom>
              <a:blipFill>
                <a:blip r:embed="rId4"/>
                <a:stretch>
                  <a:fillRect l="-2242" r="-3812" b="-34426"/>
                </a:stretch>
              </a:blipFill>
            </p:spPr>
            <p:txBody>
              <a:bodyPr/>
              <a:lstStyle/>
              <a:p>
                <a:r>
                  <a:rPr lang="zh-TW" altLang="en-US">
                    <a:noFill/>
                  </a:rPr>
                  <a:t> </a:t>
                </a:r>
              </a:p>
            </p:txBody>
          </p:sp>
        </mc:Fallback>
      </mc:AlternateContent>
      <p:sp>
        <p:nvSpPr>
          <p:cNvPr id="14" name="文字方塊 13"/>
          <p:cNvSpPr txBox="1"/>
          <p:nvPr/>
        </p:nvSpPr>
        <p:spPr>
          <a:xfrm>
            <a:off x="272934" y="1578203"/>
            <a:ext cx="11366438" cy="1200329"/>
          </a:xfrm>
          <a:prstGeom prst="rect">
            <a:avLst/>
          </a:prstGeom>
          <a:noFill/>
        </p:spPr>
        <p:txBody>
          <a:bodyPr wrap="square" rtlCol="0">
            <a:spAutoFit/>
          </a:bodyPr>
          <a:lstStyle/>
          <a:p>
            <a:r>
              <a:rPr lang="en-US" altLang="zh-TW" sz="2400" dirty="0" smtClean="0"/>
              <a:t>Which is of the form of a Gamma distribution.</a:t>
            </a:r>
          </a:p>
          <a:p>
            <a:endParaRPr lang="en-US" altLang="zh-TW" sz="2400" dirty="0" smtClean="0"/>
          </a:p>
          <a:p>
            <a:r>
              <a:rPr lang="en-US" altLang="zh-TW" sz="2400" dirty="0" smtClean="0"/>
              <a:t>Thus let Prior distribution as Gamma distribution: </a:t>
            </a:r>
          </a:p>
        </p:txBody>
      </p:sp>
      <p:sp>
        <p:nvSpPr>
          <p:cNvPr id="15" name="文字方塊 14"/>
          <p:cNvSpPr txBox="1"/>
          <p:nvPr/>
        </p:nvSpPr>
        <p:spPr>
          <a:xfrm>
            <a:off x="272934" y="3300382"/>
            <a:ext cx="11366438" cy="461665"/>
          </a:xfrm>
          <a:prstGeom prst="rect">
            <a:avLst/>
          </a:prstGeom>
          <a:noFill/>
        </p:spPr>
        <p:txBody>
          <a:bodyPr wrap="square" rtlCol="0">
            <a:spAutoFit/>
          </a:bodyPr>
          <a:lstStyle/>
          <a:p>
            <a:r>
              <a:rPr lang="en-US" altLang="zh-TW" sz="2400" dirty="0" smtClean="0"/>
              <a:t>Then the posterior distribution is:</a:t>
            </a:r>
          </a:p>
        </p:txBody>
      </p:sp>
    </p:spTree>
    <p:extLst>
      <p:ext uri="{BB962C8B-B14F-4D97-AF65-F5344CB8AC3E}">
        <p14:creationId xmlns:p14="http://schemas.microsoft.com/office/powerpoint/2010/main" val="251649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Example: informative prior distribution </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030" y="1290415"/>
            <a:ext cx="5359482" cy="3332860"/>
          </a:xfrm>
          <a:prstGeom prst="rect">
            <a:avLst/>
          </a:prstGeom>
        </p:spPr>
      </p:pic>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9013" y="1333748"/>
            <a:ext cx="5204183" cy="3263420"/>
          </a:xfrm>
          <a:prstGeom prst="rect">
            <a:avLst/>
          </a:prstGeom>
        </p:spPr>
      </p:pic>
      <p:sp>
        <p:nvSpPr>
          <p:cNvPr id="12" name="文字方塊 11"/>
          <p:cNvSpPr txBox="1"/>
          <p:nvPr/>
        </p:nvSpPr>
        <p:spPr>
          <a:xfrm>
            <a:off x="272934" y="4946125"/>
            <a:ext cx="11366438" cy="646331"/>
          </a:xfrm>
          <a:prstGeom prst="rect">
            <a:avLst/>
          </a:prstGeom>
          <a:noFill/>
        </p:spPr>
        <p:txBody>
          <a:bodyPr wrap="square" rtlCol="0">
            <a:spAutoFit/>
          </a:bodyPr>
          <a:lstStyle/>
          <a:p>
            <a:r>
              <a:rPr lang="en-US" altLang="zh-TW" dirty="0" smtClean="0"/>
              <a:t>The counties of the U.S. with the highest/lowest 10% age-standardized death rates for cancer of kidney/ureter for U.S. white males, 1980-1989.</a:t>
            </a:r>
          </a:p>
        </p:txBody>
      </p:sp>
      <p:sp>
        <p:nvSpPr>
          <p:cNvPr id="13" name="文字方塊 12"/>
          <p:cNvSpPr txBox="1"/>
          <p:nvPr/>
        </p:nvSpPr>
        <p:spPr>
          <a:xfrm>
            <a:off x="2865424" y="5732338"/>
            <a:ext cx="6461152" cy="369332"/>
          </a:xfrm>
          <a:prstGeom prst="rect">
            <a:avLst/>
          </a:prstGeom>
          <a:noFill/>
        </p:spPr>
        <p:txBody>
          <a:bodyPr wrap="square" rtlCol="0">
            <a:spAutoFit/>
          </a:bodyPr>
          <a:lstStyle/>
          <a:p>
            <a:r>
              <a:rPr lang="en-US" altLang="zh-TW" dirty="0" smtClean="0">
                <a:solidFill>
                  <a:srgbClr val="FF0000"/>
                </a:solidFill>
              </a:rPr>
              <a:t>Why are most of the shaded counties in the middle of the country?</a:t>
            </a:r>
          </a:p>
        </p:txBody>
      </p:sp>
    </p:spTree>
    <p:extLst>
      <p:ext uri="{BB962C8B-B14F-4D97-AF65-F5344CB8AC3E}">
        <p14:creationId xmlns:p14="http://schemas.microsoft.com/office/powerpoint/2010/main" val="4028792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p:sp>
        <p:nvSpPr>
          <p:cNvPr id="14" name="文字方塊 13"/>
          <p:cNvSpPr txBox="1"/>
          <p:nvPr/>
        </p:nvSpPr>
        <p:spPr>
          <a:xfrm>
            <a:off x="272934" y="1090753"/>
            <a:ext cx="11366438" cy="1200329"/>
          </a:xfrm>
          <a:prstGeom prst="rect">
            <a:avLst/>
          </a:prstGeom>
          <a:noFill/>
        </p:spPr>
        <p:txBody>
          <a:bodyPr wrap="square" rtlCol="0">
            <a:spAutoFit/>
          </a:bodyPr>
          <a:lstStyle/>
          <a:p>
            <a:r>
              <a:rPr lang="en-US" altLang="zh-TW" sz="2400" dirty="0" smtClean="0"/>
              <a:t>The issue is </a:t>
            </a:r>
            <a:r>
              <a:rPr lang="en-US" altLang="zh-TW" sz="2400" b="1" dirty="0" smtClean="0"/>
              <a:t>sample size</a:t>
            </a:r>
            <a:r>
              <a:rPr lang="en-US" altLang="zh-TW" sz="2400" dirty="0" smtClean="0"/>
              <a:t>.</a:t>
            </a:r>
          </a:p>
          <a:p>
            <a:endParaRPr lang="en-US" altLang="zh-TW" sz="2400" dirty="0"/>
          </a:p>
          <a:p>
            <a:r>
              <a:rPr lang="en-US" altLang="zh-TW" sz="2400" dirty="0" smtClean="0"/>
              <a:t>For a county of population 1000:</a:t>
            </a:r>
          </a:p>
        </p:txBody>
      </p:sp>
      <p:sp>
        <p:nvSpPr>
          <p:cNvPr id="10" name="文字方塊 9"/>
          <p:cNvSpPr txBox="1"/>
          <p:nvPr/>
        </p:nvSpPr>
        <p:spPr>
          <a:xfrm>
            <a:off x="272934" y="2713373"/>
            <a:ext cx="11366438" cy="1569660"/>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smtClean="0"/>
              <a:t>Zero kidney cancer deaths </a:t>
            </a:r>
            <a:r>
              <a:rPr lang="en-US" altLang="zh-TW" sz="2400" dirty="0" smtClean="0">
                <a:sym typeface="Wingdings" panose="05000000000000000000" pitchFamily="2" charset="2"/>
              </a:rPr>
              <a:t> tied for the lowest rate in the country.</a:t>
            </a:r>
          </a:p>
          <a:p>
            <a:pPr marL="342900" indent="-342900">
              <a:buFont typeface="Arial" panose="020B0604020202020204" pitchFamily="34" charset="0"/>
              <a:buChar char="•"/>
            </a:pPr>
            <a:endParaRPr lang="en-US" altLang="zh-TW" sz="2400" dirty="0" smtClean="0">
              <a:sym typeface="Wingdings" panose="05000000000000000000" pitchFamily="2" charset="2"/>
            </a:endParaRPr>
          </a:p>
          <a:p>
            <a:pPr marL="342900" indent="-342900">
              <a:buFont typeface="Arial" panose="020B0604020202020204" pitchFamily="34" charset="0"/>
              <a:buChar char="•"/>
            </a:pPr>
            <a:r>
              <a:rPr lang="en-US" altLang="zh-TW" sz="2400" dirty="0" smtClean="0">
                <a:sym typeface="Wingdings" panose="05000000000000000000" pitchFamily="2" charset="2"/>
              </a:rPr>
              <a:t>One kidney cancer deaths</a:t>
            </a:r>
            <a:r>
              <a:rPr lang="en-US" altLang="zh-TW" sz="2400" dirty="0"/>
              <a:t> </a:t>
            </a:r>
            <a:r>
              <a:rPr lang="en-US" altLang="zh-TW" sz="2400" dirty="0">
                <a:sym typeface="Wingdings" panose="05000000000000000000" pitchFamily="2" charset="2"/>
              </a:rPr>
              <a:t> </a:t>
            </a:r>
            <a:r>
              <a:rPr lang="en-US" altLang="zh-TW" sz="2400" dirty="0" smtClean="0">
                <a:sym typeface="Wingdings" panose="05000000000000000000" pitchFamily="2" charset="2"/>
              </a:rPr>
              <a:t>have a rate of 1 per 10,000 per year, which is high enough to put it in the top 10%.</a:t>
            </a:r>
            <a:endParaRPr lang="en-US" altLang="zh-TW" sz="2400" dirty="0" smtClean="0"/>
          </a:p>
        </p:txBody>
      </p:sp>
    </p:spTree>
    <p:extLst>
      <p:ext uri="{BB962C8B-B14F-4D97-AF65-F5344CB8AC3E}">
        <p14:creationId xmlns:p14="http://schemas.microsoft.com/office/powerpoint/2010/main" val="171114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14" name="文字方塊 13"/>
              <p:cNvSpPr txBox="1"/>
              <p:nvPr/>
            </p:nvSpPr>
            <p:spPr>
              <a:xfrm>
                <a:off x="272934" y="1090753"/>
                <a:ext cx="11366438" cy="461665"/>
              </a:xfrm>
              <a:prstGeom prst="rect">
                <a:avLst/>
              </a:prstGeom>
              <a:noFill/>
            </p:spPr>
            <p:txBody>
              <a:bodyPr wrap="square" rtlCol="0">
                <a:spAutoFit/>
              </a:bodyPr>
              <a:lstStyle/>
              <a:p>
                <a:r>
                  <a:rPr lang="en-US" altLang="zh-TW" sz="2400" dirty="0" smtClean="0"/>
                  <a:t>It is natural to estimate the underlying cancer death rate in each county </a:t>
                </a:r>
                <a14:m>
                  <m:oMath xmlns:m="http://schemas.openxmlformats.org/officeDocument/2006/math">
                    <m:r>
                      <a:rPr lang="en-US" altLang="zh-TW" sz="2400" b="0" i="1" smtClean="0">
                        <a:latin typeface="Cambria Math" panose="02040503050406030204" pitchFamily="18" charset="0"/>
                      </a:rPr>
                      <m:t>𝑗</m:t>
                    </m:r>
                  </m:oMath>
                </a14:m>
                <a:r>
                  <a:rPr lang="en-US" altLang="zh-TW" sz="2400" dirty="0" smtClean="0"/>
                  <a:t> using the model</a:t>
                </a:r>
              </a:p>
            </p:txBody>
          </p:sp>
        </mc:Choice>
        <mc:Fallback xmlns="">
          <p:sp>
            <p:nvSpPr>
              <p:cNvPr id="14" name="文字方塊 13"/>
              <p:cNvSpPr txBox="1">
                <a:spLocks noRot="1" noChangeAspect="1" noMove="1" noResize="1" noEditPoints="1" noAdjustHandles="1" noChangeArrowheads="1" noChangeShapeType="1" noTextEdit="1"/>
              </p:cNvSpPr>
              <p:nvPr/>
            </p:nvSpPr>
            <p:spPr>
              <a:xfrm>
                <a:off x="272934" y="1090753"/>
                <a:ext cx="11366438" cy="461665"/>
              </a:xfrm>
              <a:prstGeom prst="rect">
                <a:avLst/>
              </a:prstGeom>
              <a:blipFill>
                <a:blip r:embed="rId2"/>
                <a:stretch>
                  <a:fillRect l="-858"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502599" y="1675606"/>
                <a:ext cx="2959079"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b="0" i="1" smtClean="0">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𝑃𝑜𝑖𝑠𝑠𝑜𝑛</m:t>
                      </m:r>
                      <m:r>
                        <a:rPr lang="en-US" altLang="zh-TW" sz="2400" b="0" i="1" smtClean="0">
                          <a:latin typeface="Cambria Math" panose="02040503050406030204" pitchFamily="18" charset="0"/>
                          <a:ea typeface="Cambria Math" panose="02040503050406030204" pitchFamily="18" charset="0"/>
                        </a:rPr>
                        <m:t>(10</m:t>
                      </m:r>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𝑛</m:t>
                          </m:r>
                        </m:e>
                        <m:sub>
                          <m:r>
                            <a:rPr lang="en-US" altLang="zh-TW" sz="2400" b="0" i="1" smtClean="0">
                              <a:latin typeface="Cambria Math" panose="02040503050406030204" pitchFamily="18" charset="0"/>
                              <a:ea typeface="Cambria Math" panose="02040503050406030204" pitchFamily="18" charset="0"/>
                            </a:rPr>
                            <m:t>𝑗</m:t>
                          </m:r>
                        </m:sub>
                      </m:sSub>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m:t>
                      </m:r>
                    </m:oMath>
                  </m:oMathPara>
                </a14:m>
                <a:endParaRPr lang="zh-TW" altLang="en-US" sz="2400" dirty="0"/>
              </a:p>
            </p:txBody>
          </p:sp>
        </mc:Choice>
        <mc:Fallback xmlns="">
          <p:sp>
            <p:nvSpPr>
              <p:cNvPr id="2" name="矩形 1"/>
              <p:cNvSpPr>
                <a:spLocks noRot="1" noChangeAspect="1" noMove="1" noResize="1" noEditPoints="1" noAdjustHandles="1" noChangeArrowheads="1" noChangeShapeType="1" noTextEdit="1"/>
              </p:cNvSpPr>
              <p:nvPr/>
            </p:nvSpPr>
            <p:spPr>
              <a:xfrm>
                <a:off x="4502599" y="1675606"/>
                <a:ext cx="2959079" cy="491417"/>
              </a:xfrm>
              <a:prstGeom prst="rect">
                <a:avLst/>
              </a:prstGeom>
              <a:blipFill>
                <a:blip r:embed="rId3"/>
                <a:stretch>
                  <a:fillRect r="-206" b="-1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72934" y="2197597"/>
                <a:ext cx="9127948" cy="1658916"/>
              </a:xfrm>
              <a:prstGeom prst="rect">
                <a:avLst/>
              </a:prstGeom>
            </p:spPr>
            <p:txBody>
              <a:bodyPr wrap="none">
                <a:spAutoFit/>
              </a:bodyPr>
              <a:lstStyle/>
              <a:p>
                <a:r>
                  <a:rPr lang="en-US" altLang="zh-TW" sz="2400" dirty="0" smtClean="0">
                    <a:ea typeface="Cambria Math" panose="02040503050406030204" pitchFamily="18" charset="0"/>
                  </a:rPr>
                  <a:t>Where </a:t>
                </a:r>
              </a:p>
              <a:p>
                <a:pPr marL="342900" indent="-342900">
                  <a:buFont typeface="Arial" panose="020B0604020202020204" pitchFamily="34" charset="0"/>
                  <a:buChar char="•"/>
                </a:pPr>
                <a14:m>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b="0" i="1" smtClean="0">
                            <a:latin typeface="Cambria Math" panose="02040503050406030204" pitchFamily="18" charset="0"/>
                            <a:ea typeface="Cambria Math" panose="02040503050406030204" pitchFamily="18" charset="0"/>
                          </a:rPr>
                          <m:t>𝑗</m:t>
                        </m:r>
                      </m:sub>
                    </m:sSub>
                  </m:oMath>
                </a14:m>
                <a:r>
                  <a:rPr lang="zh-TW" altLang="en-US" sz="2400" dirty="0" smtClean="0"/>
                  <a:t> </a:t>
                </a:r>
                <a:r>
                  <a:rPr lang="en-US" altLang="zh-TW" sz="2400" dirty="0" smtClean="0"/>
                  <a:t>is the number of kidney cancer deaths in county </a:t>
                </a:r>
                <a14:m>
                  <m:oMath xmlns:m="http://schemas.openxmlformats.org/officeDocument/2006/math">
                    <m:r>
                      <a:rPr lang="en-US" altLang="zh-TW" sz="2400" i="1">
                        <a:latin typeface="Cambria Math" panose="02040503050406030204" pitchFamily="18" charset="0"/>
                      </a:rPr>
                      <m:t>𝑗</m:t>
                    </m:r>
                  </m:oMath>
                </a14:m>
                <a:r>
                  <a:rPr lang="en-US" altLang="zh-TW" sz="2400" dirty="0" smtClean="0"/>
                  <a:t> from 1980-1989</a:t>
                </a:r>
              </a:p>
              <a:p>
                <a:pPr marL="342900" indent="-342900">
                  <a:buFont typeface="Arial" panose="020B0604020202020204" pitchFamily="34" charset="0"/>
                  <a:buChar char="•"/>
                </a:pP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oMath>
                </a14:m>
                <a:r>
                  <a:rPr lang="zh-TW" altLang="en-US" sz="2400" dirty="0" smtClean="0"/>
                  <a:t> </a:t>
                </a:r>
                <a:r>
                  <a:rPr lang="en-US" altLang="zh-TW" sz="2400" dirty="0" smtClean="0"/>
                  <a:t>is the population of the county</a:t>
                </a:r>
              </a:p>
              <a:p>
                <a:pPr marL="342900" indent="-342900">
                  <a:buFont typeface="Arial" panose="020B0604020202020204" pitchFamily="34" charset="0"/>
                  <a:buChar char="•"/>
                </a:pP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oMath>
                </a14:m>
                <a:r>
                  <a:rPr lang="zh-TW" altLang="en-US" sz="2400" dirty="0" smtClean="0"/>
                  <a:t> </a:t>
                </a:r>
                <a:r>
                  <a:rPr lang="en-US" altLang="zh-TW" sz="2400" dirty="0" smtClean="0"/>
                  <a:t>is the underlying rate in units of deaths per person per year.</a:t>
                </a:r>
                <a:endParaRPr lang="zh-TW"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72934" y="2197597"/>
                <a:ext cx="9127948" cy="1658916"/>
              </a:xfrm>
              <a:prstGeom prst="rect">
                <a:avLst/>
              </a:prstGeom>
              <a:blipFill>
                <a:blip r:embed="rId4"/>
                <a:stretch>
                  <a:fillRect l="-1069" t="-2930" b="-549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272934" y="4133096"/>
                <a:ext cx="11366438" cy="1261692"/>
              </a:xfrm>
              <a:prstGeom prst="rect">
                <a:avLst/>
              </a:prstGeom>
            </p:spPr>
            <p:txBody>
              <a:bodyPr wrap="square">
                <a:spAutoFit/>
              </a:bodyPr>
              <a:lstStyle/>
              <a:p>
                <a:r>
                  <a:rPr lang="en-US" altLang="zh-TW" sz="2400" dirty="0" smtClean="0">
                    <a:ea typeface="Cambria Math" panose="02040503050406030204" pitchFamily="18" charset="0"/>
                  </a:rPr>
                  <a:t>To perform Bayesian inference, we need a prior distribution for the unknown rate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oMath>
                </a14:m>
                <a:r>
                  <a:rPr lang="en-US" altLang="zh-TW" sz="2400" dirty="0" smtClean="0">
                    <a:ea typeface="Cambria Math" panose="02040503050406030204" pitchFamily="18" charset="0"/>
                  </a:rPr>
                  <a:t>. For convenience we  use a Gamma distribution with parameters </a:t>
                </a:r>
                <a14:m>
                  <m:oMath xmlns:m="http://schemas.openxmlformats.org/officeDocument/2006/math">
                    <m:r>
                      <a:rPr lang="zh-TW" altLang="en-US" sz="2400" i="1">
                        <a:latin typeface="Cambria Math" panose="02040503050406030204" pitchFamily="18" charset="0"/>
                        <a:ea typeface="Cambria Math" panose="02040503050406030204" pitchFamily="18" charset="0"/>
                      </a:rPr>
                      <m:t>𝛼</m:t>
                    </m:r>
                    <m:r>
                      <a:rPr lang="en-US" altLang="zh-TW" sz="2400" b="0" i="1" smtClean="0">
                        <a:latin typeface="Cambria Math" panose="02040503050406030204" pitchFamily="18" charset="0"/>
                        <a:ea typeface="Cambria Math" panose="02040503050406030204" pitchFamily="18" charset="0"/>
                      </a:rPr>
                      <m:t>=20</m:t>
                    </m:r>
                  </m:oMath>
                </a14:m>
                <a:r>
                  <a:rPr lang="zh-TW" altLang="en-US" sz="2400" dirty="0" smtClean="0"/>
                  <a:t> </a:t>
                </a:r>
                <a:r>
                  <a:rPr lang="en-US" altLang="zh-TW" sz="2400" dirty="0" smtClean="0"/>
                  <a:t>and </a:t>
                </a:r>
                <a14:m>
                  <m:oMath xmlns:m="http://schemas.openxmlformats.org/officeDocument/2006/math">
                    <m:r>
                      <a:rPr lang="zh-TW" altLang="en-US" sz="2400" i="1" dirty="0">
                        <a:latin typeface="Cambria Math" panose="02040503050406030204" pitchFamily="18" charset="0"/>
                      </a:rPr>
                      <m:t>𝛽</m:t>
                    </m:r>
                    <m:r>
                      <a:rPr lang="en-US" altLang="zh-TW" sz="2400" b="0" i="1" dirty="0" smtClean="0">
                        <a:latin typeface="Cambria Math" panose="02040503050406030204" pitchFamily="18" charset="0"/>
                      </a:rPr>
                      <m:t>=430,000</m:t>
                    </m:r>
                  </m:oMath>
                </a14:m>
                <a:r>
                  <a:rPr lang="en-US" altLang="zh-TW" sz="2400" dirty="0" smtClean="0"/>
                  <a:t>. This prior distribution has a mean of </a:t>
                </a:r>
                <a14:m>
                  <m:oMath xmlns:m="http://schemas.openxmlformats.org/officeDocument/2006/math">
                    <m:r>
                      <a:rPr lang="en-US" altLang="zh-TW" sz="2400" b="0" i="0" smtClean="0">
                        <a:latin typeface="Cambria Math" panose="02040503050406030204" pitchFamily="18" charset="0"/>
                        <a:ea typeface="Cambria Math" panose="02040503050406030204" pitchFamily="18" charset="0"/>
                      </a:rPr>
                      <m:t>4.65</m:t>
                    </m:r>
                    <m:r>
                      <a:rPr lang="en-US" altLang="zh-TW" sz="2400" b="0" i="1" smtClean="0">
                        <a:latin typeface="Cambria Math" panose="02040503050406030204" pitchFamily="18" charset="0"/>
                        <a:ea typeface="Cambria Math" panose="02040503050406030204" pitchFamily="18" charset="0"/>
                      </a:rPr>
                      <m:t>×</m:t>
                    </m:r>
                    <m:sSup>
                      <m:sSupPr>
                        <m:ctrlPr>
                          <a:rPr lang="en-US" altLang="zh-TW" sz="2400" b="0" i="1" smtClean="0">
                            <a:latin typeface="Cambria Math" panose="02040503050406030204" pitchFamily="18" charset="0"/>
                            <a:ea typeface="Cambria Math" panose="02040503050406030204" pitchFamily="18" charset="0"/>
                          </a:rPr>
                        </m:ctrlPr>
                      </m:sSupPr>
                      <m:e>
                        <m:r>
                          <a:rPr lang="en-US" altLang="zh-TW" sz="2400" b="0" i="1" smtClean="0">
                            <a:latin typeface="Cambria Math" panose="02040503050406030204" pitchFamily="18" charset="0"/>
                            <a:ea typeface="Cambria Math" panose="02040503050406030204" pitchFamily="18" charset="0"/>
                          </a:rPr>
                          <m:t>10</m:t>
                        </m:r>
                      </m:e>
                      <m:sup>
                        <m:r>
                          <a:rPr lang="en-US" altLang="zh-TW" sz="2400" b="0" i="1" smtClean="0">
                            <a:latin typeface="Cambria Math" panose="02040503050406030204" pitchFamily="18" charset="0"/>
                            <a:ea typeface="Cambria Math" panose="02040503050406030204" pitchFamily="18" charset="0"/>
                          </a:rPr>
                          <m:t>−5</m:t>
                        </m:r>
                      </m:sup>
                    </m:sSup>
                  </m:oMath>
                </a14:m>
                <a:r>
                  <a:rPr lang="zh-TW" altLang="en-US" sz="2400" dirty="0" smtClean="0"/>
                  <a:t> </a:t>
                </a:r>
                <a:r>
                  <a:rPr lang="en-US" altLang="zh-TW" sz="2400" dirty="0" smtClean="0"/>
                  <a:t>and standard deviation </a:t>
                </a:r>
                <a14:m>
                  <m:oMath xmlns:m="http://schemas.openxmlformats.org/officeDocument/2006/math">
                    <m:r>
                      <a:rPr lang="en-US" altLang="zh-TW" sz="2400" dirty="0" smtClean="0">
                        <a:latin typeface="Cambria Math" panose="02040503050406030204" pitchFamily="18" charset="0"/>
                        <a:ea typeface="Cambria Math" panose="02040503050406030204" pitchFamily="18" charset="0"/>
                      </a:rPr>
                      <m:t>1</m:t>
                    </m:r>
                    <m:r>
                      <a:rPr lang="en-US" altLang="zh-TW" sz="2400" b="0" i="0" dirty="0" smtClean="0">
                        <a:latin typeface="Cambria Math" panose="02040503050406030204" pitchFamily="18" charset="0"/>
                        <a:ea typeface="Cambria Math" panose="02040503050406030204" pitchFamily="18" charset="0"/>
                      </a:rPr>
                      <m:t>.04</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10</m:t>
                        </m:r>
                      </m:e>
                      <m:sup>
                        <m:r>
                          <a:rPr lang="en-US" altLang="zh-TW" sz="2400" i="1">
                            <a:latin typeface="Cambria Math" panose="02040503050406030204" pitchFamily="18" charset="0"/>
                            <a:ea typeface="Cambria Math" panose="02040503050406030204" pitchFamily="18" charset="0"/>
                          </a:rPr>
                          <m:t>−5</m:t>
                        </m:r>
                      </m:sup>
                    </m:sSup>
                  </m:oMath>
                </a14:m>
                <a:r>
                  <a:rPr lang="en-US" altLang="zh-TW" sz="2400" dirty="0" smtClean="0"/>
                  <a:t>.</a:t>
                </a:r>
                <a:endParaRPr lang="zh-TW"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272934" y="4133096"/>
                <a:ext cx="11366438" cy="1261692"/>
              </a:xfrm>
              <a:prstGeom prst="rect">
                <a:avLst/>
              </a:prstGeom>
              <a:blipFill>
                <a:blip r:embed="rId5"/>
                <a:stretch>
                  <a:fillRect l="-858" t="-3382" b="-82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169364" y="5425662"/>
                <a:ext cx="5573577"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𝐺𝑎𝑚𝑚𝑎</m:t>
                      </m:r>
                      <m:r>
                        <a:rPr lang="en-US" altLang="zh-TW" sz="2400" b="0" i="1" smtClean="0">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3169364" y="5425662"/>
                <a:ext cx="5573577" cy="491417"/>
              </a:xfrm>
              <a:prstGeom prst="rect">
                <a:avLst/>
              </a:prstGeom>
              <a:blipFill>
                <a:blip r:embed="rId6"/>
                <a:stretch>
                  <a:fillRect b="-111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49388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9" name="矩形 8"/>
              <p:cNvSpPr/>
              <p:nvPr/>
            </p:nvSpPr>
            <p:spPr>
              <a:xfrm>
                <a:off x="3169364" y="1090753"/>
                <a:ext cx="5573577"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𝐺𝑎𝑚𝑚𝑎</m:t>
                      </m:r>
                      <m:r>
                        <a:rPr lang="en-US" altLang="zh-TW" sz="2400" b="0" i="1" smtClean="0">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169364" y="1090753"/>
                <a:ext cx="5573577" cy="491417"/>
              </a:xfrm>
              <a:prstGeom prst="rect">
                <a:avLst/>
              </a:prstGeom>
              <a:blipFill>
                <a:blip r:embed="rId2"/>
                <a:stretch>
                  <a:fillRect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738737" y="1868461"/>
                <a:ext cx="3583993" cy="9010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sz="2400" i="1" smtClean="0">
                          <a:latin typeface="Cambria Math" panose="02040503050406030204" pitchFamily="18" charset="0"/>
                        </a:rPr>
                        <m:t>𝔼</m:t>
                      </m:r>
                      <m:r>
                        <a:rPr lang="en-US" altLang="zh-TW" sz="2400" i="1">
                          <a:latin typeface="Cambria Math" panose="02040503050406030204" pitchFamily="18" charset="0"/>
                        </a:rPr>
                        <m:t>[</m:t>
                      </m:r>
                      <m:r>
                        <a:rPr lang="zh-TW" altLang="en-US" sz="2400" i="1">
                          <a:latin typeface="Cambria Math" panose="02040503050406030204" pitchFamily="18" charset="0"/>
                        </a:rPr>
                        <m:t>𝜃</m:t>
                      </m:r>
                      <m:r>
                        <a:rPr lang="en-US" altLang="zh-TW" sz="2400" i="1">
                          <a:latin typeface="Cambria Math" panose="02040503050406030204" pitchFamily="18" charset="0"/>
                        </a:rPr>
                        <m:t>|</m:t>
                      </m:r>
                      <m:r>
                        <a:rPr lang="en-US" altLang="zh-TW" sz="2400" i="1">
                          <a:latin typeface="Cambria Math" panose="02040503050406030204" pitchFamily="18" charset="0"/>
                        </a:rPr>
                        <m:t>𝑦</m:t>
                      </m:r>
                      <m:r>
                        <a:rPr lang="en-US" altLang="zh-TW" sz="2400" i="1">
                          <a:latin typeface="Cambria Math" panose="02040503050406030204" pitchFamily="18" charset="0"/>
                        </a:rPr>
                        <m:t>]=</m:t>
                      </m:r>
                      <m:f>
                        <m:fPr>
                          <m:ctrlPr>
                            <a:rPr lang="en-US" altLang="zh-TW" sz="2400" b="0" i="1" smtClean="0">
                              <a:latin typeface="Cambria Math" panose="02040503050406030204" pitchFamily="18" charset="0"/>
                            </a:rPr>
                          </m:ctrlPr>
                        </m:fPr>
                        <m:num>
                          <m:r>
                            <a:rPr lang="en-US" altLang="zh-TW" sz="2400" i="1">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num>
                        <m:den>
                          <m:r>
                            <a:rPr lang="en-US" altLang="zh-TW" sz="2400" i="1">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den>
                      </m:f>
                    </m:oMath>
                  </m:oMathPara>
                </a14:m>
                <a:endParaRPr lang="zh-TW" altLang="en-US" sz="2400" dirty="0"/>
              </a:p>
            </p:txBody>
          </p:sp>
        </mc:Choice>
        <mc:Fallback xmlns="">
          <p:sp>
            <p:nvSpPr>
              <p:cNvPr id="8" name="矩形 7"/>
              <p:cNvSpPr>
                <a:spLocks noRot="1" noChangeAspect="1" noMove="1" noResize="1" noEditPoints="1" noAdjustHandles="1" noChangeArrowheads="1" noChangeShapeType="1" noTextEdit="1"/>
              </p:cNvSpPr>
              <p:nvPr/>
            </p:nvSpPr>
            <p:spPr>
              <a:xfrm>
                <a:off x="3738737" y="1868461"/>
                <a:ext cx="3583993" cy="901081"/>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12781" y="3055833"/>
                <a:ext cx="11366438" cy="1249125"/>
              </a:xfrm>
              <a:prstGeom prst="rect">
                <a:avLst/>
              </a:prstGeom>
            </p:spPr>
            <p:txBody>
              <a:bodyPr wrap="square">
                <a:spAutoFit/>
              </a:bodyPr>
              <a:lstStyle/>
              <a:p>
                <a:r>
                  <a:rPr lang="en-US" altLang="zh-TW" sz="2400" dirty="0" smtClean="0">
                    <a:ea typeface="Cambria Math" panose="02040503050406030204" pitchFamily="18" charset="0"/>
                  </a:rPr>
                  <a:t>Which can be viewed as a weighted average of the raw rate,</a:t>
                </a:r>
                <a:r>
                  <a:rPr lang="en-US" altLang="zh-TW" sz="2400" dirty="0">
                    <a:ea typeface="Cambria Math" panose="02040503050406030204" pitchFamily="18" charset="0"/>
                  </a:rPr>
                  <a:t> </a:t>
                </a:r>
                <a14:m>
                  <m:oMath xmlns:m="http://schemas.openxmlformats.org/officeDocument/2006/math">
                    <m:f>
                      <m:fPr>
                        <m:ctrlPr>
                          <a:rPr lang="en-US" altLang="zh-TW" sz="2400" b="0" i="1" smtClean="0">
                            <a:latin typeface="Cambria Math" panose="02040503050406030204" pitchFamily="18" charset="0"/>
                            <a:ea typeface="Cambria Math" panose="02040503050406030204" pitchFamily="18" charset="0"/>
                          </a:rPr>
                        </m:ctrlPr>
                      </m:fPr>
                      <m:num>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num>
                      <m:den>
                        <m:r>
                          <a:rPr lang="en-US" altLang="zh-TW" sz="2400" b="0" i="1" smtClean="0">
                            <a:latin typeface="Cambria Math" panose="02040503050406030204" pitchFamily="18" charset="0"/>
                            <a:ea typeface="Cambria Math" panose="02040503050406030204" pitchFamily="18" charset="0"/>
                          </a:rPr>
                          <m:t>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den>
                    </m:f>
                  </m:oMath>
                </a14:m>
                <a:r>
                  <a:rPr lang="en-US" altLang="zh-TW" sz="2400" dirty="0" smtClean="0">
                    <a:ea typeface="Cambria Math" panose="02040503050406030204" pitchFamily="18" charset="0"/>
                  </a:rPr>
                  <a:t>, and the prior mean, </a:t>
                </a:r>
                <a14:m>
                  <m:oMath xmlns:m="http://schemas.openxmlformats.org/officeDocument/2006/math">
                    <m:f>
                      <m:fPr>
                        <m:ctrlPr>
                          <a:rPr lang="en-US" altLang="zh-TW" sz="2400" b="0" i="1" smtClean="0">
                            <a:latin typeface="Cambria Math" panose="02040503050406030204" pitchFamily="18" charset="0"/>
                            <a:ea typeface="Cambria Math" panose="02040503050406030204" pitchFamily="18" charset="0"/>
                          </a:rPr>
                        </m:ctrlPr>
                      </m:fPr>
                      <m:num>
                        <m:r>
                          <a:rPr lang="en-US" altLang="zh-TW" sz="2400" b="0" i="0" smtClean="0">
                            <a:latin typeface="Cambria Math" panose="02040503050406030204" pitchFamily="18" charset="0"/>
                            <a:ea typeface="Cambria Math" panose="02040503050406030204" pitchFamily="18" charset="0"/>
                          </a:rPr>
                          <m:t>20</m:t>
                        </m:r>
                      </m:num>
                      <m:den>
                        <m:r>
                          <a:rPr lang="en-US" altLang="zh-TW" sz="2400" b="0" i="0" smtClean="0">
                            <a:latin typeface="Cambria Math" panose="02040503050406030204" pitchFamily="18" charset="0"/>
                            <a:ea typeface="Cambria Math" panose="02040503050406030204" pitchFamily="18" charset="0"/>
                          </a:rPr>
                          <m:t>430,000</m:t>
                        </m:r>
                      </m:den>
                    </m:f>
                    <m:r>
                      <a:rPr lang="en-US" altLang="zh-TW" sz="2400" b="0" i="0" smtClean="0">
                        <a:latin typeface="Cambria Math" panose="02040503050406030204" pitchFamily="18" charset="0"/>
                        <a:ea typeface="Cambria Math" panose="02040503050406030204" pitchFamily="18" charset="0"/>
                      </a:rPr>
                      <m:t>=</m:t>
                    </m:r>
                    <m:r>
                      <a:rPr lang="en-US" altLang="zh-TW" sz="2400">
                        <a:latin typeface="Cambria Math" panose="02040503050406030204" pitchFamily="18" charset="0"/>
                        <a:ea typeface="Cambria Math" panose="02040503050406030204" pitchFamily="18" charset="0"/>
                      </a:rPr>
                      <m:t>4.65</m:t>
                    </m:r>
                    <m:r>
                      <a:rPr lang="en-US" altLang="zh-TW" sz="2400" i="1">
                        <a:latin typeface="Cambria Math" panose="02040503050406030204" pitchFamily="18" charset="0"/>
                        <a:ea typeface="Cambria Math" panose="02040503050406030204" pitchFamily="18" charset="0"/>
                      </a:rPr>
                      <m:t>×</m:t>
                    </m:r>
                    <m:sSup>
                      <m:sSupPr>
                        <m:ctrlPr>
                          <a:rPr lang="en-US" altLang="zh-TW" sz="2400" i="1">
                            <a:latin typeface="Cambria Math" panose="02040503050406030204" pitchFamily="18" charset="0"/>
                            <a:ea typeface="Cambria Math" panose="02040503050406030204" pitchFamily="18" charset="0"/>
                          </a:rPr>
                        </m:ctrlPr>
                      </m:sSupPr>
                      <m:e>
                        <m:r>
                          <a:rPr lang="en-US" altLang="zh-TW" sz="2400" i="1">
                            <a:latin typeface="Cambria Math" panose="02040503050406030204" pitchFamily="18" charset="0"/>
                            <a:ea typeface="Cambria Math" panose="02040503050406030204" pitchFamily="18" charset="0"/>
                          </a:rPr>
                          <m:t>10</m:t>
                        </m:r>
                      </m:e>
                      <m:sup>
                        <m:r>
                          <a:rPr lang="en-US" altLang="zh-TW" sz="2400" i="1">
                            <a:latin typeface="Cambria Math" panose="02040503050406030204" pitchFamily="18" charset="0"/>
                            <a:ea typeface="Cambria Math" panose="02040503050406030204" pitchFamily="18" charset="0"/>
                          </a:rPr>
                          <m:t>−5</m:t>
                        </m:r>
                      </m:sup>
                    </m:sSup>
                  </m:oMath>
                </a14:m>
                <a:r>
                  <a:rPr lang="en-US" altLang="zh-TW" sz="2400" dirty="0" smtClean="0"/>
                  <a:t>.</a:t>
                </a:r>
                <a:endParaRPr lang="zh-TW" altLang="en-US" sz="2400" dirty="0"/>
              </a:p>
            </p:txBody>
          </p:sp>
        </mc:Choice>
        <mc:Fallback xmlns="">
          <p:sp>
            <p:nvSpPr>
              <p:cNvPr id="11" name="矩形 10"/>
              <p:cNvSpPr>
                <a:spLocks noRot="1" noChangeAspect="1" noMove="1" noResize="1" noEditPoints="1" noAdjustHandles="1" noChangeArrowheads="1" noChangeShapeType="1" noTextEdit="1"/>
              </p:cNvSpPr>
              <p:nvPr/>
            </p:nvSpPr>
            <p:spPr>
              <a:xfrm>
                <a:off x="412781" y="3055833"/>
                <a:ext cx="11366438" cy="1249125"/>
              </a:xfrm>
              <a:prstGeom prst="rect">
                <a:avLst/>
              </a:prstGeom>
              <a:blipFill>
                <a:blip r:embed="rId4"/>
                <a:stretch>
                  <a:fillRect l="-858" b="-195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87694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What is probability?</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4" y="1090753"/>
                <a:ext cx="11646714" cy="3416320"/>
              </a:xfrm>
              <a:prstGeom prst="rect">
                <a:avLst/>
              </a:prstGeom>
              <a:noFill/>
            </p:spPr>
            <p:txBody>
              <a:bodyPr wrap="none" rtlCol="0">
                <a:spAutoFit/>
              </a:bodyPr>
              <a:lstStyle/>
              <a:p>
                <a:r>
                  <a:rPr lang="en-US" altLang="zh-TW" sz="2400" dirty="0" smtClean="0"/>
                  <a:t>Frequentists:</a:t>
                </a:r>
              </a:p>
              <a:p>
                <a:pPr marL="342900" indent="-342900">
                  <a:buFont typeface="Arial" panose="020B0604020202020204" pitchFamily="34" charset="0"/>
                  <a:buChar char="•"/>
                </a:pPr>
                <a:r>
                  <a:rPr lang="en-US" altLang="zh-TW" sz="2400" dirty="0" smtClean="0">
                    <a:solidFill>
                      <a:srgbClr val="FF0000"/>
                    </a:solidFill>
                  </a:rPr>
                  <a:t>The probability of an event is the limit of its relative frequency in a large number of trials.</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For example, in the UK 50.9% of all babies born are girls;</a:t>
                </a:r>
              </a:p>
              <a:p>
                <a:pPr marL="342900" indent="-342900">
                  <a:buFont typeface="Arial" panose="020B0604020202020204" pitchFamily="34" charset="0"/>
                  <a:buChar char="•"/>
                </a:pPr>
                <a:endParaRPr lang="en-US" altLang="zh-TW" sz="2400" dirty="0" smtClean="0"/>
              </a:p>
              <a:p>
                <a:pPr marL="342900" indent="-342900">
                  <a:buFont typeface="Arial" panose="020B0604020202020204" pitchFamily="34" charset="0"/>
                  <a:buChar char="•"/>
                </a:pPr>
                <a:r>
                  <a:rPr lang="en-US" altLang="zh-TW" sz="2400" dirty="0" smtClean="0"/>
                  <a:t>Suppose then that we are interested in the event A:</a:t>
                </a:r>
              </a:p>
              <a:p>
                <a:pPr marL="800100" lvl="1" indent="-342900">
                  <a:buFont typeface="Arial" panose="020B0604020202020204" pitchFamily="34" charset="0"/>
                  <a:buChar char="•"/>
                </a:pPr>
                <a:r>
                  <a:rPr lang="en-US" altLang="zh-TW" sz="2400" dirty="0" smtClean="0"/>
                  <a:t>‘A randomly selected baby is a girl.’</a:t>
                </a:r>
              </a:p>
              <a:p>
                <a:pPr marL="342900" indent="-342900">
                  <a:buFont typeface="Arial" panose="020B0604020202020204" pitchFamily="34" charset="0"/>
                  <a:buChar char="•"/>
                </a:pPr>
                <a:endParaRPr lang="en-US" altLang="zh-TW" sz="2400" dirty="0" smtClean="0"/>
              </a:p>
              <a:p>
                <a:pPr marL="342900" indent="-342900">
                  <a:buFont typeface="Arial" panose="020B0604020202020204" pitchFamily="34" charset="0"/>
                  <a:buChar char="•"/>
                </a:pPr>
                <a:r>
                  <a:rPr lang="en-US" altLang="zh-TW" sz="2400" dirty="0" smtClean="0"/>
                  <a:t>According to the frequentist approach </a:t>
                </a:r>
                <a14:m>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𝐴</m:t>
                        </m:r>
                      </m:e>
                    </m:d>
                    <m:r>
                      <a:rPr lang="en-US" altLang="zh-TW" sz="2400" b="0" i="1" smtClean="0">
                        <a:latin typeface="Cambria Math" panose="02040503050406030204" pitchFamily="18" charset="0"/>
                      </a:rPr>
                      <m:t>=0.509</m:t>
                    </m:r>
                  </m:oMath>
                </a14:m>
                <a:endParaRPr lang="en-US" altLang="zh-TW"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72934" y="1090753"/>
                <a:ext cx="11646714" cy="3416320"/>
              </a:xfrm>
              <a:prstGeom prst="rect">
                <a:avLst/>
              </a:prstGeom>
              <a:blipFill>
                <a:blip r:embed="rId2"/>
                <a:stretch>
                  <a:fillRect l="-838" t="-1429" b="-321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17546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9" name="矩形 8"/>
              <p:cNvSpPr/>
              <p:nvPr/>
            </p:nvSpPr>
            <p:spPr>
              <a:xfrm>
                <a:off x="3169364" y="1090753"/>
                <a:ext cx="5573577"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𝐺𝑎𝑚𝑚𝑎</m:t>
                      </m:r>
                      <m:r>
                        <a:rPr lang="en-US" altLang="zh-TW" sz="2400" b="0" i="1" smtClean="0">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169364" y="1090753"/>
                <a:ext cx="5573577" cy="491417"/>
              </a:xfrm>
              <a:prstGeom prst="rect">
                <a:avLst/>
              </a:prstGeom>
              <a:blipFill>
                <a:blip r:embed="rId2"/>
                <a:stretch>
                  <a:fillRect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72934" y="1705358"/>
                <a:ext cx="5275675" cy="491417"/>
              </a:xfrm>
              <a:prstGeom prst="rect">
                <a:avLst/>
              </a:prstGeom>
            </p:spPr>
            <p:txBody>
              <a:bodyPr wrap="none">
                <a:spAutoFit/>
              </a:bodyPr>
              <a:lstStyle/>
              <a:p>
                <a:r>
                  <a:rPr lang="en-US" altLang="zh-TW" sz="2400" dirty="0" smtClean="0">
                    <a:ea typeface="Cambria Math" panose="02040503050406030204" pitchFamily="18" charset="0"/>
                  </a:rPr>
                  <a:t>Consider a small county with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=1000</m:t>
                    </m:r>
                  </m:oMath>
                </a14:m>
                <a:r>
                  <a:rPr lang="en-US" altLang="zh-TW" sz="2400" dirty="0" smtClean="0"/>
                  <a:t>:</a:t>
                </a:r>
              </a:p>
            </p:txBody>
          </p:sp>
        </mc:Choice>
        <mc:Fallback xmlns="">
          <p:sp>
            <p:nvSpPr>
              <p:cNvPr id="7" name="矩形 6"/>
              <p:cNvSpPr>
                <a:spLocks noRot="1" noChangeAspect="1" noMove="1" noResize="1" noEditPoints="1" noAdjustHandles="1" noChangeArrowheads="1" noChangeShapeType="1" noTextEdit="1"/>
              </p:cNvSpPr>
              <p:nvPr/>
            </p:nvSpPr>
            <p:spPr>
              <a:xfrm>
                <a:off x="272934" y="1705358"/>
                <a:ext cx="5275675" cy="491417"/>
              </a:xfrm>
              <a:prstGeom prst="rect">
                <a:avLst/>
              </a:prstGeom>
              <a:blipFill>
                <a:blip r:embed="rId3"/>
                <a:stretch>
                  <a:fillRect l="-1850" t="-8750" r="-809" b="-2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2156389607"/>
                  </p:ext>
                </p:extLst>
              </p:nvPr>
            </p:nvGraphicFramePr>
            <p:xfrm>
              <a:off x="3022069" y="2319963"/>
              <a:ext cx="6139023" cy="1535666"/>
            </p:xfrm>
            <a:graphic>
              <a:graphicData uri="http://schemas.openxmlformats.org/drawingml/2006/table">
                <a:tbl>
                  <a:tblPr firstRow="1" bandRow="1">
                    <a:tableStyleId>{5202B0CA-FC54-4496-8BCA-5EF66A818D29}</a:tableStyleId>
                  </a:tblPr>
                  <a:tblGrid>
                    <a:gridCol w="2046341">
                      <a:extLst>
                        <a:ext uri="{9D8B030D-6E8A-4147-A177-3AD203B41FA5}">
                          <a16:colId xmlns:a16="http://schemas.microsoft.com/office/drawing/2014/main" val="2237762730"/>
                        </a:ext>
                      </a:extLst>
                    </a:gridCol>
                    <a:gridCol w="2046341">
                      <a:extLst>
                        <a:ext uri="{9D8B030D-6E8A-4147-A177-3AD203B41FA5}">
                          <a16:colId xmlns:a16="http://schemas.microsoft.com/office/drawing/2014/main" val="605038672"/>
                        </a:ext>
                      </a:extLst>
                    </a:gridCol>
                    <a:gridCol w="2046341">
                      <a:extLst>
                        <a:ext uri="{9D8B030D-6E8A-4147-A177-3AD203B41FA5}">
                          <a16:colId xmlns:a16="http://schemas.microsoft.com/office/drawing/2014/main" val="4141736345"/>
                        </a:ext>
                      </a:extLst>
                    </a:gridCol>
                  </a:tblGrid>
                  <a:tr h="3958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smtClean="0">
                                        <a:latin typeface="Cambria Math" panose="02040503050406030204" pitchFamily="18" charset="0"/>
                                      </a:rPr>
                                    </m:ctrlPr>
                                  </m:sSubPr>
                                  <m:e>
                                    <m:r>
                                      <a:rPr lang="en-US" altLang="zh-TW" sz="1800">
                                        <a:latin typeface="Cambria Math" panose="02040503050406030204" pitchFamily="18" charset="0"/>
                                      </a:rPr>
                                      <m:t>𝑦</m:t>
                                    </m:r>
                                  </m:e>
                                  <m:sub>
                                    <m:r>
                                      <a:rPr lang="en-US" altLang="zh-TW" sz="1800">
                                        <a:latin typeface="Cambria Math" panose="02040503050406030204" pitchFamily="18" charset="0"/>
                                      </a:rPr>
                                      <m:t>𝑗</m:t>
                                    </m:r>
                                  </m:sub>
                                </m:sSub>
                              </m:oMath>
                            </m:oMathPara>
                          </a14:m>
                          <a:endParaRPr lang="zh-TW" altLang="en-US" dirty="0"/>
                        </a:p>
                      </a:txBody>
                      <a:tcPr/>
                    </a:tc>
                    <a:tc>
                      <a:txBody>
                        <a:bodyPr/>
                        <a:lstStyle/>
                        <a:p>
                          <a:pPr algn="ctr"/>
                          <a:r>
                            <a:rPr lang="en-US" altLang="zh-TW" dirty="0" smtClean="0"/>
                            <a:t>Raw death rate</a:t>
                          </a:r>
                          <a:endParaRPr lang="zh-TW" altLang="en-US" dirty="0"/>
                        </a:p>
                      </a:txBody>
                      <a:tcPr/>
                    </a:tc>
                    <a:tc>
                      <a:txBody>
                        <a:bodyPr/>
                        <a:lstStyle/>
                        <a:p>
                          <a:pPr algn="ctr"/>
                          <a:r>
                            <a:rPr lang="en-US" altLang="zh-TW" dirty="0" smtClean="0"/>
                            <a:t>Posterior mean</a:t>
                          </a:r>
                          <a:endParaRPr lang="zh-TW" altLang="en-US" dirty="0"/>
                        </a:p>
                      </a:txBody>
                      <a:tcPr/>
                    </a:tc>
                    <a:extLst>
                      <a:ext uri="{0D108BD9-81ED-4DB2-BD59-A6C34878D82A}">
                        <a16:rowId xmlns:a16="http://schemas.microsoft.com/office/drawing/2014/main" val="3875579561"/>
                      </a:ext>
                    </a:extLst>
                  </a:tr>
                  <a:tr h="379938">
                    <a:tc>
                      <a:txBody>
                        <a:bodyPr/>
                        <a:lstStyle/>
                        <a:p>
                          <a:pPr algn="ctr"/>
                          <a:r>
                            <a:rPr lang="en-US" altLang="zh-TW" dirty="0" smtClean="0"/>
                            <a:t>0</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smtClean="0">
                                    <a:latin typeface="Cambria Math" panose="02040503050406030204" pitchFamily="18" charset="0"/>
                                  </a:rPr>
                                  <m:t>0</m:t>
                                </m:r>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smtClean="0">
                                    <a:latin typeface="Cambria Math" panose="02040503050406030204" pitchFamily="18" charset="0"/>
                                  </a:rPr>
                                  <m:t>4.55×</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1778375364"/>
                      </a:ext>
                    </a:extLst>
                  </a:tr>
                  <a:tr h="379938">
                    <a:tc>
                      <a:txBody>
                        <a:bodyPr/>
                        <a:lstStyle/>
                        <a:p>
                          <a:pPr algn="ctr"/>
                          <a:r>
                            <a:rPr lang="en-US" altLang="zh-TW" dirty="0" smtClean="0"/>
                            <a:t>1</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10</m:t>
                                    </m:r>
                                  </m:e>
                                  <m:sup>
                                    <m:r>
                                      <a:rPr lang="en-US" altLang="zh-TW" smtClean="0">
                                        <a:latin typeface="Cambria Math" panose="02040503050406030204" pitchFamily="18" charset="0"/>
                                      </a:rPr>
                                      <m:t>−4</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smtClean="0">
                                    <a:latin typeface="Cambria Math" panose="02040503050406030204" pitchFamily="18" charset="0"/>
                                  </a:rPr>
                                  <m:t>4.77×</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4215164675"/>
                      </a:ext>
                    </a:extLst>
                  </a:tr>
                  <a:tr h="379938">
                    <a:tc>
                      <a:txBody>
                        <a:bodyPr/>
                        <a:lstStyle/>
                        <a:p>
                          <a:pPr algn="ctr"/>
                          <a:r>
                            <a:rPr lang="en-US" altLang="zh-TW" dirty="0" smtClean="0"/>
                            <a:t>2</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mtClean="0">
                                    <a:latin typeface="Cambria Math" panose="02040503050406030204" pitchFamily="18" charset="0"/>
                                  </a:rPr>
                                  <m:t>2×</m:t>
                                </m:r>
                                <m:sSup>
                                  <m:sSupPr>
                                    <m:ctrlPr>
                                      <a:rPr lang="en-US" altLang="zh-TW" i="1" smtClean="0">
                                        <a:latin typeface="Cambria Math" panose="02040503050406030204" pitchFamily="18" charset="0"/>
                                      </a:rPr>
                                    </m:ctrlPr>
                                  </m:sSupPr>
                                  <m:e>
                                    <m:r>
                                      <a:rPr lang="en-US" altLang="zh-TW" smtClean="0">
                                        <a:latin typeface="Cambria Math" panose="02040503050406030204" pitchFamily="18" charset="0"/>
                                      </a:rPr>
                                      <m:t>10</m:t>
                                    </m:r>
                                  </m:e>
                                  <m:sup>
                                    <m:r>
                                      <a:rPr lang="en-US" altLang="zh-TW" smtClean="0">
                                        <a:latin typeface="Cambria Math" panose="02040503050406030204" pitchFamily="18" charset="0"/>
                                      </a:rPr>
                                      <m:t>−4</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smtClean="0">
                                    <a:latin typeface="Cambria Math" panose="02040503050406030204" pitchFamily="18" charset="0"/>
                                  </a:rPr>
                                  <m:t>5.00×</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3496854701"/>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2156389607"/>
                  </p:ext>
                </p:extLst>
              </p:nvPr>
            </p:nvGraphicFramePr>
            <p:xfrm>
              <a:off x="3022069" y="2319963"/>
              <a:ext cx="6139023" cy="1535666"/>
            </p:xfrm>
            <a:graphic>
              <a:graphicData uri="http://schemas.openxmlformats.org/drawingml/2006/table">
                <a:tbl>
                  <a:tblPr firstRow="1" bandRow="1">
                    <a:tableStyleId>{5202B0CA-FC54-4496-8BCA-5EF66A818D29}</a:tableStyleId>
                  </a:tblPr>
                  <a:tblGrid>
                    <a:gridCol w="2046341">
                      <a:extLst>
                        <a:ext uri="{9D8B030D-6E8A-4147-A177-3AD203B41FA5}">
                          <a16:colId xmlns:a16="http://schemas.microsoft.com/office/drawing/2014/main" val="2237762730"/>
                        </a:ext>
                      </a:extLst>
                    </a:gridCol>
                    <a:gridCol w="2046341">
                      <a:extLst>
                        <a:ext uri="{9D8B030D-6E8A-4147-A177-3AD203B41FA5}">
                          <a16:colId xmlns:a16="http://schemas.microsoft.com/office/drawing/2014/main" val="605038672"/>
                        </a:ext>
                      </a:extLst>
                    </a:gridCol>
                    <a:gridCol w="2046341">
                      <a:extLst>
                        <a:ext uri="{9D8B030D-6E8A-4147-A177-3AD203B41FA5}">
                          <a16:colId xmlns:a16="http://schemas.microsoft.com/office/drawing/2014/main" val="4141736345"/>
                        </a:ext>
                      </a:extLst>
                    </a:gridCol>
                  </a:tblGrid>
                  <a:tr h="395852">
                    <a:tc>
                      <a:txBody>
                        <a:bodyPr/>
                        <a:lstStyle/>
                        <a:p>
                          <a:endParaRPr lang="zh-TW"/>
                        </a:p>
                      </a:txBody>
                      <a:tcPr>
                        <a:blipFill>
                          <a:blip r:embed="rId4"/>
                          <a:stretch>
                            <a:fillRect t="-7692" r="-200000" b="-309231"/>
                          </a:stretch>
                        </a:blipFill>
                      </a:tcPr>
                    </a:tc>
                    <a:tc>
                      <a:txBody>
                        <a:bodyPr/>
                        <a:lstStyle/>
                        <a:p>
                          <a:pPr algn="ctr"/>
                          <a:r>
                            <a:rPr lang="en-US" altLang="zh-TW" dirty="0" smtClean="0"/>
                            <a:t>Raw death rate</a:t>
                          </a:r>
                          <a:endParaRPr lang="zh-TW" altLang="en-US" dirty="0"/>
                        </a:p>
                      </a:txBody>
                      <a:tcPr/>
                    </a:tc>
                    <a:tc>
                      <a:txBody>
                        <a:bodyPr/>
                        <a:lstStyle/>
                        <a:p>
                          <a:pPr algn="ctr"/>
                          <a:r>
                            <a:rPr lang="en-US" altLang="zh-TW" dirty="0" smtClean="0"/>
                            <a:t>Posterior mean</a:t>
                          </a:r>
                          <a:endParaRPr lang="zh-TW" altLang="en-US" dirty="0"/>
                        </a:p>
                      </a:txBody>
                      <a:tcPr/>
                    </a:tc>
                    <a:extLst>
                      <a:ext uri="{0D108BD9-81ED-4DB2-BD59-A6C34878D82A}">
                        <a16:rowId xmlns:a16="http://schemas.microsoft.com/office/drawing/2014/main" val="3875579561"/>
                      </a:ext>
                    </a:extLst>
                  </a:tr>
                  <a:tr h="379938">
                    <a:tc>
                      <a:txBody>
                        <a:bodyPr/>
                        <a:lstStyle/>
                        <a:p>
                          <a:pPr algn="ctr"/>
                          <a:r>
                            <a:rPr lang="en-US" altLang="zh-TW" dirty="0" smtClean="0"/>
                            <a:t>0</a:t>
                          </a:r>
                          <a:endParaRPr lang="zh-TW" altLang="en-US" dirty="0"/>
                        </a:p>
                      </a:txBody>
                      <a:tcPr/>
                    </a:tc>
                    <a:tc>
                      <a:txBody>
                        <a:bodyPr/>
                        <a:lstStyle/>
                        <a:p>
                          <a:endParaRPr lang="zh-TW"/>
                        </a:p>
                      </a:txBody>
                      <a:tcPr>
                        <a:blipFill>
                          <a:blip r:embed="rId4"/>
                          <a:stretch>
                            <a:fillRect l="-100000" t="-111111" r="-100000" b="-219048"/>
                          </a:stretch>
                        </a:blipFill>
                      </a:tcPr>
                    </a:tc>
                    <a:tc>
                      <a:txBody>
                        <a:bodyPr/>
                        <a:lstStyle/>
                        <a:p>
                          <a:endParaRPr lang="zh-TW"/>
                        </a:p>
                      </a:txBody>
                      <a:tcPr>
                        <a:blipFill>
                          <a:blip r:embed="rId4"/>
                          <a:stretch>
                            <a:fillRect l="-200000" t="-111111" b="-219048"/>
                          </a:stretch>
                        </a:blipFill>
                      </a:tcPr>
                    </a:tc>
                    <a:extLst>
                      <a:ext uri="{0D108BD9-81ED-4DB2-BD59-A6C34878D82A}">
                        <a16:rowId xmlns:a16="http://schemas.microsoft.com/office/drawing/2014/main" val="1778375364"/>
                      </a:ext>
                    </a:extLst>
                  </a:tr>
                  <a:tr h="379938">
                    <a:tc>
                      <a:txBody>
                        <a:bodyPr/>
                        <a:lstStyle/>
                        <a:p>
                          <a:pPr algn="ctr"/>
                          <a:r>
                            <a:rPr lang="en-US" altLang="zh-TW" dirty="0" smtClean="0"/>
                            <a:t>1</a:t>
                          </a:r>
                          <a:endParaRPr lang="zh-TW" altLang="en-US" dirty="0"/>
                        </a:p>
                      </a:txBody>
                      <a:tcPr/>
                    </a:tc>
                    <a:tc>
                      <a:txBody>
                        <a:bodyPr/>
                        <a:lstStyle/>
                        <a:p>
                          <a:endParaRPr lang="zh-TW"/>
                        </a:p>
                      </a:txBody>
                      <a:tcPr>
                        <a:blipFill>
                          <a:blip r:embed="rId4"/>
                          <a:stretch>
                            <a:fillRect l="-100000" t="-214516" r="-100000" b="-122581"/>
                          </a:stretch>
                        </a:blipFill>
                      </a:tcPr>
                    </a:tc>
                    <a:tc>
                      <a:txBody>
                        <a:bodyPr/>
                        <a:lstStyle/>
                        <a:p>
                          <a:endParaRPr lang="zh-TW"/>
                        </a:p>
                      </a:txBody>
                      <a:tcPr>
                        <a:blipFill>
                          <a:blip r:embed="rId4"/>
                          <a:stretch>
                            <a:fillRect l="-200000" t="-214516" b="-122581"/>
                          </a:stretch>
                        </a:blipFill>
                      </a:tcPr>
                    </a:tc>
                    <a:extLst>
                      <a:ext uri="{0D108BD9-81ED-4DB2-BD59-A6C34878D82A}">
                        <a16:rowId xmlns:a16="http://schemas.microsoft.com/office/drawing/2014/main" val="4215164675"/>
                      </a:ext>
                    </a:extLst>
                  </a:tr>
                  <a:tr h="379938">
                    <a:tc>
                      <a:txBody>
                        <a:bodyPr/>
                        <a:lstStyle/>
                        <a:p>
                          <a:pPr algn="ctr"/>
                          <a:r>
                            <a:rPr lang="en-US" altLang="zh-TW" dirty="0" smtClean="0"/>
                            <a:t>2</a:t>
                          </a:r>
                          <a:endParaRPr lang="zh-TW" altLang="en-US" dirty="0"/>
                        </a:p>
                      </a:txBody>
                      <a:tcPr/>
                    </a:tc>
                    <a:tc>
                      <a:txBody>
                        <a:bodyPr/>
                        <a:lstStyle/>
                        <a:p>
                          <a:endParaRPr lang="zh-TW"/>
                        </a:p>
                      </a:txBody>
                      <a:tcPr>
                        <a:blipFill>
                          <a:blip r:embed="rId4"/>
                          <a:stretch>
                            <a:fillRect l="-100000" t="-309524" r="-100000" b="-20635"/>
                          </a:stretch>
                        </a:blipFill>
                      </a:tcPr>
                    </a:tc>
                    <a:tc>
                      <a:txBody>
                        <a:bodyPr/>
                        <a:lstStyle/>
                        <a:p>
                          <a:endParaRPr lang="zh-TW"/>
                        </a:p>
                      </a:txBody>
                      <a:tcPr>
                        <a:blipFill>
                          <a:blip r:embed="rId4"/>
                          <a:stretch>
                            <a:fillRect l="-200000" t="-309524" b="-20635"/>
                          </a:stretch>
                        </a:blipFill>
                      </a:tcPr>
                    </a:tc>
                    <a:extLst>
                      <a:ext uri="{0D108BD9-81ED-4DB2-BD59-A6C34878D82A}">
                        <a16:rowId xmlns:a16="http://schemas.microsoft.com/office/drawing/2014/main" val="3496854701"/>
                      </a:ext>
                    </a:extLst>
                  </a:tr>
                </a:tbl>
              </a:graphicData>
            </a:graphic>
          </p:graphicFrame>
        </mc:Fallback>
      </mc:AlternateContent>
      <p:sp>
        <p:nvSpPr>
          <p:cNvPr id="10" name="矩形 9"/>
          <p:cNvSpPr/>
          <p:nvPr/>
        </p:nvSpPr>
        <p:spPr>
          <a:xfrm>
            <a:off x="272934" y="4362589"/>
            <a:ext cx="10476329" cy="461665"/>
          </a:xfrm>
          <a:prstGeom prst="rect">
            <a:avLst/>
          </a:prstGeom>
        </p:spPr>
        <p:txBody>
          <a:bodyPr wrap="none">
            <a:spAutoFit/>
          </a:bodyPr>
          <a:lstStyle/>
          <a:p>
            <a:r>
              <a:rPr lang="en-US" altLang="zh-TW" sz="2400" dirty="0" smtClean="0">
                <a:ea typeface="Cambria Math" panose="02040503050406030204" pitchFamily="18" charset="0"/>
              </a:rPr>
              <a:t>With such a small population size, the data are dominated by the prior distribution.</a:t>
            </a:r>
            <a:endParaRPr lang="en-US" altLang="zh-TW" sz="2400" dirty="0" smtClean="0"/>
          </a:p>
        </p:txBody>
      </p:sp>
    </p:spTree>
    <p:extLst>
      <p:ext uri="{BB962C8B-B14F-4D97-AF65-F5344CB8AC3E}">
        <p14:creationId xmlns:p14="http://schemas.microsoft.com/office/powerpoint/2010/main" val="2747864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9" name="矩形 8"/>
              <p:cNvSpPr/>
              <p:nvPr/>
            </p:nvSpPr>
            <p:spPr>
              <a:xfrm>
                <a:off x="3169364" y="1090753"/>
                <a:ext cx="5573577"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𝐺𝑎𝑚𝑚𝑎</m:t>
                      </m:r>
                      <m:r>
                        <a:rPr lang="en-US" altLang="zh-TW" sz="2400" b="0" i="1" smtClean="0">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169364" y="1090753"/>
                <a:ext cx="5573577" cy="491417"/>
              </a:xfrm>
              <a:prstGeom prst="rect">
                <a:avLst/>
              </a:prstGeom>
              <a:blipFill>
                <a:blip r:embed="rId2"/>
                <a:stretch>
                  <a:fillRect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72934" y="1705358"/>
                <a:ext cx="5873211" cy="491417"/>
              </a:xfrm>
              <a:prstGeom prst="rect">
                <a:avLst/>
              </a:prstGeom>
            </p:spPr>
            <p:txBody>
              <a:bodyPr wrap="none">
                <a:spAutoFit/>
              </a:bodyPr>
              <a:lstStyle/>
              <a:p>
                <a:r>
                  <a:rPr lang="en-US" altLang="zh-TW" sz="2400" dirty="0" smtClean="0">
                    <a:ea typeface="Cambria Math" panose="02040503050406030204" pitchFamily="18" charset="0"/>
                  </a:rPr>
                  <a:t>Consider a large county with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=1,000,000</m:t>
                    </m:r>
                  </m:oMath>
                </a14:m>
                <a:r>
                  <a:rPr lang="en-US" altLang="zh-TW" sz="2400" dirty="0" smtClean="0"/>
                  <a:t>:</a:t>
                </a:r>
              </a:p>
            </p:txBody>
          </p:sp>
        </mc:Choice>
        <mc:Fallback xmlns="">
          <p:sp>
            <p:nvSpPr>
              <p:cNvPr id="7" name="矩形 6"/>
              <p:cNvSpPr>
                <a:spLocks noRot="1" noChangeAspect="1" noMove="1" noResize="1" noEditPoints="1" noAdjustHandles="1" noChangeArrowheads="1" noChangeShapeType="1" noTextEdit="1"/>
              </p:cNvSpPr>
              <p:nvPr/>
            </p:nvSpPr>
            <p:spPr>
              <a:xfrm>
                <a:off x="272934" y="1705358"/>
                <a:ext cx="5873211" cy="491417"/>
              </a:xfrm>
              <a:prstGeom prst="rect">
                <a:avLst/>
              </a:prstGeom>
              <a:blipFill>
                <a:blip r:embed="rId3"/>
                <a:stretch>
                  <a:fillRect l="-1661" t="-8750" r="-623" b="-2375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936638837"/>
                  </p:ext>
                </p:extLst>
              </p:nvPr>
            </p:nvGraphicFramePr>
            <p:xfrm>
              <a:off x="3022069" y="2319963"/>
              <a:ext cx="6139023" cy="1535666"/>
            </p:xfrm>
            <a:graphic>
              <a:graphicData uri="http://schemas.openxmlformats.org/drawingml/2006/table">
                <a:tbl>
                  <a:tblPr firstRow="1" bandRow="1">
                    <a:tableStyleId>{5202B0CA-FC54-4496-8BCA-5EF66A818D29}</a:tableStyleId>
                  </a:tblPr>
                  <a:tblGrid>
                    <a:gridCol w="2046341">
                      <a:extLst>
                        <a:ext uri="{9D8B030D-6E8A-4147-A177-3AD203B41FA5}">
                          <a16:colId xmlns:a16="http://schemas.microsoft.com/office/drawing/2014/main" val="2237762730"/>
                        </a:ext>
                      </a:extLst>
                    </a:gridCol>
                    <a:gridCol w="2046341">
                      <a:extLst>
                        <a:ext uri="{9D8B030D-6E8A-4147-A177-3AD203B41FA5}">
                          <a16:colId xmlns:a16="http://schemas.microsoft.com/office/drawing/2014/main" val="605038672"/>
                        </a:ext>
                      </a:extLst>
                    </a:gridCol>
                    <a:gridCol w="2046341">
                      <a:extLst>
                        <a:ext uri="{9D8B030D-6E8A-4147-A177-3AD203B41FA5}">
                          <a16:colId xmlns:a16="http://schemas.microsoft.com/office/drawing/2014/main" val="4141736345"/>
                        </a:ext>
                      </a:extLst>
                    </a:gridCol>
                  </a:tblGrid>
                  <a:tr h="395852">
                    <a:tc>
                      <a:txBody>
                        <a:bodyPr/>
                        <a:lstStyle/>
                        <a:p>
                          <a:pPr algn="ctr"/>
                          <a14:m>
                            <m:oMathPara xmlns:m="http://schemas.openxmlformats.org/officeDocument/2006/math">
                              <m:oMathParaPr>
                                <m:jc m:val="centerGroup"/>
                              </m:oMathParaPr>
                              <m:oMath xmlns:m="http://schemas.openxmlformats.org/officeDocument/2006/math">
                                <m:sSub>
                                  <m:sSubPr>
                                    <m:ctrlPr>
                                      <a:rPr lang="en-US" altLang="zh-TW" sz="1800" i="1" smtClean="0">
                                        <a:latin typeface="Cambria Math" panose="02040503050406030204" pitchFamily="18" charset="0"/>
                                      </a:rPr>
                                    </m:ctrlPr>
                                  </m:sSubPr>
                                  <m:e>
                                    <m:r>
                                      <a:rPr lang="en-US" altLang="zh-TW" sz="1800">
                                        <a:latin typeface="Cambria Math" panose="02040503050406030204" pitchFamily="18" charset="0"/>
                                      </a:rPr>
                                      <m:t>𝑦</m:t>
                                    </m:r>
                                  </m:e>
                                  <m:sub>
                                    <m:r>
                                      <a:rPr lang="en-US" altLang="zh-TW" sz="1800">
                                        <a:latin typeface="Cambria Math" panose="02040503050406030204" pitchFamily="18" charset="0"/>
                                      </a:rPr>
                                      <m:t>𝑗</m:t>
                                    </m:r>
                                  </m:sub>
                                </m:sSub>
                              </m:oMath>
                            </m:oMathPara>
                          </a14:m>
                          <a:endParaRPr lang="zh-TW" altLang="en-US" dirty="0"/>
                        </a:p>
                      </a:txBody>
                      <a:tcPr/>
                    </a:tc>
                    <a:tc>
                      <a:txBody>
                        <a:bodyPr/>
                        <a:lstStyle/>
                        <a:p>
                          <a:pPr algn="ctr"/>
                          <a:r>
                            <a:rPr lang="en-US" altLang="zh-TW" dirty="0" smtClean="0"/>
                            <a:t>Raw death rate</a:t>
                          </a:r>
                          <a:endParaRPr lang="zh-TW" altLang="en-US" dirty="0"/>
                        </a:p>
                      </a:txBody>
                      <a:tcPr/>
                    </a:tc>
                    <a:tc>
                      <a:txBody>
                        <a:bodyPr/>
                        <a:lstStyle/>
                        <a:p>
                          <a:pPr algn="ctr"/>
                          <a:r>
                            <a:rPr lang="en-US" altLang="zh-TW" dirty="0" smtClean="0"/>
                            <a:t>Posterior mean</a:t>
                          </a:r>
                          <a:endParaRPr lang="zh-TW" altLang="en-US" dirty="0"/>
                        </a:p>
                      </a:txBody>
                      <a:tcPr/>
                    </a:tc>
                    <a:extLst>
                      <a:ext uri="{0D108BD9-81ED-4DB2-BD59-A6C34878D82A}">
                        <a16:rowId xmlns:a16="http://schemas.microsoft.com/office/drawing/2014/main" val="3875579561"/>
                      </a:ext>
                    </a:extLst>
                  </a:tr>
                  <a:tr h="379938">
                    <a:tc>
                      <a:txBody>
                        <a:bodyPr/>
                        <a:lstStyle/>
                        <a:p>
                          <a:pPr algn="ctr"/>
                          <a:r>
                            <a:rPr lang="en-US" altLang="zh-TW" dirty="0" smtClean="0"/>
                            <a:t>393</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3.93</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3.96</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1778375364"/>
                      </a:ext>
                    </a:extLst>
                  </a:tr>
                  <a:tr h="379938">
                    <a:tc>
                      <a:txBody>
                        <a:bodyPr/>
                        <a:lstStyle/>
                        <a:p>
                          <a:pPr algn="ctr"/>
                          <a:r>
                            <a:rPr lang="en-US" altLang="zh-TW" dirty="0" smtClean="0"/>
                            <a:t>473</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4.73</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4.73</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911644715"/>
                      </a:ext>
                    </a:extLst>
                  </a:tr>
                  <a:tr h="379938">
                    <a:tc>
                      <a:txBody>
                        <a:bodyPr/>
                        <a:lstStyle/>
                        <a:p>
                          <a:pPr algn="ctr"/>
                          <a:r>
                            <a:rPr lang="en-US" altLang="zh-TW" dirty="0" smtClean="0"/>
                            <a:t>545</a:t>
                          </a:r>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5.45</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TW" sz="1800" b="0" i="0" smtClean="0">
                                    <a:latin typeface="Cambria Math" panose="02040503050406030204" pitchFamily="18" charset="0"/>
                                  </a:rPr>
                                  <m:t>5.41</m:t>
                                </m:r>
                                <m:r>
                                  <a:rPr lang="en-US" altLang="zh-TW" sz="1800" smtClean="0">
                                    <a:latin typeface="Cambria Math" panose="02040503050406030204" pitchFamily="18" charset="0"/>
                                  </a:rPr>
                                  <m:t>×</m:t>
                                </m:r>
                                <m:sSup>
                                  <m:sSupPr>
                                    <m:ctrlPr>
                                      <a:rPr lang="en-US" altLang="zh-TW" sz="1800" i="1" smtClean="0">
                                        <a:latin typeface="Cambria Math" panose="02040503050406030204" pitchFamily="18" charset="0"/>
                                      </a:rPr>
                                    </m:ctrlPr>
                                  </m:sSupPr>
                                  <m:e>
                                    <m:r>
                                      <a:rPr lang="en-US" altLang="zh-TW" sz="1800" smtClean="0">
                                        <a:latin typeface="Cambria Math" panose="02040503050406030204" pitchFamily="18" charset="0"/>
                                      </a:rPr>
                                      <m:t>10</m:t>
                                    </m:r>
                                  </m:e>
                                  <m:sup>
                                    <m:r>
                                      <a:rPr lang="en-US" altLang="zh-TW" sz="1800" smtClean="0">
                                        <a:latin typeface="Cambria Math" panose="02040503050406030204" pitchFamily="18" charset="0"/>
                                      </a:rPr>
                                      <m:t>−5</m:t>
                                    </m:r>
                                  </m:sup>
                                </m:sSup>
                              </m:oMath>
                            </m:oMathPara>
                          </a14:m>
                          <a:endParaRPr lang="zh-TW" altLang="en-US" dirty="0"/>
                        </a:p>
                      </a:txBody>
                      <a:tcPr/>
                    </a:tc>
                    <a:extLst>
                      <a:ext uri="{0D108BD9-81ED-4DB2-BD59-A6C34878D82A}">
                        <a16:rowId xmlns:a16="http://schemas.microsoft.com/office/drawing/2014/main" val="4215164675"/>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936638837"/>
                  </p:ext>
                </p:extLst>
              </p:nvPr>
            </p:nvGraphicFramePr>
            <p:xfrm>
              <a:off x="3022069" y="2319963"/>
              <a:ext cx="6139023" cy="1535666"/>
            </p:xfrm>
            <a:graphic>
              <a:graphicData uri="http://schemas.openxmlformats.org/drawingml/2006/table">
                <a:tbl>
                  <a:tblPr firstRow="1" bandRow="1">
                    <a:tableStyleId>{5202B0CA-FC54-4496-8BCA-5EF66A818D29}</a:tableStyleId>
                  </a:tblPr>
                  <a:tblGrid>
                    <a:gridCol w="2046341">
                      <a:extLst>
                        <a:ext uri="{9D8B030D-6E8A-4147-A177-3AD203B41FA5}">
                          <a16:colId xmlns:a16="http://schemas.microsoft.com/office/drawing/2014/main" val="2237762730"/>
                        </a:ext>
                      </a:extLst>
                    </a:gridCol>
                    <a:gridCol w="2046341">
                      <a:extLst>
                        <a:ext uri="{9D8B030D-6E8A-4147-A177-3AD203B41FA5}">
                          <a16:colId xmlns:a16="http://schemas.microsoft.com/office/drawing/2014/main" val="605038672"/>
                        </a:ext>
                      </a:extLst>
                    </a:gridCol>
                    <a:gridCol w="2046341">
                      <a:extLst>
                        <a:ext uri="{9D8B030D-6E8A-4147-A177-3AD203B41FA5}">
                          <a16:colId xmlns:a16="http://schemas.microsoft.com/office/drawing/2014/main" val="4141736345"/>
                        </a:ext>
                      </a:extLst>
                    </a:gridCol>
                  </a:tblGrid>
                  <a:tr h="395852">
                    <a:tc>
                      <a:txBody>
                        <a:bodyPr/>
                        <a:lstStyle/>
                        <a:p>
                          <a:endParaRPr lang="zh-TW"/>
                        </a:p>
                      </a:txBody>
                      <a:tcPr>
                        <a:blipFill>
                          <a:blip r:embed="rId4"/>
                          <a:stretch>
                            <a:fillRect t="-7692" r="-200000" b="-309231"/>
                          </a:stretch>
                        </a:blipFill>
                      </a:tcPr>
                    </a:tc>
                    <a:tc>
                      <a:txBody>
                        <a:bodyPr/>
                        <a:lstStyle/>
                        <a:p>
                          <a:pPr algn="ctr"/>
                          <a:r>
                            <a:rPr lang="en-US" altLang="zh-TW" dirty="0" smtClean="0"/>
                            <a:t>Raw death rate</a:t>
                          </a:r>
                          <a:endParaRPr lang="zh-TW" altLang="en-US" dirty="0"/>
                        </a:p>
                      </a:txBody>
                      <a:tcPr/>
                    </a:tc>
                    <a:tc>
                      <a:txBody>
                        <a:bodyPr/>
                        <a:lstStyle/>
                        <a:p>
                          <a:pPr algn="ctr"/>
                          <a:r>
                            <a:rPr lang="en-US" altLang="zh-TW" dirty="0" smtClean="0"/>
                            <a:t>Posterior mean</a:t>
                          </a:r>
                          <a:endParaRPr lang="zh-TW" altLang="en-US" dirty="0"/>
                        </a:p>
                      </a:txBody>
                      <a:tcPr/>
                    </a:tc>
                    <a:extLst>
                      <a:ext uri="{0D108BD9-81ED-4DB2-BD59-A6C34878D82A}">
                        <a16:rowId xmlns:a16="http://schemas.microsoft.com/office/drawing/2014/main" val="3875579561"/>
                      </a:ext>
                    </a:extLst>
                  </a:tr>
                  <a:tr h="379938">
                    <a:tc>
                      <a:txBody>
                        <a:bodyPr/>
                        <a:lstStyle/>
                        <a:p>
                          <a:pPr algn="ctr"/>
                          <a:r>
                            <a:rPr lang="en-US" altLang="zh-TW" dirty="0" smtClean="0"/>
                            <a:t>393</a:t>
                          </a:r>
                          <a:endParaRPr lang="zh-TW" altLang="en-US" dirty="0"/>
                        </a:p>
                      </a:txBody>
                      <a:tcPr/>
                    </a:tc>
                    <a:tc>
                      <a:txBody>
                        <a:bodyPr/>
                        <a:lstStyle/>
                        <a:p>
                          <a:endParaRPr lang="zh-TW"/>
                        </a:p>
                      </a:txBody>
                      <a:tcPr>
                        <a:blipFill>
                          <a:blip r:embed="rId4"/>
                          <a:stretch>
                            <a:fillRect l="-100000" t="-111111" r="-100000" b="-219048"/>
                          </a:stretch>
                        </a:blipFill>
                      </a:tcPr>
                    </a:tc>
                    <a:tc>
                      <a:txBody>
                        <a:bodyPr/>
                        <a:lstStyle/>
                        <a:p>
                          <a:endParaRPr lang="zh-TW"/>
                        </a:p>
                      </a:txBody>
                      <a:tcPr>
                        <a:blipFill>
                          <a:blip r:embed="rId4"/>
                          <a:stretch>
                            <a:fillRect l="-200000" t="-111111" b="-219048"/>
                          </a:stretch>
                        </a:blipFill>
                      </a:tcPr>
                    </a:tc>
                    <a:extLst>
                      <a:ext uri="{0D108BD9-81ED-4DB2-BD59-A6C34878D82A}">
                        <a16:rowId xmlns:a16="http://schemas.microsoft.com/office/drawing/2014/main" val="1778375364"/>
                      </a:ext>
                    </a:extLst>
                  </a:tr>
                  <a:tr h="379938">
                    <a:tc>
                      <a:txBody>
                        <a:bodyPr/>
                        <a:lstStyle/>
                        <a:p>
                          <a:pPr algn="ctr"/>
                          <a:r>
                            <a:rPr lang="en-US" altLang="zh-TW" dirty="0" smtClean="0"/>
                            <a:t>473</a:t>
                          </a:r>
                          <a:endParaRPr lang="zh-TW" altLang="en-US" dirty="0"/>
                        </a:p>
                      </a:txBody>
                      <a:tcPr/>
                    </a:tc>
                    <a:tc>
                      <a:txBody>
                        <a:bodyPr/>
                        <a:lstStyle/>
                        <a:p>
                          <a:endParaRPr lang="zh-TW"/>
                        </a:p>
                      </a:txBody>
                      <a:tcPr>
                        <a:blipFill>
                          <a:blip r:embed="rId4"/>
                          <a:stretch>
                            <a:fillRect l="-100000" t="-214516" r="-100000" b="-122581"/>
                          </a:stretch>
                        </a:blipFill>
                      </a:tcPr>
                    </a:tc>
                    <a:tc>
                      <a:txBody>
                        <a:bodyPr/>
                        <a:lstStyle/>
                        <a:p>
                          <a:endParaRPr lang="zh-TW"/>
                        </a:p>
                      </a:txBody>
                      <a:tcPr>
                        <a:blipFill>
                          <a:blip r:embed="rId4"/>
                          <a:stretch>
                            <a:fillRect l="-200000" t="-214516" b="-122581"/>
                          </a:stretch>
                        </a:blipFill>
                      </a:tcPr>
                    </a:tc>
                    <a:extLst>
                      <a:ext uri="{0D108BD9-81ED-4DB2-BD59-A6C34878D82A}">
                        <a16:rowId xmlns:a16="http://schemas.microsoft.com/office/drawing/2014/main" val="911644715"/>
                      </a:ext>
                    </a:extLst>
                  </a:tr>
                  <a:tr h="379938">
                    <a:tc>
                      <a:txBody>
                        <a:bodyPr/>
                        <a:lstStyle/>
                        <a:p>
                          <a:pPr algn="ctr"/>
                          <a:r>
                            <a:rPr lang="en-US" altLang="zh-TW" dirty="0" smtClean="0"/>
                            <a:t>545</a:t>
                          </a:r>
                          <a:endParaRPr lang="zh-TW" altLang="en-US" dirty="0"/>
                        </a:p>
                      </a:txBody>
                      <a:tcPr/>
                    </a:tc>
                    <a:tc>
                      <a:txBody>
                        <a:bodyPr/>
                        <a:lstStyle/>
                        <a:p>
                          <a:endParaRPr lang="zh-TW"/>
                        </a:p>
                      </a:txBody>
                      <a:tcPr>
                        <a:blipFill>
                          <a:blip r:embed="rId4"/>
                          <a:stretch>
                            <a:fillRect l="-100000" t="-309524" r="-100000" b="-20635"/>
                          </a:stretch>
                        </a:blipFill>
                      </a:tcPr>
                    </a:tc>
                    <a:tc>
                      <a:txBody>
                        <a:bodyPr/>
                        <a:lstStyle/>
                        <a:p>
                          <a:endParaRPr lang="zh-TW"/>
                        </a:p>
                      </a:txBody>
                      <a:tcPr>
                        <a:blipFill>
                          <a:blip r:embed="rId4"/>
                          <a:stretch>
                            <a:fillRect l="-200000" t="-309524" b="-20635"/>
                          </a:stretch>
                        </a:blipFill>
                      </a:tcPr>
                    </a:tc>
                    <a:extLst>
                      <a:ext uri="{0D108BD9-81ED-4DB2-BD59-A6C34878D82A}">
                        <a16:rowId xmlns:a16="http://schemas.microsoft.com/office/drawing/2014/main" val="4215164675"/>
                      </a:ext>
                    </a:extLst>
                  </a:tr>
                </a:tbl>
              </a:graphicData>
            </a:graphic>
          </p:graphicFrame>
        </mc:Fallback>
      </mc:AlternateContent>
      <p:sp>
        <p:nvSpPr>
          <p:cNvPr id="10" name="矩形 9"/>
          <p:cNvSpPr/>
          <p:nvPr/>
        </p:nvSpPr>
        <p:spPr>
          <a:xfrm>
            <a:off x="272934" y="3978817"/>
            <a:ext cx="7748403" cy="461665"/>
          </a:xfrm>
          <a:prstGeom prst="rect">
            <a:avLst/>
          </a:prstGeom>
        </p:spPr>
        <p:txBody>
          <a:bodyPr wrap="none">
            <a:spAutoFit/>
          </a:bodyPr>
          <a:lstStyle/>
          <a:p>
            <a:r>
              <a:rPr lang="en-US" altLang="zh-TW" sz="2400" dirty="0" smtClean="0">
                <a:ea typeface="Cambria Math" panose="02040503050406030204" pitchFamily="18" charset="0"/>
              </a:rPr>
              <a:t>In this large county, the data dominate the prior distribution.</a:t>
            </a:r>
            <a:endParaRPr lang="en-US" altLang="zh-TW" sz="2400" dirty="0" smtClean="0"/>
          </a:p>
        </p:txBody>
      </p:sp>
    </p:spTree>
    <p:extLst>
      <p:ext uri="{BB962C8B-B14F-4D97-AF65-F5344CB8AC3E}">
        <p14:creationId xmlns:p14="http://schemas.microsoft.com/office/powerpoint/2010/main" val="1590111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9" name="矩形 8"/>
              <p:cNvSpPr/>
              <p:nvPr/>
            </p:nvSpPr>
            <p:spPr>
              <a:xfrm>
                <a:off x="3169364" y="1090753"/>
                <a:ext cx="5573577"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r>
                        <a:rPr lang="en-US" altLang="zh-TW" sz="2400" i="1">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𝐺𝑎𝑚𝑚𝑎</m:t>
                      </m:r>
                      <m:r>
                        <a:rPr lang="en-US" altLang="zh-TW" sz="2400" b="0" i="1" smtClean="0">
                          <a:latin typeface="Cambria Math" panose="02040503050406030204" pitchFamily="18" charset="0"/>
                        </a:rPr>
                        <m:t>(20+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,430,000+10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9" name="矩形 8"/>
              <p:cNvSpPr>
                <a:spLocks noRot="1" noChangeAspect="1" noMove="1" noResize="1" noEditPoints="1" noAdjustHandles="1" noChangeArrowheads="1" noChangeShapeType="1" noTextEdit="1"/>
              </p:cNvSpPr>
              <p:nvPr/>
            </p:nvSpPr>
            <p:spPr>
              <a:xfrm>
                <a:off x="3169364" y="1090753"/>
                <a:ext cx="5573577" cy="491417"/>
              </a:xfrm>
              <a:prstGeom prst="rect">
                <a:avLst/>
              </a:prstGeom>
              <a:blipFill>
                <a:blip r:embed="rId2"/>
                <a:stretch>
                  <a:fillRect b="-11111"/>
                </a:stretch>
              </a:blipFill>
            </p:spPr>
            <p:txBody>
              <a:bodyPr/>
              <a:lstStyle/>
              <a:p>
                <a:r>
                  <a:rPr lang="zh-TW" altLang="en-US">
                    <a:noFill/>
                  </a:rPr>
                  <a:t> </a:t>
                </a:r>
              </a:p>
            </p:txBody>
          </p:sp>
        </mc:Fallback>
      </mc:AlternateContent>
      <p:sp>
        <p:nvSpPr>
          <p:cNvPr id="8" name="矩形 7"/>
          <p:cNvSpPr/>
          <p:nvPr/>
        </p:nvSpPr>
        <p:spPr>
          <a:xfrm>
            <a:off x="272934" y="1582170"/>
            <a:ext cx="4883516" cy="461665"/>
          </a:xfrm>
          <a:prstGeom prst="rect">
            <a:avLst/>
          </a:prstGeom>
        </p:spPr>
        <p:txBody>
          <a:bodyPr wrap="none">
            <a:spAutoFit/>
          </a:bodyPr>
          <a:lstStyle/>
          <a:p>
            <a:r>
              <a:rPr lang="en-US" altLang="zh-TW" sz="2400" dirty="0" smtClean="0">
                <a:ea typeface="Cambria Math" panose="02040503050406030204" pitchFamily="18" charset="0"/>
              </a:rPr>
              <a:t>Comparing counties of different sizes:</a:t>
            </a:r>
            <a:endParaRPr lang="en-US" altLang="zh-TW" sz="2400" dirty="0" smtClean="0"/>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952" y="2268107"/>
            <a:ext cx="10058400" cy="3977528"/>
          </a:xfrm>
          <a:prstGeom prst="rect">
            <a:avLst/>
          </a:prstGeom>
        </p:spPr>
      </p:pic>
    </p:spTree>
    <p:extLst>
      <p:ext uri="{BB962C8B-B14F-4D97-AF65-F5344CB8AC3E}">
        <p14:creationId xmlns:p14="http://schemas.microsoft.com/office/powerpoint/2010/main" val="410373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p:sp>
        <p:nvSpPr>
          <p:cNvPr id="8" name="矩形 7"/>
          <p:cNvSpPr/>
          <p:nvPr/>
        </p:nvSpPr>
        <p:spPr>
          <a:xfrm>
            <a:off x="272934" y="1090753"/>
            <a:ext cx="10262874" cy="461665"/>
          </a:xfrm>
          <a:prstGeom prst="rect">
            <a:avLst/>
          </a:prstGeom>
        </p:spPr>
        <p:txBody>
          <a:bodyPr wrap="none">
            <a:spAutoFit/>
          </a:bodyPr>
          <a:lstStyle/>
          <a:p>
            <a:r>
              <a:rPr lang="en-US" altLang="zh-TW" sz="2400" dirty="0" smtClean="0">
                <a:ea typeface="Cambria Math" panose="02040503050406030204" pitchFamily="18" charset="0"/>
              </a:rPr>
              <a:t>Let’s step back and discuss where we got the prior distribution </a:t>
            </a:r>
            <a:r>
              <a:rPr lang="en-US" altLang="zh-TW" sz="2400" dirty="0" err="1" smtClean="0">
                <a:ea typeface="Cambria Math" panose="02040503050406030204" pitchFamily="18" charset="0"/>
              </a:rPr>
              <a:t>hyperparameters</a:t>
            </a:r>
            <a:r>
              <a:rPr lang="en-US" altLang="zh-TW" sz="2400" dirty="0" smtClean="0">
                <a:ea typeface="Cambria Math" panose="02040503050406030204" pitchFamily="18" charset="0"/>
              </a:rPr>
              <a:t>:</a:t>
            </a:r>
            <a:endParaRPr lang="en-US" altLang="zh-TW" sz="2400" dirty="0"/>
          </a:p>
        </p:txBody>
      </p:sp>
      <mc:AlternateContent xmlns:mc="http://schemas.openxmlformats.org/markup-compatibility/2006" xmlns:a14="http://schemas.microsoft.com/office/drawing/2010/main">
        <mc:Choice Requires="a14">
          <p:sp>
            <p:nvSpPr>
              <p:cNvPr id="7" name="矩形 6"/>
              <p:cNvSpPr/>
              <p:nvPr/>
            </p:nvSpPr>
            <p:spPr>
              <a:xfrm>
                <a:off x="272935" y="1552418"/>
                <a:ext cx="11597012" cy="923330"/>
              </a:xfrm>
              <a:prstGeom prst="rect">
                <a:avLst/>
              </a:prstGeom>
              <a:solidFill>
                <a:schemeClr val="accent1">
                  <a:lumMod val="20000"/>
                  <a:lumOff val="80000"/>
                </a:schemeClr>
              </a:solidFill>
              <a:ln>
                <a:solidFill>
                  <a:srgbClr val="0070C0"/>
                </a:solidFill>
              </a:ln>
            </p:spPr>
            <p:txBody>
              <a:bodyPr wrap="square">
                <a:spAutoFit/>
              </a:bodyPr>
              <a:lstStyle/>
              <a:p>
                <a:r>
                  <a:rPr lang="en-US" altLang="zh-TW" dirty="0" smtClean="0">
                    <a:solidFill>
                      <a:schemeClr val="tx1"/>
                    </a:solidFill>
                    <a:ea typeface="Cambria Math" panose="02040503050406030204" pitchFamily="18" charset="0"/>
                  </a:rPr>
                  <a:t>Note: it might seem inappropriate to use the data to set the prior distribution, but we view this as an useful approximation to our preferred approach of hierarchical modeling, in which distributional parameters such as </a:t>
                </a:r>
                <a14:m>
                  <m:oMath xmlns:m="http://schemas.openxmlformats.org/officeDocument/2006/math">
                    <m:r>
                      <a:rPr lang="zh-TW" altLang="en-US" i="1">
                        <a:solidFill>
                          <a:schemeClr val="tx1"/>
                        </a:solidFill>
                        <a:latin typeface="Cambria Math" panose="02040503050406030204" pitchFamily="18" charset="0"/>
                        <a:ea typeface="Cambria Math" panose="02040503050406030204" pitchFamily="18" charset="0"/>
                      </a:rPr>
                      <m:t>𝛼</m:t>
                    </m:r>
                    <m:r>
                      <a:rPr lang="en-US" altLang="zh-TW" b="0" i="1" smtClean="0">
                        <a:solidFill>
                          <a:schemeClr val="tx1"/>
                        </a:solidFill>
                        <a:latin typeface="Cambria Math" panose="02040503050406030204" pitchFamily="18" charset="0"/>
                        <a:ea typeface="Cambria Math" panose="02040503050406030204" pitchFamily="18" charset="0"/>
                      </a:rPr>
                      <m:t>, </m:t>
                    </m:r>
                    <m:r>
                      <a:rPr lang="zh-TW" altLang="en-US" b="0" i="1" smtClean="0">
                        <a:solidFill>
                          <a:schemeClr val="tx1"/>
                        </a:solidFill>
                        <a:latin typeface="Cambria Math" panose="02040503050406030204" pitchFamily="18" charset="0"/>
                        <a:ea typeface="Cambria Math" panose="02040503050406030204" pitchFamily="18" charset="0"/>
                      </a:rPr>
                      <m:t>𝛽</m:t>
                    </m:r>
                  </m:oMath>
                </a14:m>
                <a:r>
                  <a:rPr lang="en-US" altLang="zh-TW" dirty="0" smtClean="0">
                    <a:solidFill>
                      <a:schemeClr val="tx1"/>
                    </a:solidFill>
                  </a:rPr>
                  <a:t> in this example are treated as unknowns to be estimated.</a:t>
                </a:r>
                <a:endParaRPr lang="en-US" altLang="zh-TW"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272935" y="1552418"/>
                <a:ext cx="11597012" cy="923330"/>
              </a:xfrm>
              <a:prstGeom prst="rect">
                <a:avLst/>
              </a:prstGeom>
              <a:blipFill>
                <a:blip r:embed="rId2"/>
                <a:stretch>
                  <a:fillRect l="-420" t="-3268" r="-525" b="-9150"/>
                </a:stretch>
              </a:blipFill>
              <a:ln>
                <a:solidFill>
                  <a:srgbClr val="0070C0"/>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72934" y="2598936"/>
                <a:ext cx="11597013" cy="860748"/>
              </a:xfrm>
              <a:prstGeom prst="rect">
                <a:avLst/>
              </a:prstGeom>
            </p:spPr>
            <p:txBody>
              <a:bodyPr wrap="square">
                <a:spAutoFit/>
              </a:bodyPr>
              <a:lstStyle/>
              <a:p>
                <a:r>
                  <a:rPr lang="en-US" altLang="zh-TW" sz="2400" dirty="0" smtClean="0">
                    <a:ea typeface="Cambria Math" panose="02040503050406030204" pitchFamily="18" charset="0"/>
                  </a:rPr>
                  <a:t>Under the model, the observed count </a:t>
                </a:r>
                <a14:m>
                  <m:oMath xmlns:m="http://schemas.openxmlformats.org/officeDocument/2006/math">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oMath>
                </a14:m>
                <a:r>
                  <a:rPr lang="en-US" altLang="zh-TW" sz="2400" dirty="0" smtClean="0"/>
                  <a:t> for any county </a:t>
                </a:r>
                <a14:m>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𝑗</m:t>
                    </m:r>
                  </m:oMath>
                </a14:m>
                <a:r>
                  <a:rPr lang="en-US" altLang="zh-TW" sz="2400" dirty="0" smtClean="0"/>
                  <a:t> comes from the predictive distribution,</a:t>
                </a:r>
                <a:endParaRPr lang="en-US" altLang="zh-TW" sz="2400" dirty="0"/>
              </a:p>
            </p:txBody>
          </p:sp>
        </mc:Choice>
        <mc:Fallback xmlns="">
          <p:sp>
            <p:nvSpPr>
              <p:cNvPr id="10" name="矩形 9"/>
              <p:cNvSpPr>
                <a:spLocks noRot="1" noChangeAspect="1" noMove="1" noResize="1" noEditPoints="1" noAdjustHandles="1" noChangeArrowheads="1" noChangeShapeType="1" noTextEdit="1"/>
              </p:cNvSpPr>
              <p:nvPr/>
            </p:nvSpPr>
            <p:spPr>
              <a:xfrm>
                <a:off x="272934" y="2598936"/>
                <a:ext cx="11597013" cy="860748"/>
              </a:xfrm>
              <a:prstGeom prst="rect">
                <a:avLst/>
              </a:prstGeom>
              <a:blipFill>
                <a:blip r:embed="rId3"/>
                <a:stretch>
                  <a:fillRect l="-841" t="-4930" b="-1478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3445021" y="3348589"/>
                <a:ext cx="3858942" cy="538096"/>
              </a:xfrm>
              <a:prstGeom prst="rect">
                <a:avLst/>
              </a:prstGeom>
            </p:spPr>
            <p:txBody>
              <a:bodyPr wrap="none">
                <a:spAutoFit/>
              </a:bodyPr>
              <a:lstStyle/>
              <a:p>
                <a14:m>
                  <m:oMath xmlns:m="http://schemas.openxmlformats.org/officeDocument/2006/math">
                    <m:r>
                      <a:rPr lang="en-US" altLang="zh-TW" sz="2400" b="0" i="1" smtClean="0">
                        <a:latin typeface="Cambria Math" panose="02040503050406030204" pitchFamily="18" charset="0"/>
                        <a:ea typeface="Cambria Math" panose="02040503050406030204" pitchFamily="18" charset="0"/>
                      </a:rPr>
                      <m:t>𝑝</m:t>
                    </m:r>
                    <m:d>
                      <m:dPr>
                        <m:ctrlPr>
                          <a:rPr lang="en-US" altLang="zh-TW" sz="2400" b="0" i="1" smtClean="0">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e>
                    </m:d>
                    <m:r>
                      <a:rPr lang="en-US" altLang="zh-TW" sz="2400" b="0" i="1" smtClean="0">
                        <a:latin typeface="Cambria Math" panose="02040503050406030204" pitchFamily="18" charset="0"/>
                        <a:ea typeface="Cambria Math" panose="02040503050406030204" pitchFamily="18" charset="0"/>
                      </a:rPr>
                      <m:t>=</m:t>
                    </m:r>
                    <m:nary>
                      <m:naryPr>
                        <m:limLoc m:val="undOvr"/>
                        <m:subHide m:val="on"/>
                        <m:supHide m:val="on"/>
                        <m:ctrlPr>
                          <a:rPr lang="en-US" altLang="zh-TW" sz="2400" b="0" i="1" smtClean="0">
                            <a:latin typeface="Cambria Math" panose="02040503050406030204" pitchFamily="18" charset="0"/>
                            <a:ea typeface="Cambria Math" panose="02040503050406030204" pitchFamily="18" charset="0"/>
                          </a:rPr>
                        </m:ctrlPr>
                      </m:naryPr>
                      <m:sub/>
                      <m:sup/>
                      <m:e>
                        <m:r>
                          <a:rPr lang="en-US" altLang="zh-TW" sz="2400" b="0" i="1" smtClean="0">
                            <a:latin typeface="Cambria Math" panose="02040503050406030204" pitchFamily="18" charset="0"/>
                            <a:ea typeface="Cambria Math" panose="02040503050406030204" pitchFamily="18" charset="0"/>
                          </a:rPr>
                          <m:t>𝑝</m:t>
                        </m:r>
                        <m:d>
                          <m:dPr>
                            <m:ctrlPr>
                              <a:rPr lang="en-US" altLang="zh-TW" sz="2400" b="0" i="1" smtClean="0">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𝑦</m:t>
                                </m:r>
                              </m:e>
                              <m:sub>
                                <m:r>
                                  <a:rPr lang="en-US" altLang="zh-TW" sz="2400" i="1">
                                    <a:latin typeface="Cambria Math" panose="02040503050406030204" pitchFamily="18" charset="0"/>
                                    <a:ea typeface="Cambria Math" panose="02040503050406030204" pitchFamily="18" charset="0"/>
                                  </a:rPr>
                                  <m:t>𝑗</m:t>
                                </m:r>
                              </m:sub>
                            </m:sSub>
                          </m:e>
                          <m:e>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e>
                        </m:d>
                        <m:r>
                          <a:rPr lang="en-US" altLang="zh-TW" sz="2400" b="0" i="1" smtClean="0">
                            <a:latin typeface="Cambria Math" panose="02040503050406030204" pitchFamily="18" charset="0"/>
                            <a:ea typeface="Cambria Math" panose="02040503050406030204" pitchFamily="18" charset="0"/>
                          </a:rPr>
                          <m:t>𝑝</m:t>
                        </m:r>
                        <m:d>
                          <m:dPr>
                            <m:ctrlPr>
                              <a:rPr lang="en-US" altLang="zh-TW" sz="2400" b="0" i="1" smtClean="0">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e>
                        </m:d>
                        <m:r>
                          <a:rPr lang="en-US" altLang="zh-TW" sz="2400" b="0" i="1" smtClean="0">
                            <a:latin typeface="Cambria Math" panose="02040503050406030204" pitchFamily="18" charset="0"/>
                            <a:ea typeface="Cambria Math" panose="02040503050406030204" pitchFamily="18" charset="0"/>
                          </a:rPr>
                          <m:t>𝑑</m:t>
                        </m:r>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ea typeface="Cambria Math" panose="02040503050406030204" pitchFamily="18" charset="0"/>
                              </a:rPr>
                              <m:t>𝑗</m:t>
                            </m:r>
                          </m:sub>
                        </m:sSub>
                      </m:e>
                    </m:nary>
                  </m:oMath>
                </a14:m>
                <a:r>
                  <a:rPr lang="en-US" altLang="zh-TW" sz="2400" dirty="0" smtClean="0"/>
                  <a:t>,</a:t>
                </a:r>
              </a:p>
            </p:txBody>
          </p:sp>
        </mc:Choice>
        <mc:Fallback xmlns="">
          <p:sp>
            <p:nvSpPr>
              <p:cNvPr id="11" name="矩形 10"/>
              <p:cNvSpPr>
                <a:spLocks noRot="1" noChangeAspect="1" noMove="1" noResize="1" noEditPoints="1" noAdjustHandles="1" noChangeArrowheads="1" noChangeShapeType="1" noTextEdit="1"/>
              </p:cNvSpPr>
              <p:nvPr/>
            </p:nvSpPr>
            <p:spPr>
              <a:xfrm>
                <a:off x="3445021" y="3348589"/>
                <a:ext cx="3858942" cy="538096"/>
              </a:xfrm>
              <a:prstGeom prst="rect">
                <a:avLst/>
              </a:prstGeom>
              <a:blipFill>
                <a:blip r:embed="rId4"/>
                <a:stretch>
                  <a:fillRect t="-3371" r="-1422" b="-1573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272934" y="3916076"/>
                <a:ext cx="8042971" cy="771301"/>
              </a:xfrm>
              <a:prstGeom prst="rect">
                <a:avLst/>
              </a:prstGeom>
            </p:spPr>
            <p:txBody>
              <a:bodyPr wrap="none">
                <a:spAutoFit/>
              </a:bodyPr>
              <a:lstStyle/>
              <a:p>
                <a:r>
                  <a:rPr lang="en-US" altLang="zh-TW" sz="2400" dirty="0" smtClean="0"/>
                  <a:t>which </a:t>
                </a:r>
                <a:r>
                  <a:rPr lang="en-US" altLang="zh-TW" sz="2400" dirty="0"/>
                  <a:t>is this case is </a:t>
                </a:r>
                <a14:m>
                  <m:oMath xmlns:m="http://schemas.openxmlformats.org/officeDocument/2006/math">
                    <m:r>
                      <m:rPr>
                        <m:sty m:val="p"/>
                      </m:rPr>
                      <a:rPr lang="en-US" altLang="zh-TW" sz="2400">
                        <a:latin typeface="Cambria Math" panose="02040503050406030204" pitchFamily="18" charset="0"/>
                        <a:ea typeface="Cambria Math" panose="02040503050406030204" pitchFamily="18" charset="0"/>
                      </a:rPr>
                      <m:t>Neg</m:t>
                    </m:r>
                    <m:r>
                      <a:rPr lang="en-US" altLang="zh-TW" sz="2400" i="1">
                        <a:latin typeface="Cambria Math" panose="02040503050406030204" pitchFamily="18" charset="0"/>
                        <a:ea typeface="Cambria Math" panose="02040503050406030204" pitchFamily="18" charset="0"/>
                      </a:rPr>
                      <m:t>𝐵𝑖𝑛</m:t>
                    </m:r>
                    <m:d>
                      <m:dPr>
                        <m:ctrlPr>
                          <a:rPr lang="en-US" altLang="zh-TW" sz="2400" i="1">
                            <a:latin typeface="Cambria Math" panose="02040503050406030204" pitchFamily="18" charset="0"/>
                            <a:ea typeface="Cambria Math" panose="02040503050406030204" pitchFamily="18" charset="0"/>
                          </a:rPr>
                        </m:ctrlPr>
                      </m:dPr>
                      <m:e>
                        <m:r>
                          <a:rPr lang="zh-TW" altLang="en-US" sz="2400" i="1">
                            <a:latin typeface="Cambria Math" panose="02040503050406030204" pitchFamily="18" charset="0"/>
                            <a:ea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m:t>
                        </m:r>
                        <m:f>
                          <m:fPr>
                            <m:ctrlPr>
                              <a:rPr lang="en-US" altLang="zh-TW" sz="2400" i="1">
                                <a:latin typeface="Cambria Math" panose="02040503050406030204" pitchFamily="18" charset="0"/>
                                <a:ea typeface="Cambria Math" panose="02040503050406030204" pitchFamily="18" charset="0"/>
                              </a:rPr>
                            </m:ctrlPr>
                          </m:fPr>
                          <m:num>
                            <m:r>
                              <a:rPr lang="zh-TW" altLang="en-US" sz="2400" i="1">
                                <a:latin typeface="Cambria Math" panose="02040503050406030204" pitchFamily="18" charset="0"/>
                                <a:ea typeface="Cambria Math" panose="02040503050406030204" pitchFamily="18" charset="0"/>
                              </a:rPr>
                              <m:t>𝛽</m:t>
                            </m:r>
                          </m:num>
                          <m:den>
                            <m:r>
                              <a:rPr lang="en-US" altLang="zh-TW" sz="2400" i="1">
                                <a:latin typeface="Cambria Math" panose="02040503050406030204" pitchFamily="18" charset="0"/>
                                <a:ea typeface="Cambria Math" panose="02040503050406030204" pitchFamily="18" charset="0"/>
                              </a:rPr>
                              <m:t>10</m:t>
                            </m:r>
                            <m:sSub>
                              <m:sSubPr>
                                <m:ctrlPr>
                                  <a:rPr lang="en-US" altLang="zh-TW" sz="2400" i="1">
                                    <a:latin typeface="Cambria Math" panose="02040503050406030204" pitchFamily="18" charset="0"/>
                                    <a:ea typeface="Cambria Math" panose="02040503050406030204" pitchFamily="18" charset="0"/>
                                  </a:rPr>
                                </m:ctrlPr>
                              </m:sSubPr>
                              <m:e>
                                <m:r>
                                  <a:rPr lang="en-US" altLang="zh-TW" sz="2400" i="1">
                                    <a:latin typeface="Cambria Math" panose="02040503050406030204" pitchFamily="18" charset="0"/>
                                    <a:ea typeface="Cambria Math" panose="02040503050406030204" pitchFamily="18" charset="0"/>
                                  </a:rPr>
                                  <m:t>𝑛</m:t>
                                </m:r>
                              </m:e>
                              <m:sub>
                                <m:r>
                                  <a:rPr lang="en-US" altLang="zh-TW" sz="2400" i="1">
                                    <a:latin typeface="Cambria Math" panose="02040503050406030204" pitchFamily="18" charset="0"/>
                                    <a:ea typeface="Cambria Math" panose="02040503050406030204" pitchFamily="18" charset="0"/>
                                  </a:rPr>
                                  <m:t>𝑗</m:t>
                                </m:r>
                              </m:sub>
                            </m:sSub>
                          </m:den>
                        </m:f>
                      </m:e>
                    </m:d>
                  </m:oMath>
                </a14:m>
                <a:r>
                  <a:rPr lang="en-US" altLang="zh-TW" sz="2400" dirty="0" smtClean="0"/>
                  <a:t>, with mean and variance:</a:t>
                </a:r>
                <a:endParaRPr lang="zh-TW" altLang="en-US" sz="2400" dirty="0"/>
              </a:p>
            </p:txBody>
          </p:sp>
        </mc:Choice>
        <mc:Fallback xmlns="">
          <p:sp>
            <p:nvSpPr>
              <p:cNvPr id="12" name="矩形 11"/>
              <p:cNvSpPr>
                <a:spLocks noRot="1" noChangeAspect="1" noMove="1" noResize="1" noEditPoints="1" noAdjustHandles="1" noChangeArrowheads="1" noChangeShapeType="1" noTextEdit="1"/>
              </p:cNvSpPr>
              <p:nvPr/>
            </p:nvSpPr>
            <p:spPr>
              <a:xfrm>
                <a:off x="272934" y="3916076"/>
                <a:ext cx="8042971" cy="771301"/>
              </a:xfrm>
              <a:prstGeom prst="rect">
                <a:avLst/>
              </a:prstGeom>
              <a:blipFill>
                <a:blip r:embed="rId5"/>
                <a:stretch>
                  <a:fillRect l="-1213" r="-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277327" y="4837114"/>
                <a:ext cx="1701941" cy="6133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𝔼</m:t>
                      </m:r>
                      <m:d>
                        <m:dPr>
                          <m:begChr m:val="["/>
                          <m:endChr m:val="]"/>
                          <m:ctrlPr>
                            <a:rPr lang="en-US" altLang="zh-TW" i="1">
                              <a:latin typeface="Cambria Math" panose="02040503050406030204" pitchFamily="18" charset="0"/>
                              <a:ea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𝑦</m:t>
                              </m:r>
                            </m:e>
                            <m:sub>
                              <m:r>
                                <a:rPr lang="en-US" altLang="zh-TW" i="1">
                                  <a:latin typeface="Cambria Math" panose="02040503050406030204" pitchFamily="18" charset="0"/>
                                  <a:ea typeface="Cambria Math" panose="02040503050406030204" pitchFamily="18" charset="0"/>
                                </a:rPr>
                                <m:t>𝑗</m:t>
                              </m:r>
                            </m:sub>
                          </m:sSub>
                        </m:e>
                      </m:d>
                      <m:r>
                        <a:rPr lang="en-US" altLang="zh-TW" i="1">
                          <a:latin typeface="Cambria Math" panose="02040503050406030204" pitchFamily="18" charset="0"/>
                        </a:rPr>
                        <m:t>=</m:t>
                      </m:r>
                      <m:r>
                        <a:rPr lang="en-US" altLang="zh-TW" b="0" i="1" smtClean="0">
                          <a:latin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f>
                        <m:fPr>
                          <m:ctrlPr>
                            <a:rPr lang="en-US" altLang="zh-TW" b="0" i="1" smtClean="0">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r>
                            <a:rPr lang="zh-TW" altLang="en-US" b="0" i="1" smtClean="0">
                              <a:latin typeface="Cambria Math" panose="02040503050406030204" pitchFamily="18" charset="0"/>
                              <a:ea typeface="Cambria Math" panose="02040503050406030204" pitchFamily="18" charset="0"/>
                            </a:rPr>
                            <m:t>𝛽</m:t>
                          </m:r>
                        </m:den>
                      </m:f>
                    </m:oMath>
                  </m:oMathPara>
                </a14:m>
                <a:endParaRPr lang="en-US" altLang="zh-TW" b="0" dirty="0" smtClean="0">
                  <a:ea typeface="Cambria Math" panose="020405030504060302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4277327" y="4837114"/>
                <a:ext cx="1701941" cy="613309"/>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3972074" y="5509856"/>
                <a:ext cx="3256981" cy="6133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𝑣𝑎𝑟</m:t>
                      </m:r>
                      <m:d>
                        <m:dPr>
                          <m:ctrlPr>
                            <a:rPr lang="en-US" altLang="zh-TW" i="1">
                              <a:latin typeface="Cambria Math" panose="02040503050406030204" pitchFamily="18" charset="0"/>
                            </a:rPr>
                          </m:ctrlPr>
                        </m:dPr>
                        <m:e>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𝑦</m:t>
                              </m:r>
                            </m:e>
                            <m:sub>
                              <m:r>
                                <a:rPr lang="en-US" altLang="zh-TW" i="1">
                                  <a:latin typeface="Cambria Math" panose="02040503050406030204" pitchFamily="18" charset="0"/>
                                  <a:ea typeface="Cambria Math" panose="02040503050406030204" pitchFamily="18" charset="0"/>
                                </a:rPr>
                                <m:t>𝑗</m:t>
                              </m:r>
                            </m:sub>
                          </m:sSub>
                        </m:e>
                      </m:d>
                      <m:r>
                        <a:rPr lang="en-US" altLang="zh-TW" i="1">
                          <a:latin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f>
                        <m:fPr>
                          <m:ctrlPr>
                            <a:rPr lang="en-US" altLang="zh-TW" i="1">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r>
                            <a:rPr lang="zh-TW" altLang="en-US" i="1">
                              <a:latin typeface="Cambria Math" panose="02040503050406030204" pitchFamily="18" charset="0"/>
                              <a:ea typeface="Cambria Math" panose="02040503050406030204" pitchFamily="18" charset="0"/>
                            </a:rPr>
                            <m:t>𝛽</m:t>
                          </m:r>
                        </m:den>
                      </m:f>
                      <m:r>
                        <a:rPr lang="en-US" altLang="zh-TW" b="0" i="1"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r>
                            <a:rPr lang="en-US" altLang="zh-TW" b="0" i="1" smtClean="0">
                              <a:latin typeface="Cambria Math" panose="02040503050406030204" pitchFamily="18" charset="0"/>
                              <a:ea typeface="Cambria Math" panose="02040503050406030204" pitchFamily="18" charset="0"/>
                            </a:rPr>
                            <m:t>)</m:t>
                          </m:r>
                        </m:e>
                        <m:sup>
                          <m:r>
                            <a:rPr lang="en-US" altLang="zh-TW" b="0" i="1" smtClean="0">
                              <a:latin typeface="Cambria Math" panose="02040503050406030204" pitchFamily="18" charset="0"/>
                              <a:ea typeface="Cambria Math" panose="02040503050406030204" pitchFamily="18" charset="0"/>
                            </a:rPr>
                            <m:t>2</m:t>
                          </m:r>
                        </m:sup>
                      </m:sSup>
                      <m:f>
                        <m:fPr>
                          <m:ctrlPr>
                            <a:rPr lang="en-US" altLang="zh-TW" i="1">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sSup>
                            <m:sSupPr>
                              <m:ctrlPr>
                                <a:rPr lang="en-US" altLang="zh-TW" i="1" smtClean="0">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𝛽</m:t>
                              </m:r>
                            </m:e>
                            <m:sup>
                              <m:r>
                                <a:rPr lang="en-US" altLang="zh-TW" b="0" i="1" smtClean="0">
                                  <a:latin typeface="Cambria Math" panose="02040503050406030204" pitchFamily="18" charset="0"/>
                                  <a:ea typeface="Cambria Math" panose="02040503050406030204" pitchFamily="18" charset="0"/>
                                </a:rPr>
                                <m:t>2</m:t>
                              </m:r>
                            </m:sup>
                          </m:sSup>
                        </m:den>
                      </m:f>
                    </m:oMath>
                  </m:oMathPara>
                </a14:m>
                <a:endParaRPr lang="en-US" altLang="zh-TW" dirty="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3972074" y="5509856"/>
                <a:ext cx="3256981" cy="613309"/>
              </a:xfrm>
              <a:prstGeom prst="rect">
                <a:avLst/>
              </a:prstGeom>
              <a:blipFill>
                <a:blip r:embed="rId7"/>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623841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mc:AlternateContent xmlns:mc="http://schemas.openxmlformats.org/markup-compatibility/2006" xmlns:a14="http://schemas.microsoft.com/office/drawing/2010/main">
        <mc:Choice Requires="a14">
          <p:sp>
            <p:nvSpPr>
              <p:cNvPr id="10" name="矩形 9"/>
              <p:cNvSpPr/>
              <p:nvPr/>
            </p:nvSpPr>
            <p:spPr>
              <a:xfrm>
                <a:off x="272934" y="1090753"/>
                <a:ext cx="11597013" cy="830997"/>
              </a:xfrm>
              <a:prstGeom prst="rect">
                <a:avLst/>
              </a:prstGeom>
            </p:spPr>
            <p:txBody>
              <a:bodyPr wrap="square">
                <a:spAutoFit/>
              </a:bodyPr>
              <a:lstStyle/>
              <a:p>
                <a:r>
                  <a:rPr lang="en-US" altLang="zh-TW" sz="2400" dirty="0" smtClean="0">
                    <a:ea typeface="Cambria Math" panose="02040503050406030204" pitchFamily="18" charset="0"/>
                  </a:rPr>
                  <a:t>Matching the observed mean and variance to their expectations and solving for </a:t>
                </a:r>
                <a14:m>
                  <m:oMath xmlns:m="http://schemas.openxmlformats.org/officeDocument/2006/math">
                    <m:r>
                      <a:rPr lang="zh-TW" altLang="en-US" sz="2400" i="1">
                        <a:latin typeface="Cambria Math" panose="02040503050406030204" pitchFamily="18" charset="0"/>
                        <a:ea typeface="Cambria Math" panose="02040503050406030204" pitchFamily="18" charset="0"/>
                      </a:rPr>
                      <m:t>𝛼</m:t>
                    </m:r>
                    <m:r>
                      <a:rPr lang="en-US" altLang="zh-TW" sz="2400" i="1">
                        <a:latin typeface="Cambria Math" panose="02040503050406030204" pitchFamily="18" charset="0"/>
                        <a:ea typeface="Cambria Math" panose="02040503050406030204" pitchFamily="18" charset="0"/>
                      </a:rPr>
                      <m:t>, </m:t>
                    </m:r>
                    <m:r>
                      <a:rPr lang="zh-TW" altLang="en-US" sz="2400" i="1">
                        <a:latin typeface="Cambria Math" panose="02040503050406030204" pitchFamily="18" charset="0"/>
                        <a:ea typeface="Cambria Math" panose="02040503050406030204" pitchFamily="18" charset="0"/>
                      </a:rPr>
                      <m:t>𝛽</m:t>
                    </m:r>
                  </m:oMath>
                </a14:m>
                <a:r>
                  <a:rPr lang="en-US" altLang="zh-TW" sz="2400" dirty="0" smtClean="0">
                    <a:ea typeface="Cambria Math" panose="02040503050406030204" pitchFamily="18" charset="0"/>
                  </a:rPr>
                  <a:t> yields the parameters of the prior distribution.</a:t>
                </a:r>
                <a:endParaRPr lang="en-US" altLang="zh-TW" sz="2400" dirty="0"/>
              </a:p>
            </p:txBody>
          </p:sp>
        </mc:Choice>
        <mc:Fallback xmlns="">
          <p:sp>
            <p:nvSpPr>
              <p:cNvPr id="10" name="矩形 9"/>
              <p:cNvSpPr>
                <a:spLocks noRot="1" noChangeAspect="1" noMove="1" noResize="1" noEditPoints="1" noAdjustHandles="1" noChangeArrowheads="1" noChangeShapeType="1" noTextEdit="1"/>
              </p:cNvSpPr>
              <p:nvPr/>
            </p:nvSpPr>
            <p:spPr>
              <a:xfrm>
                <a:off x="272934" y="1090753"/>
                <a:ext cx="11597013" cy="830997"/>
              </a:xfrm>
              <a:prstGeom prst="rect">
                <a:avLst/>
              </a:prstGeom>
              <a:blipFill>
                <a:blip r:embed="rId2"/>
                <a:stretch>
                  <a:fillRect l="-841" t="-5882" b="-1617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矩形 12"/>
              <p:cNvSpPr/>
              <p:nvPr/>
            </p:nvSpPr>
            <p:spPr>
              <a:xfrm>
                <a:off x="4766468" y="2044938"/>
                <a:ext cx="1511439" cy="7176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TW" altLang="en-US" i="1" smtClean="0">
                          <a:latin typeface="Cambria Math" panose="02040503050406030204" pitchFamily="18" charset="0"/>
                        </a:rPr>
                        <m:t>𝔼</m:t>
                      </m:r>
                      <m:d>
                        <m:dPr>
                          <m:begChr m:val="["/>
                          <m:endChr m:val="]"/>
                          <m:ctrlPr>
                            <a:rPr lang="en-US" altLang="zh-TW" i="1">
                              <a:latin typeface="Cambria Math" panose="02040503050406030204" pitchFamily="18" charset="0"/>
                              <a:ea typeface="Cambria Math" panose="02040503050406030204" pitchFamily="18" charset="0"/>
                            </a:rPr>
                          </m:ctrlPr>
                        </m:dPr>
                        <m:e>
                          <m:f>
                            <m:fPr>
                              <m:ctrlPr>
                                <a:rPr lang="en-US" altLang="zh-TW" b="0" i="1" smtClean="0">
                                  <a:latin typeface="Cambria Math" panose="02040503050406030204" pitchFamily="18" charset="0"/>
                                  <a:ea typeface="Cambria Math" panose="02040503050406030204" pitchFamily="18" charset="0"/>
                                </a:rPr>
                              </m:ctrlPr>
                            </m:fPr>
                            <m:num>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𝑦</m:t>
                                  </m:r>
                                </m:e>
                                <m:sub>
                                  <m:r>
                                    <a:rPr lang="en-US" altLang="zh-TW" i="1">
                                      <a:latin typeface="Cambria Math" panose="02040503050406030204" pitchFamily="18" charset="0"/>
                                      <a:ea typeface="Cambria Math" panose="02040503050406030204" pitchFamily="18" charset="0"/>
                                    </a:rPr>
                                    <m:t>𝑗</m:t>
                                  </m:r>
                                </m:sub>
                              </m:sSub>
                            </m:num>
                            <m:den>
                              <m:r>
                                <a:rPr lang="en-US" altLang="zh-TW" b="0" i="1" smtClean="0">
                                  <a:latin typeface="Cambria Math" panose="02040503050406030204" pitchFamily="18" charset="0"/>
                                  <a:ea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den>
                          </m:f>
                        </m:e>
                      </m:d>
                      <m:r>
                        <a:rPr lang="en-US" altLang="zh-TW" i="1">
                          <a:latin typeface="Cambria Math" panose="02040503050406030204" pitchFamily="18" charset="0"/>
                        </a:rPr>
                        <m:t>=</m:t>
                      </m:r>
                      <m:f>
                        <m:fPr>
                          <m:ctrlPr>
                            <a:rPr lang="en-US" altLang="zh-TW" b="0" i="1" smtClean="0">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r>
                            <a:rPr lang="zh-TW" altLang="en-US" b="0" i="1" smtClean="0">
                              <a:latin typeface="Cambria Math" panose="02040503050406030204" pitchFamily="18" charset="0"/>
                              <a:ea typeface="Cambria Math" panose="02040503050406030204" pitchFamily="18" charset="0"/>
                            </a:rPr>
                            <m:t>𝛽</m:t>
                          </m:r>
                        </m:den>
                      </m:f>
                    </m:oMath>
                  </m:oMathPara>
                </a14:m>
                <a:endParaRPr lang="en-US" altLang="zh-TW" b="0" dirty="0" smtClean="0">
                  <a:ea typeface="Cambria Math" panose="02040503050406030204" pitchFamily="18" charset="0"/>
                </a:endParaRPr>
              </a:p>
            </p:txBody>
          </p:sp>
        </mc:Choice>
        <mc:Fallback xmlns="">
          <p:sp>
            <p:nvSpPr>
              <p:cNvPr id="13" name="矩形 12"/>
              <p:cNvSpPr>
                <a:spLocks noRot="1" noChangeAspect="1" noMove="1" noResize="1" noEditPoints="1" noAdjustHandles="1" noChangeArrowheads="1" noChangeShapeType="1" noTextEdit="1"/>
              </p:cNvSpPr>
              <p:nvPr/>
            </p:nvSpPr>
            <p:spPr>
              <a:xfrm>
                <a:off x="4766468" y="2044938"/>
                <a:ext cx="1511439" cy="717697"/>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p:cNvSpPr/>
              <p:nvPr/>
            </p:nvSpPr>
            <p:spPr>
              <a:xfrm>
                <a:off x="4461215" y="2717680"/>
                <a:ext cx="2849754" cy="720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1" smtClean="0">
                          <a:latin typeface="Cambria Math" panose="02040503050406030204" pitchFamily="18" charset="0"/>
                        </a:rPr>
                        <m:t>𝑣𝑎𝑟</m:t>
                      </m:r>
                      <m:d>
                        <m:dPr>
                          <m:ctrlPr>
                            <a:rPr lang="en-US" altLang="zh-TW" i="1">
                              <a:latin typeface="Cambria Math" panose="02040503050406030204" pitchFamily="18" charset="0"/>
                            </a:rPr>
                          </m:ctrlPr>
                        </m:dPr>
                        <m:e>
                          <m:f>
                            <m:fPr>
                              <m:ctrlPr>
                                <a:rPr lang="en-US" altLang="zh-TW" i="1">
                                  <a:latin typeface="Cambria Math" panose="02040503050406030204" pitchFamily="18" charset="0"/>
                                  <a:ea typeface="Cambria Math" panose="02040503050406030204" pitchFamily="18" charset="0"/>
                                </a:rPr>
                              </m:ctrlPr>
                            </m:fPr>
                            <m:num>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𝑦</m:t>
                                  </m:r>
                                </m:e>
                                <m:sub>
                                  <m:r>
                                    <a:rPr lang="en-US" altLang="zh-TW" i="1">
                                      <a:latin typeface="Cambria Math" panose="02040503050406030204" pitchFamily="18" charset="0"/>
                                      <a:ea typeface="Cambria Math" panose="02040503050406030204" pitchFamily="18" charset="0"/>
                                    </a:rPr>
                                    <m:t>𝑗</m:t>
                                  </m:r>
                                </m:sub>
                              </m:sSub>
                            </m:num>
                            <m:den>
                              <m:r>
                                <a:rPr lang="en-US" altLang="zh-TW" i="1">
                                  <a:latin typeface="Cambria Math" panose="02040503050406030204" pitchFamily="18" charset="0"/>
                                  <a:ea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den>
                          </m:f>
                        </m:e>
                      </m:d>
                      <m:r>
                        <a:rPr lang="en-US" altLang="zh-TW" i="1">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den>
                      </m:f>
                      <m:f>
                        <m:fPr>
                          <m:ctrlPr>
                            <a:rPr lang="en-US" altLang="zh-TW" i="1">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r>
                            <a:rPr lang="zh-TW" altLang="en-US" i="1">
                              <a:latin typeface="Cambria Math" panose="02040503050406030204" pitchFamily="18" charset="0"/>
                              <a:ea typeface="Cambria Math" panose="02040503050406030204" pitchFamily="18" charset="0"/>
                            </a:rPr>
                            <m:t>𝛽</m:t>
                          </m:r>
                        </m:den>
                      </m:f>
                      <m:r>
                        <a:rPr lang="en-US" altLang="zh-TW" b="0" i="1" smtClean="0">
                          <a:latin typeface="Cambria Math" panose="02040503050406030204" pitchFamily="18" charset="0"/>
                          <a:ea typeface="Cambria Math" panose="02040503050406030204" pitchFamily="18" charset="0"/>
                        </a:rPr>
                        <m:t>+</m:t>
                      </m:r>
                      <m:f>
                        <m:fPr>
                          <m:ctrlPr>
                            <a:rPr lang="en-US" altLang="zh-TW" i="1">
                              <a:latin typeface="Cambria Math" panose="02040503050406030204" pitchFamily="18" charset="0"/>
                              <a:ea typeface="Cambria Math" panose="02040503050406030204" pitchFamily="18" charset="0"/>
                            </a:rPr>
                          </m:ctrlPr>
                        </m:fPr>
                        <m:num>
                          <m:r>
                            <a:rPr lang="zh-TW" altLang="en-US" i="1">
                              <a:latin typeface="Cambria Math" panose="02040503050406030204" pitchFamily="18" charset="0"/>
                              <a:ea typeface="Cambria Math" panose="02040503050406030204" pitchFamily="18" charset="0"/>
                            </a:rPr>
                            <m:t>𝛼</m:t>
                          </m:r>
                        </m:num>
                        <m:den>
                          <m:sSup>
                            <m:sSupPr>
                              <m:ctrlPr>
                                <a:rPr lang="en-US" altLang="zh-TW" i="1" smtClean="0">
                                  <a:latin typeface="Cambria Math" panose="02040503050406030204" pitchFamily="18" charset="0"/>
                                  <a:ea typeface="Cambria Math" panose="02040503050406030204" pitchFamily="18" charset="0"/>
                                </a:rPr>
                              </m:ctrlPr>
                            </m:sSupPr>
                            <m:e>
                              <m:r>
                                <a:rPr lang="zh-TW" altLang="en-US" i="1">
                                  <a:latin typeface="Cambria Math" panose="02040503050406030204" pitchFamily="18" charset="0"/>
                                  <a:ea typeface="Cambria Math" panose="02040503050406030204" pitchFamily="18" charset="0"/>
                                </a:rPr>
                                <m:t>𝛽</m:t>
                              </m:r>
                            </m:e>
                            <m:sup>
                              <m:r>
                                <a:rPr lang="en-US" altLang="zh-TW" b="0" i="1" smtClean="0">
                                  <a:latin typeface="Cambria Math" panose="02040503050406030204" pitchFamily="18" charset="0"/>
                                  <a:ea typeface="Cambria Math" panose="02040503050406030204" pitchFamily="18" charset="0"/>
                                </a:rPr>
                                <m:t>2</m:t>
                              </m:r>
                            </m:sup>
                          </m:sSup>
                        </m:den>
                      </m:f>
                    </m:oMath>
                  </m:oMathPara>
                </a14:m>
                <a:endParaRPr lang="en-US" altLang="zh-TW" dirty="0">
                  <a:ea typeface="Cambria Math" panose="02040503050406030204" pitchFamily="18" charset="0"/>
                </a:endParaRPr>
              </a:p>
            </p:txBody>
          </p:sp>
        </mc:Choice>
        <mc:Fallback xmlns="">
          <p:sp>
            <p:nvSpPr>
              <p:cNvPr id="14" name="矩形 13"/>
              <p:cNvSpPr>
                <a:spLocks noRot="1" noChangeAspect="1" noMove="1" noResize="1" noEditPoints="1" noAdjustHandles="1" noChangeArrowheads="1" noChangeShapeType="1" noTextEdit="1"/>
              </p:cNvSpPr>
              <p:nvPr/>
            </p:nvSpPr>
            <p:spPr>
              <a:xfrm>
                <a:off x="4461215" y="2717680"/>
                <a:ext cx="2849754" cy="720647"/>
              </a:xfrm>
              <a:prstGeom prst="rect">
                <a:avLst/>
              </a:prstGeom>
              <a:blipFill>
                <a:blip r:embed="rId4"/>
                <a:stretch>
                  <a:fillRect/>
                </a:stretch>
              </a:blipFill>
            </p:spPr>
            <p:txBody>
              <a:bodyPr/>
              <a:lstStyle/>
              <a:p>
                <a:r>
                  <a:rPr lang="zh-TW" altLang="en-US">
                    <a:noFill/>
                  </a:rPr>
                  <a:t> </a:t>
                </a:r>
              </a:p>
            </p:txBody>
          </p:sp>
        </mc:Fallback>
      </mc:AlternateContent>
      <p:sp>
        <p:nvSpPr>
          <p:cNvPr id="15" name="矩形 14"/>
          <p:cNvSpPr/>
          <p:nvPr/>
        </p:nvSpPr>
        <p:spPr>
          <a:xfrm>
            <a:off x="272933" y="3801744"/>
            <a:ext cx="11597013" cy="830997"/>
          </a:xfrm>
          <a:prstGeom prst="rect">
            <a:avLst/>
          </a:prstGeom>
        </p:spPr>
        <p:txBody>
          <a:bodyPr wrap="square">
            <a:spAutoFit/>
          </a:bodyPr>
          <a:lstStyle/>
          <a:p>
            <a:r>
              <a:rPr lang="en-US" altLang="zh-TW" sz="2400" dirty="0" smtClean="0">
                <a:ea typeface="Cambria Math" panose="02040503050406030204" pitchFamily="18" charset="0"/>
              </a:rPr>
              <a:t>In the future, we will discuss how to estimate this and other prior distributions in a more Bayesian manner, using hierarchical models. </a:t>
            </a:r>
            <a:endParaRPr lang="en-US" altLang="zh-TW" sz="2400" dirty="0"/>
          </a:p>
        </p:txBody>
      </p:sp>
    </p:spTree>
    <p:extLst>
      <p:ext uri="{BB962C8B-B14F-4D97-AF65-F5344CB8AC3E}">
        <p14:creationId xmlns:p14="http://schemas.microsoft.com/office/powerpoint/2010/main" val="1673620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t>Example: informative prior distribution </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862" y="1090753"/>
            <a:ext cx="8296275" cy="4095750"/>
          </a:xfrm>
          <a:prstGeom prst="rect">
            <a:avLst/>
          </a:prstGeom>
        </p:spPr>
      </p:pic>
      <mc:AlternateContent xmlns:mc="http://schemas.openxmlformats.org/markup-compatibility/2006" xmlns:a14="http://schemas.microsoft.com/office/drawing/2010/main">
        <mc:Choice Requires="a14">
          <p:sp>
            <p:nvSpPr>
              <p:cNvPr id="8" name="文字方塊 7"/>
              <p:cNvSpPr txBox="1"/>
              <p:nvPr/>
            </p:nvSpPr>
            <p:spPr>
              <a:xfrm>
                <a:off x="272934" y="5309691"/>
                <a:ext cx="11366438" cy="822726"/>
              </a:xfrm>
              <a:prstGeom prst="rect">
                <a:avLst/>
              </a:prstGeom>
              <a:noFill/>
            </p:spPr>
            <p:txBody>
              <a:bodyPr wrap="square" rtlCol="0">
                <a:spAutoFit/>
              </a:bodyPr>
              <a:lstStyle/>
              <a:p>
                <a:r>
                  <a:rPr lang="en-US" altLang="zh-TW" dirty="0" smtClean="0"/>
                  <a:t>Empirical distribution of the age-adjusted kidney cancer death rates, </a:t>
                </a:r>
                <a14:m>
                  <m:oMath xmlns:m="http://schemas.openxmlformats.org/officeDocument/2006/math">
                    <m:f>
                      <m:fPr>
                        <m:ctrlPr>
                          <a:rPr lang="en-US" altLang="zh-TW" i="1">
                            <a:latin typeface="Cambria Math" panose="02040503050406030204" pitchFamily="18" charset="0"/>
                            <a:ea typeface="Cambria Math" panose="02040503050406030204" pitchFamily="18" charset="0"/>
                          </a:rPr>
                        </m:ctrlPr>
                      </m:fPr>
                      <m:num>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𝑦</m:t>
                            </m:r>
                          </m:e>
                          <m:sub>
                            <m:r>
                              <a:rPr lang="en-US" altLang="zh-TW" i="1">
                                <a:latin typeface="Cambria Math" panose="02040503050406030204" pitchFamily="18" charset="0"/>
                                <a:ea typeface="Cambria Math" panose="02040503050406030204" pitchFamily="18" charset="0"/>
                              </a:rPr>
                              <m:t>𝑗</m:t>
                            </m:r>
                          </m:sub>
                        </m:sSub>
                      </m:num>
                      <m:den>
                        <m:r>
                          <a:rPr lang="en-US" altLang="zh-TW" i="1">
                            <a:latin typeface="Cambria Math" panose="02040503050406030204" pitchFamily="18" charset="0"/>
                            <a:ea typeface="Cambria Math" panose="02040503050406030204" pitchFamily="18" charset="0"/>
                          </a:rPr>
                          <m:t>10</m:t>
                        </m:r>
                        <m:sSub>
                          <m:sSubPr>
                            <m:ctrlPr>
                              <a:rPr lang="en-US" altLang="zh-TW" i="1">
                                <a:latin typeface="Cambria Math" panose="02040503050406030204" pitchFamily="18" charset="0"/>
                                <a:ea typeface="Cambria Math" panose="02040503050406030204" pitchFamily="18" charset="0"/>
                              </a:rPr>
                            </m:ctrlPr>
                          </m:sSubPr>
                          <m:e>
                            <m:r>
                              <a:rPr lang="en-US" altLang="zh-TW" i="1">
                                <a:latin typeface="Cambria Math" panose="02040503050406030204" pitchFamily="18" charset="0"/>
                                <a:ea typeface="Cambria Math" panose="02040503050406030204" pitchFamily="18" charset="0"/>
                              </a:rPr>
                              <m:t>𝑛</m:t>
                            </m:r>
                          </m:e>
                          <m:sub>
                            <m:r>
                              <a:rPr lang="en-US" altLang="zh-TW" i="1">
                                <a:latin typeface="Cambria Math" panose="02040503050406030204" pitchFamily="18" charset="0"/>
                                <a:ea typeface="Cambria Math" panose="02040503050406030204" pitchFamily="18" charset="0"/>
                              </a:rPr>
                              <m:t>𝑗</m:t>
                            </m:r>
                          </m:sub>
                        </m:sSub>
                      </m:den>
                    </m:f>
                  </m:oMath>
                </a14:m>
                <a:r>
                  <a:rPr lang="en-US" altLang="zh-TW" dirty="0" smtClean="0"/>
                  <a:t>, </a:t>
                </a:r>
                <a:r>
                  <a:rPr lang="en-US" altLang="zh-TW" dirty="0"/>
                  <a:t>for the </a:t>
                </a:r>
                <a:r>
                  <a:rPr lang="en-US" altLang="zh-TW" dirty="0" smtClean="0"/>
                  <a:t>3071 counties </a:t>
                </a:r>
                <a:r>
                  <a:rPr lang="en-US" altLang="zh-TW" dirty="0"/>
                  <a:t>in the U.S., along with the </a:t>
                </a:r>
                <a14:m>
                  <m:oMath xmlns:m="http://schemas.openxmlformats.org/officeDocument/2006/math">
                    <m:r>
                      <a:rPr lang="en-US" altLang="zh-TW" b="0" i="1" smtClean="0">
                        <a:latin typeface="Cambria Math" panose="02040503050406030204" pitchFamily="18" charset="0"/>
                      </a:rPr>
                      <m:t>𝐺𝑎𝑚𝑚𝑎</m:t>
                    </m:r>
                    <m:r>
                      <a:rPr lang="en-US" altLang="zh-TW" b="0" i="1" smtClean="0">
                        <a:latin typeface="Cambria Math" panose="02040503050406030204" pitchFamily="18" charset="0"/>
                      </a:rPr>
                      <m:t>(20, 430,000)</m:t>
                    </m:r>
                  </m:oMath>
                </a14:m>
                <a:r>
                  <a:rPr lang="en-US" altLang="zh-TW" dirty="0" smtClean="0"/>
                  <a:t> prior </a:t>
                </a:r>
                <a:r>
                  <a:rPr lang="en-US" altLang="zh-TW" dirty="0"/>
                  <a:t>distribution for the underlying </a:t>
                </a:r>
                <a:r>
                  <a:rPr lang="en-US" altLang="zh-TW" dirty="0" smtClean="0"/>
                  <a:t>cancer rates </a:t>
                </a:r>
                <a14:m>
                  <m:oMath xmlns:m="http://schemas.openxmlformats.org/officeDocument/2006/math">
                    <m:r>
                      <a:rPr lang="en-US" altLang="zh-TW" b="0" i="1" smtClean="0">
                        <a:latin typeface="Cambria Math" panose="02040503050406030204" pitchFamily="18" charset="0"/>
                        <a:ea typeface="Cambria Math" panose="02040503050406030204" pitchFamily="18" charset="0"/>
                      </a:rPr>
                      <m:t>𝑗</m:t>
                    </m:r>
                  </m:oMath>
                </a14:m>
                <a:r>
                  <a:rPr lang="en-US" altLang="zh-TW" dirty="0" smtClean="0"/>
                  <a:t> </a:t>
                </a:r>
                <a:r>
                  <a:rPr lang="en-US" altLang="zh-TW" dirty="0"/>
                  <a:t>.</a:t>
                </a:r>
                <a:endParaRPr lang="en-US" altLang="zh-TW" dirty="0" smtClean="0"/>
              </a:p>
            </p:txBody>
          </p:sp>
        </mc:Choice>
        <mc:Fallback xmlns="">
          <p:sp>
            <p:nvSpPr>
              <p:cNvPr id="8" name="文字方塊 7"/>
              <p:cNvSpPr txBox="1">
                <a:spLocks noRot="1" noChangeAspect="1" noMove="1" noResize="1" noEditPoints="1" noAdjustHandles="1" noChangeArrowheads="1" noChangeShapeType="1" noTextEdit="1"/>
              </p:cNvSpPr>
              <p:nvPr/>
            </p:nvSpPr>
            <p:spPr>
              <a:xfrm>
                <a:off x="272934" y="5309691"/>
                <a:ext cx="11366438" cy="822726"/>
              </a:xfrm>
              <a:prstGeom prst="rect">
                <a:avLst/>
              </a:prstGeom>
              <a:blipFill>
                <a:blip r:embed="rId3"/>
                <a:stretch>
                  <a:fillRect l="-483" b="-111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645909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err="1" smtClean="0"/>
              <a:t>Noninformative</a:t>
            </a:r>
            <a:r>
              <a:rPr lang="en-US" altLang="zh-TW" dirty="0" smtClean="0"/>
              <a:t> prior distribution</a:t>
            </a:r>
            <a:endParaRPr lang="zh-TW" altLang="en-US" dirty="0"/>
          </a:p>
        </p:txBody>
      </p:sp>
      <p:sp>
        <p:nvSpPr>
          <p:cNvPr id="6" name="矩形 5"/>
          <p:cNvSpPr/>
          <p:nvPr/>
        </p:nvSpPr>
        <p:spPr>
          <a:xfrm>
            <a:off x="272934" y="1090753"/>
            <a:ext cx="11597013" cy="1200329"/>
          </a:xfrm>
          <a:prstGeom prst="rect">
            <a:avLst/>
          </a:prstGeom>
        </p:spPr>
        <p:txBody>
          <a:bodyPr wrap="square">
            <a:spAutoFit/>
          </a:bodyPr>
          <a:lstStyle/>
          <a:p>
            <a:r>
              <a:rPr lang="en-US" altLang="zh-TW" sz="2400" dirty="0" err="1" smtClean="0">
                <a:ea typeface="Cambria Math" panose="02040503050406030204" pitchFamily="18" charset="0"/>
              </a:rPr>
              <a:t>Noninformative</a:t>
            </a:r>
            <a:r>
              <a:rPr lang="en-US" altLang="zh-TW" sz="2400" dirty="0" smtClean="0">
                <a:ea typeface="Cambria Math" panose="02040503050406030204" pitchFamily="18" charset="0"/>
              </a:rPr>
              <a:t> prior distribution:</a:t>
            </a:r>
          </a:p>
          <a:p>
            <a:pPr marL="342900" indent="-342900">
              <a:buFont typeface="Arial" panose="020B0604020202020204" pitchFamily="34" charset="0"/>
              <a:buChar char="•"/>
            </a:pPr>
            <a:r>
              <a:rPr lang="en-US" altLang="zh-TW" sz="2400" dirty="0" smtClean="0">
                <a:ea typeface="Cambria Math" panose="02040503050406030204" pitchFamily="18" charset="0"/>
              </a:rPr>
              <a:t>‘to let the data speak for themselves’</a:t>
            </a:r>
          </a:p>
          <a:p>
            <a:pPr marL="342900" indent="-342900">
              <a:buFont typeface="Arial" panose="020B0604020202020204" pitchFamily="34" charset="0"/>
              <a:buChar char="•"/>
            </a:pPr>
            <a:r>
              <a:rPr lang="en-US" altLang="zh-TW" sz="2400" dirty="0" smtClean="0">
                <a:ea typeface="Cambria Math" panose="02040503050406030204" pitchFamily="18" charset="0"/>
              </a:rPr>
              <a:t>Often described as vague, flat, diffuse or </a:t>
            </a:r>
            <a:r>
              <a:rPr lang="en-US" altLang="zh-TW" sz="2400" dirty="0" err="1" smtClean="0">
                <a:ea typeface="Cambria Math" panose="02040503050406030204" pitchFamily="18" charset="0"/>
              </a:rPr>
              <a:t>noninformative</a:t>
            </a:r>
            <a:endParaRPr lang="en-US" altLang="zh-TW" sz="2400" dirty="0"/>
          </a:p>
        </p:txBody>
      </p:sp>
      <p:sp>
        <p:nvSpPr>
          <p:cNvPr id="7" name="矩形 6"/>
          <p:cNvSpPr/>
          <p:nvPr/>
        </p:nvSpPr>
        <p:spPr>
          <a:xfrm>
            <a:off x="272934" y="2939009"/>
            <a:ext cx="11597013" cy="1200329"/>
          </a:xfrm>
          <a:prstGeom prst="rect">
            <a:avLst/>
          </a:prstGeom>
        </p:spPr>
        <p:txBody>
          <a:bodyPr wrap="square">
            <a:spAutoFit/>
          </a:bodyPr>
          <a:lstStyle/>
          <a:p>
            <a:r>
              <a:rPr lang="en-US" altLang="zh-TW" sz="2400" dirty="0" smtClean="0">
                <a:ea typeface="Cambria Math" panose="02040503050406030204" pitchFamily="18" charset="0"/>
              </a:rPr>
              <a:t>Weakly informative prior distribution:</a:t>
            </a:r>
          </a:p>
          <a:p>
            <a:pPr marL="342900" indent="-342900">
              <a:buFont typeface="Arial" panose="020B0604020202020204" pitchFamily="34" charset="0"/>
              <a:buChar char="•"/>
            </a:pPr>
            <a:r>
              <a:rPr lang="en-US" altLang="zh-TW" sz="2400" dirty="0" smtClean="0">
                <a:ea typeface="Cambria Math" panose="02040503050406030204" pitchFamily="18" charset="0"/>
              </a:rPr>
              <a:t>enough to ‘regularize’ the posterior distribution, i.e., to keep it roughly within reasonable bounds</a:t>
            </a:r>
          </a:p>
        </p:txBody>
      </p:sp>
    </p:spTree>
    <p:extLst>
      <p:ext uri="{BB962C8B-B14F-4D97-AF65-F5344CB8AC3E}">
        <p14:creationId xmlns:p14="http://schemas.microsoft.com/office/powerpoint/2010/main" val="38615911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Multi-parameter Models</a:t>
            </a:r>
            <a:endParaRPr lang="zh-TW" altLang="en-US" dirty="0"/>
          </a:p>
        </p:txBody>
      </p:sp>
    </p:spTree>
    <p:extLst>
      <p:ext uri="{BB962C8B-B14F-4D97-AF65-F5344CB8AC3E}">
        <p14:creationId xmlns:p14="http://schemas.microsoft.com/office/powerpoint/2010/main" val="806218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Normal(Prior : Normal-Inverse-</a:t>
                </a:r>
                <a14:m>
                  <m:oMath xmlns:m="http://schemas.openxmlformats.org/officeDocument/2006/math">
                    <m:sSup>
                      <m:sSupPr>
                        <m:ctrlPr>
                          <a:rPr lang="en-US" altLang="zh-TW" i="1" smtClean="0">
                            <a:latin typeface="Cambria Math" panose="02040503050406030204" pitchFamily="18" charset="0"/>
                          </a:rPr>
                        </m:ctrlPr>
                      </m:sSupPr>
                      <m:e>
                        <m:r>
                          <a:rPr lang="zh-TW" altLang="en-US" i="1" dirty="0">
                            <a:latin typeface="Cambria Math" panose="02040503050406030204" pitchFamily="18" charset="0"/>
                          </a:rPr>
                          <m:t>𝜒</m:t>
                        </m:r>
                      </m:e>
                      <m:sup>
                        <m:r>
                          <a:rPr lang="en-US" altLang="zh-TW" b="0" i="1" smtClean="0">
                            <a:latin typeface="Cambria Math" panose="02040503050406030204" pitchFamily="18" charset="0"/>
                          </a:rPr>
                          <m:t>2</m:t>
                        </m:r>
                      </m:sup>
                    </m:sSup>
                  </m:oMath>
                </a14:m>
                <a:r>
                  <a:rPr lang="en-US" altLang="zh-TW" dirty="0" smtClean="0"/>
                  <a:t>) </a:t>
                </a:r>
                <a:endParaRPr lang="zh-TW" altLang="en-US" dirty="0"/>
              </a:p>
            </p:txBody>
          </p:sp>
        </mc:Choice>
        <mc:Fallback xmlns="">
          <p:sp>
            <p:nvSpPr>
              <p:cNvPr id="5" name="標題 1"/>
              <p:cNvSpPr txBox="1">
                <a:spLocks noRot="1" noChangeAspect="1" noMove="1" noResize="1" noEditPoints="1" noAdjustHandles="1" noChangeArrowheads="1" noChangeShapeType="1" noTextEdit="1"/>
              </p:cNvSpPr>
              <p:nvPr/>
            </p:nvSpPr>
            <p:spPr>
              <a:xfrm>
                <a:off x="272934" y="123188"/>
                <a:ext cx="10515600" cy="715530"/>
              </a:xfrm>
              <a:prstGeom prst="rect">
                <a:avLst/>
              </a:prstGeom>
              <a:blipFill>
                <a:blip r:embed="rId2"/>
                <a:stretch>
                  <a:fillRect l="-2377" t="-25424" b="-38136"/>
                </a:stretch>
              </a:blipFill>
            </p:spPr>
            <p:txBody>
              <a:bodyPr/>
              <a:lstStyle/>
              <a:p>
                <a:r>
                  <a:rPr lang="zh-TW" altLang="en-US">
                    <a:noFill/>
                  </a:rPr>
                  <a:t> </a:t>
                </a:r>
              </a:p>
            </p:txBody>
          </p:sp>
        </mc:Fallback>
      </mc:AlternateContent>
      <p:sp>
        <p:nvSpPr>
          <p:cNvPr id="13" name="文字方塊 12"/>
          <p:cNvSpPr txBox="1"/>
          <p:nvPr/>
        </p:nvSpPr>
        <p:spPr>
          <a:xfrm>
            <a:off x="272934" y="1090753"/>
            <a:ext cx="11347566" cy="461665"/>
          </a:xfrm>
          <a:prstGeom prst="rect">
            <a:avLst/>
          </a:prstGeom>
          <a:noFill/>
        </p:spPr>
        <p:txBody>
          <a:bodyPr wrap="square" rtlCol="0">
            <a:spAutoFit/>
          </a:bodyPr>
          <a:lstStyle/>
          <a:p>
            <a:r>
              <a:rPr lang="en-US" altLang="zh-TW" sz="2400" dirty="0" smtClean="0"/>
              <a:t>A convenient parameterization is given by below:</a:t>
            </a:r>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472" y="1552418"/>
            <a:ext cx="2996524" cy="1049963"/>
          </a:xfrm>
          <a:prstGeom prst="rect">
            <a:avLst/>
          </a:prstGeom>
        </p:spPr>
      </p:pic>
      <p:sp>
        <p:nvSpPr>
          <p:cNvPr id="14" name="文字方塊 13"/>
          <p:cNvSpPr txBox="1"/>
          <p:nvPr/>
        </p:nvSpPr>
        <p:spPr>
          <a:xfrm>
            <a:off x="272934" y="2602381"/>
            <a:ext cx="11347566" cy="461665"/>
          </a:xfrm>
          <a:prstGeom prst="rect">
            <a:avLst/>
          </a:prstGeom>
          <a:noFill/>
        </p:spPr>
        <p:txBody>
          <a:bodyPr wrap="square" rtlCol="0">
            <a:spAutoFit/>
          </a:bodyPr>
          <a:lstStyle/>
          <a:p>
            <a:r>
              <a:rPr lang="en-US" altLang="zh-TW" sz="2400" dirty="0" smtClean="0"/>
              <a:t>Which corresponds to the joint prior density,</a:t>
            </a:r>
          </a:p>
        </p:txBody>
      </p:sp>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21" y="3064046"/>
            <a:ext cx="5940358" cy="641080"/>
          </a:xfrm>
          <a:prstGeom prst="rect">
            <a:avLst/>
          </a:prstGeom>
        </p:spPr>
      </p:pic>
      <mc:AlternateContent xmlns:mc="http://schemas.openxmlformats.org/markup-compatibility/2006" xmlns:a14="http://schemas.microsoft.com/office/drawing/2010/main">
        <mc:Choice Requires="a14">
          <p:sp>
            <p:nvSpPr>
              <p:cNvPr id="15" name="文字方塊 14"/>
              <p:cNvSpPr txBox="1"/>
              <p:nvPr/>
            </p:nvSpPr>
            <p:spPr>
              <a:xfrm>
                <a:off x="272934" y="3710222"/>
                <a:ext cx="11347566" cy="722505"/>
              </a:xfrm>
              <a:prstGeom prst="rect">
                <a:avLst/>
              </a:prstGeom>
              <a:noFill/>
            </p:spPr>
            <p:txBody>
              <a:bodyPr wrap="square" rtlCol="0">
                <a:spAutoFit/>
              </a:bodyPr>
              <a:lstStyle/>
              <a:p>
                <a:r>
                  <a:rPr lang="en-US" altLang="zh-TW" sz="2400" dirty="0" smtClean="0"/>
                  <a:t>We label this the </a:t>
                </a:r>
                <a14:m>
                  <m:oMath xmlns:m="http://schemas.openxmlformats.org/officeDocument/2006/math">
                    <m:r>
                      <a:rPr lang="en-US" altLang="zh-TW" sz="2400" i="1">
                        <a:latin typeface="Cambria Math" panose="02040503050406030204" pitchFamily="18" charset="0"/>
                      </a:rPr>
                      <m:t>𝑁</m:t>
                    </m:r>
                  </m:oMath>
                </a14:m>
                <a:r>
                  <a:rPr lang="en-US" altLang="zh-TW" sz="2400" dirty="0" smtClean="0"/>
                  <a:t>-</a:t>
                </a:r>
                <a14:m>
                  <m:oMath xmlns:m="http://schemas.openxmlformats.org/officeDocument/2006/math">
                    <m:r>
                      <a:rPr lang="en-US" altLang="zh-TW" sz="2400" i="1">
                        <a:latin typeface="Cambria Math" panose="02040503050406030204" pitchFamily="18" charset="0"/>
                      </a:rPr>
                      <m:t>𝐼𝑛𝑣</m:t>
                    </m:r>
                    <m:r>
                      <a:rPr lang="en-US" altLang="zh-TW" sz="2400" i="1" dirty="0"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zh-TW" altLang="en-US" sz="2400" i="1" dirty="0">
                            <a:latin typeface="Cambria Math" panose="02040503050406030204" pitchFamily="18" charset="0"/>
                          </a:rPr>
                          <m:t>𝜒</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𝜇</m:t>
                    </m:r>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zh-TW" altLang="en-US" sz="2400" b="0" i="1" smtClean="0">
                            <a:latin typeface="Cambria Math" panose="02040503050406030204" pitchFamily="18" charset="0"/>
                          </a:rPr>
                          <m:t>𝜎</m:t>
                        </m:r>
                      </m:e>
                      <m:sup>
                        <m:r>
                          <a:rPr lang="en-US" altLang="zh-TW" sz="2400" b="0" i="1" smtClean="0">
                            <a:latin typeface="Cambria Math" panose="02040503050406030204" pitchFamily="18" charset="0"/>
                          </a:rPr>
                          <m:t>2</m:t>
                        </m:r>
                      </m:sup>
                    </m:sSup>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𝜇</m:t>
                        </m:r>
                      </m:e>
                      <m:sub>
                        <m:r>
                          <a:rPr lang="en-US" altLang="zh-TW" sz="2400" b="0" i="1" smtClean="0">
                            <a:latin typeface="Cambria Math" panose="02040503050406030204" pitchFamily="18" charset="0"/>
                          </a:rPr>
                          <m:t>0</m:t>
                        </m:r>
                      </m:sub>
                    </m:sSub>
                    <m:r>
                      <a:rPr lang="en-US" altLang="zh-TW" sz="2400" b="0" i="1" smtClean="0">
                        <a:latin typeface="Cambria Math" panose="02040503050406030204" pitchFamily="18" charset="0"/>
                      </a:rPr>
                      <m:t>,</m:t>
                    </m:r>
                    <m:f>
                      <m:fPr>
                        <m:ctrlPr>
                          <a:rPr lang="en-US" altLang="zh-TW" sz="2400" b="0" i="1" smtClean="0">
                            <a:latin typeface="Cambria Math" panose="02040503050406030204" pitchFamily="18" charset="0"/>
                          </a:rPr>
                        </m:ctrlPr>
                      </m:fPr>
                      <m:num>
                        <m:sSubSup>
                          <m:sSubSupPr>
                            <m:ctrlPr>
                              <a:rPr lang="en-US" altLang="zh-TW" sz="2400" b="0" i="1" smtClean="0">
                                <a:latin typeface="Cambria Math" panose="02040503050406030204" pitchFamily="18" charset="0"/>
                              </a:rPr>
                            </m:ctrlPr>
                          </m:sSubSupPr>
                          <m:e>
                            <m:r>
                              <a:rPr lang="zh-TW" altLang="en-US" sz="2400" b="0" i="1" smtClean="0">
                                <a:latin typeface="Cambria Math" panose="02040503050406030204" pitchFamily="18" charset="0"/>
                              </a:rPr>
                              <m:t>𝜎</m:t>
                            </m:r>
                          </m:e>
                          <m:sub>
                            <m:r>
                              <a:rPr lang="en-US" altLang="zh-TW" sz="2400" b="0" i="1" smtClean="0">
                                <a:latin typeface="Cambria Math" panose="02040503050406030204" pitchFamily="18" charset="0"/>
                              </a:rPr>
                              <m:t>0</m:t>
                            </m:r>
                          </m:sub>
                          <m:sup>
                            <m:r>
                              <a:rPr lang="en-US" altLang="zh-TW" sz="2400" b="0" i="1" smtClean="0">
                                <a:latin typeface="Cambria Math" panose="02040503050406030204" pitchFamily="18" charset="0"/>
                              </a:rPr>
                              <m:t>2</m:t>
                            </m:r>
                          </m:sup>
                        </m:sSubSup>
                      </m:num>
                      <m:den>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𝜅</m:t>
                            </m:r>
                          </m:e>
                          <m:sub>
                            <m:r>
                              <a:rPr lang="en-US" altLang="zh-TW" sz="2400" b="0" i="1" smtClean="0">
                                <a:latin typeface="Cambria Math" panose="02040503050406030204" pitchFamily="18" charset="0"/>
                              </a:rPr>
                              <m:t>0</m:t>
                            </m:r>
                          </m:sub>
                        </m:sSub>
                      </m:den>
                    </m:f>
                    <m:r>
                      <a:rPr lang="en-US" altLang="zh-TW" sz="2400" b="0" i="1" smtClean="0">
                        <a:latin typeface="Cambria Math" panose="02040503050406030204" pitchFamily="18" charset="0"/>
                      </a:rPr>
                      <m:t>;</m:t>
                    </m:r>
                    <m:sSub>
                      <m:sSubPr>
                        <m:ctrlPr>
                          <a:rPr lang="en-US" altLang="zh-TW" sz="2400" b="0" i="1" smtClean="0">
                            <a:latin typeface="Cambria Math" panose="02040503050406030204" pitchFamily="18" charset="0"/>
                          </a:rPr>
                        </m:ctrlPr>
                      </m:sSubPr>
                      <m:e>
                        <m:r>
                          <a:rPr lang="zh-TW" altLang="en-US" sz="2400" b="0" i="1" smtClean="0">
                            <a:latin typeface="Cambria Math" panose="02040503050406030204" pitchFamily="18" charset="0"/>
                          </a:rPr>
                          <m:t>𝜐</m:t>
                        </m:r>
                      </m:e>
                      <m:sub>
                        <m:r>
                          <a:rPr lang="en-US" altLang="zh-TW" sz="2400" b="0" i="1" smtClean="0">
                            <a:latin typeface="Cambria Math" panose="02040503050406030204" pitchFamily="18" charset="0"/>
                          </a:rPr>
                          <m:t>0</m:t>
                        </m:r>
                      </m:sub>
                    </m:sSub>
                    <m:r>
                      <a:rPr lang="en-US" altLang="zh-TW" sz="2400" b="0" i="1" smtClean="0">
                        <a:latin typeface="Cambria Math" panose="02040503050406030204" pitchFamily="18" charset="0"/>
                      </a:rPr>
                      <m:t>,</m:t>
                    </m:r>
                    <m:sSubSup>
                      <m:sSubSupPr>
                        <m:ctrlPr>
                          <a:rPr lang="en-US" altLang="zh-TW" sz="2400" b="0" i="1" smtClean="0">
                            <a:latin typeface="Cambria Math" panose="02040503050406030204" pitchFamily="18" charset="0"/>
                          </a:rPr>
                        </m:ctrlPr>
                      </m:sSubSupPr>
                      <m:e>
                        <m:r>
                          <a:rPr lang="zh-TW" altLang="en-US" sz="2400" i="1">
                            <a:latin typeface="Cambria Math" panose="02040503050406030204" pitchFamily="18" charset="0"/>
                          </a:rPr>
                          <m:t>𝜎</m:t>
                        </m:r>
                      </m:e>
                      <m:sub>
                        <m:r>
                          <a:rPr lang="en-US" altLang="zh-TW" sz="2400" b="0" i="1" smtClean="0">
                            <a:latin typeface="Cambria Math" panose="02040503050406030204" pitchFamily="18" charset="0"/>
                          </a:rPr>
                          <m:t>0</m:t>
                        </m:r>
                      </m:sub>
                      <m:sup>
                        <m:r>
                          <a:rPr lang="en-US" altLang="zh-TW" sz="2400" b="0" i="1" smtClean="0">
                            <a:latin typeface="Cambria Math" panose="02040503050406030204" pitchFamily="18" charset="0"/>
                          </a:rPr>
                          <m:t>2</m:t>
                        </m:r>
                      </m:sup>
                    </m:sSubSup>
                    <m:r>
                      <a:rPr lang="en-US" altLang="zh-TW" sz="2400" b="0" i="1" smtClean="0">
                        <a:latin typeface="Cambria Math" panose="02040503050406030204" pitchFamily="18" charset="0"/>
                      </a:rPr>
                      <m:t>)</m:t>
                    </m:r>
                  </m:oMath>
                </a14:m>
                <a:r>
                  <a:rPr lang="en-US" altLang="zh-TW" sz="2400" dirty="0" smtClean="0"/>
                  <a:t> density.</a:t>
                </a:r>
              </a:p>
            </p:txBody>
          </p:sp>
        </mc:Choice>
        <mc:Fallback xmlns="">
          <p:sp>
            <p:nvSpPr>
              <p:cNvPr id="15" name="文字方塊 14"/>
              <p:cNvSpPr txBox="1">
                <a:spLocks noRot="1" noChangeAspect="1" noMove="1" noResize="1" noEditPoints="1" noAdjustHandles="1" noChangeArrowheads="1" noChangeShapeType="1" noTextEdit="1"/>
              </p:cNvSpPr>
              <p:nvPr/>
            </p:nvSpPr>
            <p:spPr>
              <a:xfrm>
                <a:off x="272934" y="3710222"/>
                <a:ext cx="11347566" cy="722505"/>
              </a:xfrm>
              <a:prstGeom prst="rect">
                <a:avLst/>
              </a:prstGeom>
              <a:blipFill>
                <a:blip r:embed="rId5"/>
                <a:stretch>
                  <a:fillRect l="-860" b="-169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008901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Normal(Prior : Normal-Inverse-</a:t>
                </a:r>
                <a14:m>
                  <m:oMath xmlns:m="http://schemas.openxmlformats.org/officeDocument/2006/math">
                    <m:sSup>
                      <m:sSupPr>
                        <m:ctrlPr>
                          <a:rPr lang="en-US" altLang="zh-TW" i="1" smtClean="0">
                            <a:latin typeface="Cambria Math" panose="02040503050406030204" pitchFamily="18" charset="0"/>
                          </a:rPr>
                        </m:ctrlPr>
                      </m:sSupPr>
                      <m:e>
                        <m:r>
                          <a:rPr lang="zh-TW" altLang="en-US" i="1" dirty="0">
                            <a:latin typeface="Cambria Math" panose="02040503050406030204" pitchFamily="18" charset="0"/>
                          </a:rPr>
                          <m:t>𝜒</m:t>
                        </m:r>
                      </m:e>
                      <m:sup>
                        <m:r>
                          <a:rPr lang="en-US" altLang="zh-TW" b="0" i="1" smtClean="0">
                            <a:latin typeface="Cambria Math" panose="02040503050406030204" pitchFamily="18" charset="0"/>
                          </a:rPr>
                          <m:t>2</m:t>
                        </m:r>
                      </m:sup>
                    </m:sSup>
                  </m:oMath>
                </a14:m>
                <a:r>
                  <a:rPr lang="en-US" altLang="zh-TW" dirty="0" smtClean="0"/>
                  <a:t>) </a:t>
                </a:r>
                <a:endParaRPr lang="zh-TW" altLang="en-US" dirty="0"/>
              </a:p>
            </p:txBody>
          </p:sp>
        </mc:Choice>
        <mc:Fallback xmlns="">
          <p:sp>
            <p:nvSpPr>
              <p:cNvPr id="5" name="標題 1"/>
              <p:cNvSpPr txBox="1">
                <a:spLocks noRot="1" noChangeAspect="1" noMove="1" noResize="1" noEditPoints="1" noAdjustHandles="1" noChangeArrowheads="1" noChangeShapeType="1" noTextEdit="1"/>
              </p:cNvSpPr>
              <p:nvPr/>
            </p:nvSpPr>
            <p:spPr>
              <a:xfrm>
                <a:off x="272934" y="123188"/>
                <a:ext cx="10515600" cy="715530"/>
              </a:xfrm>
              <a:prstGeom prst="rect">
                <a:avLst/>
              </a:prstGeom>
              <a:blipFill>
                <a:blip r:embed="rId2"/>
                <a:stretch>
                  <a:fillRect l="-2377" t="-25424" b="-38136"/>
                </a:stretch>
              </a:blipFill>
            </p:spPr>
            <p:txBody>
              <a:bodyPr/>
              <a:lstStyle/>
              <a:p>
                <a:r>
                  <a:rPr lang="zh-TW" altLang="en-US">
                    <a:noFill/>
                  </a:rPr>
                  <a:t> </a:t>
                </a:r>
              </a:p>
            </p:txBody>
          </p:sp>
        </mc:Fallback>
      </mc:AlternateContent>
      <p:sp>
        <p:nvSpPr>
          <p:cNvPr id="9" name="文字方塊 8"/>
          <p:cNvSpPr txBox="1"/>
          <p:nvPr/>
        </p:nvSpPr>
        <p:spPr>
          <a:xfrm>
            <a:off x="272934" y="1408415"/>
            <a:ext cx="1795235" cy="369332"/>
          </a:xfrm>
          <a:prstGeom prst="rect">
            <a:avLst/>
          </a:prstGeom>
          <a:noFill/>
        </p:spPr>
        <p:txBody>
          <a:bodyPr wrap="none" rtlCol="0">
            <a:spAutoFit/>
          </a:bodyPr>
          <a:lstStyle/>
          <a:p>
            <a:r>
              <a:rPr lang="en-US" altLang="zh-TW" b="1" i="1" dirty="0" smtClean="0"/>
              <a:t>Posterior density</a:t>
            </a:r>
            <a:endParaRPr lang="zh-TW" altLang="en-US" b="1" i="1" dirty="0"/>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91" y="1777747"/>
            <a:ext cx="7743217" cy="1813180"/>
          </a:xfrm>
          <a:prstGeom prst="rect">
            <a:avLst/>
          </a:prstGeom>
        </p:spPr>
      </p:pic>
      <p:sp>
        <p:nvSpPr>
          <p:cNvPr id="11" name="文字方塊 10"/>
          <p:cNvSpPr txBox="1"/>
          <p:nvPr/>
        </p:nvSpPr>
        <p:spPr>
          <a:xfrm>
            <a:off x="272934" y="3590927"/>
            <a:ext cx="11347566" cy="461665"/>
          </a:xfrm>
          <a:prstGeom prst="rect">
            <a:avLst/>
          </a:prstGeom>
          <a:noFill/>
        </p:spPr>
        <p:txBody>
          <a:bodyPr wrap="square" rtlCol="0">
            <a:spAutoFit/>
          </a:bodyPr>
          <a:lstStyle/>
          <a:p>
            <a:r>
              <a:rPr lang="en-US" altLang="zh-TW" sz="2400" dirty="0" smtClean="0"/>
              <a:t>Where, after some algebra, it can be shown that</a:t>
            </a:r>
          </a:p>
        </p:txBody>
      </p:sp>
      <p:pic>
        <p:nvPicPr>
          <p:cNvPr id="3" name="圖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921" y="4052592"/>
            <a:ext cx="4416155" cy="1559427"/>
          </a:xfrm>
          <a:prstGeom prst="rect">
            <a:avLst/>
          </a:prstGeom>
        </p:spPr>
      </p:pic>
    </p:spTree>
    <p:extLst>
      <p:ext uri="{BB962C8B-B14F-4D97-AF65-F5344CB8AC3E}">
        <p14:creationId xmlns:p14="http://schemas.microsoft.com/office/powerpoint/2010/main" val="3568227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What is probability?</a:t>
            </a:r>
            <a:endParaRPr lang="zh-TW" altLang="en-US" dirty="0"/>
          </a:p>
        </p:txBody>
      </p:sp>
      <p:sp>
        <p:nvSpPr>
          <p:cNvPr id="6" name="文字方塊 5"/>
          <p:cNvSpPr txBox="1"/>
          <p:nvPr/>
        </p:nvSpPr>
        <p:spPr>
          <a:xfrm>
            <a:off x="272935" y="1090753"/>
            <a:ext cx="11639666" cy="3416320"/>
          </a:xfrm>
          <a:prstGeom prst="rect">
            <a:avLst/>
          </a:prstGeom>
          <a:noFill/>
        </p:spPr>
        <p:txBody>
          <a:bodyPr wrap="square" rtlCol="0">
            <a:spAutoFit/>
          </a:bodyPr>
          <a:lstStyle/>
          <a:p>
            <a:r>
              <a:rPr lang="en-US" altLang="zh-TW" sz="2400" dirty="0" err="1" smtClean="0"/>
              <a:t>Bayesianism</a:t>
            </a:r>
            <a:r>
              <a:rPr lang="en-US" altLang="zh-TW" sz="2400" dirty="0" smtClean="0"/>
              <a:t>:</a:t>
            </a:r>
          </a:p>
          <a:p>
            <a:pPr marL="342900" indent="-342900">
              <a:buFont typeface="Arial" panose="020B0604020202020204" pitchFamily="34" charset="0"/>
              <a:buChar char="•"/>
            </a:pPr>
            <a:r>
              <a:rPr lang="en-US" altLang="zh-TW" sz="2400" dirty="0" smtClean="0">
                <a:solidFill>
                  <a:srgbClr val="FF0000"/>
                </a:solidFill>
              </a:rPr>
              <a:t>Probability is a measure of the degree of belief about an event.</a:t>
            </a:r>
          </a:p>
          <a:p>
            <a:pPr marL="342900" indent="-342900">
              <a:buFont typeface="Arial" panose="020B0604020202020204" pitchFamily="34" charset="0"/>
              <a:buChar char="•"/>
            </a:pPr>
            <a:endParaRPr lang="en-US" altLang="zh-TW" sz="2400" dirty="0" smtClean="0"/>
          </a:p>
          <a:p>
            <a:pPr marL="342900" indent="-342900">
              <a:buFont typeface="Arial" panose="020B0604020202020204" pitchFamily="34" charset="0"/>
              <a:buChar char="•"/>
            </a:pPr>
            <a:r>
              <a:rPr lang="en-US" altLang="zh-TW" sz="2400" dirty="0" smtClean="0"/>
              <a:t>Statement </a:t>
            </a:r>
            <a:r>
              <a:rPr lang="en-US" altLang="zh-TW" sz="2400" b="1" dirty="0" smtClean="0"/>
              <a:t>A</a:t>
            </a:r>
            <a:r>
              <a:rPr lang="en-US" altLang="zh-TW" sz="2400" dirty="0" smtClean="0"/>
              <a:t>: ‘Britain sweeps the boards at 2020 London Olympics, winning 36 Gold Medals.’</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Since this is a statement about a future event, nobody can state with any certainty whether or not it is true. Different people may have different beliefs in the statement depending on their specific knowledge of factors that might effect its likelihood.</a:t>
            </a:r>
            <a:endParaRPr lang="en-US" altLang="zh-TW" sz="2400" dirty="0"/>
          </a:p>
        </p:txBody>
      </p:sp>
    </p:spTree>
    <p:extLst>
      <p:ext uri="{BB962C8B-B14F-4D97-AF65-F5344CB8AC3E}">
        <p14:creationId xmlns:p14="http://schemas.microsoft.com/office/powerpoint/2010/main" val="2708049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Multinomial(Prior :</a:t>
            </a:r>
            <a:r>
              <a:rPr lang="en-US" altLang="zh-TW" dirty="0" err="1" smtClean="0"/>
              <a:t>Dirichlet</a:t>
            </a:r>
            <a:r>
              <a:rPr lang="en-US" altLang="zh-TW" dirty="0" smtClean="0"/>
              <a:t>) </a:t>
            </a:r>
            <a:endParaRPr lang="zh-TW" altLang="en-US" dirty="0"/>
          </a:p>
        </p:txBody>
      </p:sp>
      <p:sp>
        <p:nvSpPr>
          <p:cNvPr id="14" name="文字方塊 13"/>
          <p:cNvSpPr txBox="1"/>
          <p:nvPr/>
        </p:nvSpPr>
        <p:spPr>
          <a:xfrm>
            <a:off x="272934" y="2156822"/>
            <a:ext cx="11347566" cy="461665"/>
          </a:xfrm>
          <a:prstGeom prst="rect">
            <a:avLst/>
          </a:prstGeom>
          <a:noFill/>
        </p:spPr>
        <p:txBody>
          <a:bodyPr wrap="square" rtlCol="0">
            <a:spAutoFit/>
          </a:bodyPr>
          <a:lstStyle/>
          <a:p>
            <a:r>
              <a:rPr lang="en-US" altLang="zh-TW" sz="2400" dirty="0" smtClean="0"/>
              <a:t>The conjugate prior distribution is known as the </a:t>
            </a:r>
            <a:r>
              <a:rPr lang="en-US" altLang="zh-TW" sz="2400" dirty="0" err="1" smtClean="0"/>
              <a:t>Dirichlet</a:t>
            </a:r>
            <a:r>
              <a:rPr lang="en-US" altLang="zh-TW" sz="2400" dirty="0" smtClean="0"/>
              <a:t>,</a:t>
            </a:r>
            <a:endParaRPr lang="en-US" altLang="zh-TW" sz="2400" dirty="0" smtClean="0"/>
          </a:p>
        </p:txBody>
      </p:sp>
      <mc:AlternateContent xmlns:mc="http://schemas.openxmlformats.org/markup-compatibility/2006">
        <mc:Choice xmlns:a14="http://schemas.microsoft.com/office/drawing/2010/main" Requires="a14">
          <p:sp>
            <p:nvSpPr>
              <p:cNvPr id="2" name="文字方塊 1"/>
              <p:cNvSpPr txBox="1"/>
              <p:nvPr/>
            </p:nvSpPr>
            <p:spPr>
              <a:xfrm>
                <a:off x="4275390" y="1226586"/>
                <a:ext cx="2510687" cy="516616"/>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𝑦</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𝜃</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nary>
                      <m:naryPr>
                        <m:chr m:val="∏"/>
                        <m:ctrlPr>
                          <a:rPr lang="en-US" altLang="zh-TW" sz="2400" b="0" i="1" smtClean="0">
                            <a:latin typeface="Cambria Math" panose="02040503050406030204" pitchFamily="18" charset="0"/>
                            <a:ea typeface="Cambria Math" panose="02040503050406030204" pitchFamily="18" charset="0"/>
                          </a:rPr>
                        </m:ctrlPr>
                      </m:naryPr>
                      <m:sub>
                        <m:r>
                          <m:rPr>
                            <m:brk m:alnAt="23"/>
                          </m:rP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=1</m:t>
                        </m:r>
                      </m:sub>
                      <m:sup>
                        <m:r>
                          <a:rPr lang="en-US" altLang="zh-TW" sz="2400" b="0" i="1" smtClean="0">
                            <a:latin typeface="Cambria Math" panose="02040503050406030204" pitchFamily="18" charset="0"/>
                            <a:ea typeface="Cambria Math" panose="02040503050406030204" pitchFamily="18" charset="0"/>
                          </a:rPr>
                          <m:t>𝑘</m:t>
                        </m:r>
                      </m:sup>
                      <m:e>
                        <m:sSubSup>
                          <m:sSubSupPr>
                            <m:ctrlPr>
                              <a:rPr lang="en-US" altLang="zh-TW" sz="2400" b="0" i="1" smtClean="0">
                                <a:latin typeface="Cambria Math" panose="02040503050406030204" pitchFamily="18" charset="0"/>
                                <a:ea typeface="Cambria Math" panose="02040503050406030204" pitchFamily="18" charset="0"/>
                              </a:rPr>
                            </m:ctrlPr>
                          </m:sSubSupPr>
                          <m:e>
                            <m:r>
                              <a:rPr lang="zh-TW" altLang="en-US" sz="2400" b="0" i="1" smtClean="0">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𝑗</m:t>
                            </m:r>
                          </m:sub>
                          <m:sup>
                            <m:sSub>
                              <m:sSubPr>
                                <m:ctrlPr>
                                  <a:rPr lang="en-US" altLang="zh-TW" sz="2400" b="0" i="1" smtClean="0">
                                    <a:latin typeface="Cambria Math" panose="02040503050406030204" pitchFamily="18" charset="0"/>
                                    <a:ea typeface="Cambria Math" panose="02040503050406030204" pitchFamily="18" charset="0"/>
                                  </a:rPr>
                                </m:ctrlPr>
                              </m:sSubPr>
                              <m:e>
                                <m:r>
                                  <a:rPr lang="en-US" altLang="zh-TW" sz="2400" b="0" i="1" smtClean="0">
                                    <a:latin typeface="Cambria Math" panose="02040503050406030204" pitchFamily="18" charset="0"/>
                                    <a:ea typeface="Cambria Math" panose="02040503050406030204" pitchFamily="18" charset="0"/>
                                  </a:rPr>
                                  <m:t>𝑦</m:t>
                                </m:r>
                              </m:e>
                              <m:sub>
                                <m:r>
                                  <a:rPr lang="en-US" altLang="zh-TW" sz="2400" b="0" i="1" smtClean="0">
                                    <a:latin typeface="Cambria Math" panose="02040503050406030204" pitchFamily="18" charset="0"/>
                                    <a:ea typeface="Cambria Math" panose="02040503050406030204" pitchFamily="18" charset="0"/>
                                  </a:rPr>
                                  <m:t>𝑗</m:t>
                                </m:r>
                              </m:sub>
                            </m:sSub>
                          </m:sup>
                        </m:sSubSup>
                      </m:e>
                    </m:nary>
                  </m:oMath>
                </a14:m>
                <a:r>
                  <a:rPr lang="en-US" altLang="zh-TW" sz="2400" dirty="0" smtClean="0"/>
                  <a:t>,</a:t>
                </a:r>
                <a:endParaRPr lang="zh-TW" altLang="en-US" sz="2400" dirty="0"/>
              </a:p>
            </p:txBody>
          </p:sp>
        </mc:Choice>
        <mc:Fallback>
          <p:sp>
            <p:nvSpPr>
              <p:cNvPr id="2" name="文字方塊 1"/>
              <p:cNvSpPr txBox="1">
                <a:spLocks noRot="1" noChangeAspect="1" noMove="1" noResize="1" noEditPoints="1" noAdjustHandles="1" noChangeArrowheads="1" noChangeShapeType="1" noTextEdit="1"/>
              </p:cNvSpPr>
              <p:nvPr/>
            </p:nvSpPr>
            <p:spPr>
              <a:xfrm>
                <a:off x="4275390" y="1226586"/>
                <a:ext cx="2510687" cy="516616"/>
              </a:xfrm>
              <a:prstGeom prst="rect">
                <a:avLst/>
              </a:prstGeom>
              <a:blipFill>
                <a:blip r:embed="rId2"/>
                <a:stretch>
                  <a:fillRect t="-4706" r="-6311" b="-2000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0" name="文字方塊 9"/>
              <p:cNvSpPr txBox="1"/>
              <p:nvPr/>
            </p:nvSpPr>
            <p:spPr>
              <a:xfrm>
                <a:off x="4120635" y="3032107"/>
                <a:ext cx="2820196" cy="545919"/>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𝜃</m:t>
                    </m:r>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𝛼</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ea typeface="Cambria Math" panose="02040503050406030204" pitchFamily="18" charset="0"/>
                      </a:rPr>
                      <m:t>∝</m:t>
                    </m:r>
                    <m:nary>
                      <m:naryPr>
                        <m:chr m:val="∏"/>
                        <m:ctrlPr>
                          <a:rPr lang="en-US" altLang="zh-TW" sz="2400" b="0" i="1" smtClean="0">
                            <a:latin typeface="Cambria Math" panose="02040503050406030204" pitchFamily="18" charset="0"/>
                            <a:ea typeface="Cambria Math" panose="02040503050406030204" pitchFamily="18" charset="0"/>
                          </a:rPr>
                        </m:ctrlPr>
                      </m:naryPr>
                      <m:sub>
                        <m:r>
                          <m:rPr>
                            <m:brk m:alnAt="23"/>
                          </m:rP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=1</m:t>
                        </m:r>
                      </m:sub>
                      <m:sup>
                        <m:r>
                          <a:rPr lang="en-US" altLang="zh-TW" sz="2400" b="0" i="1" smtClean="0">
                            <a:latin typeface="Cambria Math" panose="02040503050406030204" pitchFamily="18" charset="0"/>
                            <a:ea typeface="Cambria Math" panose="02040503050406030204" pitchFamily="18" charset="0"/>
                          </a:rPr>
                          <m:t>𝑘</m:t>
                        </m:r>
                      </m:sup>
                      <m:e>
                        <m:sSubSup>
                          <m:sSubSupPr>
                            <m:ctrlPr>
                              <a:rPr lang="en-US" altLang="zh-TW" sz="2400" b="0" i="1" smtClean="0">
                                <a:latin typeface="Cambria Math" panose="02040503050406030204" pitchFamily="18" charset="0"/>
                                <a:ea typeface="Cambria Math" panose="02040503050406030204" pitchFamily="18" charset="0"/>
                              </a:rPr>
                            </m:ctrlPr>
                          </m:sSubSupPr>
                          <m:e>
                            <m:r>
                              <a:rPr lang="zh-TW" altLang="en-US" sz="2400" b="0" i="1" smtClean="0">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ea typeface="Cambria Math" panose="02040503050406030204" pitchFamily="18" charset="0"/>
                              </a:rPr>
                              <m:t>𝑗</m:t>
                            </m:r>
                          </m:sub>
                          <m:sup>
                            <m:sSub>
                              <m:sSubPr>
                                <m:ctrlPr>
                                  <a:rPr lang="en-US" altLang="zh-TW" sz="2400" b="0" i="1" smtClean="0">
                                    <a:latin typeface="Cambria Math" panose="02040503050406030204" pitchFamily="18" charset="0"/>
                                    <a:ea typeface="Cambria Math" panose="02040503050406030204" pitchFamily="18" charset="0"/>
                                  </a:rPr>
                                </m:ctrlPr>
                              </m:sSubPr>
                              <m:e>
                                <m:r>
                                  <a:rPr lang="zh-TW" altLang="en-US" sz="2400" b="0" i="1" smtClean="0">
                                    <a:latin typeface="Cambria Math" panose="02040503050406030204" pitchFamily="18" charset="0"/>
                                    <a:ea typeface="Cambria Math" panose="02040503050406030204" pitchFamily="18" charset="0"/>
                                  </a:rPr>
                                  <m:t>𝛼</m:t>
                                </m:r>
                              </m:e>
                              <m:sub>
                                <m:r>
                                  <a:rPr lang="en-US" altLang="zh-TW" sz="2400" b="0" i="1" smtClean="0">
                                    <a:latin typeface="Cambria Math" panose="02040503050406030204" pitchFamily="18" charset="0"/>
                                    <a:ea typeface="Cambria Math" panose="02040503050406030204" pitchFamily="18" charset="0"/>
                                  </a:rPr>
                                  <m:t>𝑗</m:t>
                                </m:r>
                              </m:sub>
                            </m:sSub>
                            <m:r>
                              <a:rPr lang="en-US" altLang="zh-TW" sz="2400" b="0" i="1" smtClean="0">
                                <a:latin typeface="Cambria Math" panose="02040503050406030204" pitchFamily="18" charset="0"/>
                                <a:ea typeface="Cambria Math" panose="02040503050406030204" pitchFamily="18" charset="0"/>
                              </a:rPr>
                              <m:t>−1</m:t>
                            </m:r>
                          </m:sup>
                        </m:sSubSup>
                      </m:e>
                    </m:nary>
                  </m:oMath>
                </a14:m>
                <a:r>
                  <a:rPr lang="en-US" altLang="zh-TW" sz="2400" dirty="0" smtClean="0"/>
                  <a:t>,</a:t>
                </a:r>
                <a:endParaRPr lang="zh-TW" altLang="en-US" sz="2400" dirty="0"/>
              </a:p>
            </p:txBody>
          </p:sp>
        </mc:Choice>
        <mc:Fallback>
          <p:sp>
            <p:nvSpPr>
              <p:cNvPr id="10" name="文字方塊 9"/>
              <p:cNvSpPr txBox="1">
                <a:spLocks noRot="1" noChangeAspect="1" noMove="1" noResize="1" noEditPoints="1" noAdjustHandles="1" noChangeArrowheads="1" noChangeShapeType="1" noTextEdit="1"/>
              </p:cNvSpPr>
              <p:nvPr/>
            </p:nvSpPr>
            <p:spPr>
              <a:xfrm>
                <a:off x="4120635" y="3032107"/>
                <a:ext cx="2820196" cy="545919"/>
              </a:xfrm>
              <a:prstGeom prst="rect">
                <a:avLst/>
              </a:prstGeom>
              <a:blipFill>
                <a:blip r:embed="rId3"/>
                <a:stretch>
                  <a:fillRect r="-5400" b="-1888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11" name="文字方塊 10"/>
              <p:cNvSpPr txBox="1"/>
              <p:nvPr/>
            </p:nvSpPr>
            <p:spPr>
              <a:xfrm>
                <a:off x="272934" y="4121352"/>
                <a:ext cx="11347566" cy="491417"/>
              </a:xfrm>
              <a:prstGeom prst="rect">
                <a:avLst/>
              </a:prstGeom>
              <a:noFill/>
            </p:spPr>
            <p:txBody>
              <a:bodyPr wrap="square" rtlCol="0">
                <a:spAutoFit/>
              </a:bodyPr>
              <a:lstStyle/>
              <a:p>
                <a:r>
                  <a:rPr lang="en-US" altLang="zh-TW" sz="2400" dirty="0" smtClean="0"/>
                  <a:t>The resulting posterior distribution for the </a:t>
                </a:r>
                <a14:m>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ea typeface="Cambria Math" panose="02040503050406030204" pitchFamily="18" charset="0"/>
                          </a:rPr>
                          <m:t>𝜃</m:t>
                        </m:r>
                      </m:e>
                      <m:sub>
                        <m:r>
                          <a:rPr lang="en-US" altLang="zh-TW" sz="2400" b="0" i="1" smtClean="0">
                            <a:latin typeface="Cambria Math" panose="02040503050406030204" pitchFamily="18" charset="0"/>
                          </a:rPr>
                          <m:t>𝑗</m:t>
                        </m:r>
                      </m:sub>
                    </m:sSub>
                  </m:oMath>
                </a14:m>
                <a:r>
                  <a:rPr lang="en-US" altLang="zh-TW" sz="2400" dirty="0" smtClean="0"/>
                  <a:t>’s is </a:t>
                </a:r>
                <a:r>
                  <a:rPr lang="en-US" altLang="zh-TW" sz="2400" dirty="0" err="1" smtClean="0"/>
                  <a:t>Dirichlet</a:t>
                </a:r>
                <a:r>
                  <a:rPr lang="en-US" altLang="zh-TW" sz="2400" dirty="0" smtClean="0"/>
                  <a:t> with parameters </a:t>
                </a:r>
                <a14:m>
                  <m:oMath xmlns:m="http://schemas.openxmlformats.org/officeDocument/2006/math">
                    <m:sSub>
                      <m:sSubPr>
                        <m:ctrlPr>
                          <a:rPr lang="en-US" altLang="zh-TW" sz="2400" i="1">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i="1">
                            <a:latin typeface="Cambria Math" panose="02040503050406030204" pitchFamily="18" charset="0"/>
                          </a:rPr>
                          <m:t>𝑗</m:t>
                        </m:r>
                      </m:sub>
                    </m:sSub>
                    <m:r>
                      <a:rPr lang="en-US" altLang="zh-TW"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b="0" i="1" smtClean="0">
                            <a:latin typeface="Cambria Math" panose="02040503050406030204" pitchFamily="18" charset="0"/>
                          </a:rPr>
                          <m:t>𝑦</m:t>
                        </m:r>
                      </m:e>
                      <m:sub>
                        <m:r>
                          <a:rPr lang="en-US" altLang="zh-TW" sz="2400" i="1">
                            <a:latin typeface="Cambria Math" panose="02040503050406030204" pitchFamily="18" charset="0"/>
                          </a:rPr>
                          <m:t>𝑗</m:t>
                        </m:r>
                      </m:sub>
                    </m:sSub>
                  </m:oMath>
                </a14:m>
                <a:r>
                  <a:rPr lang="en-US" altLang="zh-TW" sz="2400" dirty="0" smtClean="0"/>
                  <a:t>.</a:t>
                </a:r>
                <a:endParaRPr lang="en-US" altLang="zh-TW" sz="2400" dirty="0" smtClean="0"/>
              </a:p>
            </p:txBody>
          </p:sp>
        </mc:Choice>
        <mc:Fallback>
          <p:sp>
            <p:nvSpPr>
              <p:cNvPr id="11" name="文字方塊 10"/>
              <p:cNvSpPr txBox="1">
                <a:spLocks noRot="1" noChangeAspect="1" noMove="1" noResize="1" noEditPoints="1" noAdjustHandles="1" noChangeArrowheads="1" noChangeShapeType="1" noTextEdit="1"/>
              </p:cNvSpPr>
              <p:nvPr/>
            </p:nvSpPr>
            <p:spPr>
              <a:xfrm>
                <a:off x="272934" y="4121352"/>
                <a:ext cx="11347566" cy="491417"/>
              </a:xfrm>
              <a:prstGeom prst="rect">
                <a:avLst/>
              </a:prstGeom>
              <a:blipFill>
                <a:blip r:embed="rId4"/>
                <a:stretch>
                  <a:fillRect l="-860" t="-8642" b="-222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934665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Hierarchical Models</a:t>
            </a:r>
            <a:endParaRPr lang="zh-TW" altLang="en-US" dirty="0"/>
          </a:p>
        </p:txBody>
      </p:sp>
    </p:spTree>
    <p:extLst>
      <p:ext uri="{BB962C8B-B14F-4D97-AF65-F5344CB8AC3E}">
        <p14:creationId xmlns:p14="http://schemas.microsoft.com/office/powerpoint/2010/main" val="1354239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Hierarchical</a:t>
            </a:r>
            <a:r>
              <a:rPr lang="zh-TW" altLang="en-US" dirty="0" smtClean="0"/>
              <a:t> </a:t>
            </a:r>
            <a:r>
              <a:rPr lang="en-US" altLang="zh-TW" dirty="0" smtClean="0"/>
              <a:t>Models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42506"/>
            <a:ext cx="10058400" cy="3983524"/>
          </a:xfrm>
          <a:prstGeom prst="rect">
            <a:avLst/>
          </a:prstGeom>
        </p:spPr>
      </p:pic>
    </p:spTree>
    <p:extLst>
      <p:ext uri="{BB962C8B-B14F-4D97-AF65-F5344CB8AC3E}">
        <p14:creationId xmlns:p14="http://schemas.microsoft.com/office/powerpoint/2010/main" val="3996910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Hierarchical Models</a:t>
            </a:r>
            <a:endParaRPr lang="zh-TW" altLang="en-US" dirty="0"/>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956" y="1090753"/>
            <a:ext cx="10020300" cy="5581650"/>
          </a:xfrm>
          <a:prstGeom prst="rect">
            <a:avLst/>
          </a:prstGeom>
        </p:spPr>
      </p:pic>
    </p:spTree>
    <p:extLst>
      <p:ext uri="{BB962C8B-B14F-4D97-AF65-F5344CB8AC3E}">
        <p14:creationId xmlns:p14="http://schemas.microsoft.com/office/powerpoint/2010/main" val="1043017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Hierarchical Models</a:t>
            </a:r>
            <a:endParaRPr lang="zh-TW" altLang="en-US" dirty="0"/>
          </a:p>
        </p:txBody>
      </p:sp>
      <mc:AlternateContent xmlns:mc="http://schemas.openxmlformats.org/markup-compatibility/2006">
        <mc:Choice xmlns:a14="http://schemas.microsoft.com/office/drawing/2010/main" Requires="a14">
          <p:sp>
            <p:nvSpPr>
              <p:cNvPr id="10" name="文字方塊 9"/>
              <p:cNvSpPr txBox="1"/>
              <p:nvPr/>
            </p:nvSpPr>
            <p:spPr>
              <a:xfrm>
                <a:off x="2421756" y="1460085"/>
                <a:ext cx="7348487" cy="395236"/>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𝑝</m:t>
                    </m:r>
                    <m:r>
                      <a:rPr lang="en-US" altLang="zh-TW" sz="2400" b="0" i="0" smtClean="0">
                        <a:latin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1</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2</m:t>
                        </m:r>
                      </m:sub>
                    </m:sSub>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𝐽</m:t>
                        </m:r>
                      </m:sub>
                    </m:sSub>
                    <m:r>
                      <a:rPr lang="en-US" altLang="zh-TW" sz="2400" b="0" i="0" smtClean="0">
                        <a:latin typeface="Cambria Math" panose="02040503050406030204" pitchFamily="18" charset="0"/>
                      </a:rPr>
                      <m:t>)</m:t>
                    </m:r>
                  </m:oMath>
                </a14:m>
                <a:r>
                  <a:rPr lang="zh-TW" altLang="en-US" sz="2400" dirty="0" smtClean="0"/>
                  <a:t> </a:t>
                </a:r>
                <a:r>
                  <a:rPr lang="en-US" altLang="zh-TW" sz="2400" dirty="0" smtClean="0"/>
                  <a:t>is invariant to permutations of the indexes.</a:t>
                </a:r>
                <a:endParaRPr lang="zh-TW" altLang="en-US" sz="2400" dirty="0"/>
              </a:p>
            </p:txBody>
          </p:sp>
        </mc:Choice>
        <mc:Fallback>
          <p:sp>
            <p:nvSpPr>
              <p:cNvPr id="10" name="文字方塊 9"/>
              <p:cNvSpPr txBox="1">
                <a:spLocks noRot="1" noChangeAspect="1" noMove="1" noResize="1" noEditPoints="1" noAdjustHandles="1" noChangeArrowheads="1" noChangeShapeType="1" noTextEdit="1"/>
              </p:cNvSpPr>
              <p:nvPr/>
            </p:nvSpPr>
            <p:spPr>
              <a:xfrm>
                <a:off x="2421756" y="1460085"/>
                <a:ext cx="7348487" cy="395236"/>
              </a:xfrm>
              <a:prstGeom prst="rect">
                <a:avLst/>
              </a:prstGeom>
              <a:blipFill>
                <a:blip r:embed="rId2"/>
                <a:stretch>
                  <a:fillRect l="-1493" t="-23438" r="-1575" b="-42188"/>
                </a:stretch>
              </a:blipFill>
            </p:spPr>
            <p:txBody>
              <a:bodyPr/>
              <a:lstStyle/>
              <a:p>
                <a:r>
                  <a:rPr lang="zh-TW" altLang="en-US">
                    <a:noFill/>
                  </a:rPr>
                  <a:t> </a:t>
                </a:r>
              </a:p>
            </p:txBody>
          </p:sp>
        </mc:Fallback>
      </mc:AlternateContent>
      <p:sp>
        <p:nvSpPr>
          <p:cNvPr id="11" name="文字方塊 10"/>
          <p:cNvSpPr txBox="1"/>
          <p:nvPr/>
        </p:nvSpPr>
        <p:spPr>
          <a:xfrm>
            <a:off x="272934" y="2347841"/>
            <a:ext cx="11347566" cy="461665"/>
          </a:xfrm>
          <a:prstGeom prst="rect">
            <a:avLst/>
          </a:prstGeom>
          <a:noFill/>
        </p:spPr>
        <p:txBody>
          <a:bodyPr wrap="square" rtlCol="0">
            <a:spAutoFit/>
          </a:bodyPr>
          <a:lstStyle/>
          <a:p>
            <a:r>
              <a:rPr lang="en-US" altLang="zh-TW" sz="2400" dirty="0" smtClean="0"/>
              <a:t>Then </a:t>
            </a:r>
            <a:endParaRPr lang="en-US" altLang="zh-TW" sz="2400" dirty="0" smtClean="0"/>
          </a:p>
        </p:txBody>
      </p:sp>
      <p:sp>
        <p:nvSpPr>
          <p:cNvPr id="8" name="文字方塊 7"/>
          <p:cNvSpPr txBox="1"/>
          <p:nvPr/>
        </p:nvSpPr>
        <p:spPr>
          <a:xfrm>
            <a:off x="272934" y="1090753"/>
            <a:ext cx="1690399" cy="369332"/>
          </a:xfrm>
          <a:prstGeom prst="rect">
            <a:avLst/>
          </a:prstGeom>
          <a:noFill/>
        </p:spPr>
        <p:txBody>
          <a:bodyPr wrap="none" rtlCol="0">
            <a:spAutoFit/>
          </a:bodyPr>
          <a:lstStyle/>
          <a:p>
            <a:r>
              <a:rPr lang="en-US" altLang="zh-TW" b="1" i="1" dirty="0" smtClean="0"/>
              <a:t>exchangeability</a:t>
            </a:r>
            <a:endParaRPr lang="zh-TW" altLang="en-US" b="1" i="1" dirty="0"/>
          </a:p>
        </p:txBody>
      </p:sp>
      <mc:AlternateContent xmlns:mc="http://schemas.openxmlformats.org/markup-compatibility/2006">
        <mc:Choice xmlns:a14="http://schemas.microsoft.com/office/drawing/2010/main" Requires="a14">
          <p:sp>
            <p:nvSpPr>
              <p:cNvPr id="9" name="文字方塊 8"/>
              <p:cNvSpPr txBox="1"/>
              <p:nvPr/>
            </p:nvSpPr>
            <p:spPr>
              <a:xfrm>
                <a:off x="4120636" y="2809506"/>
                <a:ext cx="3119444" cy="440762"/>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zh-TW" altLang="en-US" sz="2400" b="0" i="1" smtClean="0">
                            <a:latin typeface="Cambria Math" panose="02040503050406030204" pitchFamily="18" charset="0"/>
                          </a:rPr>
                          <m:t>𝜃</m:t>
                        </m:r>
                      </m:e>
                      <m:e>
                        <m:r>
                          <a:rPr lang="zh-TW" altLang="en-US" sz="2400" i="1">
                            <a:latin typeface="Cambria Math" panose="02040503050406030204" pitchFamily="18" charset="0"/>
                          </a:rPr>
                          <m:t>𝜙</m:t>
                        </m:r>
                      </m:e>
                    </m:d>
                    <m:r>
                      <a:rPr lang="en-US" altLang="zh-TW" sz="2400" b="0" i="1" smtClean="0">
                        <a:latin typeface="Cambria Math" panose="02040503050406030204" pitchFamily="18" charset="0"/>
                      </a:rPr>
                      <m:t>=</m:t>
                    </m:r>
                    <m:nary>
                      <m:naryPr>
                        <m:chr m:val="∏"/>
                        <m:ctrlPr>
                          <a:rPr lang="en-US" altLang="zh-TW" sz="2400" b="0" i="1" smtClean="0">
                            <a:latin typeface="Cambria Math" panose="02040503050406030204" pitchFamily="18" charset="0"/>
                            <a:ea typeface="Cambria Math" panose="02040503050406030204" pitchFamily="18" charset="0"/>
                          </a:rPr>
                        </m:ctrlPr>
                      </m:naryPr>
                      <m:sub>
                        <m:r>
                          <m:rPr>
                            <m:brk m:alnAt="23"/>
                          </m:rPr>
                          <a:rPr lang="en-US" altLang="zh-TW" sz="2400" b="0" i="1" smtClean="0">
                            <a:latin typeface="Cambria Math" panose="02040503050406030204" pitchFamily="18" charset="0"/>
                            <a:ea typeface="Cambria Math" panose="02040503050406030204" pitchFamily="18" charset="0"/>
                          </a:rPr>
                          <m:t>𝑗</m:t>
                        </m:r>
                        <m:r>
                          <a:rPr lang="en-US" altLang="zh-TW" sz="2400" b="0" i="1" smtClean="0">
                            <a:latin typeface="Cambria Math" panose="02040503050406030204" pitchFamily="18" charset="0"/>
                            <a:ea typeface="Cambria Math" panose="02040503050406030204" pitchFamily="18" charset="0"/>
                          </a:rPr>
                          <m:t>=1</m:t>
                        </m:r>
                      </m:sub>
                      <m:sup>
                        <m:r>
                          <a:rPr lang="en-US" altLang="zh-TW" sz="2400" b="0" i="1" smtClean="0">
                            <a:latin typeface="Cambria Math" panose="02040503050406030204" pitchFamily="18" charset="0"/>
                            <a:ea typeface="Cambria Math" panose="02040503050406030204" pitchFamily="18" charset="0"/>
                          </a:rPr>
                          <m:t>𝑘</m:t>
                        </m:r>
                      </m:sup>
                      <m:e>
                        <m:r>
                          <a:rPr lang="en-US" altLang="zh-TW" sz="2400" b="0" i="1" smtClean="0">
                            <a:latin typeface="Cambria Math" panose="02040503050406030204" pitchFamily="18" charset="0"/>
                            <a:ea typeface="Cambria Math" panose="02040503050406030204" pitchFamily="18" charset="0"/>
                          </a:rPr>
                          <m:t>𝑝</m:t>
                        </m:r>
                        <m:r>
                          <a:rPr lang="en-US" altLang="zh-TW" sz="2400" b="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b="0" i="1" smtClean="0">
                                <a:latin typeface="Cambria Math" panose="02040503050406030204" pitchFamily="18" charset="0"/>
                              </a:rPr>
                              <m:t>𝑗</m:t>
                            </m:r>
                          </m:sub>
                        </m:sSub>
                        <m:r>
                          <a:rPr lang="en-US" altLang="zh-TW" sz="2400" b="0" i="1" smtClean="0">
                            <a:latin typeface="Cambria Math" panose="02040503050406030204" pitchFamily="18" charset="0"/>
                          </a:rPr>
                          <m:t>|</m:t>
                        </m:r>
                        <m:r>
                          <a:rPr lang="zh-TW" altLang="en-US" sz="2400" i="1">
                            <a:latin typeface="Cambria Math" panose="02040503050406030204" pitchFamily="18" charset="0"/>
                          </a:rPr>
                          <m:t>𝜙</m:t>
                        </m:r>
                        <m:r>
                          <a:rPr lang="en-US" altLang="zh-TW" sz="2400" b="0" i="1" smtClean="0">
                            <a:latin typeface="Cambria Math" panose="02040503050406030204" pitchFamily="18" charset="0"/>
                            <a:ea typeface="Cambria Math" panose="02040503050406030204" pitchFamily="18" charset="0"/>
                          </a:rPr>
                          <m:t>)</m:t>
                        </m:r>
                      </m:e>
                    </m:nary>
                  </m:oMath>
                </a14:m>
                <a:r>
                  <a:rPr lang="en-US" altLang="zh-TW" sz="2400" dirty="0" smtClean="0"/>
                  <a:t>,</a:t>
                </a:r>
                <a:endParaRPr lang="zh-TW" altLang="en-US" sz="2400" dirty="0"/>
              </a:p>
            </p:txBody>
          </p:sp>
        </mc:Choice>
        <mc:Fallback>
          <p:sp>
            <p:nvSpPr>
              <p:cNvPr id="9" name="文字方塊 8"/>
              <p:cNvSpPr txBox="1">
                <a:spLocks noRot="1" noChangeAspect="1" noMove="1" noResize="1" noEditPoints="1" noAdjustHandles="1" noChangeArrowheads="1" noChangeShapeType="1" noTextEdit="1"/>
              </p:cNvSpPr>
              <p:nvPr/>
            </p:nvSpPr>
            <p:spPr>
              <a:xfrm>
                <a:off x="4120636" y="2809506"/>
                <a:ext cx="3119444" cy="440762"/>
              </a:xfrm>
              <a:prstGeom prst="rect">
                <a:avLst/>
              </a:prstGeom>
              <a:blipFill>
                <a:blip r:embed="rId3"/>
                <a:stretch>
                  <a:fillRect t="-15278" r="-4688" b="-31944"/>
                </a:stretch>
              </a:blipFill>
            </p:spPr>
            <p:txBody>
              <a:bodyPr/>
              <a:lstStyle/>
              <a:p>
                <a:r>
                  <a:rPr lang="zh-TW" altLang="en-US">
                    <a:noFill/>
                  </a:rPr>
                  <a:t> </a:t>
                </a:r>
              </a:p>
            </p:txBody>
          </p:sp>
        </mc:Fallback>
      </mc:AlternateContent>
      <p:sp>
        <p:nvSpPr>
          <p:cNvPr id="12" name="文字方塊 11"/>
          <p:cNvSpPr txBox="1"/>
          <p:nvPr/>
        </p:nvSpPr>
        <p:spPr>
          <a:xfrm>
            <a:off x="272934" y="3466429"/>
            <a:ext cx="11347566" cy="461665"/>
          </a:xfrm>
          <a:prstGeom prst="rect">
            <a:avLst/>
          </a:prstGeom>
          <a:noFill/>
        </p:spPr>
        <p:txBody>
          <a:bodyPr wrap="square" rtlCol="0">
            <a:spAutoFit/>
          </a:bodyPr>
          <a:lstStyle/>
          <a:p>
            <a:r>
              <a:rPr lang="en-US" altLang="zh-TW" sz="2400" dirty="0" smtClean="0"/>
              <a:t>and </a:t>
            </a:r>
            <a:endParaRPr lang="en-US" altLang="zh-TW" sz="2400" dirty="0" smtClean="0"/>
          </a:p>
        </p:txBody>
      </p:sp>
      <mc:AlternateContent xmlns:mc="http://schemas.openxmlformats.org/markup-compatibility/2006">
        <mc:Choice xmlns:a14="http://schemas.microsoft.com/office/drawing/2010/main" Requires="a14">
          <p:sp>
            <p:nvSpPr>
              <p:cNvPr id="13" name="文字方塊 12"/>
              <p:cNvSpPr txBox="1"/>
              <p:nvPr/>
            </p:nvSpPr>
            <p:spPr>
              <a:xfrm>
                <a:off x="3368250" y="3928094"/>
                <a:ext cx="4324967" cy="447687"/>
              </a:xfrm>
              <a:prstGeom prst="rect">
                <a:avLst/>
              </a:prstGeom>
              <a:noFill/>
            </p:spPr>
            <p:txBody>
              <a:bodyPr wrap="none" lIns="0" tIns="0" rIns="0" bIns="0" rtlCol="0">
                <a:spAutoFit/>
              </a:bodyPr>
              <a:lstStyle/>
              <a:p>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zh-TW" altLang="en-US" sz="2400" i="1">
                        <a:latin typeface="Cambria Math" panose="02040503050406030204" pitchFamily="18" charset="0"/>
                      </a:rPr>
                      <m:t>𝜃</m:t>
                    </m:r>
                    <m:r>
                      <a:rPr lang="en-US" altLang="zh-TW" sz="2400" b="0" i="1" smtClean="0">
                        <a:latin typeface="Cambria Math" panose="02040503050406030204" pitchFamily="18" charset="0"/>
                      </a:rPr>
                      <m:t>)=</m:t>
                    </m:r>
                    <m:nary>
                      <m:naryPr>
                        <m:limLoc m:val="undOvr"/>
                        <m:subHide m:val="on"/>
                        <m:supHide m:val="on"/>
                        <m:ctrlPr>
                          <a:rPr lang="en-US" altLang="zh-TW" sz="2400" b="0" i="1" smtClean="0">
                            <a:latin typeface="Cambria Math" panose="02040503050406030204" pitchFamily="18" charset="0"/>
                          </a:rPr>
                        </m:ctrlPr>
                      </m:naryPr>
                      <m:sub/>
                      <m:sup/>
                      <m:e>
                        <m:d>
                          <m:dPr>
                            <m:ctrlPr>
                              <a:rPr lang="en-US" altLang="zh-TW" sz="2400" b="0" i="1" smtClean="0">
                                <a:latin typeface="Cambria Math" panose="02040503050406030204" pitchFamily="18" charset="0"/>
                                <a:ea typeface="Cambria Math" panose="02040503050406030204" pitchFamily="18" charset="0"/>
                              </a:rPr>
                            </m:ctrlPr>
                          </m:dPr>
                          <m:e>
                            <m:nary>
                              <m:naryPr>
                                <m:chr m:val="∏"/>
                                <m:ctrlPr>
                                  <a:rPr lang="en-US" altLang="zh-TW" sz="2400" i="1">
                                    <a:latin typeface="Cambria Math" panose="02040503050406030204" pitchFamily="18" charset="0"/>
                                    <a:ea typeface="Cambria Math" panose="02040503050406030204" pitchFamily="18" charset="0"/>
                                  </a:rPr>
                                </m:ctrlPr>
                              </m:naryPr>
                              <m:sub>
                                <m:r>
                                  <m:rPr>
                                    <m:brk m:alnAt="23"/>
                                  </m:rPr>
                                  <a:rPr lang="en-US" altLang="zh-TW" sz="2400" i="1">
                                    <a:latin typeface="Cambria Math" panose="02040503050406030204" pitchFamily="18" charset="0"/>
                                    <a:ea typeface="Cambria Math" panose="02040503050406030204" pitchFamily="18" charset="0"/>
                                  </a:rPr>
                                  <m:t>𝑗</m:t>
                                </m:r>
                                <m:r>
                                  <a:rPr lang="en-US" altLang="zh-TW" sz="2400" i="1">
                                    <a:latin typeface="Cambria Math" panose="02040503050406030204" pitchFamily="18" charset="0"/>
                                    <a:ea typeface="Cambria Math" panose="02040503050406030204" pitchFamily="18" charset="0"/>
                                  </a:rPr>
                                  <m:t>=1</m:t>
                                </m:r>
                              </m:sub>
                              <m:sup>
                                <m:r>
                                  <a:rPr lang="en-US" altLang="zh-TW" sz="2400" i="1">
                                    <a:latin typeface="Cambria Math" panose="02040503050406030204" pitchFamily="18" charset="0"/>
                                    <a:ea typeface="Cambria Math" panose="02040503050406030204" pitchFamily="18" charset="0"/>
                                  </a:rPr>
                                  <m:t>𝑘</m:t>
                                </m:r>
                              </m:sup>
                              <m:e>
                                <m:r>
                                  <a:rPr lang="en-US" altLang="zh-TW" sz="2400" i="1">
                                    <a:latin typeface="Cambria Math" panose="02040503050406030204" pitchFamily="18" charset="0"/>
                                    <a:ea typeface="Cambria Math" panose="02040503050406030204" pitchFamily="18" charset="0"/>
                                  </a:rPr>
                                  <m:t>𝑝</m:t>
                                </m:r>
                                <m:d>
                                  <m:dPr>
                                    <m:ctrlPr>
                                      <a:rPr lang="en-US" altLang="zh-TW" sz="2400" i="1">
                                        <a:latin typeface="Cambria Math" panose="02040503050406030204" pitchFamily="18" charset="0"/>
                                        <a:ea typeface="Cambria Math" panose="02040503050406030204" pitchFamily="18" charset="0"/>
                                      </a:rPr>
                                    </m:ctrlPr>
                                  </m:dPr>
                                  <m:e>
                                    <m:sSub>
                                      <m:sSubPr>
                                        <m:ctrlPr>
                                          <a:rPr lang="en-US" altLang="zh-TW" sz="2400" i="1">
                                            <a:latin typeface="Cambria Math" panose="02040503050406030204" pitchFamily="18" charset="0"/>
                                            <a:ea typeface="Cambria Math" panose="02040503050406030204" pitchFamily="18" charset="0"/>
                                          </a:rPr>
                                        </m:ctrlPr>
                                      </m:sSubPr>
                                      <m:e>
                                        <m:r>
                                          <a:rPr lang="zh-TW" altLang="en-US" sz="2400" i="1">
                                            <a:latin typeface="Cambria Math" panose="02040503050406030204" pitchFamily="18" charset="0"/>
                                          </a:rPr>
                                          <m:t>𝜃</m:t>
                                        </m:r>
                                      </m:e>
                                      <m:sub>
                                        <m:r>
                                          <a:rPr lang="en-US" altLang="zh-TW" sz="2400" i="1">
                                            <a:latin typeface="Cambria Math" panose="02040503050406030204" pitchFamily="18" charset="0"/>
                                          </a:rPr>
                                          <m:t>𝑗</m:t>
                                        </m:r>
                                      </m:sub>
                                    </m:sSub>
                                  </m:e>
                                  <m:e>
                                    <m:r>
                                      <a:rPr lang="zh-TW" altLang="en-US" sz="2400" i="1">
                                        <a:latin typeface="Cambria Math" panose="02040503050406030204" pitchFamily="18" charset="0"/>
                                      </a:rPr>
                                      <m:t>𝜙</m:t>
                                    </m:r>
                                  </m:e>
                                </m:d>
                              </m:e>
                            </m:nary>
                          </m:e>
                        </m:d>
                        <m:r>
                          <a:rPr lang="en-US" altLang="zh-TW" sz="2400" b="0" i="1" smtClean="0">
                            <a:latin typeface="Cambria Math" panose="02040503050406030204" pitchFamily="18" charset="0"/>
                          </a:rPr>
                          <m:t>𝑝</m:t>
                        </m:r>
                        <m:d>
                          <m:dPr>
                            <m:ctrlPr>
                              <a:rPr lang="en-US" altLang="zh-TW" sz="2400" b="0" i="1" smtClean="0">
                                <a:latin typeface="Cambria Math" panose="02040503050406030204" pitchFamily="18" charset="0"/>
                              </a:rPr>
                            </m:ctrlPr>
                          </m:dPr>
                          <m:e>
                            <m:r>
                              <a:rPr lang="zh-TW" altLang="en-US" sz="2400" i="1">
                                <a:latin typeface="Cambria Math" panose="02040503050406030204" pitchFamily="18" charset="0"/>
                              </a:rPr>
                              <m:t>𝜙</m:t>
                            </m:r>
                          </m:e>
                        </m:d>
                        <m:r>
                          <a:rPr lang="en-US" altLang="zh-TW" sz="2400" b="0" i="1" smtClean="0">
                            <a:latin typeface="Cambria Math" panose="02040503050406030204" pitchFamily="18" charset="0"/>
                          </a:rPr>
                          <m:t>𝑑</m:t>
                        </m:r>
                        <m:r>
                          <a:rPr lang="zh-TW" altLang="en-US" sz="2400" i="1">
                            <a:latin typeface="Cambria Math" panose="02040503050406030204" pitchFamily="18" charset="0"/>
                          </a:rPr>
                          <m:t>𝜙</m:t>
                        </m:r>
                      </m:e>
                    </m:nary>
                  </m:oMath>
                </a14:m>
                <a:r>
                  <a:rPr lang="en-US" altLang="zh-TW" sz="2400" dirty="0" smtClean="0"/>
                  <a:t>,</a:t>
                </a:r>
                <a:endParaRPr lang="zh-TW" altLang="en-US" sz="2400" dirty="0"/>
              </a:p>
            </p:txBody>
          </p:sp>
        </mc:Choice>
        <mc:Fallback>
          <p:sp>
            <p:nvSpPr>
              <p:cNvPr id="13" name="文字方塊 12"/>
              <p:cNvSpPr txBox="1">
                <a:spLocks noRot="1" noChangeAspect="1" noMove="1" noResize="1" noEditPoints="1" noAdjustHandles="1" noChangeArrowheads="1" noChangeShapeType="1" noTextEdit="1"/>
              </p:cNvSpPr>
              <p:nvPr/>
            </p:nvSpPr>
            <p:spPr>
              <a:xfrm>
                <a:off x="3368250" y="3928094"/>
                <a:ext cx="4324967" cy="447687"/>
              </a:xfrm>
              <a:prstGeom prst="rect">
                <a:avLst/>
              </a:prstGeom>
              <a:blipFill>
                <a:blip r:embed="rId4"/>
                <a:stretch>
                  <a:fillRect t="-13514" r="-3244" b="-2973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2360048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Hierarchical Models</a:t>
            </a:r>
            <a:endParaRPr lang="zh-TW" altLang="en-US" dirty="0"/>
          </a:p>
        </p:txBody>
      </p:sp>
      <mc:AlternateContent xmlns:mc="http://schemas.openxmlformats.org/markup-compatibility/2006">
        <mc:Choice xmlns:a14="http://schemas.microsoft.com/office/drawing/2010/main" Requires="a14">
          <p:sp>
            <p:nvSpPr>
              <p:cNvPr id="10" name="文字方塊 9"/>
              <p:cNvSpPr txBox="1"/>
              <p:nvPr/>
            </p:nvSpPr>
            <p:spPr>
              <a:xfrm>
                <a:off x="272934" y="1945501"/>
                <a:ext cx="11347566" cy="2585323"/>
              </a:xfrm>
              <a:prstGeom prst="rect">
                <a:avLst/>
              </a:prstGeom>
              <a:noFill/>
            </p:spPr>
            <p:txBody>
              <a:bodyPr wrap="square" lIns="0" tIns="0" rIns="0" bIns="0" rtlCol="0">
                <a:spAutoFit/>
              </a:bodyPr>
              <a:lstStyle/>
              <a:p>
                <a:r>
                  <a:rPr lang="en-US" altLang="zh-TW" sz="2400" dirty="0" smtClean="0"/>
                  <a:t>In order to create a joint probability distribution for </a:t>
                </a:r>
                <a14:m>
                  <m:oMath xmlns:m="http://schemas.openxmlformats.org/officeDocument/2006/math">
                    <m:r>
                      <a:rPr lang="en-US" altLang="zh-TW" sz="2400" b="0" i="0" smtClean="0">
                        <a:latin typeface="Cambria Math" panose="02040503050406030204" pitchFamily="18" charset="0"/>
                      </a:rPr>
                      <m:t>(</m:t>
                    </m:r>
                    <m:r>
                      <a:rPr lang="zh-TW" altLang="en-US" sz="2400" i="1">
                        <a:latin typeface="Cambria Math" panose="02040503050406030204" pitchFamily="18" charset="0"/>
                      </a:rPr>
                      <m:t>𝜙</m:t>
                    </m:r>
                    <m:r>
                      <a:rPr lang="en-US" altLang="zh-TW" sz="2400" b="0" i="1" smtClean="0">
                        <a:latin typeface="Cambria Math" panose="02040503050406030204" pitchFamily="18" charset="0"/>
                      </a:rPr>
                      <m:t>,</m:t>
                    </m:r>
                    <m:r>
                      <a:rPr lang="zh-TW" altLang="en-US" sz="2400" i="1">
                        <a:latin typeface="Cambria Math" panose="02040503050406030204" pitchFamily="18" charset="0"/>
                      </a:rPr>
                      <m:t>𝜃</m:t>
                    </m:r>
                    <m:r>
                      <a:rPr lang="en-US" altLang="zh-TW" sz="2400" b="0" i="0" smtClean="0">
                        <a:latin typeface="Cambria Math" panose="02040503050406030204" pitchFamily="18" charset="0"/>
                      </a:rPr>
                      <m:t>)</m:t>
                    </m:r>
                  </m:oMath>
                </a14:m>
                <a:r>
                  <a:rPr lang="en-US" altLang="zh-TW" sz="2400" dirty="0" smtClean="0"/>
                  <a:t>, we must assign a prior distribution to </a:t>
                </a:r>
                <a14:m>
                  <m:oMath xmlns:m="http://schemas.openxmlformats.org/officeDocument/2006/math">
                    <m:r>
                      <a:rPr lang="zh-TW" altLang="en-US" sz="2400" i="1">
                        <a:latin typeface="Cambria Math" panose="02040503050406030204" pitchFamily="18" charset="0"/>
                      </a:rPr>
                      <m:t>𝜙</m:t>
                    </m:r>
                  </m:oMath>
                </a14:m>
                <a:r>
                  <a:rPr lang="en-US" altLang="zh-TW" sz="2400" dirty="0" smtClean="0"/>
                  <a:t>. If little is known about </a:t>
                </a:r>
                <a14:m>
                  <m:oMath xmlns:m="http://schemas.openxmlformats.org/officeDocument/2006/math">
                    <m:r>
                      <a:rPr lang="zh-TW" altLang="en-US" sz="2400" i="1">
                        <a:latin typeface="Cambria Math" panose="02040503050406030204" pitchFamily="18" charset="0"/>
                      </a:rPr>
                      <m:t>𝜙</m:t>
                    </m:r>
                  </m:oMath>
                </a14:m>
                <a:r>
                  <a:rPr lang="en-US" altLang="zh-TW" sz="2400" dirty="0" smtClean="0"/>
                  <a:t>, we can assign a diffuse prior distribution.</a:t>
                </a:r>
              </a:p>
              <a:p>
                <a:endParaRPr lang="en-US" altLang="zh-TW" sz="2400" dirty="0"/>
              </a:p>
              <a:p>
                <a:endParaRPr lang="en-US" altLang="zh-TW" sz="2400" dirty="0"/>
              </a:p>
              <a:p>
                <a:r>
                  <a:rPr lang="en-US" altLang="zh-TW" sz="2400" dirty="0" smtClean="0"/>
                  <a:t>In the rat tumor example, the </a:t>
                </a:r>
                <a:r>
                  <a:rPr lang="en-US" altLang="zh-TW" sz="2400" dirty="0" err="1" smtClean="0"/>
                  <a:t>hyperparameters</a:t>
                </a:r>
                <a:r>
                  <a:rPr lang="en-US" altLang="zh-TW" sz="2400" dirty="0" smtClean="0"/>
                  <a:t> are </a:t>
                </a:r>
                <a14:m>
                  <m:oMath xmlns:m="http://schemas.openxmlformats.org/officeDocument/2006/math">
                    <m:r>
                      <a:rPr lang="en-US" altLang="zh-TW" sz="2400">
                        <a:latin typeface="Cambria Math" panose="02040503050406030204" pitchFamily="18" charset="0"/>
                      </a:rPr>
                      <m:t>(</m:t>
                    </m:r>
                    <m:r>
                      <a:rPr lang="zh-TW" altLang="en-US" sz="2400" i="1" smtClean="0">
                        <a:latin typeface="Cambria Math" panose="02040503050406030204" pitchFamily="18" charset="0"/>
                      </a:rPr>
                      <m:t>𝛼</m:t>
                    </m:r>
                    <m:r>
                      <a:rPr lang="en-US" altLang="zh-TW" sz="2400" i="1">
                        <a:latin typeface="Cambria Math" panose="02040503050406030204" pitchFamily="18" charset="0"/>
                      </a:rPr>
                      <m:t>,</m:t>
                    </m:r>
                    <m:r>
                      <m:rPr>
                        <m:sty m:val="p"/>
                      </m:rPr>
                      <a:rPr lang="el-GR" altLang="zh-TW" sz="2400" i="1" smtClean="0">
                        <a:latin typeface="Cambria Math" panose="02040503050406030204" pitchFamily="18" charset="0"/>
                        <a:ea typeface="Cambria Math" panose="02040503050406030204" pitchFamily="18" charset="0"/>
                      </a:rPr>
                      <m:t>β</m:t>
                    </m:r>
                    <m:r>
                      <a:rPr lang="en-US" altLang="zh-TW" sz="2400">
                        <a:latin typeface="Cambria Math" panose="02040503050406030204" pitchFamily="18" charset="0"/>
                      </a:rPr>
                      <m:t>)</m:t>
                    </m:r>
                  </m:oMath>
                </a14:m>
                <a:r>
                  <a:rPr lang="en-US" altLang="zh-TW" sz="2400" dirty="0" smtClean="0"/>
                  <a:t>, which determine the beta distribution for </a:t>
                </a:r>
                <a14:m>
                  <m:oMath xmlns:m="http://schemas.openxmlformats.org/officeDocument/2006/math">
                    <m:r>
                      <a:rPr lang="zh-TW" altLang="en-US" sz="2400" i="1">
                        <a:latin typeface="Cambria Math" panose="02040503050406030204" pitchFamily="18" charset="0"/>
                      </a:rPr>
                      <m:t>𝜃</m:t>
                    </m:r>
                  </m:oMath>
                </a14:m>
                <a:r>
                  <a:rPr lang="en-US" altLang="zh-TW" sz="2400" dirty="0" smtClean="0"/>
                  <a:t>. We illustrate one approach to constructing an appropriate </a:t>
                </a:r>
                <a:r>
                  <a:rPr lang="en-US" altLang="zh-TW" sz="2400" dirty="0" err="1" smtClean="0"/>
                  <a:t>hyperprior</a:t>
                </a:r>
                <a:r>
                  <a:rPr lang="en-US" altLang="zh-TW" sz="2400" dirty="0" smtClean="0"/>
                  <a:t> distribution in the continuation.</a:t>
                </a:r>
                <a:endParaRPr lang="zh-TW" altLang="en-US" sz="2400" dirty="0"/>
              </a:p>
            </p:txBody>
          </p:sp>
        </mc:Choice>
        <mc:Fallback>
          <p:sp>
            <p:nvSpPr>
              <p:cNvPr id="10" name="文字方塊 9"/>
              <p:cNvSpPr txBox="1">
                <a:spLocks noRot="1" noChangeAspect="1" noMove="1" noResize="1" noEditPoints="1" noAdjustHandles="1" noChangeArrowheads="1" noChangeShapeType="1" noTextEdit="1"/>
              </p:cNvSpPr>
              <p:nvPr/>
            </p:nvSpPr>
            <p:spPr>
              <a:xfrm>
                <a:off x="272934" y="1945501"/>
                <a:ext cx="11347566" cy="2585323"/>
              </a:xfrm>
              <a:prstGeom prst="rect">
                <a:avLst/>
              </a:prstGeom>
              <a:blipFill>
                <a:blip r:embed="rId2"/>
                <a:stretch>
                  <a:fillRect l="-1666" t="-3538" b="-6368"/>
                </a:stretch>
              </a:blipFill>
            </p:spPr>
            <p:txBody>
              <a:bodyPr/>
              <a:lstStyle/>
              <a:p>
                <a:r>
                  <a:rPr lang="zh-TW" altLang="en-US">
                    <a:noFill/>
                  </a:rPr>
                  <a:t> </a:t>
                </a:r>
              </a:p>
            </p:txBody>
          </p:sp>
        </mc:Fallback>
      </mc:AlternateContent>
      <p:sp>
        <p:nvSpPr>
          <p:cNvPr id="8" name="文字方塊 7"/>
          <p:cNvSpPr txBox="1"/>
          <p:nvPr/>
        </p:nvSpPr>
        <p:spPr>
          <a:xfrm>
            <a:off x="272934" y="1090753"/>
            <a:ext cx="2381293" cy="369332"/>
          </a:xfrm>
          <a:prstGeom prst="rect">
            <a:avLst/>
          </a:prstGeom>
          <a:noFill/>
        </p:spPr>
        <p:txBody>
          <a:bodyPr wrap="none" rtlCol="0">
            <a:spAutoFit/>
          </a:bodyPr>
          <a:lstStyle/>
          <a:p>
            <a:r>
              <a:rPr lang="en-US" altLang="zh-TW" b="1" i="1" dirty="0" err="1" smtClean="0"/>
              <a:t>Hyperprior</a:t>
            </a:r>
            <a:r>
              <a:rPr lang="en-US" altLang="zh-TW" b="1" i="1" dirty="0" smtClean="0"/>
              <a:t> distribution</a:t>
            </a:r>
            <a:endParaRPr lang="zh-TW" altLang="en-US" b="1" i="1" dirty="0"/>
          </a:p>
        </p:txBody>
      </p:sp>
    </p:spTree>
    <p:extLst>
      <p:ext uri="{BB962C8B-B14F-4D97-AF65-F5344CB8AC3E}">
        <p14:creationId xmlns:p14="http://schemas.microsoft.com/office/powerpoint/2010/main" val="599409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Hierarchical Models</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5" y="1450676"/>
            <a:ext cx="11487150" cy="2314575"/>
          </a:xfrm>
          <a:prstGeom prst="rect">
            <a:avLst/>
          </a:prstGeom>
        </p:spPr>
      </p:pic>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4436319"/>
            <a:ext cx="2590800" cy="962025"/>
          </a:xfrm>
          <a:prstGeom prst="rect">
            <a:avLst/>
          </a:prstGeom>
        </p:spPr>
      </p:pic>
      <p:sp>
        <p:nvSpPr>
          <p:cNvPr id="9" name="文字方塊 8"/>
          <p:cNvSpPr txBox="1"/>
          <p:nvPr/>
        </p:nvSpPr>
        <p:spPr>
          <a:xfrm>
            <a:off x="272934" y="3869952"/>
            <a:ext cx="11347566" cy="461665"/>
          </a:xfrm>
          <a:prstGeom prst="rect">
            <a:avLst/>
          </a:prstGeom>
          <a:noFill/>
        </p:spPr>
        <p:txBody>
          <a:bodyPr wrap="square" rtlCol="0">
            <a:spAutoFit/>
          </a:bodyPr>
          <a:lstStyle/>
          <a:p>
            <a:r>
              <a:rPr lang="en-US" altLang="zh-TW" sz="2400" dirty="0" smtClean="0"/>
              <a:t>Where step 3 can use the conditional probability formula,</a:t>
            </a:r>
            <a:endParaRPr lang="en-US" altLang="zh-TW" sz="2400" dirty="0" smtClean="0"/>
          </a:p>
        </p:txBody>
      </p:sp>
    </p:spTree>
    <p:extLst>
      <p:ext uri="{BB962C8B-B14F-4D97-AF65-F5344CB8AC3E}">
        <p14:creationId xmlns:p14="http://schemas.microsoft.com/office/powerpoint/2010/main" val="1778527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What is probability?</a:t>
            </a:r>
            <a:endParaRPr lang="zh-TW" altLang="en-US" dirty="0"/>
          </a:p>
        </p:txBody>
      </p:sp>
      <mc:AlternateContent xmlns:mc="http://schemas.openxmlformats.org/markup-compatibility/2006" xmlns:a14="http://schemas.microsoft.com/office/drawing/2010/main">
        <mc:Choice Requires="a14">
          <p:sp>
            <p:nvSpPr>
              <p:cNvPr id="6" name="文字方塊 5"/>
              <p:cNvSpPr txBox="1"/>
              <p:nvPr/>
            </p:nvSpPr>
            <p:spPr>
              <a:xfrm>
                <a:off x="272935" y="1090753"/>
                <a:ext cx="11639666" cy="4154984"/>
              </a:xfrm>
              <a:prstGeom prst="rect">
                <a:avLst/>
              </a:prstGeom>
              <a:noFill/>
            </p:spPr>
            <p:txBody>
              <a:bodyPr wrap="square" rtlCol="0">
                <a:spAutoFit/>
              </a:bodyPr>
              <a:lstStyle/>
              <a:p>
                <a:pPr marL="342900" indent="-342900">
                  <a:buFont typeface="Arial" panose="020B0604020202020204" pitchFamily="34" charset="0"/>
                  <a:buChar char="•"/>
                </a:pPr>
                <a:r>
                  <a:rPr lang="en-US" altLang="zh-TW" sz="2400" dirty="0" smtClean="0"/>
                  <a:t>For example, Henry may have a strong belief in </a:t>
                </a:r>
                <a:r>
                  <a:rPr lang="en-US" altLang="zh-TW" sz="2400" b="1" dirty="0" smtClean="0"/>
                  <a:t>A</a:t>
                </a:r>
                <a:r>
                  <a:rPr lang="en-US" altLang="zh-TW" sz="2400" dirty="0" smtClean="0"/>
                  <a:t> based on his knowledge of the current team and past achievements.</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Marcel may have a much weaker belief in </a:t>
                </a:r>
                <a:r>
                  <a:rPr lang="en-US" altLang="zh-TW" sz="2400" b="1" dirty="0" smtClean="0"/>
                  <a:t>A</a:t>
                </a:r>
                <a:r>
                  <a:rPr lang="en-US" altLang="zh-TW" sz="2400" dirty="0" smtClean="0"/>
                  <a:t> based on some inside knowledge about the status of British sport.</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Thus, in general, a person’s subjective belief in a statement </a:t>
                </a:r>
                <a:r>
                  <a:rPr lang="en-US" altLang="zh-TW" sz="2400" b="1" dirty="0" smtClean="0"/>
                  <a:t>A </a:t>
                </a:r>
                <a:r>
                  <a:rPr lang="en-US" altLang="zh-TW" sz="2400" dirty="0" smtClean="0"/>
                  <a:t>will depend on some body of knowledge K.  We write this as </a:t>
                </a:r>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𝐴</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𝐾</m:t>
                    </m:r>
                    <m:r>
                      <a:rPr lang="en-US" altLang="zh-TW" sz="2400" b="0" i="1" smtClean="0">
                        <a:latin typeface="Cambria Math" panose="02040503050406030204" pitchFamily="18" charset="0"/>
                      </a:rPr>
                      <m:t>)</m:t>
                    </m:r>
                  </m:oMath>
                </a14:m>
                <a:r>
                  <a:rPr lang="en-US" altLang="zh-TW" sz="2400" dirty="0" smtClean="0"/>
                  <a:t>. </a:t>
                </a:r>
              </a:p>
              <a:p>
                <a:pPr marL="342900" indent="-342900">
                  <a:buFont typeface="Arial" panose="020B0604020202020204" pitchFamily="34" charset="0"/>
                  <a:buChar char="•"/>
                </a:pPr>
                <a:endParaRPr lang="en-US" altLang="zh-TW" sz="2400" dirty="0"/>
              </a:p>
              <a:p>
                <a:pPr marL="342900" indent="-342900">
                  <a:buFont typeface="Arial" panose="020B0604020202020204" pitchFamily="34" charset="0"/>
                  <a:buChar char="•"/>
                </a:pPr>
                <a:r>
                  <a:rPr lang="en-US" altLang="zh-TW" sz="2400" dirty="0" smtClean="0"/>
                  <a:t>The expression </a:t>
                </a:r>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𝐴</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𝐾</m:t>
                    </m:r>
                    <m:r>
                      <a:rPr lang="en-US" altLang="zh-TW" sz="2400" b="0" i="1" smtClean="0">
                        <a:latin typeface="Cambria Math" panose="02040503050406030204" pitchFamily="18" charset="0"/>
                      </a:rPr>
                      <m:t>)</m:t>
                    </m:r>
                  </m:oMath>
                </a14:m>
                <a:r>
                  <a:rPr lang="en-US" altLang="zh-TW" sz="2400" dirty="0" smtClean="0"/>
                  <a:t> thus represents a </a:t>
                </a:r>
                <a:r>
                  <a:rPr lang="en-US" altLang="zh-TW" sz="2400" b="1" i="1" dirty="0" smtClean="0"/>
                  <a:t>belief measure</a:t>
                </a:r>
                <a:r>
                  <a:rPr lang="en-US" altLang="zh-TW" sz="2400" dirty="0" smtClean="0"/>
                  <a:t>. Sometimes, for simplicity, when K remains constant we just write </a:t>
                </a:r>
                <a14:m>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𝐴</m:t>
                    </m:r>
                    <m:r>
                      <a:rPr lang="en-US" altLang="zh-TW" sz="2400" b="0" i="1" smtClean="0">
                        <a:latin typeface="Cambria Math" panose="02040503050406030204" pitchFamily="18" charset="0"/>
                      </a:rPr>
                      <m:t>)</m:t>
                    </m:r>
                  </m:oMath>
                </a14:m>
                <a:r>
                  <a:rPr lang="en-US" altLang="zh-TW" sz="2400" dirty="0" smtClean="0"/>
                  <a:t>, but we must be aware that this is a simplification.</a:t>
                </a:r>
                <a:endParaRPr lang="en-US" altLang="zh-TW" sz="24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272935" y="1090753"/>
                <a:ext cx="11639666" cy="4154984"/>
              </a:xfrm>
              <a:prstGeom prst="rect">
                <a:avLst/>
              </a:prstGeom>
              <a:blipFill>
                <a:blip r:embed="rId2"/>
                <a:stretch>
                  <a:fillRect l="-733" t="-1173" r="-1152" b="-234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674173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Frequentist inference exercise</a:t>
            </a:r>
            <a:endParaRPr lang="zh-TW" altLang="en-US" dirty="0"/>
          </a:p>
        </p:txBody>
      </p:sp>
      <p:sp>
        <p:nvSpPr>
          <p:cNvPr id="6" name="文字方塊 5"/>
          <p:cNvSpPr txBox="1"/>
          <p:nvPr/>
        </p:nvSpPr>
        <p:spPr>
          <a:xfrm>
            <a:off x="272934" y="1090753"/>
            <a:ext cx="11347566" cy="2677656"/>
          </a:xfrm>
          <a:prstGeom prst="rect">
            <a:avLst/>
          </a:prstGeom>
          <a:noFill/>
        </p:spPr>
        <p:txBody>
          <a:bodyPr wrap="square" rtlCol="0">
            <a:spAutoFit/>
          </a:bodyPr>
          <a:lstStyle/>
          <a:p>
            <a:r>
              <a:rPr lang="en-US" altLang="zh-TW" sz="2400" dirty="0" smtClean="0"/>
              <a:t>Scene A: We are supervising a wire factory, we need to measure the strength of the wire.</a:t>
            </a:r>
          </a:p>
          <a:p>
            <a:endParaRPr lang="en-US" altLang="zh-TW" sz="2400" dirty="0" smtClean="0"/>
          </a:p>
          <a:p>
            <a:r>
              <a:rPr lang="en-US" altLang="zh-TW" sz="2400" dirty="0" smtClean="0"/>
              <a:t>Scene B: We are carrying on an research about the correlation between heart attack and a factor. The data come from family doctors’ database.</a:t>
            </a:r>
          </a:p>
          <a:p>
            <a:endParaRPr lang="en-US" altLang="zh-TW" sz="2400" dirty="0"/>
          </a:p>
          <a:p>
            <a:r>
              <a:rPr lang="en-US" altLang="zh-TW" sz="2400" dirty="0" smtClean="0"/>
              <a:t>Scene C: At 3 a.m., an alarm went off and a man ran off with a big bag. The police arrested the man without hesitation.</a:t>
            </a:r>
          </a:p>
        </p:txBody>
      </p:sp>
    </p:spTree>
    <p:extLst>
      <p:ext uri="{BB962C8B-B14F-4D97-AF65-F5344CB8AC3E}">
        <p14:creationId xmlns:p14="http://schemas.microsoft.com/office/powerpoint/2010/main" val="421225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Why are we here?</a:t>
            </a:r>
            <a:endParaRPr lang="zh-TW" altLang="en-US" dirty="0"/>
          </a:p>
        </p:txBody>
      </p:sp>
      <p:pic>
        <p:nvPicPr>
          <p:cNvPr id="7" name="圖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9134" y="1090753"/>
            <a:ext cx="1812184" cy="1812184"/>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351026561"/>
              </p:ext>
            </p:extLst>
          </p:nvPr>
        </p:nvGraphicFramePr>
        <p:xfrm>
          <a:off x="5130800" y="1576272"/>
          <a:ext cx="2819400" cy="841145"/>
        </p:xfrm>
        <a:graphic>
          <a:graphicData uri="http://schemas.openxmlformats.org/drawingml/2006/table">
            <a:tbl>
              <a:tblPr firstRow="1" bandRow="1">
                <a:tableStyleId>{5C22544A-7EE6-4342-B048-85BDC9FD1C3A}</a:tableStyleId>
              </a:tblPr>
              <a:tblGrid>
                <a:gridCol w="1409700">
                  <a:extLst>
                    <a:ext uri="{9D8B030D-6E8A-4147-A177-3AD203B41FA5}">
                      <a16:colId xmlns:a16="http://schemas.microsoft.com/office/drawing/2014/main" val="37873438"/>
                    </a:ext>
                  </a:extLst>
                </a:gridCol>
                <a:gridCol w="1409700">
                  <a:extLst>
                    <a:ext uri="{9D8B030D-6E8A-4147-A177-3AD203B41FA5}">
                      <a16:colId xmlns:a16="http://schemas.microsoft.com/office/drawing/2014/main" val="3905179396"/>
                    </a:ext>
                  </a:extLst>
                </a:gridCol>
              </a:tblGrid>
              <a:tr h="841145">
                <a:tc>
                  <a:txBody>
                    <a:bodyPr/>
                    <a:lstStyle/>
                    <a:p>
                      <a:r>
                        <a:rPr lang="en-US" altLang="zh-TW" sz="2000" dirty="0" smtClean="0"/>
                        <a:t>Data Observed</a:t>
                      </a:r>
                      <a:endParaRPr lang="zh-TW" altLang="en-US" sz="2000" dirty="0"/>
                    </a:p>
                  </a:txBody>
                  <a:tcPr>
                    <a:solidFill>
                      <a:schemeClr val="tx1">
                        <a:lumMod val="65000"/>
                        <a:lumOff val="35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3899423997"/>
                  </a:ext>
                </a:extLst>
              </a:tr>
            </a:tbl>
          </a:graphicData>
        </a:graphic>
      </p:graphicFrame>
      <p:sp>
        <p:nvSpPr>
          <p:cNvPr id="8" name="圓角矩形 7"/>
          <p:cNvSpPr/>
          <p:nvPr/>
        </p:nvSpPr>
        <p:spPr>
          <a:xfrm>
            <a:off x="272934" y="3270344"/>
            <a:ext cx="5061066" cy="33209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p:cNvSpPr txBox="1"/>
          <p:nvPr/>
        </p:nvSpPr>
        <p:spPr>
          <a:xfrm>
            <a:off x="491067" y="3373967"/>
            <a:ext cx="1612173" cy="461665"/>
          </a:xfrm>
          <a:prstGeom prst="rect">
            <a:avLst/>
          </a:prstGeom>
          <a:noFill/>
        </p:spPr>
        <p:txBody>
          <a:bodyPr wrap="none" rtlCol="0">
            <a:spAutoFit/>
          </a:bodyPr>
          <a:lstStyle/>
          <a:p>
            <a:r>
              <a:rPr lang="en-US" altLang="zh-TW" sz="2400" dirty="0" smtClean="0"/>
              <a:t>Frequentist</a:t>
            </a:r>
            <a:endParaRPr lang="zh-TW" altLang="en-US" sz="2400" dirty="0"/>
          </a:p>
        </p:txBody>
      </p:sp>
      <mc:AlternateContent xmlns:mc="http://schemas.openxmlformats.org/markup-compatibility/2006" xmlns:a14="http://schemas.microsoft.com/office/drawing/2010/main">
        <mc:Choice Requires="a14">
          <p:sp>
            <p:nvSpPr>
              <p:cNvPr id="10" name="文字方塊 9"/>
              <p:cNvSpPr txBox="1"/>
              <p:nvPr/>
            </p:nvSpPr>
            <p:spPr>
              <a:xfrm>
                <a:off x="2303971" y="4699989"/>
                <a:ext cx="99899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𝑝</m:t>
                      </m:r>
                      <m:r>
                        <a:rPr lang="en-US" altLang="zh-TW" sz="2400" b="0" i="1" smtClean="0">
                          <a:latin typeface="Cambria Math" panose="02040503050406030204" pitchFamily="18" charset="0"/>
                        </a:rPr>
                        <m:t>=1</m:t>
                      </m:r>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303971" y="4699989"/>
                <a:ext cx="998991" cy="461665"/>
              </a:xfrm>
              <a:prstGeom prst="rect">
                <a:avLst/>
              </a:prstGeom>
              <a:blipFill>
                <a:blip r:embed="rId3"/>
                <a:stretch>
                  <a:fillRect b="-9211"/>
                </a:stretch>
              </a:blipFill>
            </p:spPr>
            <p:txBody>
              <a:bodyPr/>
              <a:lstStyle/>
              <a:p>
                <a:r>
                  <a:rPr lang="zh-TW" altLang="en-US">
                    <a:noFill/>
                  </a:rPr>
                  <a:t> </a:t>
                </a:r>
              </a:p>
            </p:txBody>
          </p:sp>
        </mc:Fallback>
      </mc:AlternateContent>
      <p:sp>
        <p:nvSpPr>
          <p:cNvPr id="11" name="圓角矩形 10"/>
          <p:cNvSpPr/>
          <p:nvPr/>
        </p:nvSpPr>
        <p:spPr>
          <a:xfrm>
            <a:off x="6409965" y="3270344"/>
            <a:ext cx="5061066" cy="3320956"/>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6628098" y="3373967"/>
            <a:ext cx="1282852" cy="461665"/>
          </a:xfrm>
          <a:prstGeom prst="rect">
            <a:avLst/>
          </a:prstGeom>
          <a:noFill/>
        </p:spPr>
        <p:txBody>
          <a:bodyPr wrap="none" rtlCol="0">
            <a:spAutoFit/>
          </a:bodyPr>
          <a:lstStyle/>
          <a:p>
            <a:r>
              <a:rPr lang="en-US" altLang="zh-TW" sz="2400" dirty="0" smtClean="0"/>
              <a:t>Bayesian</a:t>
            </a:r>
            <a:endParaRPr lang="zh-TW" altLang="en-US" sz="2400" dirty="0"/>
          </a:p>
        </p:txBody>
      </p:sp>
      <mc:AlternateContent xmlns:mc="http://schemas.openxmlformats.org/markup-compatibility/2006" xmlns:a14="http://schemas.microsoft.com/office/drawing/2010/main">
        <mc:Choice Requires="a14">
          <p:sp>
            <p:nvSpPr>
              <p:cNvPr id="13" name="文字方塊 12"/>
              <p:cNvSpPr txBox="1"/>
              <p:nvPr/>
            </p:nvSpPr>
            <p:spPr>
              <a:xfrm>
                <a:off x="6988233" y="4699989"/>
                <a:ext cx="3904530" cy="461665"/>
              </a:xfrm>
              <a:prstGeom prst="rect">
                <a:avLst/>
              </a:prstGeom>
              <a:noFill/>
            </p:spPr>
            <p:txBody>
              <a:bodyPr wrap="none" rtlCol="0">
                <a:spAutoFit/>
              </a:bodyPr>
              <a:lstStyle/>
              <a:p>
                <a14:m>
                  <m:oMath xmlns:m="http://schemas.openxmlformats.org/officeDocument/2006/math">
                    <m:r>
                      <a:rPr lang="en-US" altLang="zh-TW" sz="2400" b="0" i="1" smtClean="0">
                        <a:latin typeface="Cambria Math" panose="02040503050406030204" pitchFamily="18" charset="0"/>
                      </a:rPr>
                      <m:t>𝑝</m:t>
                    </m:r>
                  </m:oMath>
                </a14:m>
                <a:r>
                  <a:rPr lang="zh-TW" altLang="en-US" sz="2400" dirty="0" smtClean="0"/>
                  <a:t> </a:t>
                </a:r>
                <a:r>
                  <a:rPr lang="en-US" altLang="zh-TW" sz="2400" dirty="0" smtClean="0"/>
                  <a:t>according to the prior belief</a:t>
                </a:r>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6988233" y="4699989"/>
                <a:ext cx="3904530" cy="461665"/>
              </a:xfrm>
              <a:prstGeom prst="rect">
                <a:avLst/>
              </a:prstGeom>
              <a:blipFill>
                <a:blip r:embed="rId4"/>
                <a:stretch>
                  <a:fillRect l="-468" t="-10526" r="-1248" b="-2894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05407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The case of Coin Flips</a:t>
            </a:r>
            <a:endParaRPr lang="zh-TW" altLang="en-US" dirty="0"/>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8000" y="2709175"/>
            <a:ext cx="1812184" cy="1812184"/>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2485319327"/>
              </p:ext>
            </p:extLst>
          </p:nvPr>
        </p:nvGraphicFramePr>
        <p:xfrm>
          <a:off x="3098799" y="2709175"/>
          <a:ext cx="8128002" cy="181218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521257315"/>
                    </a:ext>
                  </a:extLst>
                </a:gridCol>
                <a:gridCol w="1354667">
                  <a:extLst>
                    <a:ext uri="{9D8B030D-6E8A-4147-A177-3AD203B41FA5}">
                      <a16:colId xmlns:a16="http://schemas.microsoft.com/office/drawing/2014/main" val="2412036884"/>
                    </a:ext>
                  </a:extLst>
                </a:gridCol>
                <a:gridCol w="1354667">
                  <a:extLst>
                    <a:ext uri="{9D8B030D-6E8A-4147-A177-3AD203B41FA5}">
                      <a16:colId xmlns:a16="http://schemas.microsoft.com/office/drawing/2014/main" val="2428706029"/>
                    </a:ext>
                  </a:extLst>
                </a:gridCol>
                <a:gridCol w="1354667">
                  <a:extLst>
                    <a:ext uri="{9D8B030D-6E8A-4147-A177-3AD203B41FA5}">
                      <a16:colId xmlns:a16="http://schemas.microsoft.com/office/drawing/2014/main" val="4140951442"/>
                    </a:ext>
                  </a:extLst>
                </a:gridCol>
                <a:gridCol w="1354667">
                  <a:extLst>
                    <a:ext uri="{9D8B030D-6E8A-4147-A177-3AD203B41FA5}">
                      <a16:colId xmlns:a16="http://schemas.microsoft.com/office/drawing/2014/main" val="2219468338"/>
                    </a:ext>
                  </a:extLst>
                </a:gridCol>
                <a:gridCol w="1354667">
                  <a:extLst>
                    <a:ext uri="{9D8B030D-6E8A-4147-A177-3AD203B41FA5}">
                      <a16:colId xmlns:a16="http://schemas.microsoft.com/office/drawing/2014/main" val="3953182144"/>
                    </a:ext>
                  </a:extLst>
                </a:gridCol>
              </a:tblGrid>
              <a:tr h="906092">
                <a:tc>
                  <a:txBody>
                    <a:bodyPr/>
                    <a:lstStyle/>
                    <a:p>
                      <a:r>
                        <a:rPr lang="en-US" altLang="zh-TW" sz="2000" dirty="0" smtClean="0"/>
                        <a:t>Data Observed</a:t>
                      </a:r>
                      <a:endParaRPr lang="zh-TW" altLang="en-US" sz="2000" dirty="0"/>
                    </a:p>
                  </a:txBody>
                  <a:tcPr>
                    <a:solidFill>
                      <a:schemeClr val="tx1">
                        <a:lumMod val="65000"/>
                        <a:lumOff val="35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H</a:t>
                      </a:r>
                      <a:endParaRPr lang="zh-TW" altLang="en-US" sz="2000"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1013274529"/>
                  </a:ext>
                </a:extLst>
              </a:tr>
              <a:tr h="906092">
                <a:tc>
                  <a:txBody>
                    <a:bodyPr/>
                    <a:lstStyle/>
                    <a:p>
                      <a:r>
                        <a:rPr lang="en-US" altLang="zh-TW" sz="2000" b="1" dirty="0" smtClean="0">
                          <a:solidFill>
                            <a:schemeClr val="bg1"/>
                          </a:solidFill>
                        </a:rPr>
                        <a:t>Belief</a:t>
                      </a:r>
                      <a:endParaRPr lang="zh-TW" altLang="en-US" sz="2000" b="1" dirty="0">
                        <a:solidFill>
                          <a:schemeClr val="bg1"/>
                        </a:solidFill>
                      </a:endParaRPr>
                    </a:p>
                  </a:txBody>
                  <a:tcPr>
                    <a:solidFill>
                      <a:schemeClr val="tx1">
                        <a:lumMod val="65000"/>
                        <a:lumOff val="35000"/>
                      </a:schemeClr>
                    </a:solidFill>
                  </a:tcPr>
                </a:tc>
                <a:tc>
                  <a:txBody>
                    <a:bodyPr/>
                    <a:lstStyle/>
                    <a:p>
                      <a:r>
                        <a:rPr lang="en-US" altLang="zh-TW" sz="2000" dirty="0" smtClean="0">
                          <a:solidFill>
                            <a:sysClr val="windowText" lastClr="000000"/>
                          </a:solidFill>
                        </a:rPr>
                        <a:t>Fair</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Skewed</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More Skewed</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Even More…</a:t>
                      </a:r>
                      <a:endParaRPr lang="zh-TW" altLang="en-US" sz="2000" dirty="0">
                        <a:solidFill>
                          <a:sysClr val="windowText" lastClr="000000"/>
                        </a:solidFill>
                      </a:endParaRPr>
                    </a:p>
                  </a:txBody>
                  <a:tcPr>
                    <a:solidFill>
                      <a:schemeClr val="accent1">
                        <a:lumMod val="20000"/>
                        <a:lumOff val="80000"/>
                      </a:schemeClr>
                    </a:solidFill>
                  </a:tcPr>
                </a:tc>
                <a:tc>
                  <a:txBody>
                    <a:bodyPr/>
                    <a:lstStyle/>
                    <a:p>
                      <a:r>
                        <a:rPr lang="en-US" altLang="zh-TW" sz="2000" dirty="0" smtClean="0">
                          <a:solidFill>
                            <a:sysClr val="windowText" lastClr="000000"/>
                          </a:solidFill>
                        </a:rPr>
                        <a:t>Even </a:t>
                      </a:r>
                      <a:r>
                        <a:rPr lang="en-US" altLang="zh-TW" sz="2000" dirty="0" err="1" smtClean="0">
                          <a:solidFill>
                            <a:sysClr val="windowText" lastClr="000000"/>
                          </a:solidFill>
                        </a:rPr>
                        <a:t>Even</a:t>
                      </a:r>
                      <a:r>
                        <a:rPr lang="en-US" altLang="zh-TW" sz="2000" dirty="0" smtClean="0">
                          <a:solidFill>
                            <a:sysClr val="windowText" lastClr="000000"/>
                          </a:solidFill>
                        </a:rPr>
                        <a:t> More…</a:t>
                      </a:r>
                      <a:endParaRPr lang="zh-TW" altLang="en-US" sz="2000" dirty="0">
                        <a:solidFill>
                          <a:sysClr val="windowText" lastClr="000000"/>
                        </a:solidFill>
                      </a:endParaRPr>
                    </a:p>
                  </a:txBody>
                  <a:tcPr>
                    <a:solidFill>
                      <a:schemeClr val="accent1">
                        <a:lumMod val="20000"/>
                        <a:lumOff val="80000"/>
                      </a:schemeClr>
                    </a:solidFill>
                  </a:tcPr>
                </a:tc>
                <a:extLst>
                  <a:ext uri="{0D108BD9-81ED-4DB2-BD59-A6C34878D82A}">
                    <a16:rowId xmlns:a16="http://schemas.microsoft.com/office/drawing/2014/main" val="822782239"/>
                  </a:ext>
                </a:extLst>
              </a:tr>
            </a:tbl>
          </a:graphicData>
        </a:graphic>
      </p:graphicFrame>
      <p:cxnSp>
        <p:nvCxnSpPr>
          <p:cNvPr id="8" name="直線單箭頭接點 7"/>
          <p:cNvCxnSpPr/>
          <p:nvPr/>
        </p:nvCxnSpPr>
        <p:spPr>
          <a:xfrm flipV="1">
            <a:off x="4741333" y="4436533"/>
            <a:ext cx="203200" cy="1270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4130653" y="5706533"/>
            <a:ext cx="1221360" cy="369332"/>
          </a:xfrm>
          <a:prstGeom prst="rect">
            <a:avLst/>
          </a:prstGeom>
          <a:noFill/>
        </p:spPr>
        <p:txBody>
          <a:bodyPr wrap="none" rtlCol="0">
            <a:spAutoFit/>
          </a:bodyPr>
          <a:lstStyle/>
          <a:p>
            <a:r>
              <a:rPr lang="en-US" altLang="zh-TW" dirty="0" smtClean="0">
                <a:solidFill>
                  <a:srgbClr val="FF0000"/>
                </a:solidFill>
              </a:rPr>
              <a:t>Prior Belief</a:t>
            </a:r>
            <a:endParaRPr lang="zh-TW" altLang="en-US" dirty="0">
              <a:solidFill>
                <a:srgbClr val="FF0000"/>
              </a:solidFill>
            </a:endParaRPr>
          </a:p>
        </p:txBody>
      </p:sp>
      <p:sp>
        <p:nvSpPr>
          <p:cNvPr id="10" name="右大括弧 9"/>
          <p:cNvSpPr/>
          <p:nvPr/>
        </p:nvSpPr>
        <p:spPr>
          <a:xfrm rot="5400000">
            <a:off x="8323734" y="2168466"/>
            <a:ext cx="429799" cy="537633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文字方塊 10"/>
          <p:cNvSpPr txBox="1"/>
          <p:nvPr/>
        </p:nvSpPr>
        <p:spPr>
          <a:xfrm>
            <a:off x="7882467" y="5337201"/>
            <a:ext cx="1546962" cy="369332"/>
          </a:xfrm>
          <a:prstGeom prst="rect">
            <a:avLst/>
          </a:prstGeom>
          <a:noFill/>
        </p:spPr>
        <p:txBody>
          <a:bodyPr wrap="none" rtlCol="0">
            <a:spAutoFit/>
          </a:bodyPr>
          <a:lstStyle/>
          <a:p>
            <a:r>
              <a:rPr lang="en-US" altLang="zh-TW" dirty="0" smtClean="0">
                <a:solidFill>
                  <a:srgbClr val="FF0000"/>
                </a:solidFill>
              </a:rPr>
              <a:t>Belief Updates</a:t>
            </a:r>
            <a:endParaRPr lang="zh-TW" altLang="en-US" dirty="0">
              <a:solidFill>
                <a:srgbClr val="FF0000"/>
              </a:solidFill>
            </a:endParaRPr>
          </a:p>
        </p:txBody>
      </p:sp>
    </p:spTree>
    <p:extLst>
      <p:ext uri="{BB962C8B-B14F-4D97-AF65-F5344CB8AC3E}">
        <p14:creationId xmlns:p14="http://schemas.microsoft.com/office/powerpoint/2010/main" val="19853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96756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標題 1"/>
          <p:cNvSpPr txBox="1">
            <a:spLocks/>
          </p:cNvSpPr>
          <p:nvPr/>
        </p:nvSpPr>
        <p:spPr>
          <a:xfrm>
            <a:off x="272934" y="123188"/>
            <a:ext cx="10515600" cy="71553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t>Priors</a:t>
            </a:r>
            <a:endParaRPr lang="zh-TW" altLang="en-US" dirty="0"/>
          </a:p>
        </p:txBody>
      </p:sp>
      <p:sp>
        <p:nvSpPr>
          <p:cNvPr id="4" name="文字方塊 3"/>
          <p:cNvSpPr txBox="1"/>
          <p:nvPr/>
        </p:nvSpPr>
        <p:spPr>
          <a:xfrm>
            <a:off x="272934" y="1090753"/>
            <a:ext cx="4008149" cy="461665"/>
          </a:xfrm>
          <a:prstGeom prst="rect">
            <a:avLst/>
          </a:prstGeom>
          <a:noFill/>
        </p:spPr>
        <p:txBody>
          <a:bodyPr wrap="none" rtlCol="0">
            <a:spAutoFit/>
          </a:bodyPr>
          <a:lstStyle/>
          <a:p>
            <a:pPr marL="285750" indent="-285750">
              <a:buFont typeface="Arial" panose="020B0604020202020204" pitchFamily="34" charset="0"/>
              <a:buChar char="•"/>
            </a:pPr>
            <a:r>
              <a:rPr lang="en-US" altLang="zh-TW" sz="2400" dirty="0" smtClean="0"/>
              <a:t>Priors can be strong or weak</a:t>
            </a:r>
            <a:endParaRPr lang="zh-TW" altLang="en-US" sz="2400" dirty="0"/>
          </a:p>
        </p:txBody>
      </p:sp>
      <p:sp>
        <p:nvSpPr>
          <p:cNvPr id="7" name="圓角矩形 6"/>
          <p:cNvSpPr/>
          <p:nvPr/>
        </p:nvSpPr>
        <p:spPr>
          <a:xfrm>
            <a:off x="347133" y="1811867"/>
            <a:ext cx="11387667" cy="1676400"/>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465667" y="1811867"/>
            <a:ext cx="1218154" cy="369332"/>
          </a:xfrm>
          <a:prstGeom prst="rect">
            <a:avLst/>
          </a:prstGeom>
          <a:noFill/>
        </p:spPr>
        <p:txBody>
          <a:bodyPr wrap="none" rtlCol="0">
            <a:spAutoFit/>
          </a:bodyPr>
          <a:lstStyle/>
          <a:p>
            <a:r>
              <a:rPr lang="en-US" altLang="zh-TW" dirty="0" smtClean="0"/>
              <a:t>Weak Prior</a:t>
            </a:r>
            <a:endParaRPr lang="zh-TW" altLang="en-US" dirty="0"/>
          </a:p>
        </p:txBody>
      </p:sp>
      <p:sp>
        <p:nvSpPr>
          <p:cNvPr id="13" name="文字方塊 12"/>
          <p:cNvSpPr txBox="1"/>
          <p:nvPr/>
        </p:nvSpPr>
        <p:spPr>
          <a:xfrm>
            <a:off x="1485900" y="2419234"/>
            <a:ext cx="1382238" cy="461665"/>
          </a:xfrm>
          <a:prstGeom prst="rect">
            <a:avLst/>
          </a:prstGeom>
          <a:noFill/>
        </p:spPr>
        <p:txBody>
          <a:bodyPr wrap="none" rtlCol="0">
            <a:spAutoFit/>
          </a:bodyPr>
          <a:lstStyle/>
          <a:p>
            <a:r>
              <a:rPr lang="en-US" altLang="zh-TW" sz="2400" dirty="0" smtClean="0"/>
              <a:t>New Coin</a:t>
            </a:r>
            <a:endParaRPr lang="zh-TW" altLang="en-US" sz="2400" dirty="0"/>
          </a:p>
        </p:txBody>
      </p:sp>
      <p:sp>
        <p:nvSpPr>
          <p:cNvPr id="14" name="向右箭號 13"/>
          <p:cNvSpPr/>
          <p:nvPr/>
        </p:nvSpPr>
        <p:spPr>
          <a:xfrm>
            <a:off x="4784821" y="2383366"/>
            <a:ext cx="149182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6959601" y="2234567"/>
            <a:ext cx="4580466" cy="830997"/>
          </a:xfrm>
          <a:prstGeom prst="rect">
            <a:avLst/>
          </a:prstGeom>
          <a:noFill/>
        </p:spPr>
        <p:txBody>
          <a:bodyPr wrap="square" rtlCol="0">
            <a:spAutoFit/>
          </a:bodyPr>
          <a:lstStyle/>
          <a:p>
            <a:r>
              <a:rPr lang="en-US" altLang="zh-TW" sz="2400" dirty="0" smtClean="0"/>
              <a:t>A few observations are sufficient to change our belief significantly. </a:t>
            </a:r>
            <a:endParaRPr lang="zh-TW" altLang="en-US" sz="2400" dirty="0"/>
          </a:p>
        </p:txBody>
      </p:sp>
      <p:sp>
        <p:nvSpPr>
          <p:cNvPr id="16" name="圓角矩形 15"/>
          <p:cNvSpPr/>
          <p:nvPr/>
        </p:nvSpPr>
        <p:spPr>
          <a:xfrm>
            <a:off x="347133" y="3637062"/>
            <a:ext cx="11387667" cy="2839937"/>
          </a:xfrm>
          <a:prstGeom prst="roundRect">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465667" y="3862298"/>
            <a:ext cx="1303049" cy="369332"/>
          </a:xfrm>
          <a:prstGeom prst="rect">
            <a:avLst/>
          </a:prstGeom>
          <a:noFill/>
        </p:spPr>
        <p:txBody>
          <a:bodyPr wrap="none" rtlCol="0">
            <a:spAutoFit/>
          </a:bodyPr>
          <a:lstStyle/>
          <a:p>
            <a:r>
              <a:rPr lang="en-US" altLang="zh-TW" dirty="0" smtClean="0"/>
              <a:t>Strong Prior</a:t>
            </a:r>
            <a:endParaRPr lang="zh-TW" altLang="en-US" dirty="0"/>
          </a:p>
        </p:txBody>
      </p:sp>
      <p:sp>
        <p:nvSpPr>
          <p:cNvPr id="18" name="文字方塊 17"/>
          <p:cNvSpPr txBox="1"/>
          <p:nvPr/>
        </p:nvSpPr>
        <p:spPr>
          <a:xfrm>
            <a:off x="473900" y="4549198"/>
            <a:ext cx="3683000" cy="1015663"/>
          </a:xfrm>
          <a:prstGeom prst="rect">
            <a:avLst/>
          </a:prstGeom>
          <a:noFill/>
        </p:spPr>
        <p:txBody>
          <a:bodyPr wrap="square" rtlCol="0">
            <a:spAutoFit/>
          </a:bodyPr>
          <a:lstStyle/>
          <a:p>
            <a:r>
              <a:rPr lang="en-US" altLang="zh-TW" sz="2000" dirty="0" smtClean="0"/>
              <a:t>Coin is lab tested for 1 million Tosses.</a:t>
            </a:r>
          </a:p>
          <a:p>
            <a:r>
              <a:rPr lang="en-US" altLang="zh-TW" sz="2000" dirty="0" smtClean="0"/>
              <a:t>50% T 50% H is observed.</a:t>
            </a:r>
            <a:endParaRPr lang="zh-TW" altLang="en-US" sz="2000" dirty="0"/>
          </a:p>
        </p:txBody>
      </p:sp>
      <p:sp>
        <p:nvSpPr>
          <p:cNvPr id="19" name="向右箭號 18"/>
          <p:cNvSpPr/>
          <p:nvPr/>
        </p:nvSpPr>
        <p:spPr>
          <a:xfrm>
            <a:off x="4784821" y="4790330"/>
            <a:ext cx="1491826"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p:cNvSpPr txBox="1"/>
          <p:nvPr/>
        </p:nvSpPr>
        <p:spPr>
          <a:xfrm>
            <a:off x="6959601" y="4477661"/>
            <a:ext cx="4580466" cy="830997"/>
          </a:xfrm>
          <a:prstGeom prst="rect">
            <a:avLst/>
          </a:prstGeom>
          <a:noFill/>
        </p:spPr>
        <p:txBody>
          <a:bodyPr wrap="square" rtlCol="0">
            <a:spAutoFit/>
          </a:bodyPr>
          <a:lstStyle/>
          <a:p>
            <a:r>
              <a:rPr lang="en-US" altLang="zh-TW" sz="2400" dirty="0" smtClean="0"/>
              <a:t>One more observation will not change our belief significantly.</a:t>
            </a:r>
            <a:endParaRPr lang="zh-TW" altLang="en-US" sz="2400" dirty="0"/>
          </a:p>
        </p:txBody>
      </p:sp>
    </p:spTree>
    <p:extLst>
      <p:ext uri="{BB962C8B-B14F-4D97-AF65-F5344CB8AC3E}">
        <p14:creationId xmlns:p14="http://schemas.microsoft.com/office/powerpoint/2010/main" val="165301841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1907</TotalTime>
  <Words>2067</Words>
  <Application>Microsoft Office PowerPoint</Application>
  <PresentationFormat>寬螢幕</PresentationFormat>
  <Paragraphs>285</Paragraphs>
  <Slides>46</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46</vt:i4>
      </vt:variant>
    </vt:vector>
  </HeadingPairs>
  <TitlesOfParts>
    <vt:vector size="53" baseType="lpstr">
      <vt:lpstr>新細明體</vt:lpstr>
      <vt:lpstr>Arial</vt:lpstr>
      <vt:lpstr>Calibri</vt:lpstr>
      <vt:lpstr>Calibri Light</vt:lpstr>
      <vt:lpstr>Cambria Math</vt:lpstr>
      <vt:lpstr>Wingdings</vt:lpstr>
      <vt:lpstr>Office 佈景主題</vt:lpstr>
      <vt:lpstr>Bayesian Data Analysis</vt:lpstr>
      <vt:lpstr>Introduction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Single-parameter Models</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Multi-parameter Models</vt:lpstr>
      <vt:lpstr>PowerPoint 簡報</vt:lpstr>
      <vt:lpstr>PowerPoint 簡報</vt:lpstr>
      <vt:lpstr>PowerPoint 簡報</vt:lpstr>
      <vt:lpstr>Hierarchical Models</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cheng-yu hung</dc:creator>
  <cp:lastModifiedBy>cheng-yu hung</cp:lastModifiedBy>
  <cp:revision>61</cp:revision>
  <dcterms:created xsi:type="dcterms:W3CDTF">2020-08-05T05:24:43Z</dcterms:created>
  <dcterms:modified xsi:type="dcterms:W3CDTF">2020-09-08T05:41:08Z</dcterms:modified>
</cp:coreProperties>
</file>