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9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0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29.xml" ContentType="application/vnd.openxmlformats-officedocument.presentationml.tags+xml"/>
  <Override PartName="/ppt/notesSlides/notesSlide14.xml" ContentType="application/vnd.openxmlformats-officedocument.presentationml.notesSlide+xml"/>
  <Override PartName="/ppt/tags/tag30.xml" ContentType="application/vnd.openxmlformats-officedocument.presentationml.tags+xml"/>
  <Override PartName="/ppt/notesSlides/notesSlide15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6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7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8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9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20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21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22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97.xml" ContentType="application/vnd.openxmlformats-officedocument.presentationml.tags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8" r:id="rId3"/>
    <p:sldId id="368" r:id="rId4"/>
    <p:sldId id="367" r:id="rId5"/>
    <p:sldId id="369" r:id="rId6"/>
    <p:sldId id="370" r:id="rId7"/>
    <p:sldId id="372" r:id="rId8"/>
    <p:sldId id="371" r:id="rId9"/>
    <p:sldId id="373" r:id="rId10"/>
    <p:sldId id="374" r:id="rId11"/>
    <p:sldId id="375" r:id="rId12"/>
    <p:sldId id="376" r:id="rId13"/>
    <p:sldId id="358" r:id="rId14"/>
    <p:sldId id="316" r:id="rId15"/>
    <p:sldId id="321" r:id="rId16"/>
    <p:sldId id="322" r:id="rId17"/>
    <p:sldId id="355" r:id="rId18"/>
    <p:sldId id="315" r:id="rId19"/>
    <p:sldId id="328" r:id="rId20"/>
    <p:sldId id="331" r:id="rId21"/>
    <p:sldId id="332" r:id="rId22"/>
    <p:sldId id="333" r:id="rId23"/>
    <p:sldId id="377" r:id="rId24"/>
    <p:sldId id="337" r:id="rId25"/>
    <p:sldId id="338" r:id="rId26"/>
    <p:sldId id="364" r:id="rId27"/>
    <p:sldId id="365" r:id="rId28"/>
    <p:sldId id="318" r:id="rId29"/>
    <p:sldId id="339" r:id="rId30"/>
    <p:sldId id="340" r:id="rId31"/>
    <p:sldId id="347" r:id="rId32"/>
    <p:sldId id="341" r:id="rId33"/>
    <p:sldId id="342" r:id="rId34"/>
    <p:sldId id="359" r:id="rId35"/>
    <p:sldId id="361" r:id="rId36"/>
    <p:sldId id="366" r:id="rId37"/>
    <p:sldId id="378" r:id="rId38"/>
    <p:sldId id="319" r:id="rId39"/>
    <p:sldId id="320" r:id="rId40"/>
    <p:sldId id="344" r:id="rId41"/>
    <p:sldId id="345" r:id="rId42"/>
    <p:sldId id="350" r:id="rId43"/>
    <p:sldId id="348" r:id="rId44"/>
    <p:sldId id="349" r:id="rId45"/>
    <p:sldId id="346" r:id="rId4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09" autoAdjust="0"/>
    <p:restoredTop sz="79035" autoAdjust="0"/>
  </p:normalViewPr>
  <p:slideViewPr>
    <p:cSldViewPr snapToGrid="0">
      <p:cViewPr varScale="1">
        <p:scale>
          <a:sx n="81" d="100"/>
          <a:sy n="81" d="100"/>
        </p:scale>
        <p:origin x="55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136E75-159D-4311-B806-C1434A5CB1F0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464C74-98FB-40BE-BD95-E3D6A590B4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7800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Good afternoon</a:t>
            </a:r>
            <a:r>
              <a:rPr lang="en-US" altLang="zh-TW" baseline="0" dirty="0"/>
              <a:t>,  I’m Shao-</a:t>
            </a:r>
            <a:r>
              <a:rPr lang="en-US" altLang="zh-TW" baseline="0" dirty="0" err="1"/>
              <a:t>Hsuan</a:t>
            </a:r>
            <a:r>
              <a:rPr lang="en-US" altLang="zh-TW" baseline="0" dirty="0"/>
              <a:t> Wang,  </a:t>
            </a:r>
          </a:p>
          <a:p>
            <a:r>
              <a:rPr lang="en-US" altLang="zh-TW" baseline="0" dirty="0"/>
              <a:t>today I will give a short talk  about On asymptotic normality of CDM-PCA in HDLSS. 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64C74-98FB-40BE-BD95-E3D6A590B42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066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We start</a:t>
            </a:r>
            <a:r>
              <a:rPr lang="en-US" altLang="zh-TW" baseline="0" dirty="0"/>
              <a:t> with a data matrix. Suppose that X is d by n data matrix. </a:t>
            </a:r>
          </a:p>
          <a:p>
            <a:r>
              <a:rPr lang="en-US" altLang="zh-TW" baseline="0" dirty="0"/>
              <a:t>For an individual </a:t>
            </a:r>
            <a:r>
              <a:rPr lang="en-US" altLang="zh-TW" baseline="0" dirty="0" err="1"/>
              <a:t>i</a:t>
            </a:r>
            <a:r>
              <a:rPr lang="en-US" altLang="zh-TW" baseline="0" dirty="0"/>
              <a:t>, xi is (x_i1,…, </a:t>
            </a:r>
            <a:r>
              <a:rPr lang="en-US" altLang="zh-TW" baseline="0" dirty="0" err="1"/>
              <a:t>xid</a:t>
            </a:r>
            <a:r>
              <a:rPr lang="en-US" altLang="zh-TW" baseline="0" dirty="0"/>
              <a:t>). </a:t>
            </a:r>
            <a:r>
              <a:rPr lang="en-US" altLang="zh-TW" baseline="0" dirty="0" err="1"/>
              <a:t>X_i</a:t>
            </a:r>
            <a:r>
              <a:rPr lang="en-US" altLang="zh-TW" baseline="0" dirty="0"/>
              <a:t> I from 1 to n are </a:t>
            </a:r>
            <a:r>
              <a:rPr lang="en-US" altLang="zh-TW" baseline="0" dirty="0" err="1"/>
              <a:t>iid</a:t>
            </a:r>
            <a:r>
              <a:rPr lang="en-US" altLang="zh-TW" baseline="0" dirty="0"/>
              <a:t> </a:t>
            </a:r>
            <a:r>
              <a:rPr lang="en-US" altLang="zh-TW" baseline="0" dirty="0" err="1"/>
              <a:t>rv</a:t>
            </a:r>
            <a:r>
              <a:rPr lang="en-US" altLang="zh-TW" baseline="0" dirty="0"/>
              <a:t> with mean zero and covariance matrix.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64C74-98FB-40BE-BD95-E3D6A590B42D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874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We start</a:t>
            </a:r>
            <a:r>
              <a:rPr lang="en-US" altLang="zh-TW" baseline="0" dirty="0"/>
              <a:t> with a data matrix. Suppose that X is d by n data matrix. </a:t>
            </a:r>
          </a:p>
          <a:p>
            <a:r>
              <a:rPr lang="en-US" altLang="zh-TW" baseline="0" dirty="0"/>
              <a:t>For an individual </a:t>
            </a:r>
            <a:r>
              <a:rPr lang="en-US" altLang="zh-TW" baseline="0" dirty="0" err="1"/>
              <a:t>i</a:t>
            </a:r>
            <a:r>
              <a:rPr lang="en-US" altLang="zh-TW" baseline="0" dirty="0"/>
              <a:t>, xi is (x_i1,…, </a:t>
            </a:r>
            <a:r>
              <a:rPr lang="en-US" altLang="zh-TW" baseline="0" dirty="0" err="1"/>
              <a:t>xid</a:t>
            </a:r>
            <a:r>
              <a:rPr lang="en-US" altLang="zh-TW" baseline="0" dirty="0"/>
              <a:t>). </a:t>
            </a:r>
            <a:r>
              <a:rPr lang="en-US" altLang="zh-TW" baseline="0" dirty="0" err="1"/>
              <a:t>X_i</a:t>
            </a:r>
            <a:r>
              <a:rPr lang="en-US" altLang="zh-TW" baseline="0" dirty="0"/>
              <a:t> I from 1 to n are </a:t>
            </a:r>
            <a:r>
              <a:rPr lang="en-US" altLang="zh-TW" baseline="0" dirty="0" err="1"/>
              <a:t>iid</a:t>
            </a:r>
            <a:r>
              <a:rPr lang="en-US" altLang="zh-TW" baseline="0" dirty="0"/>
              <a:t> </a:t>
            </a:r>
            <a:r>
              <a:rPr lang="en-US" altLang="zh-TW" baseline="0" dirty="0" err="1"/>
              <a:t>rv</a:t>
            </a:r>
            <a:r>
              <a:rPr lang="en-US" altLang="zh-TW" baseline="0" dirty="0"/>
              <a:t> with mean zero and covariance matrix.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64C74-98FB-40BE-BD95-E3D6A590B42D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08855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aseline="0" dirty="0"/>
              <a:t>Iv divide my presentation into five parts. First, I will introduce some background of HDLSS data, </a:t>
            </a:r>
          </a:p>
          <a:p>
            <a:r>
              <a:rPr lang="en-US" altLang="zh-TW" baseline="0" dirty="0"/>
              <a:t>Spiked covariance model and  </a:t>
            </a:r>
            <a:r>
              <a:rPr lang="en-US" altLang="zh-TW" baseline="0" dirty="0" err="1"/>
              <a:t>Yata</a:t>
            </a:r>
            <a:r>
              <a:rPr lang="en-US" altLang="zh-TW" baseline="0" dirty="0"/>
              <a:t> and </a:t>
            </a:r>
            <a:r>
              <a:rPr lang="en-US" altLang="zh-TW" baseline="0" dirty="0" err="1"/>
              <a:t>Aoshima’s</a:t>
            </a:r>
            <a:r>
              <a:rPr lang="en-US" altLang="zh-TW" baseline="0" dirty="0"/>
              <a:t> work.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aseline="0" dirty="0">
              <a:ln w="0"/>
              <a:solidFill>
                <a:schemeClr val="accent4">
                  <a:lumMod val="50000"/>
                </a:schemeClr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aseline="0" dirty="0">
                <a:ln w="0"/>
                <a:solidFill>
                  <a:schemeClr val="accent4">
                    <a:lumMod val="50000"/>
                  </a:schemeClr>
                </a:solidFill>
              </a:rPr>
              <a:t>Second, I will introduce our work and provide numerical study </a:t>
            </a:r>
            <a:r>
              <a:rPr lang="en-US" altLang="zh-TW" baseline="0" dirty="0"/>
              <a:t>results.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64C74-98FB-40BE-BD95-E3D6A590B42D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1948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We start</a:t>
            </a:r>
            <a:r>
              <a:rPr lang="en-US" altLang="zh-TW" baseline="0" dirty="0"/>
              <a:t> with a data matrix. Suppose that X is d by n data matrix. </a:t>
            </a:r>
          </a:p>
          <a:p>
            <a:r>
              <a:rPr lang="en-US" altLang="zh-TW" baseline="0" dirty="0"/>
              <a:t>For an individual </a:t>
            </a:r>
            <a:r>
              <a:rPr lang="en-US" altLang="zh-TW" baseline="0" dirty="0" err="1"/>
              <a:t>i</a:t>
            </a:r>
            <a:r>
              <a:rPr lang="en-US" altLang="zh-TW" baseline="0" dirty="0"/>
              <a:t>, xi is (x_i1,…, </a:t>
            </a:r>
            <a:r>
              <a:rPr lang="en-US" altLang="zh-TW" baseline="0" dirty="0" err="1"/>
              <a:t>xid</a:t>
            </a:r>
            <a:r>
              <a:rPr lang="en-US" altLang="zh-TW" baseline="0" dirty="0"/>
              <a:t>). </a:t>
            </a:r>
            <a:r>
              <a:rPr lang="en-US" altLang="zh-TW" baseline="0" dirty="0" err="1"/>
              <a:t>X_i</a:t>
            </a:r>
            <a:r>
              <a:rPr lang="en-US" altLang="zh-TW" baseline="0" dirty="0"/>
              <a:t> I from 1 to n are </a:t>
            </a:r>
            <a:r>
              <a:rPr lang="en-US" altLang="zh-TW" baseline="0" dirty="0" err="1"/>
              <a:t>iid</a:t>
            </a:r>
            <a:r>
              <a:rPr lang="en-US" altLang="zh-TW" baseline="0" dirty="0"/>
              <a:t> </a:t>
            </a:r>
            <a:r>
              <a:rPr lang="en-US" altLang="zh-TW" baseline="0" dirty="0" err="1"/>
              <a:t>rv</a:t>
            </a:r>
            <a:r>
              <a:rPr lang="en-US" altLang="zh-TW" baseline="0" dirty="0"/>
              <a:t> with mean zero and covariance matrix.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64C74-98FB-40BE-BD95-E3D6A590B42D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82558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We start</a:t>
            </a:r>
            <a:r>
              <a:rPr lang="en-US" altLang="zh-TW" baseline="0" dirty="0"/>
              <a:t> with a data matrix. Suppose that X is d by n data matrix. </a:t>
            </a:r>
          </a:p>
          <a:p>
            <a:r>
              <a:rPr lang="en-US" altLang="zh-TW" baseline="0" dirty="0"/>
              <a:t>For an individual </a:t>
            </a:r>
            <a:r>
              <a:rPr lang="en-US" altLang="zh-TW" baseline="0" dirty="0" err="1"/>
              <a:t>i</a:t>
            </a:r>
            <a:r>
              <a:rPr lang="en-US" altLang="zh-TW" baseline="0" dirty="0"/>
              <a:t>, xi is (x_i1,…, </a:t>
            </a:r>
            <a:r>
              <a:rPr lang="en-US" altLang="zh-TW" baseline="0" dirty="0" err="1"/>
              <a:t>xid</a:t>
            </a:r>
            <a:r>
              <a:rPr lang="en-US" altLang="zh-TW" baseline="0" dirty="0"/>
              <a:t>). </a:t>
            </a:r>
            <a:r>
              <a:rPr lang="en-US" altLang="zh-TW" baseline="0" dirty="0" err="1"/>
              <a:t>X_i</a:t>
            </a:r>
            <a:r>
              <a:rPr lang="en-US" altLang="zh-TW" baseline="0" dirty="0"/>
              <a:t> I from 1 to n are </a:t>
            </a:r>
            <a:r>
              <a:rPr lang="en-US" altLang="zh-TW" baseline="0" dirty="0" err="1"/>
              <a:t>iid</a:t>
            </a:r>
            <a:r>
              <a:rPr lang="en-US" altLang="zh-TW" baseline="0" dirty="0"/>
              <a:t> </a:t>
            </a:r>
            <a:r>
              <a:rPr lang="en-US" altLang="zh-TW" baseline="0" dirty="0" err="1"/>
              <a:t>rv</a:t>
            </a:r>
            <a:r>
              <a:rPr lang="en-US" altLang="zh-TW" baseline="0" dirty="0"/>
              <a:t> with mean zero and covariance matrix.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64C74-98FB-40BE-BD95-E3D6A590B42D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3855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Sampe</a:t>
            </a:r>
            <a:r>
              <a:rPr lang="en-US" altLang="zh-TW" baseline="0" dirty="0"/>
              <a:t> </a:t>
            </a:r>
            <a:r>
              <a:rPr lang="en-US" altLang="zh-TW" baseline="0" dirty="0" err="1"/>
              <a:t>covraince</a:t>
            </a:r>
            <a:r>
              <a:rPr lang="en-US" altLang="zh-TW" baseline="0" dirty="0"/>
              <a:t> matrix is a famous estimator for Sigma </a:t>
            </a:r>
            <a:endParaRPr lang="en-US" altLang="zh-TW" dirty="0"/>
          </a:p>
          <a:p>
            <a:r>
              <a:rPr lang="en-US" altLang="zh-TW" dirty="0"/>
              <a:t>Change</a:t>
            </a:r>
            <a:r>
              <a:rPr lang="en-US" altLang="zh-TW" baseline="0" dirty="0"/>
              <a:t> positions of two matrices. Note that when $d$ is larger and </a:t>
            </a:r>
          </a:p>
          <a:p>
            <a:r>
              <a:rPr lang="en-US" altLang="zh-TW" baseline="0" dirty="0"/>
              <a:t>$n$ is small, we tend to use S_D instead of S . It is because there is </a:t>
            </a:r>
          </a:p>
          <a:p>
            <a:r>
              <a:rPr lang="en-US" altLang="zh-TW" baseline="0" dirty="0"/>
              <a:t>A computational efficiency.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64C74-98FB-40BE-BD95-E3D6A590B42D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02271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There</a:t>
            </a:r>
            <a:r>
              <a:rPr lang="en-US" altLang="zh-TW" baseline="0" dirty="0"/>
              <a:t> are two facts. First, S and S_D share the same eigenvalue because for any two </a:t>
            </a:r>
            <a:r>
              <a:rPr lang="en-US" altLang="zh-TW" baseline="0" dirty="0" err="1"/>
              <a:t>matrice</a:t>
            </a:r>
            <a:r>
              <a:rPr lang="en-US" altLang="zh-TW" baseline="0" dirty="0"/>
              <a:t>  A and B, A </a:t>
            </a:r>
            <a:r>
              <a:rPr lang="en-US" altLang="zh-TW" baseline="0" dirty="0" err="1"/>
              <a:t>tiems</a:t>
            </a:r>
            <a:r>
              <a:rPr lang="en-US" altLang="zh-TW" baseline="0" dirty="0"/>
              <a:t> B and B times A share the same eigenvalues. Second, the dual matrix SD can be expressed as the form sum </a:t>
            </a:r>
            <a:r>
              <a:rPr lang="en-US" altLang="zh-TW" baseline="0" dirty="0" err="1"/>
              <a:t>zi</a:t>
            </a:r>
            <a:r>
              <a:rPr lang="en-US" altLang="zh-TW" baseline="0" dirty="0"/>
              <a:t> </a:t>
            </a:r>
            <a:r>
              <a:rPr lang="en-US" altLang="zh-TW" baseline="0" dirty="0" err="1"/>
              <a:t>zi</a:t>
            </a:r>
            <a:r>
              <a:rPr lang="en-US" altLang="zh-TW" baseline="0" dirty="0"/>
              <a:t>^\top, we have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64C74-98FB-40BE-BD95-E3D6A590B42D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37538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Marcenko-Pastur</a:t>
            </a:r>
            <a:r>
              <a:rPr lang="en-US" altLang="zh-TW" dirty="0"/>
              <a:t> (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abbreviated as MP) law</a:t>
            </a:r>
            <a:r>
              <a:rPr lang="en-US" altLang="zh-TW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TW" dirty="0"/>
          </a:p>
          <a:p>
            <a:r>
              <a:rPr lang="en-US" altLang="zh-TW" dirty="0"/>
              <a:t>N over d</a:t>
            </a:r>
            <a:r>
              <a:rPr lang="en-US" altLang="zh-TW" baseline="0" dirty="0"/>
              <a:t> </a:t>
            </a:r>
            <a:r>
              <a:rPr lang="en-US" altLang="zh-TW" baseline="0" dirty="0" err="1"/>
              <a:t>convergents</a:t>
            </a:r>
            <a:r>
              <a:rPr lang="en-US" altLang="zh-TW" baseline="0" dirty="0"/>
              <a:t> to gamma, a finite positive number as both n, go to large. </a:t>
            </a:r>
          </a:p>
          <a:p>
            <a:endParaRPr lang="en-US" altLang="zh-TW" baseline="0" dirty="0"/>
          </a:p>
          <a:p>
            <a:r>
              <a:rPr lang="en-US" altLang="zh-TW" baseline="0" dirty="0"/>
              <a:t>It is well known that MP law is a kind of semi-circle law. [Most of eigenvalues are round 1,  but not all. ]</a:t>
            </a:r>
          </a:p>
          <a:p>
            <a:endParaRPr lang="en-US" altLang="zh-TW" baseline="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64C74-98FB-40BE-BD95-E3D6A590B42D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49754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</a:t>
            </a:r>
            <a:r>
              <a:rPr lang="en-US" altLang="zh-TW" baseline="0" dirty="0"/>
              <a:t> HDLSS problem is big so we focus on an interesting model:</a:t>
            </a:r>
          </a:p>
          <a:p>
            <a:r>
              <a:rPr lang="en-US" altLang="zh-TW" dirty="0"/>
              <a:t>Spiked covariance model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64C74-98FB-40BE-BD95-E3D6A590B42D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0321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What is spike</a:t>
            </a:r>
            <a:r>
              <a:rPr lang="en-US" altLang="zh-TW" baseline="0" dirty="0"/>
              <a:t>d covariance model.  It is to model the structure of a </a:t>
            </a:r>
            <a:r>
              <a:rPr lang="en-US" altLang="zh-TW" baseline="0" dirty="0" err="1"/>
              <a:t>populatin</a:t>
            </a:r>
            <a:r>
              <a:rPr lang="en-US" altLang="zh-TW" baseline="0" dirty="0"/>
              <a:t> covariance matrix Sigma</a:t>
            </a:r>
          </a:p>
          <a:p>
            <a:r>
              <a:rPr lang="en-US" altLang="zh-TW" dirty="0"/>
              <a:t>We do spectral decomposition of population</a:t>
            </a:r>
            <a:r>
              <a:rPr lang="en-US" altLang="zh-TW" baseline="0" dirty="0"/>
              <a:t> covariance, and then we have two groups. One is leading group, another is </a:t>
            </a:r>
          </a:p>
          <a:p>
            <a:r>
              <a:rPr lang="en-US" altLang="zh-TW" baseline="0" dirty="0"/>
              <a:t>Tail group. Here, we use blue and red color.  </a:t>
            </a:r>
          </a:p>
          <a:p>
            <a:endParaRPr lang="en-US" altLang="zh-TW" baseline="0" dirty="0"/>
          </a:p>
          <a:p>
            <a:r>
              <a:rPr lang="en-US" altLang="zh-TW" baseline="0" dirty="0"/>
              <a:t>\</a:t>
            </a:r>
            <a:r>
              <a:rPr lang="en-US" altLang="zh-TW" baseline="0" dirty="0" err="1"/>
              <a:t>lambda_j</a:t>
            </a:r>
            <a:r>
              <a:rPr lang="en-US" altLang="zh-TW" baseline="0" dirty="0"/>
              <a:t> is a power function of d</a:t>
            </a:r>
          </a:p>
          <a:p>
            <a:endParaRPr lang="en-US" altLang="zh-TW" baseline="0" dirty="0"/>
          </a:p>
          <a:p>
            <a:r>
              <a:rPr lang="en-US" altLang="zh-TW" baseline="0" dirty="0"/>
              <a:t>\</a:t>
            </a:r>
            <a:r>
              <a:rPr lang="en-US" altLang="zh-TW" baseline="0" dirty="0" err="1"/>
              <a:t>lmbda_j</a:t>
            </a:r>
            <a:r>
              <a:rPr lang="en-US" altLang="zh-TW" baseline="0" dirty="0"/>
              <a:t> is bounded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64C74-98FB-40BE-BD95-E3D6A590B42D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7538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aseline="0" dirty="0"/>
              <a:t>Iv divide my presentation into five parts. First, I will introduce some background of HDLSS data, </a:t>
            </a:r>
          </a:p>
          <a:p>
            <a:r>
              <a:rPr lang="en-US" altLang="zh-TW" baseline="0" dirty="0"/>
              <a:t>Spiked covariance model and  </a:t>
            </a:r>
            <a:r>
              <a:rPr lang="en-US" altLang="zh-TW" baseline="0" dirty="0" err="1"/>
              <a:t>Yata</a:t>
            </a:r>
            <a:r>
              <a:rPr lang="en-US" altLang="zh-TW" baseline="0" dirty="0"/>
              <a:t> and </a:t>
            </a:r>
            <a:r>
              <a:rPr lang="en-US" altLang="zh-TW" baseline="0" dirty="0" err="1"/>
              <a:t>Aoshima’s</a:t>
            </a:r>
            <a:r>
              <a:rPr lang="en-US" altLang="zh-TW" baseline="0" dirty="0"/>
              <a:t> work.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aseline="0" dirty="0">
              <a:ln w="0"/>
              <a:solidFill>
                <a:schemeClr val="accent4">
                  <a:lumMod val="50000"/>
                </a:schemeClr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aseline="0" dirty="0">
                <a:ln w="0"/>
                <a:solidFill>
                  <a:schemeClr val="accent4">
                    <a:lumMod val="50000"/>
                  </a:schemeClr>
                </a:solidFill>
              </a:rPr>
              <a:t>Second, I will introduce our work and provide numerical study </a:t>
            </a:r>
            <a:r>
              <a:rPr lang="en-US" altLang="zh-TW" baseline="0" dirty="0"/>
              <a:t>results.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64C74-98FB-40BE-BD95-E3D6A590B42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71310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aseline="0" dirty="0"/>
              <a:t>Iv divide my presentation into five parts. First, I will introduce some background of HDLSS data, </a:t>
            </a:r>
          </a:p>
          <a:p>
            <a:r>
              <a:rPr lang="en-US" altLang="zh-TW" baseline="0" dirty="0"/>
              <a:t>Spiked covariance model and  </a:t>
            </a:r>
            <a:r>
              <a:rPr lang="en-US" altLang="zh-TW" baseline="0" dirty="0" err="1"/>
              <a:t>Yata</a:t>
            </a:r>
            <a:r>
              <a:rPr lang="en-US" altLang="zh-TW" baseline="0" dirty="0"/>
              <a:t> and </a:t>
            </a:r>
            <a:r>
              <a:rPr lang="en-US" altLang="zh-TW" baseline="0" dirty="0" err="1"/>
              <a:t>Aoshima’s</a:t>
            </a:r>
            <a:r>
              <a:rPr lang="en-US" altLang="zh-TW" baseline="0" dirty="0"/>
              <a:t> work.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aseline="0" dirty="0">
              <a:ln w="0"/>
              <a:solidFill>
                <a:schemeClr val="accent4">
                  <a:lumMod val="50000"/>
                </a:schemeClr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aseline="0" dirty="0">
                <a:ln w="0"/>
                <a:solidFill>
                  <a:schemeClr val="accent4">
                    <a:lumMod val="50000"/>
                  </a:schemeClr>
                </a:solidFill>
              </a:rPr>
              <a:t>Second, I will introduce our work and provide numerical study </a:t>
            </a:r>
            <a:r>
              <a:rPr lang="en-US" altLang="zh-TW" baseline="0" dirty="0"/>
              <a:t>results.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64C74-98FB-40BE-BD95-E3D6A590B42D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52156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Next,</a:t>
            </a:r>
            <a:r>
              <a:rPr lang="en-US" altLang="zh-TW" baseline="0" dirty="0"/>
              <a:t> I will show you ,,,</a:t>
            </a:r>
          </a:p>
          <a:p>
            <a:endParaRPr lang="en-US" altLang="zh-TW" baseline="0" dirty="0"/>
          </a:p>
          <a:p>
            <a:r>
              <a:rPr lang="en-US" altLang="zh-TW" baseline="0" dirty="0"/>
              <a:t>(because time is limited, I just show you a brief result and our main idea)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64C74-98FB-40BE-BD95-E3D6A590B42D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30280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Next,</a:t>
            </a:r>
            <a:r>
              <a:rPr lang="en-US" altLang="zh-TW" baseline="0" dirty="0"/>
              <a:t> I will show you ,,,</a:t>
            </a:r>
          </a:p>
          <a:p>
            <a:endParaRPr lang="en-US" altLang="zh-TW" baseline="0" dirty="0"/>
          </a:p>
          <a:p>
            <a:r>
              <a:rPr lang="en-US" altLang="zh-TW" baseline="0" dirty="0"/>
              <a:t>(because time is limited, I just show you a brief result and our main idea)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64C74-98FB-40BE-BD95-E3D6A590B42D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41163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64C74-98FB-40BE-BD95-E3D6A590B42D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89539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aseline="0" dirty="0"/>
              <a:t>Iv divide my presentation into five parts. First, I will introduce some background of HDLSS data, </a:t>
            </a:r>
          </a:p>
          <a:p>
            <a:r>
              <a:rPr lang="en-US" altLang="zh-TW" baseline="0" dirty="0"/>
              <a:t>Spiked covariance model and  </a:t>
            </a:r>
            <a:r>
              <a:rPr lang="en-US" altLang="zh-TW" baseline="0" dirty="0" err="1"/>
              <a:t>Yata</a:t>
            </a:r>
            <a:r>
              <a:rPr lang="en-US" altLang="zh-TW" baseline="0" dirty="0"/>
              <a:t> and </a:t>
            </a:r>
            <a:r>
              <a:rPr lang="en-US" altLang="zh-TW" baseline="0" dirty="0" err="1"/>
              <a:t>Aoshima’s</a:t>
            </a:r>
            <a:r>
              <a:rPr lang="en-US" altLang="zh-TW" baseline="0" dirty="0"/>
              <a:t> work.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aseline="0" dirty="0">
              <a:ln w="0"/>
              <a:solidFill>
                <a:schemeClr val="accent4">
                  <a:lumMod val="50000"/>
                </a:schemeClr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aseline="0" dirty="0">
                <a:ln w="0"/>
                <a:solidFill>
                  <a:schemeClr val="accent4">
                    <a:lumMod val="50000"/>
                  </a:schemeClr>
                </a:solidFill>
              </a:rPr>
              <a:t>Second, I will introduce our work and provide numerical study </a:t>
            </a:r>
            <a:r>
              <a:rPr lang="en-US" altLang="zh-TW" baseline="0" dirty="0"/>
              <a:t>results.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64C74-98FB-40BE-BD95-E3D6A590B42D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543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We</a:t>
            </a:r>
            <a:r>
              <a:rPr lang="en-US" altLang="zh-TW" baseline="0" dirty="0"/>
              <a:t> found the estimated direction of CDM is better than that of PCA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64C74-98FB-40BE-BD95-E3D6A590B42D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9464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aseline="0" dirty="0"/>
              <a:t>Iv divide my presentation into five parts. First, I will introduce some background of HDLSS data, </a:t>
            </a:r>
          </a:p>
          <a:p>
            <a:r>
              <a:rPr lang="en-US" altLang="zh-TW" baseline="0" dirty="0"/>
              <a:t>Spiked covariance model and  </a:t>
            </a:r>
            <a:r>
              <a:rPr lang="en-US" altLang="zh-TW" baseline="0" dirty="0" err="1"/>
              <a:t>Yata</a:t>
            </a:r>
            <a:r>
              <a:rPr lang="en-US" altLang="zh-TW" baseline="0" dirty="0"/>
              <a:t> and </a:t>
            </a:r>
            <a:r>
              <a:rPr lang="en-US" altLang="zh-TW" baseline="0" dirty="0" err="1"/>
              <a:t>Aoshima’s</a:t>
            </a:r>
            <a:r>
              <a:rPr lang="en-US" altLang="zh-TW" baseline="0" dirty="0"/>
              <a:t> work.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aseline="0" dirty="0">
              <a:ln w="0"/>
              <a:solidFill>
                <a:schemeClr val="accent4">
                  <a:lumMod val="50000"/>
                </a:schemeClr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aseline="0" dirty="0">
                <a:ln w="0"/>
                <a:solidFill>
                  <a:schemeClr val="accent4">
                    <a:lumMod val="50000"/>
                  </a:schemeClr>
                </a:solidFill>
              </a:rPr>
              <a:t>Second, I will introduce our work and provide numerical study </a:t>
            </a:r>
            <a:r>
              <a:rPr lang="en-US" altLang="zh-TW" baseline="0" dirty="0"/>
              <a:t>results.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64C74-98FB-40BE-BD95-E3D6A590B42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3285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We start</a:t>
            </a:r>
            <a:r>
              <a:rPr lang="en-US" altLang="zh-TW" baseline="0" dirty="0"/>
              <a:t> with a data matrix. Suppose that X is d by n data matrix. </a:t>
            </a:r>
          </a:p>
          <a:p>
            <a:r>
              <a:rPr lang="en-US" altLang="zh-TW" baseline="0" dirty="0"/>
              <a:t>For an individual </a:t>
            </a:r>
            <a:r>
              <a:rPr lang="en-US" altLang="zh-TW" baseline="0" dirty="0" err="1"/>
              <a:t>i</a:t>
            </a:r>
            <a:r>
              <a:rPr lang="en-US" altLang="zh-TW" baseline="0" dirty="0"/>
              <a:t>, xi is (x_i1,…, </a:t>
            </a:r>
            <a:r>
              <a:rPr lang="en-US" altLang="zh-TW" baseline="0" dirty="0" err="1"/>
              <a:t>xid</a:t>
            </a:r>
            <a:r>
              <a:rPr lang="en-US" altLang="zh-TW" baseline="0" dirty="0"/>
              <a:t>). </a:t>
            </a:r>
            <a:r>
              <a:rPr lang="en-US" altLang="zh-TW" baseline="0" dirty="0" err="1"/>
              <a:t>X_i</a:t>
            </a:r>
            <a:r>
              <a:rPr lang="en-US" altLang="zh-TW" baseline="0" dirty="0"/>
              <a:t> I from 1 to n are </a:t>
            </a:r>
            <a:r>
              <a:rPr lang="en-US" altLang="zh-TW" baseline="0" dirty="0" err="1"/>
              <a:t>iid</a:t>
            </a:r>
            <a:r>
              <a:rPr lang="en-US" altLang="zh-TW" baseline="0" dirty="0"/>
              <a:t> </a:t>
            </a:r>
            <a:r>
              <a:rPr lang="en-US" altLang="zh-TW" baseline="0" dirty="0" err="1"/>
              <a:t>rv</a:t>
            </a:r>
            <a:r>
              <a:rPr lang="en-US" altLang="zh-TW" baseline="0" dirty="0"/>
              <a:t> with mean zero and covariance matrix.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64C74-98FB-40BE-BD95-E3D6A590B42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0525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We start</a:t>
            </a:r>
            <a:r>
              <a:rPr lang="en-US" altLang="zh-TW" baseline="0" dirty="0"/>
              <a:t> with a data matrix. Suppose that X is d by n data matrix. </a:t>
            </a:r>
          </a:p>
          <a:p>
            <a:r>
              <a:rPr lang="en-US" altLang="zh-TW" baseline="0" dirty="0"/>
              <a:t>For an individual </a:t>
            </a:r>
            <a:r>
              <a:rPr lang="en-US" altLang="zh-TW" baseline="0" dirty="0" err="1"/>
              <a:t>i</a:t>
            </a:r>
            <a:r>
              <a:rPr lang="en-US" altLang="zh-TW" baseline="0" dirty="0"/>
              <a:t>, xi is (x_i1,…, </a:t>
            </a:r>
            <a:r>
              <a:rPr lang="en-US" altLang="zh-TW" baseline="0" dirty="0" err="1"/>
              <a:t>xid</a:t>
            </a:r>
            <a:r>
              <a:rPr lang="en-US" altLang="zh-TW" baseline="0" dirty="0"/>
              <a:t>). </a:t>
            </a:r>
            <a:r>
              <a:rPr lang="en-US" altLang="zh-TW" baseline="0" dirty="0" err="1"/>
              <a:t>X_i</a:t>
            </a:r>
            <a:r>
              <a:rPr lang="en-US" altLang="zh-TW" baseline="0" dirty="0"/>
              <a:t> I from 1 to n are </a:t>
            </a:r>
            <a:r>
              <a:rPr lang="en-US" altLang="zh-TW" baseline="0" dirty="0" err="1"/>
              <a:t>iid</a:t>
            </a:r>
            <a:r>
              <a:rPr lang="en-US" altLang="zh-TW" baseline="0" dirty="0"/>
              <a:t> </a:t>
            </a:r>
            <a:r>
              <a:rPr lang="en-US" altLang="zh-TW" baseline="0" dirty="0" err="1"/>
              <a:t>rv</a:t>
            </a:r>
            <a:r>
              <a:rPr lang="en-US" altLang="zh-TW" baseline="0" dirty="0"/>
              <a:t> with mean zero and covariance matrix.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64C74-98FB-40BE-BD95-E3D6A590B42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7970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We start</a:t>
            </a:r>
            <a:r>
              <a:rPr lang="en-US" altLang="zh-TW" baseline="0" dirty="0"/>
              <a:t> with a data matrix. Suppose that X is d by n data matrix. </a:t>
            </a:r>
          </a:p>
          <a:p>
            <a:r>
              <a:rPr lang="en-US" altLang="zh-TW" baseline="0" dirty="0"/>
              <a:t>For an individual </a:t>
            </a:r>
            <a:r>
              <a:rPr lang="en-US" altLang="zh-TW" baseline="0" dirty="0" err="1"/>
              <a:t>i</a:t>
            </a:r>
            <a:r>
              <a:rPr lang="en-US" altLang="zh-TW" baseline="0" dirty="0"/>
              <a:t>, xi is (x_i1,…, </a:t>
            </a:r>
            <a:r>
              <a:rPr lang="en-US" altLang="zh-TW" baseline="0" dirty="0" err="1"/>
              <a:t>xid</a:t>
            </a:r>
            <a:r>
              <a:rPr lang="en-US" altLang="zh-TW" baseline="0" dirty="0"/>
              <a:t>). </a:t>
            </a:r>
            <a:r>
              <a:rPr lang="en-US" altLang="zh-TW" baseline="0" dirty="0" err="1"/>
              <a:t>X_i</a:t>
            </a:r>
            <a:r>
              <a:rPr lang="en-US" altLang="zh-TW" baseline="0" dirty="0"/>
              <a:t> I from 1 to n are </a:t>
            </a:r>
            <a:r>
              <a:rPr lang="en-US" altLang="zh-TW" baseline="0" dirty="0" err="1"/>
              <a:t>iid</a:t>
            </a:r>
            <a:r>
              <a:rPr lang="en-US" altLang="zh-TW" baseline="0" dirty="0"/>
              <a:t> </a:t>
            </a:r>
            <a:r>
              <a:rPr lang="en-US" altLang="zh-TW" baseline="0" dirty="0" err="1"/>
              <a:t>rv</a:t>
            </a:r>
            <a:r>
              <a:rPr lang="en-US" altLang="zh-TW" baseline="0" dirty="0"/>
              <a:t> with mean zero and covariance matrix.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64C74-98FB-40BE-BD95-E3D6A590B42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620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We start</a:t>
            </a:r>
            <a:r>
              <a:rPr lang="en-US" altLang="zh-TW" baseline="0" dirty="0"/>
              <a:t> with a data matrix. Suppose that X is d by n data matrix. </a:t>
            </a:r>
          </a:p>
          <a:p>
            <a:r>
              <a:rPr lang="en-US" altLang="zh-TW" baseline="0" dirty="0"/>
              <a:t>For an individual </a:t>
            </a:r>
            <a:r>
              <a:rPr lang="en-US" altLang="zh-TW" baseline="0" dirty="0" err="1"/>
              <a:t>i</a:t>
            </a:r>
            <a:r>
              <a:rPr lang="en-US" altLang="zh-TW" baseline="0" dirty="0"/>
              <a:t>, xi is (x_i1,…, </a:t>
            </a:r>
            <a:r>
              <a:rPr lang="en-US" altLang="zh-TW" baseline="0" dirty="0" err="1"/>
              <a:t>xid</a:t>
            </a:r>
            <a:r>
              <a:rPr lang="en-US" altLang="zh-TW" baseline="0" dirty="0"/>
              <a:t>). </a:t>
            </a:r>
            <a:r>
              <a:rPr lang="en-US" altLang="zh-TW" baseline="0" dirty="0" err="1"/>
              <a:t>X_i</a:t>
            </a:r>
            <a:r>
              <a:rPr lang="en-US" altLang="zh-TW" baseline="0" dirty="0"/>
              <a:t> I from 1 to n are </a:t>
            </a:r>
            <a:r>
              <a:rPr lang="en-US" altLang="zh-TW" baseline="0" dirty="0" err="1"/>
              <a:t>iid</a:t>
            </a:r>
            <a:r>
              <a:rPr lang="en-US" altLang="zh-TW" baseline="0" dirty="0"/>
              <a:t> </a:t>
            </a:r>
            <a:r>
              <a:rPr lang="en-US" altLang="zh-TW" baseline="0" dirty="0" err="1"/>
              <a:t>rv</a:t>
            </a:r>
            <a:r>
              <a:rPr lang="en-US" altLang="zh-TW" baseline="0" dirty="0"/>
              <a:t> with mean zero and covariance matrix.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64C74-98FB-40BE-BD95-E3D6A590B42D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4177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We start</a:t>
            </a:r>
            <a:r>
              <a:rPr lang="en-US" altLang="zh-TW" baseline="0" dirty="0"/>
              <a:t> with a data matrix. Suppose that X is d by n data matrix. </a:t>
            </a:r>
          </a:p>
          <a:p>
            <a:r>
              <a:rPr lang="en-US" altLang="zh-TW" baseline="0" dirty="0"/>
              <a:t>For an individual </a:t>
            </a:r>
            <a:r>
              <a:rPr lang="en-US" altLang="zh-TW" baseline="0" dirty="0" err="1"/>
              <a:t>i</a:t>
            </a:r>
            <a:r>
              <a:rPr lang="en-US" altLang="zh-TW" baseline="0" dirty="0"/>
              <a:t>, xi is (x_i1,…, </a:t>
            </a:r>
            <a:r>
              <a:rPr lang="en-US" altLang="zh-TW" baseline="0" dirty="0" err="1"/>
              <a:t>xid</a:t>
            </a:r>
            <a:r>
              <a:rPr lang="en-US" altLang="zh-TW" baseline="0" dirty="0"/>
              <a:t>). </a:t>
            </a:r>
            <a:r>
              <a:rPr lang="en-US" altLang="zh-TW" baseline="0" dirty="0" err="1"/>
              <a:t>X_i</a:t>
            </a:r>
            <a:r>
              <a:rPr lang="en-US" altLang="zh-TW" baseline="0" dirty="0"/>
              <a:t> I from 1 to n are </a:t>
            </a:r>
            <a:r>
              <a:rPr lang="en-US" altLang="zh-TW" baseline="0" dirty="0" err="1"/>
              <a:t>iid</a:t>
            </a:r>
            <a:r>
              <a:rPr lang="en-US" altLang="zh-TW" baseline="0" dirty="0"/>
              <a:t> </a:t>
            </a:r>
            <a:r>
              <a:rPr lang="en-US" altLang="zh-TW" baseline="0" dirty="0" err="1"/>
              <a:t>rv</a:t>
            </a:r>
            <a:r>
              <a:rPr lang="en-US" altLang="zh-TW" baseline="0" dirty="0"/>
              <a:t> with mean zero and covariance matrix.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64C74-98FB-40BE-BD95-E3D6A590B42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5961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We start</a:t>
            </a:r>
            <a:r>
              <a:rPr lang="en-US" altLang="zh-TW" baseline="0" dirty="0"/>
              <a:t> with a data matrix. Suppose that X is d by n data matrix. </a:t>
            </a:r>
          </a:p>
          <a:p>
            <a:r>
              <a:rPr lang="en-US" altLang="zh-TW" baseline="0" dirty="0"/>
              <a:t>For an individual </a:t>
            </a:r>
            <a:r>
              <a:rPr lang="en-US" altLang="zh-TW" baseline="0" dirty="0" err="1"/>
              <a:t>i</a:t>
            </a:r>
            <a:r>
              <a:rPr lang="en-US" altLang="zh-TW" baseline="0" dirty="0"/>
              <a:t>, xi is (x_i1,…, </a:t>
            </a:r>
            <a:r>
              <a:rPr lang="en-US" altLang="zh-TW" baseline="0" dirty="0" err="1"/>
              <a:t>xid</a:t>
            </a:r>
            <a:r>
              <a:rPr lang="en-US" altLang="zh-TW" baseline="0" dirty="0"/>
              <a:t>). </a:t>
            </a:r>
            <a:r>
              <a:rPr lang="en-US" altLang="zh-TW" baseline="0" dirty="0" err="1"/>
              <a:t>X_i</a:t>
            </a:r>
            <a:r>
              <a:rPr lang="en-US" altLang="zh-TW" baseline="0" dirty="0"/>
              <a:t> I from 1 to n are </a:t>
            </a:r>
            <a:r>
              <a:rPr lang="en-US" altLang="zh-TW" baseline="0" dirty="0" err="1"/>
              <a:t>iid</a:t>
            </a:r>
            <a:r>
              <a:rPr lang="en-US" altLang="zh-TW" baseline="0" dirty="0"/>
              <a:t> </a:t>
            </a:r>
            <a:r>
              <a:rPr lang="en-US" altLang="zh-TW" baseline="0" dirty="0" err="1"/>
              <a:t>rv</a:t>
            </a:r>
            <a:r>
              <a:rPr lang="en-US" altLang="zh-TW" baseline="0" dirty="0"/>
              <a:t> with mean zero and covariance matrix.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64C74-98FB-40BE-BD95-E3D6A590B42D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8143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64208-345E-4A30-B30E-BE90B035C0F3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503B-9120-48A7-B065-8DC1DA2008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06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64208-345E-4A30-B30E-BE90B035C0F3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503B-9120-48A7-B065-8DC1DA2008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3030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64208-345E-4A30-B30E-BE90B035C0F3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503B-9120-48A7-B065-8DC1DA2008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902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64208-345E-4A30-B30E-BE90B035C0F3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503B-9120-48A7-B065-8DC1DA2008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9714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64208-345E-4A30-B30E-BE90B035C0F3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503B-9120-48A7-B065-8DC1DA2008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9906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64208-345E-4A30-B30E-BE90B035C0F3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503B-9120-48A7-B065-8DC1DA2008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8494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64208-345E-4A30-B30E-BE90B035C0F3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503B-9120-48A7-B065-8DC1DA2008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760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64208-345E-4A30-B30E-BE90B035C0F3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503B-9120-48A7-B065-8DC1DA2008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598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64208-345E-4A30-B30E-BE90B035C0F3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503B-9120-48A7-B065-8DC1DA2008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249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64208-345E-4A30-B30E-BE90B035C0F3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503B-9120-48A7-B065-8DC1DA2008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9217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64208-345E-4A30-B30E-BE90B035C0F3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503B-9120-48A7-B065-8DC1DA2008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8463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64208-345E-4A30-B30E-BE90B035C0F3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6503B-9120-48A7-B065-8DC1DA2008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4062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.sinica.edu.tw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9.png"/><Relationship Id="rId18" Type="http://schemas.openxmlformats.org/officeDocument/2006/relationships/image" Target="../media/image28.png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image" Target="../media/image18.png"/><Relationship Id="rId17" Type="http://schemas.openxmlformats.org/officeDocument/2006/relationships/image" Target="../media/image27.png"/><Relationship Id="rId2" Type="http://schemas.openxmlformats.org/officeDocument/2006/relationships/tags" Target="../tags/tag20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image" Target="../media/image17.png"/><Relationship Id="rId5" Type="http://schemas.openxmlformats.org/officeDocument/2006/relationships/tags" Target="../tags/tag23.xml"/><Relationship Id="rId15" Type="http://schemas.openxmlformats.org/officeDocument/2006/relationships/image" Target="../media/image25.png"/><Relationship Id="rId10" Type="http://schemas.openxmlformats.org/officeDocument/2006/relationships/image" Target="../media/image23.png"/><Relationship Id="rId19" Type="http://schemas.openxmlformats.org/officeDocument/2006/relationships/image" Target="../media/image29.gif"/><Relationship Id="rId4" Type="http://schemas.openxmlformats.org/officeDocument/2006/relationships/tags" Target="../tags/tag22.xml"/><Relationship Id="rId9" Type="http://schemas.openxmlformats.org/officeDocument/2006/relationships/notesSlide" Target="../notesSlides/notesSlide10.xml"/><Relationship Id="rId1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tags" Target="../tags/tag28.xml"/><Relationship Id="rId7" Type="http://schemas.openxmlformats.org/officeDocument/2006/relationships/image" Target="../media/image31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24.pn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tags" Target="../tags/tag33.xml"/><Relationship Id="rId7" Type="http://schemas.openxmlformats.org/officeDocument/2006/relationships/image" Target="../media/image36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35.png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0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tags" Target="../tags/tag50.xml"/><Relationship Id="rId18" Type="http://schemas.openxmlformats.org/officeDocument/2006/relationships/notesSlide" Target="../notesSlides/notesSlide19.xml"/><Relationship Id="rId26" Type="http://schemas.openxmlformats.org/officeDocument/2006/relationships/image" Target="../media/image50.png"/><Relationship Id="rId3" Type="http://schemas.openxmlformats.org/officeDocument/2006/relationships/tags" Target="../tags/tag40.xml"/><Relationship Id="rId21" Type="http://schemas.openxmlformats.org/officeDocument/2006/relationships/image" Target="../media/image45.png"/><Relationship Id="rId7" Type="http://schemas.openxmlformats.org/officeDocument/2006/relationships/tags" Target="../tags/tag44.xml"/><Relationship Id="rId12" Type="http://schemas.openxmlformats.org/officeDocument/2006/relationships/tags" Target="../tags/tag49.xml"/><Relationship Id="rId17" Type="http://schemas.openxmlformats.org/officeDocument/2006/relationships/slideLayout" Target="../slideLayouts/slideLayout2.xml"/><Relationship Id="rId25" Type="http://schemas.openxmlformats.org/officeDocument/2006/relationships/image" Target="../media/image49.png"/><Relationship Id="rId33" Type="http://schemas.openxmlformats.org/officeDocument/2006/relationships/image" Target="../media/image57.png"/><Relationship Id="rId2" Type="http://schemas.openxmlformats.org/officeDocument/2006/relationships/tags" Target="../tags/tag39.xml"/><Relationship Id="rId16" Type="http://schemas.openxmlformats.org/officeDocument/2006/relationships/tags" Target="../tags/tag53.xml"/><Relationship Id="rId20" Type="http://schemas.openxmlformats.org/officeDocument/2006/relationships/image" Target="../media/image44.png"/><Relationship Id="rId29" Type="http://schemas.openxmlformats.org/officeDocument/2006/relationships/image" Target="../media/image53.png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24" Type="http://schemas.openxmlformats.org/officeDocument/2006/relationships/image" Target="../media/image48.png"/><Relationship Id="rId32" Type="http://schemas.openxmlformats.org/officeDocument/2006/relationships/image" Target="../media/image56.png"/><Relationship Id="rId5" Type="http://schemas.openxmlformats.org/officeDocument/2006/relationships/tags" Target="../tags/tag42.xml"/><Relationship Id="rId15" Type="http://schemas.openxmlformats.org/officeDocument/2006/relationships/tags" Target="../tags/tag52.xml"/><Relationship Id="rId23" Type="http://schemas.openxmlformats.org/officeDocument/2006/relationships/image" Target="../media/image47.png"/><Relationship Id="rId28" Type="http://schemas.openxmlformats.org/officeDocument/2006/relationships/image" Target="../media/image52.png"/><Relationship Id="rId10" Type="http://schemas.openxmlformats.org/officeDocument/2006/relationships/tags" Target="../tags/tag47.xml"/><Relationship Id="rId19" Type="http://schemas.openxmlformats.org/officeDocument/2006/relationships/image" Target="../media/image43.png"/><Relationship Id="rId31" Type="http://schemas.openxmlformats.org/officeDocument/2006/relationships/image" Target="../media/image55.png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tags" Target="../tags/tag51.xml"/><Relationship Id="rId22" Type="http://schemas.openxmlformats.org/officeDocument/2006/relationships/image" Target="../media/image46.png"/><Relationship Id="rId27" Type="http://schemas.openxmlformats.org/officeDocument/2006/relationships/image" Target="../media/image51.png"/><Relationship Id="rId30" Type="http://schemas.openxmlformats.org/officeDocument/2006/relationships/image" Target="../media/image54.png"/><Relationship Id="rId8" Type="http://schemas.openxmlformats.org/officeDocument/2006/relationships/tags" Target="../tags/tag4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image" Target="../media/image60.png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tags" Target="../tags/tag59.xml"/><Relationship Id="rId7" Type="http://schemas.openxmlformats.org/officeDocument/2006/relationships/image" Target="../media/image61.png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5.png"/><Relationship Id="rId5" Type="http://schemas.openxmlformats.org/officeDocument/2006/relationships/tags" Target="../tags/tag61.xml"/><Relationship Id="rId10" Type="http://schemas.openxmlformats.org/officeDocument/2006/relationships/image" Target="../media/image64.png"/><Relationship Id="rId4" Type="http://schemas.openxmlformats.org/officeDocument/2006/relationships/tags" Target="../tags/tag60.xml"/><Relationship Id="rId9" Type="http://schemas.openxmlformats.org/officeDocument/2006/relationships/image" Target="../media/image6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tags" Target="../tags/tag64.xml"/><Relationship Id="rId7" Type="http://schemas.openxmlformats.org/officeDocument/2006/relationships/image" Target="../media/image63.png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image" Target="../media/image62.png"/><Relationship Id="rId5" Type="http://schemas.openxmlformats.org/officeDocument/2006/relationships/image" Target="../media/image66.png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tags" Target="../tags/tag67.xml"/><Relationship Id="rId7" Type="http://schemas.openxmlformats.org/officeDocument/2006/relationships/image" Target="../media/image62.png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0.png"/><Relationship Id="rId5" Type="http://schemas.openxmlformats.org/officeDocument/2006/relationships/tags" Target="../tags/tag69.xml"/><Relationship Id="rId10" Type="http://schemas.openxmlformats.org/officeDocument/2006/relationships/image" Target="../media/image69.png"/><Relationship Id="rId4" Type="http://schemas.openxmlformats.org/officeDocument/2006/relationships/tags" Target="../tags/tag68.xml"/><Relationship Id="rId9" Type="http://schemas.openxmlformats.org/officeDocument/2006/relationships/image" Target="../media/image6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74.png"/><Relationship Id="rId3" Type="http://schemas.openxmlformats.org/officeDocument/2006/relationships/tags" Target="../tags/tag72.xml"/><Relationship Id="rId7" Type="http://schemas.openxmlformats.org/officeDocument/2006/relationships/tags" Target="../tags/tag76.xml"/><Relationship Id="rId12" Type="http://schemas.openxmlformats.org/officeDocument/2006/relationships/image" Target="../media/image73.png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11" Type="http://schemas.openxmlformats.org/officeDocument/2006/relationships/image" Target="../media/image72.png"/><Relationship Id="rId5" Type="http://schemas.openxmlformats.org/officeDocument/2006/relationships/tags" Target="../tags/tag74.xml"/><Relationship Id="rId10" Type="http://schemas.openxmlformats.org/officeDocument/2006/relationships/image" Target="../media/image63.png"/><Relationship Id="rId4" Type="http://schemas.openxmlformats.org/officeDocument/2006/relationships/tags" Target="../tags/tag73.xml"/><Relationship Id="rId9" Type="http://schemas.openxmlformats.org/officeDocument/2006/relationships/image" Target="../media/image7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tags" Target="../tags/tag79.xml"/><Relationship Id="rId7" Type="http://schemas.openxmlformats.org/officeDocument/2006/relationships/notesSlide" Target="../notesSlides/notesSlide21.xml"/><Relationship Id="rId12" Type="http://schemas.openxmlformats.org/officeDocument/2006/relationships/image" Target="../media/image62.png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3.png"/><Relationship Id="rId5" Type="http://schemas.openxmlformats.org/officeDocument/2006/relationships/tags" Target="../tags/tag81.xml"/><Relationship Id="rId10" Type="http://schemas.openxmlformats.org/officeDocument/2006/relationships/image" Target="../media/image77.png"/><Relationship Id="rId4" Type="http://schemas.openxmlformats.org/officeDocument/2006/relationships/tags" Target="../tags/tag80.xml"/><Relationship Id="rId9" Type="http://schemas.openxmlformats.org/officeDocument/2006/relationships/image" Target="../media/image7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2.xml"/><Relationship Id="rId13" Type="http://schemas.openxmlformats.org/officeDocument/2006/relationships/image" Target="../media/image62.png"/><Relationship Id="rId3" Type="http://schemas.openxmlformats.org/officeDocument/2006/relationships/tags" Target="../tags/tag8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81.png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image" Target="../media/image80.png"/><Relationship Id="rId5" Type="http://schemas.openxmlformats.org/officeDocument/2006/relationships/tags" Target="../tags/tag86.xml"/><Relationship Id="rId10" Type="http://schemas.openxmlformats.org/officeDocument/2006/relationships/image" Target="../media/image79.png"/><Relationship Id="rId4" Type="http://schemas.openxmlformats.org/officeDocument/2006/relationships/tags" Target="../tags/tag85.xml"/><Relationship Id="rId9" Type="http://schemas.openxmlformats.org/officeDocument/2006/relationships/image" Target="../media/image78.png"/><Relationship Id="rId14" Type="http://schemas.openxmlformats.org/officeDocument/2006/relationships/image" Target="../media/image6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7" Type="http://schemas.openxmlformats.org/officeDocument/2006/relationships/image" Target="../media/image90.png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Relationship Id="rId4" Type="http://schemas.openxmlformats.org/officeDocument/2006/relationships/image" Target="../media/image9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4.xml"/><Relationship Id="rId12" Type="http://schemas.openxmlformats.org/officeDocument/2006/relationships/image" Target="../media/image8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.png"/><Relationship Id="rId5" Type="http://schemas.openxmlformats.org/officeDocument/2006/relationships/tags" Target="../tags/tag5.xml"/><Relationship Id="rId10" Type="http://schemas.openxmlformats.org/officeDocument/2006/relationships/image" Target="../media/image6.png"/><Relationship Id="rId4" Type="http://schemas.openxmlformats.org/officeDocument/2006/relationships/tags" Target="../tags/tag4.xml"/><Relationship Id="rId9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2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10.xml"/><Relationship Id="rId7" Type="http://schemas.openxmlformats.org/officeDocument/2006/relationships/image" Target="../media/image13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14.xml"/><Relationship Id="rId7" Type="http://schemas.openxmlformats.org/officeDocument/2006/relationships/image" Target="../media/image16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9.png"/><Relationship Id="rId4" Type="http://schemas.openxmlformats.org/officeDocument/2006/relationships/tags" Target="../tags/tag15.xml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18.xml"/><Relationship Id="rId7" Type="http://schemas.openxmlformats.org/officeDocument/2006/relationships/image" Target="../media/image21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20.pn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2003" y="2082465"/>
            <a:ext cx="12007352" cy="1043609"/>
          </a:xfrm>
        </p:spPr>
        <p:txBody>
          <a:bodyPr>
            <a:noAutofit/>
          </a:bodyPr>
          <a:lstStyle/>
          <a:p>
            <a:r>
              <a:rPr lang="en-US" altLang="zh-TW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Covariance Matrix Estimation and its Application </a:t>
            </a:r>
            <a:br>
              <a:rPr lang="en-US" altLang="zh-TW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Cryo-EM</a:t>
            </a:r>
            <a:endParaRPr lang="zh-TW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921118" y="3252556"/>
            <a:ext cx="10309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副標題 2"/>
          <p:cNvSpPr txBox="1">
            <a:spLocks/>
          </p:cNvSpPr>
          <p:nvPr/>
        </p:nvSpPr>
        <p:spPr>
          <a:xfrm>
            <a:off x="515829" y="4211146"/>
            <a:ext cx="11160342" cy="18669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3600" dirty="0">
                <a:ln w="0"/>
              </a:rPr>
              <a:t>Shao-</a:t>
            </a:r>
            <a:r>
              <a:rPr lang="en-US" altLang="zh-TW" sz="3600" dirty="0" err="1">
                <a:ln w="0"/>
              </a:rPr>
              <a:t>Hsuan</a:t>
            </a:r>
            <a:r>
              <a:rPr lang="en-US" altLang="zh-TW" sz="3600" dirty="0">
                <a:ln w="0"/>
              </a:rPr>
              <a:t> Wang</a:t>
            </a:r>
            <a:endParaRPr lang="en-US" altLang="zh-TW" sz="3200" dirty="0">
              <a:ln w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3200" dirty="0">
                <a:ln w="0"/>
              </a:rPr>
              <a:t>Institute of Statistical Science, Academia </a:t>
            </a:r>
            <a:r>
              <a:rPr lang="en-US" altLang="zh-TW" sz="3200" dirty="0" err="1">
                <a:ln w="0"/>
              </a:rPr>
              <a:t>Sinica</a:t>
            </a:r>
            <a:endParaRPr lang="en-US" altLang="zh-TW" sz="3200" dirty="0">
              <a:ln w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1800" dirty="0">
              <a:ln w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1800" dirty="0">
              <a:ln w="0"/>
              <a:latin typeface="+mj-lt"/>
              <a:hlinkClick r:id="rId3">
                <a:extLst>
                  <a:ext uri="{A12FA001-AC4F-418D-AE19-62706E023703}">
                    <ahyp:hlinkClr xmlns=""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E5DA926-D9C9-41E5-B89B-F8035BD5BE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247" y="5735611"/>
            <a:ext cx="3147753" cy="112238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2571E4E-946C-47F1-9993-421E1CE5B3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8116"/>
            <a:ext cx="5780952" cy="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94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047E745-0E48-4719-A953-2AE7A13E520B}"/>
              </a:ext>
            </a:extLst>
          </p:cNvPr>
          <p:cNvSpPr/>
          <p:nvPr/>
        </p:nvSpPr>
        <p:spPr>
          <a:xfrm rot="5400000">
            <a:off x="5523358" y="-6099684"/>
            <a:ext cx="1534366" cy="132659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4" name="圖片 3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" y="1851584"/>
            <a:ext cx="11568542" cy="686069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373" y="3345271"/>
            <a:ext cx="2717951" cy="1526234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" y="5722111"/>
            <a:ext cx="3289143" cy="336000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51" y="6276847"/>
            <a:ext cx="7327186" cy="392485"/>
          </a:xfrm>
          <a:prstGeom prst="rect">
            <a:avLst/>
          </a:prstGeom>
        </p:spPr>
      </p:pic>
      <p:sp>
        <p:nvSpPr>
          <p:cNvPr id="32" name="標題 2">
            <a:extLst>
              <a:ext uri="{FF2B5EF4-FFF2-40B4-BE49-F238E27FC236}">
                <a16:creationId xmlns:a16="http://schemas.microsoft.com/office/drawing/2014/main" id="{FE2B7942-AD7F-4134-BB7D-6403FAAD195B}"/>
              </a:ext>
            </a:extLst>
          </p:cNvPr>
          <p:cNvSpPr txBox="1">
            <a:spLocks/>
          </p:cNvSpPr>
          <p:nvPr/>
        </p:nvSpPr>
        <p:spPr>
          <a:xfrm>
            <a:off x="9652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Spectrum of the sample covariance matrix in the spiked model </a:t>
            </a:r>
            <a:r>
              <a:rPr lang="en-US" altLang="zh-TW" sz="2800" dirty="0" smtClean="0"/>
              <a:t>(</a:t>
            </a:r>
            <a:r>
              <a:rPr lang="en-US" altLang="zh-TW" sz="2800" dirty="0" err="1" smtClean="0"/>
              <a:t>Baik</a:t>
            </a:r>
            <a:r>
              <a:rPr lang="en-US" altLang="zh-TW" sz="2800" dirty="0" smtClean="0"/>
              <a:t> and Silverstein, 2006)</a:t>
            </a:r>
            <a:endParaRPr lang="zh-TW" altLang="en-US" sz="2800" dirty="0"/>
          </a:p>
        </p:txBody>
      </p:sp>
      <p:grpSp>
        <p:nvGrpSpPr>
          <p:cNvPr id="6" name="群組 5"/>
          <p:cNvGrpSpPr/>
          <p:nvPr/>
        </p:nvGrpSpPr>
        <p:grpSpPr>
          <a:xfrm>
            <a:off x="4463063" y="2583743"/>
            <a:ext cx="6149057" cy="3253028"/>
            <a:chOff x="5946526" y="2612460"/>
            <a:chExt cx="6149057" cy="3253028"/>
          </a:xfrm>
        </p:grpSpPr>
        <p:pic>
          <p:nvPicPr>
            <p:cNvPr id="3" name="圖片 2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6526" y="5095988"/>
              <a:ext cx="2634322" cy="631401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6526" y="3160029"/>
              <a:ext cx="2751403" cy="631401"/>
            </a:xfrm>
            <a:prstGeom prst="rect">
              <a:avLst/>
            </a:prstGeom>
          </p:spPr>
        </p:pic>
        <p:grpSp>
          <p:nvGrpSpPr>
            <p:cNvPr id="18" name="群組 17"/>
            <p:cNvGrpSpPr/>
            <p:nvPr/>
          </p:nvGrpSpPr>
          <p:grpSpPr>
            <a:xfrm rot="5400000">
              <a:off x="10270120" y="4040025"/>
              <a:ext cx="684000" cy="2966926"/>
              <a:chOff x="4057536" y="3628975"/>
              <a:chExt cx="684000" cy="2966926"/>
            </a:xfrm>
          </p:grpSpPr>
          <p:pic>
            <p:nvPicPr>
              <p:cNvPr id="20" name="圖片 19"/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057536" y="3628975"/>
                <a:ext cx="684000" cy="64391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21" name="圖片 20"/>
              <p:cNvPicPr>
                <a:picLocks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 rot="16200000">
                <a:off x="4057536" y="5911901"/>
                <a:ext cx="684000" cy="684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22" name="圖片 21"/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 rot="16200000">
                <a:off x="4048554" y="4510150"/>
                <a:ext cx="684000" cy="6660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cxnSp>
            <p:nvCxnSpPr>
              <p:cNvPr id="25" name="直線接點 24"/>
              <p:cNvCxnSpPr/>
              <p:nvPr/>
            </p:nvCxnSpPr>
            <p:spPr>
              <a:xfrm rot="16200000">
                <a:off x="4191605" y="5533267"/>
                <a:ext cx="415862" cy="0"/>
              </a:xfrm>
              <a:prstGeom prst="line">
                <a:avLst/>
              </a:prstGeom>
              <a:ln w="4762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" name="Picture 2" descr="cryo EM picture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39483" y="2612460"/>
              <a:ext cx="2103615" cy="17725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圖片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507" y="5432411"/>
            <a:ext cx="994286" cy="37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57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73 0.0169 L -0.30937 0.0199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55" y="13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68" y="1738855"/>
            <a:ext cx="2634322" cy="631401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33" y="3658694"/>
            <a:ext cx="11112298" cy="58412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297" y="5268794"/>
            <a:ext cx="9429321" cy="104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10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2340965" y="-135282"/>
            <a:ext cx="5069840" cy="7233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副標題 1"/>
          <p:cNvSpPr>
            <a:spLocks noGrp="1"/>
          </p:cNvSpPr>
          <p:nvPr>
            <p:ph type="subTitle" idx="1"/>
          </p:nvPr>
        </p:nvSpPr>
        <p:spPr>
          <a:xfrm>
            <a:off x="328246" y="3027607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altLang="zh-TW" sz="4400" dirty="0"/>
              <a:t>Outline</a:t>
            </a:r>
            <a:endParaRPr lang="zh-TW" altLang="en-US" sz="4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4979759" y="2025563"/>
            <a:ext cx="102225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zh-TW" sz="2800" dirty="0"/>
          </a:p>
          <a:p>
            <a:endParaRPr lang="en-US" altLang="zh-TW" sz="2800" dirty="0"/>
          </a:p>
          <a:p>
            <a:pPr marL="342900" indent="-342900">
              <a:buAutoNum type="arabicPeriod"/>
            </a:pPr>
            <a:endParaRPr lang="zh-TW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4038105" y="909806"/>
            <a:ext cx="8457416" cy="5632311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r>
              <a:rPr lang="en-US" altLang="zh-TW" sz="40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Covariance matrix estimation for the</a:t>
            </a:r>
          </a:p>
          <a:p>
            <a:r>
              <a:rPr lang="en-US" altLang="zh-TW" sz="4000" dirty="0" err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Cryo</a:t>
            </a:r>
            <a:r>
              <a:rPr lang="en-US" altLang="zh-TW" sz="40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-EM </a:t>
            </a:r>
            <a:r>
              <a:rPr lang="en-US" altLang="zh-TW" sz="40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Problem. </a:t>
            </a:r>
          </a:p>
          <a:p>
            <a:endParaRPr lang="en-US" altLang="zh-TW" sz="40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PCA and CDM-PCA in the HDLSS data</a:t>
            </a:r>
          </a:p>
          <a:p>
            <a:endParaRPr lang="en-US" altLang="zh-TW" sz="40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40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Asymptotic Theory</a:t>
            </a:r>
          </a:p>
          <a:p>
            <a:pPr marL="342900" indent="-342900">
              <a:buAutoNum type="arabicPeriod"/>
            </a:pPr>
            <a:endParaRPr lang="en-US" altLang="zh-TW" sz="40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40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Simulation Result </a:t>
            </a:r>
          </a:p>
          <a:p>
            <a:pPr marL="342900" indent="-342900">
              <a:buAutoNum type="arabicPeriod"/>
            </a:pPr>
            <a:endParaRPr lang="en-US" altLang="zh-TW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2B358CBA-0105-49B9-AB21-95AFA9854E61}"/>
              </a:ext>
            </a:extLst>
          </p:cNvPr>
          <p:cNvGrpSpPr/>
          <p:nvPr/>
        </p:nvGrpSpPr>
        <p:grpSpPr>
          <a:xfrm>
            <a:off x="3480709" y="1037143"/>
            <a:ext cx="437328" cy="4697741"/>
            <a:chOff x="1144562" y="1826295"/>
            <a:chExt cx="437328" cy="4697741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D67998AA-E2D4-4FB1-88FC-1D91A1895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4562" y="1826295"/>
              <a:ext cx="437328" cy="429843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190577F6-20E7-402B-9000-9464DE9D2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4562" y="3721274"/>
              <a:ext cx="437328" cy="429843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8588EA80-13B7-42D3-866B-A94EDB696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4562" y="4888924"/>
              <a:ext cx="437328" cy="429843"/>
            </a:xfrm>
            <a:prstGeom prst="rect">
              <a:avLst/>
            </a:prstGeom>
          </p:spPr>
        </p:pic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44D22D2A-AD58-480F-8957-D6D49BBD7F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4562" y="6094193"/>
              <a:ext cx="437328" cy="4298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595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522515" y="1935678"/>
            <a:ext cx="1111530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sz="2800" dirty="0"/>
              <a:t>High-dimension, low-sample-size (HDLSS) data occurs in many modern science fields such as genetic microarrays, medical imaging, text recognition, finance, </a:t>
            </a:r>
            <a:r>
              <a:rPr lang="en-US" altLang="zh-TW" sz="2800" dirty="0" err="1"/>
              <a:t>chemometrics</a:t>
            </a:r>
            <a:r>
              <a:rPr lang="en-US" altLang="zh-TW" sz="2800" dirty="0"/>
              <a:t>, and so on.</a:t>
            </a:r>
          </a:p>
          <a:p>
            <a:r>
              <a:rPr lang="en-US" altLang="zh-TW" sz="28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sz="2800" dirty="0"/>
              <a:t>Principal Component Analysis (PCA) is an important tool for dimension reduction especially when the dimension is very high.</a:t>
            </a:r>
          </a:p>
          <a:p>
            <a:r>
              <a:rPr lang="en-US" altLang="zh-TW" sz="2800" dirty="0"/>
              <a:t>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7650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5400000">
            <a:off x="5523358" y="-6099684"/>
            <a:ext cx="1534366" cy="132659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9652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A data matrix 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42" y="1801331"/>
            <a:ext cx="10732683" cy="3901795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597565" y="1746963"/>
            <a:ext cx="30168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TW" b="1" cap="none" spc="0" dirty="0">
                <a:ln/>
                <a:solidFill>
                  <a:srgbClr val="FF0000"/>
                </a:solidFill>
                <a:effectLst/>
              </a:rPr>
              <a:t>1</a:t>
            </a:r>
            <a:endParaRPr lang="zh-TW" altLang="en-US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97565" y="2634177"/>
            <a:ext cx="30168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TW" b="1" cap="none" spc="0" dirty="0">
                <a:ln/>
                <a:solidFill>
                  <a:srgbClr val="FF0000"/>
                </a:solidFill>
                <a:effectLst/>
              </a:rPr>
              <a:t>2</a:t>
            </a:r>
            <a:endParaRPr lang="zh-TW" altLang="en-US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7565" y="3778963"/>
            <a:ext cx="30168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TW" b="1" cap="none" spc="0" dirty="0">
                <a:ln/>
                <a:solidFill>
                  <a:srgbClr val="FF0000"/>
                </a:solidFill>
                <a:effectLst/>
              </a:rPr>
              <a:t>3</a:t>
            </a:r>
            <a:endParaRPr lang="zh-TW" altLang="en-US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97565" y="5314092"/>
            <a:ext cx="30168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TW" b="1" cap="none" spc="0" dirty="0">
                <a:ln/>
                <a:solidFill>
                  <a:srgbClr val="FF0000"/>
                </a:solidFill>
                <a:effectLst/>
              </a:rPr>
              <a:t>4</a:t>
            </a:r>
            <a:endParaRPr lang="zh-TW" altLang="en-US" b="1" cap="none" spc="0" dirty="0">
              <a:ln/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2227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5400000">
            <a:off x="5523358" y="-6099684"/>
            <a:ext cx="1534366" cy="132659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9652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Sample covariance matrix and its dual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5" y="3024110"/>
            <a:ext cx="10718057" cy="1685781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621316" y="3024109"/>
            <a:ext cx="30168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TW" b="1" cap="none" spc="0" dirty="0">
                <a:ln/>
                <a:solidFill>
                  <a:srgbClr val="FF0000"/>
                </a:solidFill>
                <a:effectLst/>
              </a:rPr>
              <a:t>1</a:t>
            </a:r>
            <a:endParaRPr lang="zh-TW" altLang="en-US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21316" y="4254400"/>
            <a:ext cx="30168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TW" b="1" cap="none" spc="0" dirty="0">
                <a:ln/>
                <a:solidFill>
                  <a:srgbClr val="FF0000"/>
                </a:solidFill>
                <a:effectLst/>
              </a:rPr>
              <a:t>2</a:t>
            </a:r>
            <a:endParaRPr lang="zh-TW" altLang="en-US" b="1" cap="none" spc="0" dirty="0">
              <a:ln/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1373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5400000">
            <a:off x="5523358" y="-6099684"/>
            <a:ext cx="1534366" cy="132659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9652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Two facts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522" y="2412308"/>
            <a:ext cx="8804412" cy="2943515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675153" y="2335630"/>
            <a:ext cx="30168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TW" b="1" cap="none" spc="0" dirty="0">
                <a:ln/>
                <a:solidFill>
                  <a:srgbClr val="FF0000"/>
                </a:solidFill>
                <a:effectLst/>
              </a:rPr>
              <a:t>1</a:t>
            </a:r>
            <a:endParaRPr lang="zh-TW" altLang="en-US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75153" y="3699399"/>
            <a:ext cx="30168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TW" b="1" cap="none" spc="0" dirty="0">
                <a:ln/>
                <a:solidFill>
                  <a:srgbClr val="FF0000"/>
                </a:solidFill>
                <a:effectLst/>
              </a:rPr>
              <a:t>2</a:t>
            </a:r>
            <a:endParaRPr lang="zh-TW" altLang="en-US" b="1" cap="none" spc="0" dirty="0">
              <a:ln/>
              <a:solidFill>
                <a:srgbClr val="FF0000"/>
              </a:solidFill>
              <a:effectLst/>
            </a:endParaRPr>
          </a:p>
        </p:txBody>
      </p:sp>
      <p:pic>
        <p:nvPicPr>
          <p:cNvPr id="9" name="圖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42" y="5884461"/>
            <a:ext cx="7040926" cy="331621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42" y="6500058"/>
            <a:ext cx="1210968" cy="20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73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10" y="575739"/>
            <a:ext cx="8265694" cy="1861900"/>
          </a:xfrm>
          <a:prstGeom prst="rect">
            <a:avLst/>
          </a:prstGeom>
        </p:spPr>
      </p:pic>
      <p:pic>
        <p:nvPicPr>
          <p:cNvPr id="1026" name="Picture 2 1" descr="https://www.wolfram.com/language/11/random-matrices/assets.zh/marchenko-pastur-distribution/O_3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512" y="1989572"/>
            <a:ext cx="5441186" cy="346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45" y="5935066"/>
            <a:ext cx="10508367" cy="637522"/>
          </a:xfrm>
          <a:prstGeom prst="rect">
            <a:avLst/>
          </a:prstGeom>
        </p:spPr>
      </p:pic>
      <p:grpSp>
        <p:nvGrpSpPr>
          <p:cNvPr id="15" name="群組 14"/>
          <p:cNvGrpSpPr/>
          <p:nvPr/>
        </p:nvGrpSpPr>
        <p:grpSpPr>
          <a:xfrm>
            <a:off x="8514608" y="427512"/>
            <a:ext cx="3831771" cy="4631376"/>
            <a:chOff x="8514608" y="427512"/>
            <a:chExt cx="3831771" cy="4631376"/>
          </a:xfrm>
        </p:grpSpPr>
        <p:cxnSp>
          <p:nvCxnSpPr>
            <p:cNvPr id="12" name="直線接點 11"/>
            <p:cNvCxnSpPr/>
            <p:nvPr/>
          </p:nvCxnSpPr>
          <p:spPr>
            <a:xfrm flipH="1">
              <a:off x="8514608" y="2113808"/>
              <a:ext cx="23750" cy="2945080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圓角矩形圖說文字 12"/>
            <p:cNvSpPr/>
            <p:nvPr/>
          </p:nvSpPr>
          <p:spPr>
            <a:xfrm>
              <a:off x="9310255" y="427512"/>
              <a:ext cx="2755075" cy="1077767"/>
            </a:xfrm>
            <a:prstGeom prst="wedgeRoundRectCallout">
              <a:avLst>
                <a:gd name="adj1" fmla="val -76704"/>
                <a:gd name="adj2" fmla="val 85639"/>
                <a:gd name="adj3" fmla="val 16667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9686306" y="489341"/>
              <a:ext cx="266007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population eigenvalues</a:t>
              </a:r>
              <a:endParaRPr lang="zh-TW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4038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2"/>
          <p:cNvSpPr>
            <a:spLocks noGrp="1"/>
          </p:cNvSpPr>
          <p:nvPr>
            <p:ph type="title"/>
          </p:nvPr>
        </p:nvSpPr>
        <p:spPr>
          <a:xfrm>
            <a:off x="710491" y="2286994"/>
            <a:ext cx="10870674" cy="270256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Question:</a:t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In HDLSS, can the eigenvalues and eigenvectors of            be estimated from that of                      ?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1546" y="3464560"/>
            <a:ext cx="359619" cy="34742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280" y="4011235"/>
            <a:ext cx="2115046" cy="50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34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圓角矩形 39"/>
          <p:cNvSpPr/>
          <p:nvPr/>
        </p:nvSpPr>
        <p:spPr>
          <a:xfrm>
            <a:off x="6485466" y="2320234"/>
            <a:ext cx="5580995" cy="3462111"/>
          </a:xfrm>
          <a:prstGeom prst="roundRect">
            <a:avLst>
              <a:gd name="adj" fmla="val 12113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 rot="5400000">
            <a:off x="5523358" y="-6099684"/>
            <a:ext cx="1534366" cy="132659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9652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Spiked covariance model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97" y="1644074"/>
            <a:ext cx="6672778" cy="375588"/>
          </a:xfrm>
          <a:prstGeom prst="rect">
            <a:avLst/>
          </a:prstGeom>
        </p:spPr>
      </p:pic>
      <p:grpSp>
        <p:nvGrpSpPr>
          <p:cNvPr id="53" name="群組 52"/>
          <p:cNvGrpSpPr/>
          <p:nvPr/>
        </p:nvGrpSpPr>
        <p:grpSpPr>
          <a:xfrm>
            <a:off x="6650416" y="3005423"/>
            <a:ext cx="5302196" cy="2175770"/>
            <a:chOff x="2044535" y="4000746"/>
            <a:chExt cx="6619569" cy="2536817"/>
          </a:xfrm>
        </p:grpSpPr>
        <p:grpSp>
          <p:nvGrpSpPr>
            <p:cNvPr id="46" name="群組 45"/>
            <p:cNvGrpSpPr/>
            <p:nvPr/>
          </p:nvGrpSpPr>
          <p:grpSpPr>
            <a:xfrm>
              <a:off x="2044535" y="4000746"/>
              <a:ext cx="6619569" cy="2536817"/>
              <a:chOff x="2173112" y="4122666"/>
              <a:chExt cx="6619569" cy="2536817"/>
            </a:xfrm>
          </p:grpSpPr>
          <p:grpSp>
            <p:nvGrpSpPr>
              <p:cNvPr id="39" name="群組 38"/>
              <p:cNvGrpSpPr/>
              <p:nvPr/>
            </p:nvGrpSpPr>
            <p:grpSpPr>
              <a:xfrm>
                <a:off x="2856265" y="4122666"/>
                <a:ext cx="4651006" cy="2536817"/>
                <a:chOff x="5668417" y="4178943"/>
                <a:chExt cx="4651006" cy="2536817"/>
              </a:xfrm>
            </p:grpSpPr>
            <p:sp>
              <p:nvSpPr>
                <p:cNvPr id="20" name="矩形 19"/>
                <p:cNvSpPr/>
                <p:nvPr/>
              </p:nvSpPr>
              <p:spPr>
                <a:xfrm>
                  <a:off x="5668417" y="4909322"/>
                  <a:ext cx="543739" cy="92333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TW" sz="54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=</a:t>
                  </a:r>
                  <a:endParaRPr lang="zh-TW" altLang="en-US" sz="54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grpSp>
              <p:nvGrpSpPr>
                <p:cNvPr id="37" name="群組 36"/>
                <p:cNvGrpSpPr/>
                <p:nvPr/>
              </p:nvGrpSpPr>
              <p:grpSpPr>
                <a:xfrm>
                  <a:off x="7291743" y="4178943"/>
                  <a:ext cx="3027680" cy="2536817"/>
                  <a:chOff x="4504817" y="4321183"/>
                  <a:chExt cx="3027680" cy="2536817"/>
                </a:xfrm>
              </p:grpSpPr>
              <p:sp>
                <p:nvSpPr>
                  <p:cNvPr id="19" name="矩形 18"/>
                  <p:cNvSpPr/>
                  <p:nvPr/>
                </p:nvSpPr>
                <p:spPr>
                  <a:xfrm>
                    <a:off x="4504817" y="4321183"/>
                    <a:ext cx="3027680" cy="253681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pic>
                <p:nvPicPr>
                  <p:cNvPr id="26" name="圖片 25"/>
                  <p:cNvPicPr>
                    <a:picLocks noChangeAspect="1"/>
                  </p:cNvPicPr>
                  <p:nvPr>
                    <p:custDataLst>
                      <p:tags r:id="rId11"/>
                    </p:custDataLst>
                  </p:nvPr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98636" y="4422742"/>
                    <a:ext cx="329143" cy="320000"/>
                  </a:xfrm>
                  <a:prstGeom prst="rect">
                    <a:avLst/>
                  </a:prstGeom>
                </p:spPr>
              </p:pic>
              <p:pic>
                <p:nvPicPr>
                  <p:cNvPr id="28" name="圖片 27"/>
                  <p:cNvPicPr>
                    <a:picLocks noChangeAspect="1"/>
                  </p:cNvPicPr>
                  <p:nvPr>
                    <p:custDataLst>
                      <p:tags r:id="rId12"/>
                    </p:custDataLst>
                  </p:nvPr>
                </p:nvPicPr>
                <p:blipFill>
                  <a:blip r:embed="rId2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76225" y="5218315"/>
                    <a:ext cx="461715" cy="322286"/>
                  </a:xfrm>
                  <a:prstGeom prst="rect">
                    <a:avLst/>
                  </a:prstGeom>
                </p:spPr>
              </p:pic>
              <p:pic>
                <p:nvPicPr>
                  <p:cNvPr id="33" name="圖片 32"/>
                  <p:cNvPicPr>
                    <a:picLocks noChangeAspect="1"/>
                  </p:cNvPicPr>
                  <p:nvPr>
                    <p:custDataLst>
                      <p:tags r:id="rId13"/>
                    </p:custDataLst>
                  </p:nvPr>
                </p:nvPicPr>
                <p:blipFill>
                  <a:blip r:embed="rId2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890833" y="5622892"/>
                    <a:ext cx="832001" cy="352000"/>
                  </a:xfrm>
                  <a:prstGeom prst="rect">
                    <a:avLst/>
                  </a:prstGeom>
                </p:spPr>
              </p:pic>
              <p:pic>
                <p:nvPicPr>
                  <p:cNvPr id="32" name="圖片 31"/>
                  <p:cNvPicPr>
                    <a:picLocks noChangeAspect="1"/>
                  </p:cNvPicPr>
                  <p:nvPr>
                    <p:custDataLst>
                      <p:tags r:id="rId14"/>
                    </p:custDataLst>
                  </p:nvPr>
                </p:nvPicPr>
                <p:blipFill>
                  <a:blip r:embed="rId2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34217" y="6404637"/>
                    <a:ext cx="356572" cy="322286"/>
                  </a:xfrm>
                  <a:prstGeom prst="rect">
                    <a:avLst/>
                  </a:prstGeom>
                </p:spPr>
              </p:pic>
              <p:pic>
                <p:nvPicPr>
                  <p:cNvPr id="35" name="圖片 34"/>
                  <p:cNvPicPr>
                    <a:picLocks noChangeAspect="1"/>
                  </p:cNvPicPr>
                  <p:nvPr>
                    <p:custDataLst>
                      <p:tags r:id="rId15"/>
                    </p:custDataLst>
                  </p:nvPr>
                </p:nvPicPr>
                <p:blipFill>
                  <a:blip r:embed="rId2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70771" y="4839214"/>
                    <a:ext cx="338286" cy="267429"/>
                  </a:xfrm>
                  <a:prstGeom prst="rect">
                    <a:avLst/>
                  </a:prstGeom>
                </p:spPr>
              </p:pic>
              <p:pic>
                <p:nvPicPr>
                  <p:cNvPr id="36" name="圖片 35"/>
                  <p:cNvPicPr>
                    <a:picLocks noChangeAspect="1"/>
                  </p:cNvPicPr>
                  <p:nvPr>
                    <p:custDataLst>
                      <p:tags r:id="rId16"/>
                    </p:custDataLst>
                  </p:nvPr>
                </p:nvPicPr>
                <p:blipFill>
                  <a:blip r:embed="rId2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553691" y="6086991"/>
                    <a:ext cx="338286" cy="267429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42" name="圖片 41"/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3112" y="5089389"/>
                <a:ext cx="485486" cy="469028"/>
              </a:xfrm>
              <a:prstGeom prst="rect">
                <a:avLst/>
              </a:prstGeom>
            </p:spPr>
          </p:pic>
          <p:pic>
            <p:nvPicPr>
              <p:cNvPr id="43" name="圖片 42"/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13838" y="5088842"/>
                <a:ext cx="563657" cy="469028"/>
              </a:xfrm>
              <a:prstGeom prst="rect">
                <a:avLst/>
              </a:prstGeom>
            </p:spPr>
          </p:pic>
          <p:pic>
            <p:nvPicPr>
              <p:cNvPr id="44" name="圖片 43"/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9367" y="4938510"/>
                <a:ext cx="983314" cy="633600"/>
              </a:xfrm>
              <a:prstGeom prst="rect">
                <a:avLst/>
              </a:prstGeom>
            </p:spPr>
          </p:pic>
        </p:grpSp>
        <p:pic>
          <p:nvPicPr>
            <p:cNvPr id="51" name="圖片 50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9031" y="4267735"/>
              <a:ext cx="333257" cy="452571"/>
            </a:xfrm>
            <a:prstGeom prst="rect">
              <a:avLst/>
            </a:prstGeom>
          </p:spPr>
        </p:pic>
        <p:pic>
          <p:nvPicPr>
            <p:cNvPr id="52" name="圖片 51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4465" y="5754318"/>
              <a:ext cx="333257" cy="452571"/>
            </a:xfrm>
            <a:prstGeom prst="rect">
              <a:avLst/>
            </a:prstGeom>
          </p:spPr>
        </p:pic>
      </p:grpSp>
      <p:pic>
        <p:nvPicPr>
          <p:cNvPr id="9" name="圖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810" y="4556167"/>
            <a:ext cx="3281619" cy="43234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99" y="6104431"/>
            <a:ext cx="9459759" cy="33830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810" y="3377379"/>
            <a:ext cx="3395834" cy="420951"/>
          </a:xfrm>
          <a:prstGeom prst="rect">
            <a:avLst/>
          </a:prstGeom>
        </p:spPr>
      </p:pic>
      <p:sp>
        <p:nvSpPr>
          <p:cNvPr id="34" name="橢圓 33"/>
          <p:cNvSpPr/>
          <p:nvPr/>
        </p:nvSpPr>
        <p:spPr>
          <a:xfrm>
            <a:off x="658431" y="3411135"/>
            <a:ext cx="220718" cy="220717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8" name="橢圓 37"/>
          <p:cNvSpPr/>
          <p:nvPr/>
        </p:nvSpPr>
        <p:spPr>
          <a:xfrm>
            <a:off x="658431" y="4588001"/>
            <a:ext cx="220718" cy="220717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485465" y="2263362"/>
            <a:ext cx="3767478" cy="4875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627" y="2342866"/>
            <a:ext cx="3605153" cy="31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8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2340965" y="-135282"/>
            <a:ext cx="5069840" cy="7233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副標題 1"/>
          <p:cNvSpPr>
            <a:spLocks noGrp="1"/>
          </p:cNvSpPr>
          <p:nvPr>
            <p:ph type="subTitle" idx="1"/>
          </p:nvPr>
        </p:nvSpPr>
        <p:spPr>
          <a:xfrm>
            <a:off x="328246" y="3027607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altLang="zh-TW" sz="4400" dirty="0"/>
              <a:t>Outline</a:t>
            </a:r>
            <a:endParaRPr lang="zh-TW" altLang="en-US" sz="4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4979759" y="2025563"/>
            <a:ext cx="102225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zh-TW" sz="2800" dirty="0"/>
          </a:p>
          <a:p>
            <a:endParaRPr lang="en-US" altLang="zh-TW" sz="2800" dirty="0"/>
          </a:p>
          <a:p>
            <a:pPr marL="342900" indent="-342900">
              <a:buAutoNum type="arabicPeriod"/>
            </a:pPr>
            <a:endParaRPr lang="zh-TW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4038105" y="909806"/>
            <a:ext cx="8457416" cy="5632311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r>
              <a:rPr lang="en-US" altLang="zh-TW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Covariance matrix estimation for the</a:t>
            </a:r>
          </a:p>
          <a:p>
            <a:r>
              <a:rPr lang="en-US" altLang="zh-TW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Cryo</a:t>
            </a:r>
            <a:r>
              <a:rPr lang="en-US" altLang="zh-TW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-EM </a:t>
            </a:r>
            <a:r>
              <a:rPr lang="en-US" altLang="zh-TW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</a:t>
            </a:r>
            <a:endParaRPr lang="en-US" altLang="zh-TW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TW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PCA and CDM-PCA in the HDLSS data</a:t>
            </a:r>
          </a:p>
          <a:p>
            <a:endParaRPr lang="en-US" altLang="zh-TW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Asymptotic Theory</a:t>
            </a:r>
          </a:p>
          <a:p>
            <a:pPr marL="342900" indent="-342900">
              <a:buAutoNum type="arabicPeriod"/>
            </a:pPr>
            <a:endParaRPr lang="en-US" altLang="zh-TW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Simulation Result </a:t>
            </a:r>
          </a:p>
          <a:p>
            <a:pPr marL="342900" indent="-342900">
              <a:buAutoNum type="arabicPeriod"/>
            </a:pPr>
            <a:endParaRPr lang="en-US" altLang="zh-TW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2B358CBA-0105-49B9-AB21-95AFA9854E61}"/>
              </a:ext>
            </a:extLst>
          </p:cNvPr>
          <p:cNvGrpSpPr/>
          <p:nvPr/>
        </p:nvGrpSpPr>
        <p:grpSpPr>
          <a:xfrm>
            <a:off x="3480709" y="1037143"/>
            <a:ext cx="437328" cy="4697741"/>
            <a:chOff x="1144562" y="1826295"/>
            <a:chExt cx="437328" cy="4697741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D67998AA-E2D4-4FB1-88FC-1D91A1895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4562" y="1826295"/>
              <a:ext cx="437328" cy="429843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190577F6-20E7-402B-9000-9464DE9D2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4562" y="3721274"/>
              <a:ext cx="437328" cy="429843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8588EA80-13B7-42D3-866B-A94EDB696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4562" y="4888924"/>
              <a:ext cx="437328" cy="429843"/>
            </a:xfrm>
            <a:prstGeom prst="rect">
              <a:avLst/>
            </a:prstGeom>
          </p:spPr>
        </p:pic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44D22D2A-AD58-480F-8957-D6D49BBD7F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4562" y="6094193"/>
              <a:ext cx="437328" cy="4298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754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5400000">
            <a:off x="5523358" y="-6099684"/>
            <a:ext cx="1534366" cy="132659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96520" y="0"/>
            <a:ext cx="12410440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Cross data matrix (CDM) PCA </a:t>
            </a:r>
            <a:r>
              <a:rPr lang="en-US" altLang="zh-TW" sz="2800" dirty="0"/>
              <a:t>(</a:t>
            </a:r>
            <a:r>
              <a:rPr lang="en-US" altLang="zh-TW" sz="2800" dirty="0" err="1"/>
              <a:t>Yata</a:t>
            </a:r>
            <a:r>
              <a:rPr lang="en-US" altLang="zh-TW" sz="2800" dirty="0"/>
              <a:t> and </a:t>
            </a:r>
            <a:r>
              <a:rPr lang="en-US" altLang="zh-TW" sz="2800" dirty="0" err="1"/>
              <a:t>Aoshima</a:t>
            </a:r>
            <a:r>
              <a:rPr lang="en-US" altLang="zh-TW" sz="2800" dirty="0"/>
              <a:t>, 2010)</a:t>
            </a:r>
            <a:endParaRPr lang="zh-TW" altLang="en-US" sz="2800" dirty="0"/>
          </a:p>
        </p:txBody>
      </p:sp>
      <p:pic>
        <p:nvPicPr>
          <p:cNvPr id="24" name="圖片 2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77" y="1572036"/>
            <a:ext cx="8749708" cy="148365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194" y="4172173"/>
            <a:ext cx="8752694" cy="237325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77" y="3568507"/>
            <a:ext cx="1237280" cy="28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31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5400000">
            <a:off x="5523358" y="-6099684"/>
            <a:ext cx="1534366" cy="132659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96520" y="0"/>
            <a:ext cx="12410440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CDM-PCA and PCA </a:t>
            </a:r>
            <a:r>
              <a:rPr lang="en-US" altLang="zh-TW" sz="2800" dirty="0"/>
              <a:t>(</a:t>
            </a:r>
            <a:r>
              <a:rPr lang="en-US" altLang="zh-TW" sz="2800" dirty="0" err="1"/>
              <a:t>Yata</a:t>
            </a:r>
            <a:r>
              <a:rPr lang="en-US" altLang="zh-TW" sz="2800" dirty="0"/>
              <a:t> and </a:t>
            </a:r>
            <a:r>
              <a:rPr lang="en-US" altLang="zh-TW" sz="2800" dirty="0" err="1"/>
              <a:t>Aoshima</a:t>
            </a:r>
            <a:r>
              <a:rPr lang="en-US" altLang="zh-TW" sz="2800" dirty="0"/>
              <a:t>, 2009, 2010)</a:t>
            </a:r>
            <a:endParaRPr lang="zh-TW" altLang="en-US" sz="2800" dirty="0"/>
          </a:p>
        </p:txBody>
      </p:sp>
      <p:pic>
        <p:nvPicPr>
          <p:cNvPr id="2" name="圖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77" y="1572036"/>
            <a:ext cx="8755678" cy="910492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208120" y="2729001"/>
            <a:ext cx="11513596" cy="4027399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" name="群組 10"/>
          <p:cNvGrpSpPr/>
          <p:nvPr/>
        </p:nvGrpSpPr>
        <p:grpSpPr>
          <a:xfrm>
            <a:off x="96521" y="2582367"/>
            <a:ext cx="2250440" cy="508000"/>
            <a:chOff x="96521" y="2582367"/>
            <a:chExt cx="2250440" cy="508000"/>
          </a:xfrm>
        </p:grpSpPr>
        <p:sp>
          <p:nvSpPr>
            <p:cNvPr id="9" name="矩形 8"/>
            <p:cNvSpPr/>
            <p:nvPr/>
          </p:nvSpPr>
          <p:spPr>
            <a:xfrm>
              <a:off x="96521" y="2582367"/>
              <a:ext cx="2250440" cy="5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" name="圖片 5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957" y="2681985"/>
              <a:ext cx="2085469" cy="319232"/>
            </a:xfrm>
            <a:prstGeom prst="rect">
              <a:avLst/>
            </a:prstGeom>
          </p:spPr>
        </p:pic>
      </p:grpSp>
      <p:grpSp>
        <p:nvGrpSpPr>
          <p:cNvPr id="17" name="群組 16"/>
          <p:cNvGrpSpPr/>
          <p:nvPr/>
        </p:nvGrpSpPr>
        <p:grpSpPr>
          <a:xfrm>
            <a:off x="5909118" y="2582367"/>
            <a:ext cx="2250440" cy="508000"/>
            <a:chOff x="5964918" y="2582367"/>
            <a:chExt cx="2250440" cy="508000"/>
          </a:xfrm>
        </p:grpSpPr>
        <p:sp>
          <p:nvSpPr>
            <p:cNvPr id="15" name="矩形 14"/>
            <p:cNvSpPr/>
            <p:nvPr/>
          </p:nvSpPr>
          <p:spPr>
            <a:xfrm>
              <a:off x="5964918" y="2582367"/>
              <a:ext cx="2250440" cy="5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3" name="圖片 12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8355" y="2681985"/>
              <a:ext cx="907977" cy="319232"/>
            </a:xfrm>
            <a:prstGeom prst="rect">
              <a:avLst/>
            </a:prstGeom>
          </p:spPr>
        </p:pic>
      </p:grpSp>
      <p:pic>
        <p:nvPicPr>
          <p:cNvPr id="8" name="圖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39" y="3247690"/>
            <a:ext cx="4358868" cy="3435834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304" y="3247691"/>
            <a:ext cx="4477526" cy="304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03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5400000">
            <a:off x="5523358" y="-6099684"/>
            <a:ext cx="1534366" cy="132659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96520" y="0"/>
            <a:ext cx="12410440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Consistency region: CDM-PCA </a:t>
            </a:r>
            <a:r>
              <a:rPr lang="en-US" altLang="zh-TW" dirty="0" err="1"/>
              <a:t>v.s</a:t>
            </a:r>
            <a:r>
              <a:rPr lang="en-US" altLang="zh-TW" dirty="0"/>
              <a:t>. PCA </a:t>
            </a:r>
            <a:r>
              <a:rPr lang="en-US" altLang="zh-TW" sz="2800" dirty="0"/>
              <a:t>( </a:t>
            </a:r>
            <a:r>
              <a:rPr lang="en-US" altLang="zh-TW" sz="2800" dirty="0" err="1"/>
              <a:t>Aoshima</a:t>
            </a:r>
            <a:r>
              <a:rPr lang="en-US" altLang="zh-TW" sz="2800" dirty="0"/>
              <a:t> et al., 2018)</a:t>
            </a:r>
            <a:endParaRPr lang="zh-TW" altLang="en-US" sz="2800" dirty="0"/>
          </a:p>
        </p:txBody>
      </p:sp>
      <p:pic>
        <p:nvPicPr>
          <p:cNvPr id="5" name="圖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1684539"/>
            <a:ext cx="4518713" cy="319426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208120" y="2729001"/>
            <a:ext cx="11513596" cy="4027399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" name="群組 10"/>
          <p:cNvGrpSpPr/>
          <p:nvPr/>
        </p:nvGrpSpPr>
        <p:grpSpPr>
          <a:xfrm>
            <a:off x="96521" y="2582367"/>
            <a:ext cx="2250440" cy="508000"/>
            <a:chOff x="96521" y="2582367"/>
            <a:chExt cx="2250440" cy="508000"/>
          </a:xfrm>
        </p:grpSpPr>
        <p:sp>
          <p:nvSpPr>
            <p:cNvPr id="9" name="矩形 8"/>
            <p:cNvSpPr/>
            <p:nvPr/>
          </p:nvSpPr>
          <p:spPr>
            <a:xfrm>
              <a:off x="96521" y="2582367"/>
              <a:ext cx="2250440" cy="5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" name="圖片 5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957" y="2681985"/>
              <a:ext cx="2085469" cy="319232"/>
            </a:xfrm>
            <a:prstGeom prst="rect">
              <a:avLst/>
            </a:prstGeom>
          </p:spPr>
        </p:pic>
      </p:grpSp>
      <p:grpSp>
        <p:nvGrpSpPr>
          <p:cNvPr id="17" name="群組 16"/>
          <p:cNvGrpSpPr/>
          <p:nvPr/>
        </p:nvGrpSpPr>
        <p:grpSpPr>
          <a:xfrm>
            <a:off x="5909118" y="2582367"/>
            <a:ext cx="2250440" cy="508000"/>
            <a:chOff x="5964918" y="2582367"/>
            <a:chExt cx="2250440" cy="508000"/>
          </a:xfrm>
        </p:grpSpPr>
        <p:sp>
          <p:nvSpPr>
            <p:cNvPr id="15" name="矩形 14"/>
            <p:cNvSpPr/>
            <p:nvPr/>
          </p:nvSpPr>
          <p:spPr>
            <a:xfrm>
              <a:off x="5964918" y="2582367"/>
              <a:ext cx="2250440" cy="5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3" name="圖片 1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8355" y="2681985"/>
              <a:ext cx="907977" cy="319232"/>
            </a:xfrm>
            <a:prstGeom prst="rect">
              <a:avLst/>
            </a:prstGeom>
          </p:spPr>
        </p:pic>
      </p:grpSp>
      <p:pic>
        <p:nvPicPr>
          <p:cNvPr id="10" name="圖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64" y="3090367"/>
            <a:ext cx="9757736" cy="3598939"/>
          </a:xfrm>
          <a:prstGeom prst="rect">
            <a:avLst/>
          </a:prstGeom>
        </p:spPr>
      </p:pic>
      <p:sp>
        <p:nvSpPr>
          <p:cNvPr id="2" name="手繪多邊形 1"/>
          <p:cNvSpPr/>
          <p:nvPr/>
        </p:nvSpPr>
        <p:spPr>
          <a:xfrm>
            <a:off x="6180083" y="3726253"/>
            <a:ext cx="3069020" cy="2522483"/>
          </a:xfrm>
          <a:custGeom>
            <a:avLst/>
            <a:gdLst>
              <a:gd name="connsiteX0" fmla="*/ 0 w 3069020"/>
              <a:gd name="connsiteY0" fmla="*/ 0 h 2522483"/>
              <a:gd name="connsiteX1" fmla="*/ 3069020 w 3069020"/>
              <a:gd name="connsiteY1" fmla="*/ 21021 h 2522483"/>
              <a:gd name="connsiteX2" fmla="*/ 3069020 w 3069020"/>
              <a:gd name="connsiteY2" fmla="*/ 2522483 h 2522483"/>
              <a:gd name="connsiteX3" fmla="*/ 0 w 3069020"/>
              <a:gd name="connsiteY3" fmla="*/ 0 h 252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9020" h="2522483">
                <a:moveTo>
                  <a:pt x="0" y="0"/>
                </a:moveTo>
                <a:lnTo>
                  <a:pt x="3069020" y="21021"/>
                </a:lnTo>
                <a:lnTo>
                  <a:pt x="3069020" y="2522483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手繪多邊形 7"/>
          <p:cNvSpPr/>
          <p:nvPr/>
        </p:nvSpPr>
        <p:spPr>
          <a:xfrm>
            <a:off x="1355835" y="3594538"/>
            <a:ext cx="3191898" cy="2603836"/>
          </a:xfrm>
          <a:custGeom>
            <a:avLst/>
            <a:gdLst>
              <a:gd name="connsiteX0" fmla="*/ 0 w 3153103"/>
              <a:gd name="connsiteY0" fmla="*/ 0 h 2617075"/>
              <a:gd name="connsiteX1" fmla="*/ 3153103 w 3153103"/>
              <a:gd name="connsiteY1" fmla="*/ 21020 h 2617075"/>
              <a:gd name="connsiteX2" fmla="*/ 3153103 w 3153103"/>
              <a:gd name="connsiteY2" fmla="*/ 2617075 h 2617075"/>
              <a:gd name="connsiteX3" fmla="*/ 1502979 w 3153103"/>
              <a:gd name="connsiteY3" fmla="*/ 2617075 h 2617075"/>
              <a:gd name="connsiteX4" fmla="*/ 0 w 3153103"/>
              <a:gd name="connsiteY4" fmla="*/ 0 h 2617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53103" h="2617075">
                <a:moveTo>
                  <a:pt x="0" y="0"/>
                </a:moveTo>
                <a:lnTo>
                  <a:pt x="3153103" y="21020"/>
                </a:lnTo>
                <a:lnTo>
                  <a:pt x="3153103" y="2617075"/>
                </a:lnTo>
                <a:lnTo>
                  <a:pt x="1502979" y="2617075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969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2340965" y="-135282"/>
            <a:ext cx="5069840" cy="7233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副標題 1"/>
          <p:cNvSpPr>
            <a:spLocks noGrp="1"/>
          </p:cNvSpPr>
          <p:nvPr>
            <p:ph type="subTitle" idx="1"/>
          </p:nvPr>
        </p:nvSpPr>
        <p:spPr>
          <a:xfrm>
            <a:off x="328246" y="3027607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altLang="zh-TW" sz="4400" dirty="0"/>
              <a:t>Outline</a:t>
            </a:r>
            <a:endParaRPr lang="zh-TW" altLang="en-US" sz="4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4979759" y="2025563"/>
            <a:ext cx="102225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zh-TW" sz="2800" dirty="0"/>
          </a:p>
          <a:p>
            <a:endParaRPr lang="en-US" altLang="zh-TW" sz="2800" dirty="0"/>
          </a:p>
          <a:p>
            <a:pPr marL="342900" indent="-342900">
              <a:buAutoNum type="arabicPeriod"/>
            </a:pPr>
            <a:endParaRPr lang="zh-TW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4038105" y="909806"/>
            <a:ext cx="8457416" cy="5632311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r>
              <a:rPr lang="en-US" altLang="zh-TW" sz="40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Covariance matrix estimation for the</a:t>
            </a:r>
          </a:p>
          <a:p>
            <a:r>
              <a:rPr lang="en-US" altLang="zh-TW" sz="4000" dirty="0" err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Cryo</a:t>
            </a:r>
            <a:r>
              <a:rPr lang="en-US" altLang="zh-TW" sz="40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-EM </a:t>
            </a:r>
            <a:r>
              <a:rPr lang="en-US" altLang="zh-TW" sz="40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</a:t>
            </a:r>
            <a:endParaRPr lang="en-US" altLang="zh-TW" sz="40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TW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40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PCA and CDM-PCA in the HDLSS data</a:t>
            </a:r>
          </a:p>
          <a:p>
            <a:endParaRPr lang="en-US" altLang="zh-TW" sz="40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Asymptotic Theory</a:t>
            </a:r>
          </a:p>
          <a:p>
            <a:pPr marL="342900" indent="-342900">
              <a:buAutoNum type="arabicPeriod"/>
            </a:pPr>
            <a:endParaRPr lang="en-US" altLang="zh-TW" sz="40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40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Simulation Result </a:t>
            </a:r>
          </a:p>
          <a:p>
            <a:pPr marL="342900" indent="-342900">
              <a:buAutoNum type="arabicPeriod"/>
            </a:pPr>
            <a:endParaRPr lang="en-US" altLang="zh-TW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2B358CBA-0105-49B9-AB21-95AFA9854E61}"/>
              </a:ext>
            </a:extLst>
          </p:cNvPr>
          <p:cNvGrpSpPr/>
          <p:nvPr/>
        </p:nvGrpSpPr>
        <p:grpSpPr>
          <a:xfrm>
            <a:off x="3480709" y="1037143"/>
            <a:ext cx="437328" cy="4697741"/>
            <a:chOff x="1144562" y="1826295"/>
            <a:chExt cx="437328" cy="4697741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D67998AA-E2D4-4FB1-88FC-1D91A1895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4562" y="1826295"/>
              <a:ext cx="437328" cy="429843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190577F6-20E7-402B-9000-9464DE9D2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4562" y="3721274"/>
              <a:ext cx="437328" cy="429843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8588EA80-13B7-42D3-866B-A94EDB696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4562" y="4888924"/>
              <a:ext cx="437328" cy="429843"/>
            </a:xfrm>
            <a:prstGeom prst="rect">
              <a:avLst/>
            </a:prstGeom>
          </p:spPr>
        </p:pic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44D22D2A-AD58-480F-8957-D6D49BBD7F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4562" y="6094193"/>
              <a:ext cx="437328" cy="4298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0601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5400000">
            <a:off x="5523358" y="-6099684"/>
            <a:ext cx="1534366" cy="132659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96520" y="0"/>
            <a:ext cx="12410440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Broader consistency region for </a:t>
            </a:r>
            <a:r>
              <a:rPr lang="en-US" altLang="zh-TW" dirty="0" smtClean="0"/>
              <a:t>CDM-PCA</a:t>
            </a:r>
            <a:br>
              <a:rPr lang="en-US" altLang="zh-TW" dirty="0" smtClean="0"/>
            </a:br>
            <a:r>
              <a:rPr lang="en-US" altLang="zh-TW" sz="2800" dirty="0" smtClean="0"/>
              <a:t>(</a:t>
            </a:r>
            <a:r>
              <a:rPr lang="en-US" altLang="zh-TW" sz="2800" dirty="0"/>
              <a:t>W., Huang and Chen, 2019)</a:t>
            </a:r>
            <a:endParaRPr lang="zh-TW" altLang="en-US" sz="2800" dirty="0"/>
          </a:p>
        </p:txBody>
      </p:sp>
      <p:grpSp>
        <p:nvGrpSpPr>
          <p:cNvPr id="11" name="群組 10"/>
          <p:cNvGrpSpPr/>
          <p:nvPr/>
        </p:nvGrpSpPr>
        <p:grpSpPr>
          <a:xfrm>
            <a:off x="169957" y="4726127"/>
            <a:ext cx="2250440" cy="508000"/>
            <a:chOff x="96521" y="2582367"/>
            <a:chExt cx="2250440" cy="508000"/>
          </a:xfrm>
        </p:grpSpPr>
        <p:sp>
          <p:nvSpPr>
            <p:cNvPr id="9" name="矩形 8"/>
            <p:cNvSpPr/>
            <p:nvPr/>
          </p:nvSpPr>
          <p:spPr>
            <a:xfrm>
              <a:off x="96521" y="2582367"/>
              <a:ext cx="2250440" cy="5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" name="圖片 5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957" y="2681985"/>
              <a:ext cx="2085469" cy="319232"/>
            </a:xfrm>
            <a:prstGeom prst="rect">
              <a:avLst/>
            </a:prstGeom>
          </p:spPr>
        </p:pic>
      </p:grpSp>
      <p:grpSp>
        <p:nvGrpSpPr>
          <p:cNvPr id="17" name="群組 16"/>
          <p:cNvGrpSpPr/>
          <p:nvPr/>
        </p:nvGrpSpPr>
        <p:grpSpPr>
          <a:xfrm>
            <a:off x="169957" y="2559034"/>
            <a:ext cx="2250440" cy="508000"/>
            <a:chOff x="5964918" y="2582367"/>
            <a:chExt cx="2250440" cy="508000"/>
          </a:xfrm>
        </p:grpSpPr>
        <p:sp>
          <p:nvSpPr>
            <p:cNvPr id="15" name="矩形 14"/>
            <p:cNvSpPr/>
            <p:nvPr/>
          </p:nvSpPr>
          <p:spPr>
            <a:xfrm>
              <a:off x="5964918" y="2582367"/>
              <a:ext cx="2250440" cy="5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3" name="圖片 12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8355" y="2681985"/>
              <a:ext cx="907977" cy="319232"/>
            </a:xfrm>
            <a:prstGeom prst="rect">
              <a:avLst/>
            </a:prstGeom>
          </p:spPr>
        </p:pic>
      </p:grpSp>
      <p:pic>
        <p:nvPicPr>
          <p:cNvPr id="12" name="圖片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93" y="1732711"/>
            <a:ext cx="8914781" cy="297969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362" y="2517845"/>
            <a:ext cx="8806985" cy="193140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090" y="4730146"/>
            <a:ext cx="8800978" cy="199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7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39900" y="1654992"/>
            <a:ext cx="9524148" cy="22163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1" name="群組 30"/>
          <p:cNvGrpSpPr/>
          <p:nvPr/>
        </p:nvGrpSpPr>
        <p:grpSpPr>
          <a:xfrm>
            <a:off x="8045658" y="1478131"/>
            <a:ext cx="3574361" cy="1408848"/>
            <a:chOff x="8045658" y="1478131"/>
            <a:chExt cx="3574361" cy="1408848"/>
          </a:xfrm>
        </p:grpSpPr>
        <p:sp>
          <p:nvSpPr>
            <p:cNvPr id="21" name="橢圓 20"/>
            <p:cNvSpPr/>
            <p:nvPr/>
          </p:nvSpPr>
          <p:spPr>
            <a:xfrm>
              <a:off x="8045658" y="1925078"/>
              <a:ext cx="1033154" cy="9619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0" name="群組 29"/>
            <p:cNvGrpSpPr/>
            <p:nvPr>
              <p:custDataLst>
                <p:tags r:id="rId5"/>
              </p:custDataLst>
            </p:nvPr>
          </p:nvGrpSpPr>
          <p:grpSpPr>
            <a:xfrm>
              <a:off x="9353349" y="1478131"/>
              <a:ext cx="2266670" cy="692243"/>
              <a:chOff x="9353349" y="1478131"/>
              <a:chExt cx="2266670" cy="692243"/>
            </a:xfrm>
          </p:grpSpPr>
          <p:sp>
            <p:nvSpPr>
              <p:cNvPr id="23" name="圓角矩形圖說文字 22"/>
              <p:cNvSpPr/>
              <p:nvPr/>
            </p:nvSpPr>
            <p:spPr>
              <a:xfrm>
                <a:off x="9353349" y="1478131"/>
                <a:ext cx="2266670" cy="692243"/>
              </a:xfrm>
              <a:prstGeom prst="wedgeRoundRectCallout">
                <a:avLst>
                  <a:gd name="adj1" fmla="val -61698"/>
                  <a:gd name="adj2" fmla="val 79655"/>
                  <a:gd name="adj3" fmla="val 16667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29" name="群組 28"/>
              <p:cNvGrpSpPr/>
              <p:nvPr>
                <p:custDataLst>
                  <p:tags r:id="rId6"/>
                </p:custDataLst>
              </p:nvPr>
            </p:nvGrpSpPr>
            <p:grpSpPr>
              <a:xfrm>
                <a:off x="9480997" y="1540500"/>
                <a:ext cx="2068741" cy="501964"/>
                <a:chOff x="9480997" y="1540500"/>
                <a:chExt cx="2068741" cy="501964"/>
              </a:xfrm>
            </p:grpSpPr>
            <p:sp>
              <p:nvSpPr>
                <p:cNvPr id="25" name="矩形 24"/>
                <p:cNvSpPr/>
                <p:nvPr/>
              </p:nvSpPr>
              <p:spPr>
                <a:xfrm>
                  <a:off x="9480997" y="1540500"/>
                  <a:ext cx="2068741" cy="50196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28" name="圖片 27"/>
                <p:cNvPicPr>
                  <a:picLocks noChangeAspect="1"/>
                </p:cNvPicPr>
                <p:nvPr>
                  <p:custDataLst>
                    <p:tags r:id="rId7"/>
                  </p:custDataLst>
                </p:nvPr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47315" y="1638291"/>
                  <a:ext cx="1917090" cy="315439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9" name="群組 18"/>
          <p:cNvGrpSpPr/>
          <p:nvPr/>
        </p:nvGrpSpPr>
        <p:grpSpPr>
          <a:xfrm>
            <a:off x="70992" y="1754074"/>
            <a:ext cx="3037649" cy="1573568"/>
            <a:chOff x="70992" y="1754074"/>
            <a:chExt cx="3037649" cy="1573568"/>
          </a:xfrm>
        </p:grpSpPr>
        <p:sp>
          <p:nvSpPr>
            <p:cNvPr id="18" name="橢圓 17"/>
            <p:cNvSpPr/>
            <p:nvPr/>
          </p:nvSpPr>
          <p:spPr>
            <a:xfrm>
              <a:off x="2075487" y="2365741"/>
              <a:ext cx="1033154" cy="9619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7" name="群組 16"/>
            <p:cNvGrpSpPr/>
            <p:nvPr/>
          </p:nvGrpSpPr>
          <p:grpSpPr>
            <a:xfrm>
              <a:off x="70992" y="1754074"/>
              <a:ext cx="2266670" cy="692243"/>
              <a:chOff x="70992" y="1754074"/>
              <a:chExt cx="2266670" cy="692243"/>
            </a:xfrm>
          </p:grpSpPr>
          <p:sp>
            <p:nvSpPr>
              <p:cNvPr id="16" name="圓角矩形圖說文字 15"/>
              <p:cNvSpPr/>
              <p:nvPr/>
            </p:nvSpPr>
            <p:spPr>
              <a:xfrm>
                <a:off x="70992" y="1754074"/>
                <a:ext cx="2266670" cy="692243"/>
              </a:xfrm>
              <a:prstGeom prst="wedgeRoundRectCallout">
                <a:avLst>
                  <a:gd name="adj1" fmla="val 42560"/>
                  <a:gd name="adj2" fmla="val 76224"/>
                  <a:gd name="adj3" fmla="val 16667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3" name="群組 12"/>
              <p:cNvGrpSpPr/>
              <p:nvPr/>
            </p:nvGrpSpPr>
            <p:grpSpPr>
              <a:xfrm>
                <a:off x="169957" y="1863777"/>
                <a:ext cx="2068741" cy="501964"/>
                <a:chOff x="5964918" y="2582367"/>
                <a:chExt cx="2250440" cy="508000"/>
              </a:xfrm>
            </p:grpSpPr>
            <p:sp>
              <p:nvSpPr>
                <p:cNvPr id="14" name="矩形 13"/>
                <p:cNvSpPr/>
                <p:nvPr/>
              </p:nvSpPr>
              <p:spPr>
                <a:xfrm>
                  <a:off x="5964918" y="2582367"/>
                  <a:ext cx="2250440" cy="5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15" name="圖片 14"/>
                <p:cNvPicPr>
                  <a:picLocks noChangeAspect="1"/>
                </p:cNvPicPr>
                <p:nvPr>
                  <p:custDataLst>
                    <p:tags r:id="rId4"/>
                  </p:custDataLst>
                </p:nvPr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38355" y="2681985"/>
                  <a:ext cx="907977" cy="319232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4" name="矩形 3"/>
          <p:cNvSpPr/>
          <p:nvPr/>
        </p:nvSpPr>
        <p:spPr>
          <a:xfrm rot="5400000">
            <a:off x="5523358" y="-6099684"/>
            <a:ext cx="1534366" cy="132659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96520" y="0"/>
            <a:ext cx="12410440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Broader consistency region for </a:t>
            </a:r>
            <a:r>
              <a:rPr lang="en-US" altLang="zh-TW" dirty="0" smtClean="0"/>
              <a:t>CDM-PCA</a:t>
            </a:r>
            <a:br>
              <a:rPr lang="en-US" altLang="zh-TW" dirty="0" smtClean="0"/>
            </a:br>
            <a:r>
              <a:rPr lang="en-US" altLang="zh-TW" sz="2800" dirty="0"/>
              <a:t>(W., Huang and Chen, 2019)</a:t>
            </a:r>
            <a:endParaRPr lang="zh-TW" altLang="en-US" sz="2800" dirty="0"/>
          </a:p>
        </p:txBody>
      </p:sp>
      <p:pic>
        <p:nvPicPr>
          <p:cNvPr id="9" name="圖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698" y="1911266"/>
            <a:ext cx="7126552" cy="187085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11" y="6001877"/>
            <a:ext cx="10652532" cy="62148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902" y="4200785"/>
            <a:ext cx="9090465" cy="116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7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476" y="2758481"/>
            <a:ext cx="4983000" cy="71084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037" y="5202533"/>
            <a:ext cx="4983002" cy="710840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62" y="1713798"/>
            <a:ext cx="2754285" cy="335999"/>
          </a:xfrm>
          <a:prstGeom prst="rect">
            <a:avLst/>
          </a:prstGeom>
        </p:spPr>
      </p:pic>
      <p:grpSp>
        <p:nvGrpSpPr>
          <p:cNvPr id="9" name="群組 8"/>
          <p:cNvGrpSpPr/>
          <p:nvPr/>
        </p:nvGrpSpPr>
        <p:grpSpPr>
          <a:xfrm>
            <a:off x="1483548" y="5202533"/>
            <a:ext cx="2250440" cy="508000"/>
            <a:chOff x="5964918" y="2582367"/>
            <a:chExt cx="2250440" cy="508000"/>
          </a:xfrm>
        </p:grpSpPr>
        <p:sp>
          <p:nvSpPr>
            <p:cNvPr id="10" name="矩形 9"/>
            <p:cNvSpPr/>
            <p:nvPr/>
          </p:nvSpPr>
          <p:spPr>
            <a:xfrm>
              <a:off x="5964918" y="2582367"/>
              <a:ext cx="2250440" cy="5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1" name="圖片 10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8355" y="2681985"/>
              <a:ext cx="907977" cy="319232"/>
            </a:xfrm>
            <a:prstGeom prst="rect">
              <a:avLst/>
            </a:prstGeom>
          </p:spPr>
        </p:pic>
      </p:grpSp>
      <p:grpSp>
        <p:nvGrpSpPr>
          <p:cNvPr id="12" name="群組 11"/>
          <p:cNvGrpSpPr/>
          <p:nvPr/>
        </p:nvGrpSpPr>
        <p:grpSpPr>
          <a:xfrm>
            <a:off x="1483548" y="2858066"/>
            <a:ext cx="2250440" cy="508000"/>
            <a:chOff x="96521" y="2582367"/>
            <a:chExt cx="2250440" cy="508000"/>
          </a:xfrm>
        </p:grpSpPr>
        <p:sp>
          <p:nvSpPr>
            <p:cNvPr id="13" name="矩形 12"/>
            <p:cNvSpPr/>
            <p:nvPr/>
          </p:nvSpPr>
          <p:spPr>
            <a:xfrm>
              <a:off x="96521" y="2582367"/>
              <a:ext cx="2250440" cy="5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4" name="圖片 13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957" y="2681985"/>
              <a:ext cx="2085469" cy="319232"/>
            </a:xfrm>
            <a:prstGeom prst="rect">
              <a:avLst/>
            </a:prstGeom>
          </p:spPr>
        </p:pic>
      </p:grpSp>
      <p:sp>
        <p:nvSpPr>
          <p:cNvPr id="15" name="矩形 14"/>
          <p:cNvSpPr/>
          <p:nvPr/>
        </p:nvSpPr>
        <p:spPr>
          <a:xfrm rot="5400000">
            <a:off x="5523358" y="-6099684"/>
            <a:ext cx="1534366" cy="132659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標題 2"/>
          <p:cNvSpPr txBox="1">
            <a:spLocks/>
          </p:cNvSpPr>
          <p:nvPr/>
        </p:nvSpPr>
        <p:spPr>
          <a:xfrm>
            <a:off x="282725" y="556234"/>
            <a:ext cx="124104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Asymptotic </a:t>
            </a:r>
            <a:r>
              <a:rPr lang="en-US" altLang="zh-TW" dirty="0" smtClean="0"/>
              <a:t>normality 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065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2927" y="2455975"/>
            <a:ext cx="9122953" cy="3802321"/>
          </a:xfrm>
        </p:spPr>
        <p:txBody>
          <a:bodyPr>
            <a:normAutofit fontScale="90000"/>
          </a:bodyPr>
          <a:lstStyle/>
          <a:p>
            <a:r>
              <a:rPr lang="en-US" altLang="zh-TW" sz="6600" dirty="0">
                <a:solidFill>
                  <a:srgbClr val="0000FF"/>
                </a:solidFill>
              </a:rPr>
              <a:t/>
            </a:r>
            <a:br>
              <a:rPr lang="en-US" altLang="zh-TW" sz="6600" dirty="0">
                <a:solidFill>
                  <a:srgbClr val="0000FF"/>
                </a:solidFill>
              </a:rPr>
            </a:br>
            <a:r>
              <a:rPr lang="en-US" altLang="zh-TW" sz="6600" dirty="0">
                <a:solidFill>
                  <a:srgbClr val="0000FF"/>
                </a:solidFill>
              </a:rPr>
              <a:t/>
            </a:r>
            <a:br>
              <a:rPr lang="en-US" altLang="zh-TW" sz="6600" dirty="0">
                <a:solidFill>
                  <a:srgbClr val="0000FF"/>
                </a:solidFill>
              </a:rPr>
            </a:br>
            <a:r>
              <a:rPr lang="en-US" altLang="zh-TW" sz="6600" dirty="0">
                <a:solidFill>
                  <a:srgbClr val="0000FF"/>
                </a:solidFill>
              </a:rPr>
              <a:t/>
            </a:r>
            <a:br>
              <a:rPr lang="en-US" altLang="zh-TW" sz="6600" dirty="0">
                <a:solidFill>
                  <a:srgbClr val="0000FF"/>
                </a:solidFill>
              </a:rPr>
            </a:br>
            <a:r>
              <a:rPr lang="en-US" altLang="zh-TW" sz="6600" dirty="0">
                <a:solidFill>
                  <a:srgbClr val="0000FF"/>
                </a:solidFill>
              </a:rPr>
              <a:t/>
            </a:r>
            <a:br>
              <a:rPr lang="en-US" altLang="zh-TW" sz="6600" dirty="0">
                <a:solidFill>
                  <a:srgbClr val="0000FF"/>
                </a:solidFill>
              </a:rPr>
            </a:br>
            <a:r>
              <a:rPr lang="en-US" altLang="zh-TW" sz="6600" dirty="0">
                <a:solidFill>
                  <a:srgbClr val="0000FF"/>
                </a:solidFill>
              </a:rPr>
              <a:t/>
            </a:r>
            <a:br>
              <a:rPr lang="en-US" altLang="zh-TW" sz="6600" dirty="0">
                <a:solidFill>
                  <a:srgbClr val="0000FF"/>
                </a:solidFill>
              </a:rPr>
            </a:br>
            <a:r>
              <a:rPr lang="en-US" altLang="zh-TW" sz="6600" dirty="0">
                <a:solidFill>
                  <a:srgbClr val="0000FF"/>
                </a:solidFill>
              </a:rPr>
              <a:t/>
            </a:r>
            <a:br>
              <a:rPr lang="en-US" altLang="zh-TW" sz="6600" dirty="0">
                <a:solidFill>
                  <a:srgbClr val="0000FF"/>
                </a:solidFill>
              </a:rPr>
            </a:br>
            <a:endParaRPr lang="en-US" altLang="zh-TW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" name="圖片 2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73" y="2691187"/>
            <a:ext cx="10825025" cy="608772"/>
          </a:xfrm>
          <a:prstGeom prst="rect">
            <a:avLst/>
          </a:prstGeom>
        </p:spPr>
      </p:pic>
      <p:pic>
        <p:nvPicPr>
          <p:cNvPr id="34" name="圖片 3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88" y="549956"/>
            <a:ext cx="9959664" cy="835922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74" y="5038699"/>
            <a:ext cx="10836093" cy="612462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27" y="6317158"/>
            <a:ext cx="9674522" cy="355995"/>
          </a:xfrm>
          <a:prstGeom prst="rect">
            <a:avLst/>
          </a:prstGeom>
        </p:spPr>
      </p:pic>
      <p:grpSp>
        <p:nvGrpSpPr>
          <p:cNvPr id="24" name="群組 23"/>
          <p:cNvGrpSpPr/>
          <p:nvPr/>
        </p:nvGrpSpPr>
        <p:grpSpPr>
          <a:xfrm>
            <a:off x="531686" y="1817791"/>
            <a:ext cx="2250440" cy="508000"/>
            <a:chOff x="96521" y="2582367"/>
            <a:chExt cx="2250440" cy="508000"/>
          </a:xfrm>
        </p:grpSpPr>
        <p:sp>
          <p:nvSpPr>
            <p:cNvPr id="25" name="矩形 24"/>
            <p:cNvSpPr/>
            <p:nvPr/>
          </p:nvSpPr>
          <p:spPr>
            <a:xfrm>
              <a:off x="96521" y="2582367"/>
              <a:ext cx="2250440" cy="5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6" name="圖片 25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957" y="2681985"/>
              <a:ext cx="2085469" cy="319232"/>
            </a:xfrm>
            <a:prstGeom prst="rect">
              <a:avLst/>
            </a:prstGeom>
          </p:spPr>
        </p:pic>
      </p:grpSp>
      <p:grpSp>
        <p:nvGrpSpPr>
          <p:cNvPr id="27" name="群組 26"/>
          <p:cNvGrpSpPr/>
          <p:nvPr/>
        </p:nvGrpSpPr>
        <p:grpSpPr>
          <a:xfrm>
            <a:off x="531686" y="4247268"/>
            <a:ext cx="2250440" cy="508000"/>
            <a:chOff x="5964918" y="2582367"/>
            <a:chExt cx="2250440" cy="508000"/>
          </a:xfrm>
        </p:grpSpPr>
        <p:sp>
          <p:nvSpPr>
            <p:cNvPr id="28" name="矩形 27"/>
            <p:cNvSpPr/>
            <p:nvPr/>
          </p:nvSpPr>
          <p:spPr>
            <a:xfrm>
              <a:off x="5964918" y="2582367"/>
              <a:ext cx="2250440" cy="5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9" name="圖片 2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8355" y="2681985"/>
              <a:ext cx="907977" cy="3192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393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774" y="1534367"/>
            <a:ext cx="7731240" cy="51677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 rot="5400000">
            <a:off x="5523358" y="-6099684"/>
            <a:ext cx="1534366" cy="132659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標題 2"/>
          <p:cNvSpPr>
            <a:spLocks noGrp="1"/>
          </p:cNvSpPr>
          <p:nvPr>
            <p:ph type="title"/>
          </p:nvPr>
        </p:nvSpPr>
        <p:spPr>
          <a:xfrm>
            <a:off x="96520" y="0"/>
            <a:ext cx="12410440" cy="1325563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Theorem 1. </a:t>
            </a:r>
            <a:r>
              <a:rPr lang="en-US" altLang="zh-TW" sz="2800" dirty="0"/>
              <a:t>(</a:t>
            </a:r>
            <a:r>
              <a:rPr lang="en-US" altLang="zh-TW" sz="2800" dirty="0" err="1"/>
              <a:t>Yata</a:t>
            </a:r>
            <a:r>
              <a:rPr lang="en-US" altLang="zh-TW" sz="2800" dirty="0"/>
              <a:t> and </a:t>
            </a:r>
            <a:r>
              <a:rPr lang="en-US" altLang="zh-TW" sz="2800" dirty="0" err="1"/>
              <a:t>Aoshima</a:t>
            </a:r>
            <a:r>
              <a:rPr lang="en-US" altLang="zh-TW" sz="2800" dirty="0"/>
              <a:t>, 2012)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0565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21" y="1559449"/>
            <a:ext cx="9185352" cy="488883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 rot="5400000">
            <a:off x="5523358" y="-6099684"/>
            <a:ext cx="1534366" cy="132659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標題 2"/>
          <p:cNvSpPr>
            <a:spLocks noGrp="1"/>
          </p:cNvSpPr>
          <p:nvPr>
            <p:ph type="title"/>
          </p:nvPr>
        </p:nvSpPr>
        <p:spPr>
          <a:xfrm>
            <a:off x="96520" y="0"/>
            <a:ext cx="12410440" cy="1325563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Theorem 2 (CDM-PCA). </a:t>
            </a:r>
            <a:r>
              <a:rPr lang="en-US" altLang="zh-TW" sz="2800" dirty="0"/>
              <a:t>(W., Huang and Chen, 2019)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2813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2340965" y="-135282"/>
            <a:ext cx="5069840" cy="7233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副標題 1"/>
          <p:cNvSpPr>
            <a:spLocks noGrp="1"/>
          </p:cNvSpPr>
          <p:nvPr>
            <p:ph type="subTitle" idx="1"/>
          </p:nvPr>
        </p:nvSpPr>
        <p:spPr>
          <a:xfrm>
            <a:off x="328246" y="3027607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altLang="zh-TW" sz="4400" dirty="0"/>
              <a:t>Outline</a:t>
            </a:r>
            <a:endParaRPr lang="zh-TW" altLang="en-US" sz="4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4979759" y="2025563"/>
            <a:ext cx="102225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zh-TW" sz="2800" dirty="0"/>
          </a:p>
          <a:p>
            <a:endParaRPr lang="en-US" altLang="zh-TW" sz="2800" dirty="0"/>
          </a:p>
          <a:p>
            <a:pPr marL="342900" indent="-342900">
              <a:buAutoNum type="arabicPeriod"/>
            </a:pPr>
            <a:endParaRPr lang="zh-TW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4038105" y="909806"/>
            <a:ext cx="8457416" cy="5632311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r>
              <a:rPr lang="en-US" altLang="zh-TW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Covariance matrix estimation for the</a:t>
            </a:r>
          </a:p>
          <a:p>
            <a:r>
              <a:rPr lang="en-US" altLang="zh-TW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Cryo</a:t>
            </a:r>
            <a:r>
              <a:rPr lang="en-US" altLang="zh-TW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-EM </a:t>
            </a:r>
            <a:r>
              <a:rPr lang="en-US" altLang="zh-TW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</a:t>
            </a:r>
            <a:endParaRPr lang="en-US" altLang="zh-TW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TW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40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PCA and CDM-PCA in the HDLSS data</a:t>
            </a:r>
          </a:p>
          <a:p>
            <a:endParaRPr lang="en-US" altLang="zh-TW" sz="40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40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Asymptotic Theory</a:t>
            </a:r>
          </a:p>
          <a:p>
            <a:pPr marL="342900" indent="-342900">
              <a:buAutoNum type="arabicPeriod"/>
            </a:pPr>
            <a:endParaRPr lang="en-US" altLang="zh-TW" sz="40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40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Simulation Result </a:t>
            </a:r>
          </a:p>
          <a:p>
            <a:pPr marL="342900" indent="-342900">
              <a:buAutoNum type="arabicPeriod"/>
            </a:pPr>
            <a:endParaRPr lang="en-US" altLang="zh-TW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2B358CBA-0105-49B9-AB21-95AFA9854E61}"/>
              </a:ext>
            </a:extLst>
          </p:cNvPr>
          <p:cNvGrpSpPr/>
          <p:nvPr/>
        </p:nvGrpSpPr>
        <p:grpSpPr>
          <a:xfrm>
            <a:off x="3480709" y="1037143"/>
            <a:ext cx="437328" cy="4697741"/>
            <a:chOff x="1144562" y="1826295"/>
            <a:chExt cx="437328" cy="4697741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D67998AA-E2D4-4FB1-88FC-1D91A1895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4562" y="1826295"/>
              <a:ext cx="437328" cy="429843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190577F6-20E7-402B-9000-9464DE9D2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4562" y="3721274"/>
              <a:ext cx="437328" cy="429843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8588EA80-13B7-42D3-866B-A94EDB696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4562" y="4888924"/>
              <a:ext cx="437328" cy="429843"/>
            </a:xfrm>
            <a:prstGeom prst="rect">
              <a:avLst/>
            </a:prstGeom>
          </p:spPr>
        </p:pic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44D22D2A-AD58-480F-8957-D6D49BBD7F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4562" y="6094193"/>
              <a:ext cx="437328" cy="4298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384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85" y="2232113"/>
            <a:ext cx="9204154" cy="317460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 rot="5400000">
            <a:off x="5523358" y="-6099684"/>
            <a:ext cx="1534366" cy="132659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標題 2"/>
          <p:cNvSpPr>
            <a:spLocks noGrp="1"/>
          </p:cNvSpPr>
          <p:nvPr>
            <p:ph type="title"/>
          </p:nvPr>
        </p:nvSpPr>
        <p:spPr>
          <a:xfrm>
            <a:off x="96520" y="0"/>
            <a:ext cx="12410440" cy="1325563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Theorem 3. </a:t>
            </a:r>
            <a:r>
              <a:rPr lang="en-US" altLang="zh-TW" sz="2800" dirty="0"/>
              <a:t>(W., Huang and Chen, 2019)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2177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22" y="1012912"/>
            <a:ext cx="9197886" cy="401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33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65" y="1864249"/>
            <a:ext cx="9204154" cy="311819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 rot="5400000">
            <a:off x="5523358" y="-6099684"/>
            <a:ext cx="1534366" cy="132659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標題 2"/>
          <p:cNvSpPr>
            <a:spLocks noGrp="1"/>
          </p:cNvSpPr>
          <p:nvPr>
            <p:ph type="title"/>
          </p:nvPr>
        </p:nvSpPr>
        <p:spPr>
          <a:xfrm>
            <a:off x="96520" y="0"/>
            <a:ext cx="12410440" cy="1325563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Theorem 4. </a:t>
            </a:r>
            <a:r>
              <a:rPr lang="en-US" altLang="zh-TW" sz="2800" dirty="0"/>
              <a:t>(</a:t>
            </a:r>
            <a:r>
              <a:rPr lang="en-US" altLang="zh-TW" sz="2800" dirty="0" err="1"/>
              <a:t>Yata</a:t>
            </a:r>
            <a:r>
              <a:rPr lang="en-US" altLang="zh-TW" sz="2800" dirty="0"/>
              <a:t> and </a:t>
            </a:r>
            <a:r>
              <a:rPr lang="en-US" altLang="zh-TW" sz="2800" dirty="0" err="1"/>
              <a:t>Aoshima</a:t>
            </a:r>
            <a:r>
              <a:rPr lang="en-US" altLang="zh-TW" sz="2800" dirty="0"/>
              <a:t>, 2009)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6258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51" y="1948332"/>
            <a:ext cx="9194753" cy="237233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 rot="5400000">
            <a:off x="5523358" y="-6099684"/>
            <a:ext cx="1534366" cy="132659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標題 2"/>
          <p:cNvSpPr>
            <a:spLocks noGrp="1"/>
          </p:cNvSpPr>
          <p:nvPr>
            <p:ph type="title"/>
          </p:nvPr>
        </p:nvSpPr>
        <p:spPr>
          <a:xfrm>
            <a:off x="96520" y="0"/>
            <a:ext cx="12410440" cy="1325563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Theorem 5(PCA). </a:t>
            </a:r>
            <a:r>
              <a:rPr lang="en-US" altLang="zh-TW" sz="2800" dirty="0"/>
              <a:t>(W., Huang and Chen, 2019)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8001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5400000">
            <a:off x="5523358" y="-6099684"/>
            <a:ext cx="1534366" cy="132659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96520" y="0"/>
            <a:ext cx="12410440" cy="13255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The key of our proofs: a </a:t>
            </a:r>
            <a:r>
              <a:rPr lang="en-US" altLang="zh-TW" dirty="0"/>
              <a:t>perturbation method </a:t>
            </a:r>
            <a:endParaRPr lang="zh-TW" altLang="en-US" sz="2800" dirty="0"/>
          </a:p>
        </p:txBody>
      </p:sp>
      <p:pic>
        <p:nvPicPr>
          <p:cNvPr id="11" name="圖片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720" y="2100613"/>
            <a:ext cx="3581714" cy="507429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720" y="3435643"/>
            <a:ext cx="6438856" cy="507429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720" y="4769087"/>
            <a:ext cx="6950856" cy="46628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23196" y="2091225"/>
            <a:ext cx="30168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TW" b="1" cap="none" spc="0" dirty="0">
                <a:ln/>
                <a:solidFill>
                  <a:srgbClr val="FF0000"/>
                </a:solidFill>
                <a:effectLst/>
              </a:rPr>
              <a:t>1</a:t>
            </a:r>
            <a:endParaRPr lang="zh-TW" altLang="en-US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3196" y="3504691"/>
            <a:ext cx="30168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TW" b="1" cap="none" spc="0" dirty="0">
                <a:ln/>
                <a:solidFill>
                  <a:srgbClr val="FF0000"/>
                </a:solidFill>
                <a:effectLst/>
              </a:rPr>
              <a:t>2</a:t>
            </a:r>
            <a:endParaRPr lang="zh-TW" altLang="en-US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23196" y="4817564"/>
            <a:ext cx="30168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TW" b="1" cap="none" spc="0" dirty="0">
                <a:ln/>
                <a:solidFill>
                  <a:srgbClr val="FF0000"/>
                </a:solidFill>
                <a:effectLst/>
              </a:rPr>
              <a:t>3</a:t>
            </a:r>
            <a:endParaRPr lang="zh-TW" altLang="en-US" b="1" cap="none" spc="0" dirty="0">
              <a:ln/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4524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5400000">
            <a:off x="5523358" y="-6099684"/>
            <a:ext cx="1534366" cy="132659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96520" y="0"/>
            <a:ext cx="12410440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The key of our proofs: a perturbation method </a:t>
            </a:r>
            <a:endParaRPr lang="zh-TW" altLang="en-US" sz="28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66" y="1681381"/>
            <a:ext cx="10466667" cy="349523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61" y="4296483"/>
            <a:ext cx="10266667" cy="1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87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5400000">
            <a:off x="5523358" y="-6099684"/>
            <a:ext cx="1534366" cy="132659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96520" y="0"/>
            <a:ext cx="12410440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The key of our proofs: a perturbation method </a:t>
            </a:r>
            <a:endParaRPr lang="zh-TW" altLang="en-US" sz="28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81" y="2020591"/>
            <a:ext cx="10495238" cy="3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55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2340965" y="-135282"/>
            <a:ext cx="5069840" cy="72339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副標題 1"/>
          <p:cNvSpPr>
            <a:spLocks noGrp="1"/>
          </p:cNvSpPr>
          <p:nvPr>
            <p:ph type="subTitle" idx="1"/>
          </p:nvPr>
        </p:nvSpPr>
        <p:spPr>
          <a:xfrm>
            <a:off x="328246" y="3027607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altLang="zh-TW" sz="4400" dirty="0"/>
              <a:t>Outline</a:t>
            </a:r>
            <a:endParaRPr lang="zh-TW" altLang="en-US" sz="4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4979759" y="2025563"/>
            <a:ext cx="102225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zh-TW" sz="2800" dirty="0"/>
          </a:p>
          <a:p>
            <a:endParaRPr lang="en-US" altLang="zh-TW" sz="2800" dirty="0"/>
          </a:p>
          <a:p>
            <a:pPr marL="342900" indent="-342900">
              <a:buAutoNum type="arabicPeriod"/>
            </a:pPr>
            <a:endParaRPr lang="zh-TW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4038105" y="909806"/>
            <a:ext cx="8457416" cy="5632311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r>
              <a:rPr lang="en-US" altLang="zh-TW" sz="40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Covariance matrix estimation for </a:t>
            </a:r>
            <a:r>
              <a:rPr lang="en-US" altLang="zh-TW" sz="40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</a:p>
          <a:p>
            <a:r>
              <a:rPr lang="en-US" altLang="zh-TW" sz="4000" dirty="0" err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Cryo</a:t>
            </a:r>
            <a:r>
              <a:rPr lang="en-US" altLang="zh-TW" sz="40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-EM Problem</a:t>
            </a:r>
          </a:p>
          <a:p>
            <a:endParaRPr lang="en-US" altLang="zh-TW" sz="40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40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PCA and CDM-PCA in the HDLSS data</a:t>
            </a:r>
          </a:p>
          <a:p>
            <a:endParaRPr lang="en-US" altLang="zh-TW" sz="40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40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Asymptotic Theory</a:t>
            </a:r>
          </a:p>
          <a:p>
            <a:pPr marL="342900" indent="-342900">
              <a:buAutoNum type="arabicPeriod"/>
            </a:pPr>
            <a:endParaRPr lang="en-US" altLang="zh-TW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Simulation Result </a:t>
            </a:r>
          </a:p>
          <a:p>
            <a:pPr marL="342900" indent="-342900">
              <a:buAutoNum type="arabicPeriod"/>
            </a:pPr>
            <a:endParaRPr lang="en-US" altLang="zh-TW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2B358CBA-0105-49B9-AB21-95AFA9854E61}"/>
              </a:ext>
            </a:extLst>
          </p:cNvPr>
          <p:cNvGrpSpPr/>
          <p:nvPr/>
        </p:nvGrpSpPr>
        <p:grpSpPr>
          <a:xfrm>
            <a:off x="3480709" y="1037143"/>
            <a:ext cx="437328" cy="4697741"/>
            <a:chOff x="1144562" y="1826295"/>
            <a:chExt cx="437328" cy="4697741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D67998AA-E2D4-4FB1-88FC-1D91A1895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4562" y="1826295"/>
              <a:ext cx="437328" cy="429843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190577F6-20E7-402B-9000-9464DE9D2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4562" y="3721274"/>
              <a:ext cx="437328" cy="429843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8588EA80-13B7-42D3-866B-A94EDB696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4562" y="4888924"/>
              <a:ext cx="437328" cy="429843"/>
            </a:xfrm>
            <a:prstGeom prst="rect">
              <a:avLst/>
            </a:prstGeom>
          </p:spPr>
        </p:pic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44D22D2A-AD58-480F-8957-D6D49BBD7F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4562" y="6094193"/>
              <a:ext cx="437328" cy="4298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314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61" y="2554016"/>
            <a:ext cx="10739147" cy="213903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 rot="5400000">
            <a:off x="5523358" y="-6099684"/>
            <a:ext cx="1534366" cy="132659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標題 2"/>
          <p:cNvSpPr>
            <a:spLocks noGrp="1"/>
          </p:cNvSpPr>
          <p:nvPr>
            <p:ph type="title"/>
          </p:nvPr>
        </p:nvSpPr>
        <p:spPr>
          <a:xfrm>
            <a:off x="96520" y="0"/>
            <a:ext cx="12410440" cy="1325563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Setting</a:t>
            </a:r>
            <a:endParaRPr lang="zh-TW" altLang="en-US" sz="2800" dirty="0"/>
          </a:p>
        </p:txBody>
      </p:sp>
      <p:sp>
        <p:nvSpPr>
          <p:cNvPr id="11" name="橢圓 10"/>
          <p:cNvSpPr/>
          <p:nvPr/>
        </p:nvSpPr>
        <p:spPr>
          <a:xfrm>
            <a:off x="620110" y="2490952"/>
            <a:ext cx="220718" cy="220717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620110" y="3179380"/>
            <a:ext cx="220718" cy="220717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620110" y="3766699"/>
            <a:ext cx="220718" cy="220717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620110" y="4461195"/>
            <a:ext cx="220718" cy="220717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69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 rot="5400000">
            <a:off x="5523358" y="-6099684"/>
            <a:ext cx="1534366" cy="132659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49" y="1300481"/>
            <a:ext cx="11492383" cy="5231429"/>
          </a:xfrm>
          <a:prstGeom prst="rect">
            <a:avLst/>
          </a:prstGeom>
        </p:spPr>
      </p:pic>
      <p:sp>
        <p:nvSpPr>
          <p:cNvPr id="6" name="標題 2"/>
          <p:cNvSpPr>
            <a:spLocks noGrp="1"/>
          </p:cNvSpPr>
          <p:nvPr>
            <p:ph type="title"/>
          </p:nvPr>
        </p:nvSpPr>
        <p:spPr>
          <a:xfrm>
            <a:off x="96520" y="0"/>
            <a:ext cx="12410440" cy="1325563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Table 1: (Degenerate asymptotic normality)</a:t>
            </a:r>
            <a:endParaRPr lang="zh-TW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12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047E745-0E48-4719-A953-2AE7A13E520B}"/>
              </a:ext>
            </a:extLst>
          </p:cNvPr>
          <p:cNvSpPr/>
          <p:nvPr/>
        </p:nvSpPr>
        <p:spPr>
          <a:xfrm rot="5400000">
            <a:off x="5523358" y="-6099684"/>
            <a:ext cx="1534366" cy="132659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2">
            <a:extLst>
              <a:ext uri="{FF2B5EF4-FFF2-40B4-BE49-F238E27FC236}">
                <a16:creationId xmlns:a16="http://schemas.microsoft.com/office/drawing/2014/main" id="{FE2B7942-AD7F-4134-BB7D-6403FAAD1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Signal-plus-noise model 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F09CC19-F7FB-44EF-83D8-C14ECAF8A43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247" y="2721453"/>
            <a:ext cx="4551911" cy="77069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10DECFDE-3AA8-4FF5-B52F-68081B5628A6}"/>
              </a:ext>
            </a:extLst>
          </p:cNvPr>
          <p:cNvSpPr txBox="1"/>
          <p:nvPr/>
        </p:nvSpPr>
        <p:spPr>
          <a:xfrm>
            <a:off x="1271373" y="3473114"/>
            <a:ext cx="1828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/>
              <a:t>(image)</a:t>
            </a:r>
            <a:endParaRPr lang="zh-TW" altLang="en-US" sz="4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1572813-AA1A-4DF5-A46E-55A7A8DF6CD4}"/>
              </a:ext>
            </a:extLst>
          </p:cNvPr>
          <p:cNvSpPr txBox="1"/>
          <p:nvPr/>
        </p:nvSpPr>
        <p:spPr>
          <a:xfrm>
            <a:off x="3525520" y="3473115"/>
            <a:ext cx="1828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/>
              <a:t>(signal)</a:t>
            </a:r>
            <a:endParaRPr lang="zh-TW" altLang="en-US" sz="4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DD44F34-1B56-4A8D-BC4E-B9FE9EF0764D}"/>
              </a:ext>
            </a:extLst>
          </p:cNvPr>
          <p:cNvSpPr txBox="1"/>
          <p:nvPr/>
        </p:nvSpPr>
        <p:spPr>
          <a:xfrm>
            <a:off x="5779667" y="3473114"/>
            <a:ext cx="1828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/>
              <a:t>(noise)</a:t>
            </a:r>
            <a:endParaRPr lang="zh-TW" altLang="en-US" sz="4400" dirty="0"/>
          </a:p>
        </p:txBody>
      </p:sp>
      <p:grpSp>
        <p:nvGrpSpPr>
          <p:cNvPr id="6" name="群組 5"/>
          <p:cNvGrpSpPr/>
          <p:nvPr/>
        </p:nvGrpSpPr>
        <p:grpSpPr>
          <a:xfrm>
            <a:off x="8384698" y="1967127"/>
            <a:ext cx="3373713" cy="3240179"/>
            <a:chOff x="8384698" y="1967127"/>
            <a:chExt cx="3373713" cy="3240179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5991" y="1967127"/>
              <a:ext cx="2351129" cy="2598615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4698" y="4866734"/>
              <a:ext cx="3373713" cy="340572"/>
            </a:xfrm>
            <a:prstGeom prst="rect">
              <a:avLst/>
            </a:prstGeom>
          </p:spPr>
        </p:pic>
      </p:grpSp>
      <p:pic>
        <p:nvPicPr>
          <p:cNvPr id="24" name="圖片 2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12" y="4866735"/>
            <a:ext cx="3430796" cy="546139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14" y="6274181"/>
            <a:ext cx="8190127" cy="422084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12" y="5617141"/>
            <a:ext cx="1397301" cy="331169"/>
          </a:xfrm>
          <a:prstGeom prst="rect">
            <a:avLst/>
          </a:prstGeom>
        </p:spPr>
      </p:pic>
      <p:sp>
        <p:nvSpPr>
          <p:cNvPr id="21" name="橢圓 20"/>
          <p:cNvSpPr/>
          <p:nvPr/>
        </p:nvSpPr>
        <p:spPr>
          <a:xfrm>
            <a:off x="194565" y="5085469"/>
            <a:ext cx="196088" cy="2189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194565" y="5712429"/>
            <a:ext cx="196088" cy="2189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194565" y="6375730"/>
            <a:ext cx="196088" cy="2189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707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5400000">
            <a:off x="5523358" y="-6099684"/>
            <a:ext cx="1534366" cy="132659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68" y="1325563"/>
            <a:ext cx="10984711" cy="5544444"/>
          </a:xfrm>
          <a:prstGeom prst="rect">
            <a:avLst/>
          </a:prstGeom>
        </p:spPr>
      </p:pic>
      <p:sp>
        <p:nvSpPr>
          <p:cNvPr id="4" name="標題 2"/>
          <p:cNvSpPr txBox="1">
            <a:spLocks/>
          </p:cNvSpPr>
          <p:nvPr/>
        </p:nvSpPr>
        <p:spPr>
          <a:xfrm>
            <a:off x="96520" y="0"/>
            <a:ext cx="124104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solidFill>
                  <a:srgbClr val="0000FF"/>
                </a:solidFill>
              </a:rPr>
              <a:t>Table 2: (Asymptotic normality)</a:t>
            </a:r>
            <a:endParaRPr lang="zh-TW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60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5" y="346841"/>
            <a:ext cx="12013599" cy="581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69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" y="388884"/>
            <a:ext cx="12010900" cy="594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93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7" y="420414"/>
            <a:ext cx="12090323" cy="585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99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3" y="333002"/>
            <a:ext cx="11767393" cy="595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55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3076976" y="2780655"/>
            <a:ext cx="10515600" cy="1325563"/>
          </a:xfrm>
        </p:spPr>
        <p:txBody>
          <a:bodyPr/>
          <a:lstStyle/>
          <a:p>
            <a:r>
              <a:rPr lang="en-US" altLang="zh-TW" dirty="0"/>
              <a:t>Thanks for your attention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 rot="5400000">
            <a:off x="5523358" y="-6099684"/>
            <a:ext cx="1534366" cy="132659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 rot="5400000">
            <a:off x="5865799" y="-279405"/>
            <a:ext cx="1534366" cy="132659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900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047E745-0E48-4719-A953-2AE7A13E520B}"/>
              </a:ext>
            </a:extLst>
          </p:cNvPr>
          <p:cNvSpPr/>
          <p:nvPr/>
        </p:nvSpPr>
        <p:spPr>
          <a:xfrm rot="5400000">
            <a:off x="5523358" y="-6099684"/>
            <a:ext cx="1534366" cy="132659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2">
            <a:extLst>
              <a:ext uri="{FF2B5EF4-FFF2-40B4-BE49-F238E27FC236}">
                <a16:creationId xmlns:a16="http://schemas.microsoft.com/office/drawing/2014/main" id="{FE2B7942-AD7F-4134-BB7D-6403FAAD1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Signal-plus-noise model 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D8C28D3-5393-4F7B-8625-73701DDBEDD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247" y="2721453"/>
            <a:ext cx="2462608" cy="68640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10DECFDE-3AA8-4FF5-B52F-68081B5628A6}"/>
              </a:ext>
            </a:extLst>
          </p:cNvPr>
          <p:cNvSpPr txBox="1"/>
          <p:nvPr/>
        </p:nvSpPr>
        <p:spPr>
          <a:xfrm>
            <a:off x="1271373" y="3473114"/>
            <a:ext cx="1828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/>
              <a:t>(image)</a:t>
            </a:r>
            <a:endParaRPr lang="zh-TW" altLang="en-US" sz="4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DD44F34-1B56-4A8D-BC4E-B9FE9EF0764D}"/>
              </a:ext>
            </a:extLst>
          </p:cNvPr>
          <p:cNvSpPr txBox="1"/>
          <p:nvPr/>
        </p:nvSpPr>
        <p:spPr>
          <a:xfrm>
            <a:off x="3662109" y="3450148"/>
            <a:ext cx="1828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/>
              <a:t>(noise)</a:t>
            </a:r>
            <a:endParaRPr lang="zh-TW" altLang="en-US" sz="4400" dirty="0"/>
          </a:p>
        </p:txBody>
      </p:sp>
      <p:sp>
        <p:nvSpPr>
          <p:cNvPr id="2" name="矩形 1"/>
          <p:cNvSpPr/>
          <p:nvPr/>
        </p:nvSpPr>
        <p:spPr>
          <a:xfrm>
            <a:off x="343920" y="4919008"/>
            <a:ext cx="110129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[1] Henderson</a:t>
            </a:r>
            <a:r>
              <a:rPr lang="en-US" altLang="zh-TW" sz="2400" dirty="0"/>
              <a:t>, R. (2013). Avoiding the pitfalls of single particle </a:t>
            </a:r>
            <a:r>
              <a:rPr lang="en-US" altLang="zh-TW" sz="2400" dirty="0" err="1"/>
              <a:t>cryo</a:t>
            </a:r>
            <a:r>
              <a:rPr lang="en-US" altLang="zh-TW" sz="2400" dirty="0"/>
              <a:t>-electron </a:t>
            </a:r>
            <a:r>
              <a:rPr lang="en-US" altLang="zh-TW" sz="2400" dirty="0" smtClean="0"/>
              <a:t>microscopy: Einstein </a:t>
            </a:r>
            <a:r>
              <a:rPr lang="en-US" altLang="zh-TW" sz="2400" dirty="0"/>
              <a:t>from noise</a:t>
            </a:r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en-US" altLang="zh-TW" sz="2400" dirty="0" smtClean="0"/>
              <a:t>[2] Wang</a:t>
            </a:r>
            <a:r>
              <a:rPr lang="en-US" altLang="zh-TW" sz="2400" dirty="0"/>
              <a:t>, Yao, Cheng, and </a:t>
            </a:r>
            <a:r>
              <a:rPr lang="en-US" altLang="zh-TW" sz="2400" dirty="0" err="1"/>
              <a:t>Tu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(2019+). </a:t>
            </a:r>
            <a:r>
              <a:rPr lang="zh-TW" altLang="en-US" sz="2400" dirty="0" smtClean="0"/>
              <a:t>Quantification of model bias underlying the phenomenon of “Einstein from Noise”</a:t>
            </a:r>
            <a:endParaRPr lang="zh-TW" altLang="en-US" sz="2400" dirty="0"/>
          </a:p>
        </p:txBody>
      </p:sp>
      <p:pic>
        <p:nvPicPr>
          <p:cNvPr id="11" name="圖片 10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8456277" y="1500509"/>
            <a:ext cx="2336582" cy="252672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120" y="4185991"/>
            <a:ext cx="4502856" cy="41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85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047E745-0E48-4719-A953-2AE7A13E520B}"/>
              </a:ext>
            </a:extLst>
          </p:cNvPr>
          <p:cNvSpPr/>
          <p:nvPr/>
        </p:nvSpPr>
        <p:spPr>
          <a:xfrm rot="5400000">
            <a:off x="5523358" y="-6099684"/>
            <a:ext cx="1534366" cy="132659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2">
            <a:extLst>
              <a:ext uri="{FF2B5EF4-FFF2-40B4-BE49-F238E27FC236}">
                <a16:creationId xmlns:a16="http://schemas.microsoft.com/office/drawing/2014/main" id="{FE2B7942-AD7F-4134-BB7D-6403FAAD1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Spiked Covariance model </a:t>
            </a:r>
            <a:r>
              <a:rPr lang="en-US" altLang="zh-TW" sz="2800" dirty="0" smtClean="0"/>
              <a:t>(Johnstone, 2001)</a:t>
            </a:r>
            <a:endParaRPr lang="zh-TW" altLang="en-US" sz="28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F09CC19-F7FB-44EF-83D8-C14ECAF8A43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247" y="2721453"/>
            <a:ext cx="4551911" cy="77069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10DECFDE-3AA8-4FF5-B52F-68081B5628A6}"/>
              </a:ext>
            </a:extLst>
          </p:cNvPr>
          <p:cNvSpPr txBox="1"/>
          <p:nvPr/>
        </p:nvSpPr>
        <p:spPr>
          <a:xfrm>
            <a:off x="1271373" y="3473114"/>
            <a:ext cx="1828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/>
              <a:t>(image)</a:t>
            </a:r>
            <a:endParaRPr lang="zh-TW" altLang="en-US" sz="4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1572813-AA1A-4DF5-A46E-55A7A8DF6CD4}"/>
              </a:ext>
            </a:extLst>
          </p:cNvPr>
          <p:cNvSpPr txBox="1"/>
          <p:nvPr/>
        </p:nvSpPr>
        <p:spPr>
          <a:xfrm>
            <a:off x="3525520" y="3473115"/>
            <a:ext cx="1828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/>
              <a:t>(signal)</a:t>
            </a:r>
            <a:endParaRPr lang="zh-TW" altLang="en-US" sz="4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DD44F34-1B56-4A8D-BC4E-B9FE9EF0764D}"/>
              </a:ext>
            </a:extLst>
          </p:cNvPr>
          <p:cNvSpPr txBox="1"/>
          <p:nvPr/>
        </p:nvSpPr>
        <p:spPr>
          <a:xfrm>
            <a:off x="5779667" y="3473114"/>
            <a:ext cx="1828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/>
              <a:t>(noise)</a:t>
            </a:r>
            <a:endParaRPr lang="zh-TW" altLang="en-US" sz="4400" dirty="0"/>
          </a:p>
        </p:txBody>
      </p:sp>
      <p:pic>
        <p:nvPicPr>
          <p:cNvPr id="3" name="圖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21" y="5107896"/>
            <a:ext cx="7765045" cy="546139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96521" y="5303520"/>
            <a:ext cx="196088" cy="2189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96521" y="6138979"/>
            <a:ext cx="196088" cy="2189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圖片 2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21" y="5975402"/>
            <a:ext cx="8206604" cy="54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23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047E745-0E48-4719-A953-2AE7A13E520B}"/>
              </a:ext>
            </a:extLst>
          </p:cNvPr>
          <p:cNvSpPr/>
          <p:nvPr/>
        </p:nvSpPr>
        <p:spPr>
          <a:xfrm rot="5400000">
            <a:off x="5523358" y="-6099684"/>
            <a:ext cx="1534366" cy="132659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62" y="3778950"/>
            <a:ext cx="11184665" cy="591882"/>
          </a:xfrm>
          <a:prstGeom prst="rect">
            <a:avLst/>
          </a:prstGeom>
        </p:spPr>
      </p:pic>
      <p:sp>
        <p:nvSpPr>
          <p:cNvPr id="7" name="標題 2">
            <a:extLst>
              <a:ext uri="{FF2B5EF4-FFF2-40B4-BE49-F238E27FC236}">
                <a16:creationId xmlns:a16="http://schemas.microsoft.com/office/drawing/2014/main" id="{FE2B7942-AD7F-4134-BB7D-6403FAAD195B}"/>
              </a:ext>
            </a:extLst>
          </p:cNvPr>
          <p:cNvSpPr txBox="1">
            <a:spLocks/>
          </p:cNvSpPr>
          <p:nvPr/>
        </p:nvSpPr>
        <p:spPr>
          <a:xfrm>
            <a:off x="9652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Spiked Covariance model </a:t>
            </a:r>
            <a:r>
              <a:rPr lang="en-US" altLang="zh-TW" sz="2800" dirty="0" smtClean="0"/>
              <a:t>(Johnstone, 2001)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8738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047E745-0E48-4719-A953-2AE7A13E520B}"/>
              </a:ext>
            </a:extLst>
          </p:cNvPr>
          <p:cNvSpPr/>
          <p:nvPr/>
        </p:nvSpPr>
        <p:spPr>
          <a:xfrm rot="5400000">
            <a:off x="5523358" y="-6099684"/>
            <a:ext cx="1534366" cy="132659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5" name="圖片 3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" y="1851584"/>
            <a:ext cx="11568541" cy="942359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373" y="3345271"/>
            <a:ext cx="2717951" cy="1526234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" y="5722111"/>
            <a:ext cx="3289143" cy="336000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51" y="6276847"/>
            <a:ext cx="7327186" cy="392485"/>
          </a:xfrm>
          <a:prstGeom prst="rect">
            <a:avLst/>
          </a:prstGeom>
        </p:spPr>
      </p:pic>
      <p:sp>
        <p:nvSpPr>
          <p:cNvPr id="32" name="標題 2">
            <a:extLst>
              <a:ext uri="{FF2B5EF4-FFF2-40B4-BE49-F238E27FC236}">
                <a16:creationId xmlns:a16="http://schemas.microsoft.com/office/drawing/2014/main" id="{FE2B7942-AD7F-4134-BB7D-6403FAAD195B}"/>
              </a:ext>
            </a:extLst>
          </p:cNvPr>
          <p:cNvSpPr txBox="1">
            <a:spLocks/>
          </p:cNvSpPr>
          <p:nvPr/>
        </p:nvSpPr>
        <p:spPr>
          <a:xfrm>
            <a:off x="9652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Spectrum of the sample covariance matrix in the spiked </a:t>
            </a:r>
            <a:r>
              <a:rPr lang="en-US" altLang="zh-TW" dirty="0"/>
              <a:t>model</a:t>
            </a:r>
            <a:r>
              <a:rPr lang="en-US" altLang="zh-TW" sz="2800" dirty="0" smtClean="0"/>
              <a:t> (</a:t>
            </a:r>
            <a:r>
              <a:rPr lang="en-US" altLang="zh-TW" sz="2800" dirty="0" err="1" smtClean="0"/>
              <a:t>Baik</a:t>
            </a:r>
            <a:r>
              <a:rPr lang="en-US" altLang="zh-TW" sz="2800" dirty="0" smtClean="0"/>
              <a:t> and Silverstein, 2006)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4398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047E745-0E48-4719-A953-2AE7A13E520B}"/>
              </a:ext>
            </a:extLst>
          </p:cNvPr>
          <p:cNvSpPr/>
          <p:nvPr/>
        </p:nvSpPr>
        <p:spPr>
          <a:xfrm rot="5400000">
            <a:off x="5523358" y="-6099684"/>
            <a:ext cx="1534366" cy="132659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837" y="2210759"/>
            <a:ext cx="6307708" cy="1145576"/>
          </a:xfrm>
          <a:prstGeom prst="rect">
            <a:avLst/>
          </a:prstGeom>
        </p:spPr>
      </p:pic>
      <p:sp>
        <p:nvSpPr>
          <p:cNvPr id="32" name="標題 2">
            <a:extLst>
              <a:ext uri="{FF2B5EF4-FFF2-40B4-BE49-F238E27FC236}">
                <a16:creationId xmlns:a16="http://schemas.microsoft.com/office/drawing/2014/main" id="{FE2B7942-AD7F-4134-BB7D-6403FAAD195B}"/>
              </a:ext>
            </a:extLst>
          </p:cNvPr>
          <p:cNvSpPr txBox="1">
            <a:spLocks/>
          </p:cNvSpPr>
          <p:nvPr/>
        </p:nvSpPr>
        <p:spPr>
          <a:xfrm>
            <a:off x="9652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Spectrum of the sample covariance matrix in the spiked model </a:t>
            </a:r>
            <a:r>
              <a:rPr lang="en-US" altLang="zh-TW" sz="2800" dirty="0" smtClean="0"/>
              <a:t>(</a:t>
            </a:r>
            <a:r>
              <a:rPr lang="en-US" altLang="zh-TW" sz="2800" dirty="0" err="1" smtClean="0"/>
              <a:t>Baik</a:t>
            </a:r>
            <a:r>
              <a:rPr lang="en-US" altLang="zh-TW" sz="2800" dirty="0" smtClean="0"/>
              <a:t> and Silverstein, 2006)</a:t>
            </a:r>
            <a:endParaRPr lang="zh-TW" altLang="en-US" sz="2800" dirty="0"/>
          </a:p>
        </p:txBody>
      </p:sp>
      <p:pic>
        <p:nvPicPr>
          <p:cNvPr id="3" name="圖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837" y="4241531"/>
            <a:ext cx="5305680" cy="163533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725" y="5458429"/>
            <a:ext cx="3755428" cy="26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72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5.98803"/>
  <p:tag name="ORIGINALWIDTH" val="566.9291"/>
  <p:tag name="LATEXADDIN" val="\documentclass{article}&#10;\usepackage{amsmath,xcolor}&#10;\pagestyle{empty}&#10;\begin{document}&#10;&#10;&#10;\[&#10;{\bf I} = {\bf X} + {\bf E}&#10;\]&#10;&#10;\end{document}"/>
  <p:tag name="IGUANATEXSIZE" val="20"/>
  <p:tag name="IGUANATEXCURSOR" val="10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2118.485"/>
  <p:tag name="LATEXADDIN" val="\documentclass{article}&#10;&#10;\usepackage{amsmath,amsfonts,amssymb,amsthm,booktabs,color,epsfig,graphicx,hyperref,url}&#10;\pagestyle{empty}&#10;\begin{document}&#10;\noindent&#10;\[&#10;{\rm var}[{\rm vec}{\bf E}] ={\rm diag}(\sigma^2,\dots,\sigma^2,\sigma^2,\dots,\sigma^2)&#10;\] &#10;\end{document}"/>
  <p:tag name="IGUANATEXSIZE" val="30"/>
  <p:tag name="IGUANATEXCURSOR" val="23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0.72969"/>
  <p:tag name="ORIGINALWIDTH" val="958.6281"/>
  <p:tag name="LATEXADDIN" val="\documentclass{article}&#10;&#10;\usepackage{amsmath,amsfonts,amssymb,amsthm,booktabs,color,epsfig,graphicx,hyperref,url}&#10;\pagestyle{empty}&#10;\begin{document}&#10;\noindent&#10;\[&#10;{\rm var}[{\rm vec}{\bf I}] ={\rm diag}(\tau^2_1+\sigma^2,\dots,\tau^2_m+\sigma^2,\sigma^2,\dots,\sigma^2)\] &#10;\end{document}"/>
  <p:tag name="IGUANATEXSIZE" val="30"/>
  <p:tag name="IGUANATEXCURSOR" val="26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22197"/>
  <p:tag name="ORIGINALWIDTH" val="960.2645"/>
  <p:tag name="LATEXADDIN" val="\documentclass{article}&#10;&#10;\usepackage{amsmath,amsfonts,amssymb,amsthm,booktabs,color,epsfig,graphicx,hyperref,url}&#10;\pagestyle{empty}&#10;\begin{document}&#10;\noindent&#10;Under suitable conditions, the bulk of the distribution obeys\\ the  Marcenko-Pastur(MP)law, whereas for each $k$ such that&#10;\end{document}"/>
  <p:tag name="IGUANATEXSIZE" val="30"/>
  <p:tag name="IGUANATEXCURSOR" val="2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3.7158"/>
  <p:tag name="ORIGINALWIDTH" val="487.4391"/>
  <p:tag name="LATEXADDIN" val="\documentclass{article}&#10;&#10;\usepackage{amsmath,amsfonts,amssymb,amsthm,booktabs,color,epsfig,graphicx,hyperref,url}&#10;\pagestyle{empty}&#10;\begin{document}&#10;\noindent&#10;\[&#10;\frac{\tau_k^2}{\sigma^2} \geq {\sqrt{\gamma}}&#10;\]&#10;\end{document}"/>
  <p:tag name="IGUANATEXSIZE" val="30"/>
  <p:tag name="IGUANATEXCURSOR" val="2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079.115"/>
  <p:tag name="LATEXADDIN" val="\documentclass{article}&#10;&#10;\usepackage{amsmath,amsfonts,amssymb,amsthm,booktabs,color,epsfig,graphicx,hyperref,url}&#10;\pagestyle{empty}&#10;\begin{document}&#10;\noindent&#10;$n: \mbox{~~the sample size}$&#10; \end{document}"/>
  <p:tag name="IGUANATEXSIZE" val="30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1.38433"/>
  <p:tag name="ORIGINALWIDTH" val="959.2826"/>
  <p:tag name="LATEXADDIN" val="\documentclass{article}&#10;&#10;\usepackage{amsmath,amsfonts,amssymb,amsthm,booktabs,color,epsfig,graphicx,hyperref,url}&#10;\pagestyle{empty}&#10;\begin{document}&#10;\noindent&#10;$\gamma =\frac{d}{n}:$ the ratio of the dimension to the sample size&#10; \end{document}"/>
  <p:tag name="IGUANATEXSIZE" val="30"/>
  <p:tag name="IGUANATEXCURSOR" val="2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5.2118"/>
  <p:tag name="ORIGINALWIDTH" val="1680.54"/>
  <p:tag name="LATEXADDIN" val="\documentclass{article}&#10;&#10;\usepackage{amsmath,amsfonts,amssymb,amsthm,booktabs,color,epsfig,graphicx,hyperref,url}&#10;\pagestyle{empty}&#10;\begin{document}&#10;\noindent&#10;\[&#10;\lambda_{\rm PCA} \rightarrow (\tau^2_1+\sigma^2)\left(1+\frac{\sigma^2}{\tau^2_1}\gamma\right),&#10;\]&#10;\end{document}"/>
  <p:tag name="IGUANATEXSIZE" val="30"/>
  <p:tag name="IGUANATEXCURSOR" val="25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35.6955"/>
  <p:tag name="ORIGINALWIDTH" val="1413.573"/>
  <p:tag name="LATEXADDIN" val="\documentclass{article}&#10;&#10;\usepackage{amsmath,amsfonts,amssymb,amsthm,booktabs,color,epsfig,graphicx,hyperref,url}&#10;\pagestyle{empty}&#10;\begin{document}&#10;\noindent&#10;\[&#10;|\langle {\bf V}_{\rm {PCA}},{\rm V}\rangle|^2&#10;\rightarrow &#10;\frac{&#10;\frac{1}{\gamma}\frac{\tau^4_1}{\sigma^4}-1&#10;}&#10;{&#10;\frac{1}{\gamma}\frac{\tau^4_1}{\sigma^4}+&#10;\frac{\tau_1^2}{\sigma^2}&#10;}&#10;\]&#10;\end{document}"/>
  <p:tag name="IGUANATEXSIZE" val="30"/>
  <p:tag name="IGUANATEXCURSOR" val="1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1232.096"/>
  <p:tag name="LATEXADDIN" val="\documentclass{article}&#10;&#10;\usepackage{amsmath,amsfonts,amssymb,amsthm,booktabs,color,epsfig,graphicx,hyperref,url}&#10;\pagestyle{empty}&#10;\begin{document}&#10;\noindent&#10;as $n\rightarrow \infty$ and $d\rightarrow \infty$.&#10; \end{document}"/>
  <p:tag name="IGUANATEXSIZE" val="30"/>
  <p:tag name="IGUANATEXCURSOR" val="2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94819"/>
  <p:tag name="ORIGINALWIDTH" val="960.2645"/>
  <p:tag name="LATEXADDIN" val="\documentclass{article}&#10;&#10;\usepackage{amsmath,amsfonts,amssymb,amsthm,booktabs,color,epsfig,graphicx,hyperref,url}&#10;\pagestyle{empty}&#10;\begin{document}&#10;\noindent&#10;Under suitable conditions, the bulk of the distribution obeys the MP law,\\ whereas for each $k$ such that&#10;\end{document}"/>
  <p:tag name="IGUANATEXSIZE" val="30"/>
  <p:tag name="IGUANATEXCURSOR" val="17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885.6393"/>
  <p:tag name="LATEXADDIN" val="\documentclass{article}&#10;&#10;\usepackage{amsmath,amsfonts,amssymb,amsthm,booktabs,color,epsfig,graphicx,hyperref,url}&#10;\pagestyle{empty}&#10;\begin{document}&#10;\noindent&#10;\[&#10;{\rm vec}{\bf E} \sim ({\bf 0}, \sigma^2{\bf I}_d)&#10;\] &#10;\end{document}"/>
  <p:tag name="IGUANATEXSIZE" val="30"/>
  <p:tag name="IGUANATEXCURSOR" val="2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3.7158"/>
  <p:tag name="ORIGINALWIDTH" val="487.4391"/>
  <p:tag name="LATEXADDIN" val="\documentclass{article}&#10;&#10;\usepackage{amsmath,amsfonts,amssymb,amsthm,booktabs,color,epsfig,graphicx,hyperref,url}&#10;\pagestyle{empty}&#10;\begin{document}&#10;\noindent&#10;\[&#10;\frac{\tau_k^2}{\sigma^2} \geq {\sqrt{\gamma}}&#10;\]&#10;\end{document}"/>
  <p:tag name="IGUANATEXSIZE" val="30"/>
  <p:tag name="IGUANATEXCURSOR" val="2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079.115"/>
  <p:tag name="LATEXADDIN" val="\documentclass{article}&#10;&#10;\usepackage{amsmath,amsfonts,amssymb,amsthm,booktabs,color,epsfig,graphicx,hyperref,url}&#10;\pagestyle{empty}&#10;\begin{document}&#10;\noindent&#10;$n: \mbox{~~the sample size}$&#10; \end{document}"/>
  <p:tag name="IGUANATEXSIZE" val="30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1.38433"/>
  <p:tag name="ORIGINALWIDTH" val="959.2826"/>
  <p:tag name="LATEXADDIN" val="\documentclass{article}&#10;&#10;\usepackage{amsmath,amsfonts,amssymb,amsthm,booktabs,color,epsfig,graphicx,hyperref,url}&#10;\pagestyle{empty}&#10;\begin{document}&#10;\noindent&#10;$\gamma =\frac{d}{n}:$ the ratio of the dimension to the sample size&#10; \end{document}"/>
  <p:tag name="IGUANATEXSIZE" val="30"/>
  <p:tag name="IGUANATEXCURSOR" val="2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26.2092"/>
  <p:tag name="LATEXADDIN" val="\documentclass{article}&#10;&#10;\usepackage{amsmath,amsfonts,amssymb,amsthm,booktabs,color,epsfig,graphicx,hyperref,url}&#10;\pagestyle{empty}&#10;\begin{document}&#10;\noindent&#10;(SNR)&#10;\end{document}"/>
  <p:tag name="IGUANATEXSIZE" val="30"/>
  <p:tag name="IGUANATEXCURSOR" val="164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472.4409"/>
  <p:tag name="LATEXADDIN" val="\documentclass{article}&#10;&#10;\usepackage{amsmath,amsfonts,amssymb,amsthm,booktabs,color,epsfig,graphicx,hyperref,url}&#10;\pagestyle{empty}&#10;\begin{document}&#10;\noindent&#10;\[&#10;{\mbox{large}~~\gamma}: &#10;\]&#10;\end{document}"/>
  <p:tag name="IGUANATEXSIZE" val="30"/>
  <p:tag name="IGUANATEXCURSOR" val="17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493.4384"/>
  <p:tag name="LATEXADDIN" val="\documentclass{article}&#10;&#10;\usepackage{amsmath,amsfonts,amssymb,amsthm,booktabs,color,epsfig,graphicx,hyperref,url}&#10;\pagestyle{empty}&#10;\begin{document}&#10;\noindent&#10;\[&#10;{\mbox{small}~~\gamma}: &#10;\]&#10;\end{document}"/>
  <p:tag name="IGUANATEXSIZE" val="3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472.4409"/>
  <p:tag name="LATEXADDIN" val="\documentclass{article}&#10;&#10;\usepackage{amsmath,amsfonts,amssymb,amsthm,booktabs,color,epsfig,graphicx,hyperref,url}&#10;\pagestyle{empty}&#10;\begin{document}&#10;\noindent&#10;\[&#10;{\mbox{large}~~\gamma}: &#10;\]&#10;\end{document}"/>
  <p:tag name="IGUANATEXSIZE" val="30"/>
  <p:tag name="IGUANATEXCURSOR" val="17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382.452"/>
  <p:tag name="LATEXADDIN" val="\documentclass{article}&#10;&#10;\usepackage{amsmath,amsfonts,amssymb,amsthm,booktabs,color,epsfig,graphicx,hyperref,url}&#10;\pagestyle{empty}&#10;\begin{document}&#10;\noindent&#10;High dimensional, low-sample-size (HDLSS)&#10; \end{document}"/>
  <p:tag name="IGUANATEXSIZE" val="30"/>
  <p:tag name="IGUANATEXCURSOR" val="19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0415"/>
  <p:tag name="ORIGINALWIDTH" val="960.9191"/>
  <p:tag name="LATEXADDIN" val="\documentclass{article}&#10;&#10;\usepackage{amsmath,amsfonts,amssymb,amsthm,booktabs,color,epsfig,graphicx,hyperref,url}&#10;\pagestyle{empty}&#10;\begin{document}&#10;\noindent&#10;\[&#10;\frac{1}{\gamma}=\frac{\rm sample~size}{\rm dimension}=\frac{n}{d} \rightarrow 0\mbox{~~as~~}n\rightarrow \infty,~ d\rightarrow \infty&#10;\]&#10; \end{document}"/>
  <p:tag name="IGUANATEXSIZE" val="30"/>
  <p:tag name="IGUANATEXCURSOR" val="29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9.2169"/>
  <p:tag name="ORIGINALWIDTH" val="960.5917"/>
  <p:tag name="LATEXADDIN" val="\documentclass{article}&#10;\usepackage{amsmath,amsfonts,amssymb,amsthm,booktabs,color,epsfig,graphicx,hyperref,url}&#10;\pagestyle{empty}&#10;\begin{document}&#10;\noindent&#10;Suppose that  ${\bf X}=({\bf x}_1,\dots,{\bf x}_n)$ is a $d\times n$ data matrix \\[.2in]&#10;${\bf x}_i=(x_{i1},\dots,x_{id})^\top$, $i=1,&#10;\dots,n$ are iid random variables\\ with mean zero and covariance matrix $\bf \Sigma$ \\[.2in]&#10;The eigen-decomposition of ${&#10;\bf \Sigma}$ is ${\bf \Sigma}={\bf H}{\bf \Lambda}{\bf H}^\top$, where ${\bf \Lambda}$ is a&#10;diagonal matrix with eigenvalues $\lambda_1,\dots,\lambda_d$ and ${\bf H}=({\bf h}_1,\dots,{\bf h}_d)$ is a matrix of corresponding eigenvectors.\\[.2in]&#10;The spherical data matrix ${\bf Z} ={\bf \Lambda}^{-1/2}{\bf H}^\top {\bf X}=({\bf z}_1,\dots,{\bf z}_d)^\top$&#10;\end{document}"/>
  <p:tag name="IGUANATEXSIZE" val="100"/>
  <p:tag name="IGUANATEXCURSOR" val="678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2197.225"/>
  <p:tag name="LATEXADDIN" val="\documentclass{article}&#10;&#10;\usepackage{amsmath,amsfonts,amssymb,amsthm,booktabs,color,epsfig,graphicx,hyperref,url}&#10;\pagestyle{empty}&#10;\begin{document}&#10;\noindent&#10;\[&#10;d:\mbox{~~the dimension of a vectorized image}&#10;\] &#10;\end{document}"/>
  <p:tag name="IGUANATEXSIZE" val="30"/>
  <p:tag name="IGUANATEXCURSOR" val="1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.88"/>
  <p:tag name="ORIGINALWIDTH" val="959.2826"/>
  <p:tag name="LATEXADDIN" val="\documentclass{article}&#10;\usepackage{amsmath,amsfonts,amssymb,amsthm,booktabs,color,epsfig,graphicx,hyperref,url}&#10;\pagestyle{empty}&#10;\begin{document}&#10;\noindent&#10;The sample covariance matrix is ${\bf S}=n^{-1}{\bf X}{\bf X}^\top$ \\[.2in]&#10;The dual sample covariance matrix is ${\bf S}_D = &#10;n^{-1}{\bf X}^\top{\bf X}$ &#10;\end{document}"/>
  <p:tag name="IGUANATEXSIZE" val="100"/>
  <p:tag name="IGUANATEXCURSOR" val="267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75.6655"/>
  <p:tag name="ORIGINALWIDTH" val="2020.997"/>
  <p:tag name="LATEXADDIN" val="\documentclass{article}&#10;\usepackage{amsmath,amsfonts,amssymb,amsthm,booktabs,color,epsfig,graphicx,hyperref,url}&#10;\pagestyle{empty}&#10;\begin{document}&#10;\noindent&#10;${\bf S}$ and ${\bf S}_D$ share the same eigenvalues \\[.2in]&#10;$\displaystyle{\rm E}\left[\left(\frac{n}{\sum^d_{i=1}\lambda_i}\right){\bf S}_D\right]={\bf I}_n$&#10;\end{document}"/>
  <p:tag name="IGUANATEXSIZE" val="100"/>
  <p:tag name="IGUANATEXCURSOR" val="234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5.16582"/>
  <p:tag name="ORIGINALWIDTH" val="958.9554"/>
  <p:tag name="LATEXADDIN" val="\documentclass{article}&#10;&#10;\usepackage{amsmath,amsfonts,amssymb,amsthm,booktabs,color,epsfig,graphicx,hyperref,url}&#10;\pagestyle{empty}&#10;\begin{document}&#10;\noindent&#10;{\color{blue}*} ${\bf S}_D$ can be expressed as ${\bf S}_D= n^{-1}{\bf Z}^\top {\bf \Lambda}{\bf Z}=n^{-1}\sum^d_{i=1}\lambda_i {\bf z}_i{\bf z}^\top_i$.&#10;\end{document}"/>
  <p:tag name="IGUANATEXSIZE" val="30"/>
  <p:tag name="IGUANATEXCURSOR" val="224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4.48819"/>
  <p:tag name="ORIGINALWIDTH" val="554.1807"/>
  <p:tag name="LATEXADDIN" val="\documentclass{article}&#10;&#10;\usepackage{amsmath,amsfonts,amssymb,amsthm,booktabs,color,epsfig,graphicx,hyperref,url}&#10;\pagestyle{empty}&#10;\begin{document}&#10;\noindent&#10;{\color{blue}*} $\mathrm{E}{\bf S}={\bf\Sigma}$.&#10;\end{document}"/>
  <p:tag name="IGUANATEXSIZE" val="30"/>
  <p:tag name="IGUANATEXCURSOR" val="205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6.0104"/>
  <p:tag name="ORIGINALWIDTH" val="958.9554"/>
  <p:tag name="LATEXADDIN" val="\documentclass{article}&#10;&#10;\usepackage{amsmath,amsfonts,amssymb,amsthm,booktabs,color,epsfig,graphicx,hyperref,url}&#10;\pagestyle{empty}&#10;\begin{document}&#10;\noindent&#10;\begin{itemize}&#10;\item When $\bf X$ comes from the standard Gaussian\\ and $n/d\rightarrow \gamma \in (0,\infty)$, as $n\wedge d\rightarrow \infty$,\\ the spectrum of $\bf S$ covnerges to\\ the Marcenko-Pastur(MP) law.&#10;\end{itemize}&#10; \end{document}"/>
  <p:tag name="IGUANATEXSIZE" val="36"/>
  <p:tag name="IGUANATEXCURSOR" val="3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8.25732"/>
  <p:tag name="ORIGINALWIDTH" val="960.2645"/>
  <p:tag name="LATEXADDIN" val="\documentclass{article}&#10;&#10;\usepackage{amsmath,amsfonts,amssymb,amsthm,booktabs,color,epsfig,graphicx,hyperref,url}&#10;\pagestyle{empty}&#10;\begin{document}&#10;\noindent&#10;{\color{red}&#10;It means that ${\bf S}$ cannot be directly applied to estimate ${\bf \Sigma}$ in the random matrix theory.&#10;}&#10;&#10; \end{document}"/>
  <p:tag name="IGUANATEXSIZE" val="36"/>
  <p:tag name="IGUANATEXCURSOR" val="158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88.48898"/>
  <p:tag name="LATEXADDIN" val="\documentclass{article}&#10;&#10;\usepackage{amsmath,amsfonts,amssymb,amsthm,booktabs,color,epsfig,graphicx,hyperref,url}&#10;\pagestyle{empty}&#10;\begin{document}&#10;\noindent&#10;$\bf \Sigma$&#10;\end{document}"/>
  <p:tag name="IGUANATEXSIZE" val="40"/>
  <p:tag name="IGUANATEXCURSOR" val="170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20.4349"/>
  <p:tag name="LATEXADDIN" val="\documentclass{article}&#10;&#10;\usepackage{amsmath,amsfonts,amssymb,amsthm,booktabs,color,epsfig,graphicx,hyperref,url}&#10;\pagestyle{empty}&#10;\begin{document}&#10;\noindent&#10;$\bf S$ (or ${\bf S}_D)$\end{document}"/>
  <p:tag name="IGUANATEXSIZE" val="40"/>
  <p:tag name="IGUANATEXCURSOR" val="183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4856"/>
  <p:tag name="ORIGINALWIDTH" val="2051.744"/>
  <p:tag name="LATEXADDIN" val="\documentclass{article}&#10;\usepackage{amsmath,amsfonts,amssymb,amsthm,booktabs,color,epsfig,graphicx,hyperref,url}&#10;\pagestyle{empty}&#10;\begin{document}&#10;\noindent&#10;For {\color{blue}$\lambda_1 &gt; \cdots &gt;  \lambda_m$}$\gg$&#10;{\color{red}$\lambda_{m+1} &gt; \cdots &gt;  \lambda_d$}\end{document}"/>
  <p:tag name="IGUANATEXSIZE" val="100"/>
  <p:tag name="IGUANATEXCURSOR" val="214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944.8819"/>
  <p:tag name="LATEXADDIN" val="\documentclass{article}&#10;\usepackage{amsmath,amsfonts,amssymb,amsthm,booktabs,color,epsfig,graphicx,hyperref,url}&#10;\pagestyle{empty}&#10;\begin{document}&#10;\noindent&#10; {\color{red}&#10;$\lambda_j &lt; C$  for $j&gt;m$}\end{document}"/>
  <p:tag name="IGUANATEXSIZE" val="100"/>
  <p:tag name="IGUANATEXCURSOR" val="199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360.7049"/>
  <p:tag name="LATEXADDIN" val="\documentclass{article}&#10;&#10;\usepackage{amsmath,amsfonts,amssymb,amsthm,booktabs,color,epsfig,graphicx,hyperref,url}&#10;\pagestyle{empty}&#10;\begin{document}&#10;\noindent&#10;\[&#10;{\bf X} \perp {\bf E}&#10;\] &#10;\end{document}"/>
  <p:tag name="IGUANATEXSIZE" val="30"/>
  <p:tag name="IGUANATEXCURSOR" val="1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.36528"/>
  <p:tag name="ORIGINALWIDTH" val="960.9191"/>
  <p:tag name="LATEXADDIN" val="\documentclass{article}&#10;\usepackage{amsmath,amsfonts,amssymb,amsthm,booktabs,color,epsfig,graphicx,hyperref,url}&#10;\pagestyle{empty}&#10;\begin{document}&#10;\noindent Here, $a_j$, $\alpha_1 \geq \cdots \geq \alpha_m$, $C$ are positive constants, $j=1,\dots,m$. &#10;\end{document}"/>
  <p:tag name="IGUANATEXSIZE" val="100"/>
  <p:tag name="IGUANATEXCURSOR" val="195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9846"/>
  <p:tag name="ORIGINALWIDTH" val="992.126"/>
  <p:tag name="LATEXADDIN" val="\documentclass{article}&#10;\usepackage{amsmath,amsfonts,amssymb,amsthm,booktabs,color,epsfig,graphicx,hyperref,url}&#10;\pagestyle{empty}&#10;\begin{document}&#10;\noindent&#10;{\color{blue}$\lambda_j =a_jd^{\alpha_j}$, $j\leq m$}\end{document}"/>
  <p:tag name="IGUANATEXSIZE" val="100"/>
  <p:tag name="IGUANATEXCURSOR" val="211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1257.593"/>
  <p:tag name="LATEXADDIN" val="\documentclass{article}&#10;\usepackage{amsmath,amsfonts,amssymb,amsthm,booktabs,color,epsfig,graphicx,hyperref,url}&#10;\pagestyle{empty}&#10;\begin{document}&#10;\noindent&#10;Spectral decomposition&#10;\end{document}"/>
  <p:tag name="IGUANATEXSIZE" val="100"/>
  <p:tag name="IGUANATEXCURSOR" val="159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60.74244"/>
  <p:tag name="LATEXADDIN" val="\documentclass{article}&#10;&#10;\usepackage{amsmath,amsfonts,amssymb,amsthm,booktabs,color,epsfig,graphicx,hyperref,url}&#10;\pagestyle{empty}&#10;\begin{document}&#10;\noindent&#10;$\bf 0$&#10;\end{document}"/>
  <p:tag name="IGUANATEXSIZE" val="54"/>
  <p:tag name="IGUANATEXCURSOR" val="165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60.74244"/>
  <p:tag name="LATEXADDIN" val="\documentclass{article}&#10;&#10;\usepackage{amsmath,amsfonts,amssymb,amsthm,booktabs,color,epsfig,graphicx,hyperref,url}&#10;\pagestyle{empty}&#10;\begin{document}&#10;\noindent&#10;$\bf 0$&#10;\end{document}"/>
  <p:tag name="IGUANATEXSIZE" val="54"/>
  <p:tag name="IGUANATEXCURSOR" val="165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88.48898"/>
  <p:tag name="LATEXADDIN" val="\documentclass{article}&#10;&#10;\usepackage{amsmath,amsfonts,amssymb,amsthm,booktabs,color,epsfig,graphicx,hyperref,url}&#10;\pagestyle{empty}&#10;\begin{document}&#10;\noindent&#10;$\bf \Sigma$&#10;\end{document}"/>
  <p:tag name="IGUANATEXSIZE" val="54"/>
  <p:tag name="IGUANATEXCURSOR" val="170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02.7372"/>
  <p:tag name="LATEXADDIN" val="\documentclass{article}&#10;&#10;\usepackage{amsmath,amsfonts,amssymb,amsthm,booktabs,color,epsfig,graphicx,hyperref,url}&#10;\pagestyle{empty}&#10;\begin{document}&#10;\noindent&#10;$\bf H$&#10;\end{document}"/>
  <p:tag name="IGUANATEXSIZE" val="54"/>
  <p:tag name="IGUANATEXCURSOR" val="165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4856"/>
  <p:tag name="ORIGINALWIDTH" val="179.2276"/>
  <p:tag name="LATEXADDIN" val="\documentclass{article}&#10;&#10;\usepackage{amsmath,amsfonts,amssymb,amsthm,booktabs,color,epsfig,graphicx,hyperref,url}&#10;\pagestyle{empty}&#10;\begin{document}&#10;\noindent&#10;${\bf H}^\top$&#10;\end{document}"/>
  <p:tag name="IGUANATEXSIZE" val="54"/>
  <p:tag name="IGUANATEXCURSOR" val="161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07.9865"/>
  <p:tag name="LATEXADDIN" val="\documentclass{article}&#10;&#10;\usepackage{amsmath,amsfonts,amssymb,amsthm,booktabs,color,epsfig,graphicx,hyperref,url}&#10;\pagestyle{empty}&#10;\begin{document}&#10;\noindent\color{blue}&#10;$\lambda_1$&#10;\end{document}"/>
  <p:tag name="IGUANATEXSIZE" val="30"/>
  <p:tag name="IGUANATEXCURSOR" val="170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151.4811"/>
  <p:tag name="LATEXADDIN" val="\documentclass{article}&#10;&#10;\usepackage{amsmath,amsfonts,amssymb,amsthm,booktabs,color,epsfig,graphicx,hyperref,url}&#10;\pagestyle{empty}&#10;\begin{document}&#10;\noindent \color{blue}&#10;$\lambda_m$&#10;\end{document}"/>
  <p:tag name="IGUANATEXSIZE" val="30"/>
  <p:tag name="IGUANATEXCURSOR" val="171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106.862"/>
  <p:tag name="LATEXADDIN" val="\documentclass{article}&#10;&#10;\usepackage{amsmath,amsfonts,amssymb,amsthm,booktabs,color,epsfig,graphicx,hyperref,url}&#10;\pagestyle{empty}&#10;\begin{document}&#10;\noindent&#10;single particle image&#10; \end{document}"/>
  <p:tag name="IGUANATEXSIZE" val="30"/>
  <p:tag name="IGUANATEXCURSOR" val="18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4856"/>
  <p:tag name="ORIGINALWIDTH" val="272.9659"/>
  <p:tag name="LATEXADDIN" val="\documentclass{article}&#10;&#10;\usepackage{amsmath,amsfonts,amssymb,amsthm,booktabs,color,epsfig,graphicx,hyperref,url}&#10;\pagestyle{empty}&#10;\begin{document}&#10;\noindent \color{red}&#10;$\lambda_{m+1}$&#10;\end{document}"/>
  <p:tag name="IGUANATEXSIZE" val="30"/>
  <p:tag name="IGUANATEXCURSOR" val="185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116.9854"/>
  <p:tag name="LATEXADDIN" val="\documentclass{article}&#10;&#10;\usepackage{amsmath,amsfonts,amssymb,amsthm,booktabs,color,epsfig,graphicx,hyperref,url}&#10;\pagestyle{empty}&#10;\begin{document}&#10;\noindent \color{red}&#10;$\lambda_d$&#10;\end{document}"/>
  <p:tag name="IGUANATEXSIZE" val="30"/>
  <p:tag name="IGUANATEXCURSOR" val="181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110.9861"/>
  <p:tag name="LATEXADDIN" val="\documentclass{article}&#10;&#10;\usepackage{amsmath,amsfonts,amssymb,amsthm,booktabs,color,epsfig,graphicx,hyperref,url}&#10;\pagestyle{empty}&#10;\begin{document}&#10;\noindent \color{blue}&#10;$\ddots$&#10;\end{document}"/>
  <p:tag name="IGUANATEXSIZE" val="30"/>
  <p:tag name="IGUANATEXCURSOR" val="171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110.9861"/>
  <p:tag name="LATEXADDIN" val="\documentclass{article}&#10;&#10;\usepackage{amsmath,amsfonts,amssymb,amsthm,booktabs,color,epsfig,graphicx,hyperref,url}&#10;\pagestyle{empty}&#10;\begin{document}&#10;\noindent \color{red}&#10;$\ddots$&#10;\end{document}"/>
  <p:tag name="IGUANATEXSIZE" val="30"/>
  <p:tag name="IGUANATEXCURSOR" val="169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2.6624"/>
  <p:tag name="ORIGINALWIDTH" val="959.2826"/>
  <p:tag name="LATEXADDIN" val="\documentclass{article}&#10;&#10;\usepackage{amsmath,amsfonts,amssymb,amsthm,booktabs,color,epsfig,graphicx,hyperref,url}&#10;\pagestyle{empty}&#10;\begin{document}&#10;\noindent&#10;Assume the sample size is ${\color{blue}2n}$.\\[.1in]&#10;Let ${\bf X}=({\bf X}_{(1)},{\bf X}_{(2)} )$ denote the data matrix of size $d \times 2n$.\\[.1in]&#10; Cross data matrices: ${\bf S}_{D(1)}=n^{-1}{\bf X}^\top_{(1)}{\bf X}_{(2)} $ and &#10;${\bf S}_{D(2)}=n^{-1}{\bf X}^\top_{(2)}{\bf X}_{(1)}. $\\[.2in]&#10;\end{document}"/>
  <p:tag name="IGUANATEXSIZE" val="30"/>
  <p:tag name="IGUANATEXCURSOR" val="202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0.1943"/>
  <p:tag name="ORIGINALWIDTH" val="959.6099"/>
  <p:tag name="LATEXADDIN" val="\documentclass{article}&#10;&#10;\usepackage{amsmath,amsfonts,amssymb,amsthm,booktabs,color,epsfig,graphicx,hyperref,url}&#10;\pagestyle{empty}&#10;\begin{document}&#10;\noindent&#10;{\bf Step 1.}Perform singular value decomposition (SVD) on ${\bf S}_{D(1)}$ (or on ${\bf S}_{D(2)}$),&#10;&#10;~~~~~~where $\displaystyle&#10;{\bf S}_{D(1)}=\sum^n_{j=1}&#10;\tilde \lambda_j \tilde{\bf u}_{j(1)}\tilde{\bf u}^\top_{j(2)}$&#10; extracts leading $m$ components.\\[.1in]&#10;{\bf Step 2.} Calculate $\widetilde {\bf h}_{j(\ell)}&#10;={\bf X}_{(\ell)}\widetilde{\bf u}_{j(\ell)}/\sqrt{n\widetilde \lambda_j},~~\ell\in\{1,2\},~j\in\{1,\dots,m \}$.\\[.1in]&#10;{\bf Step 3.} Estimate $\lambda_j$ by $\widetilde \lambda_j$ and ${\bf h}_j$ by $\widetilde {\bf h}_j= (\widetilde{\bf h}_{j(1)}+ \widetilde{\bf h}_{j(2)})/2$.&#10;\end{document}"/>
  <p:tag name="IGUANATEXSIZE" val="30"/>
  <p:tag name="IGUANATEXCURSOR" val="534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488.9389"/>
  <p:tag name="LATEXADDIN" val="\documentclass{article}&#10;&#10;\usepackage{amsmath,amsfonts,amssymb,amsthm,booktabs,color,epsfig,graphicx,hyperref,url}&#10;\pagestyle{empty}&#10;\begin{document}&#10;\noindent&#10;Given $m$,\\[.2in]&#10;\end{document}"/>
  <p:tag name="IGUANATEXSIZE" val="30"/>
  <p:tag name="IGUANATEXCURSOR" val="164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9.82299"/>
  <p:tag name="ORIGINALWIDTH" val="959.9372"/>
  <p:tag name="LATEXADDIN" val="\documentclass{article}&#10;&#10;\usepackage{amsmath,amsfonts,amssymb,amsthm,booktabs,color,epsfig,graphicx,hyperref,url}&#10;\pagestyle{empty}&#10;\begin{document}&#10;\noindent&#10;Let ${\bf X} = {\bf H}{\bf \Lambda}^{1/2}{\bf Z}$ and &#10;${\bf Z} = ({\bf z}_1,\dots,{\bf z}_d)$ be $d\times 2n$ spherical data matrix from a distribution with the identity covariance matrix, where ${\bf z}_j = (z_{j1},\dots, z_{j 2n})$. Suppose that the fourth moment of $z_{ji}$ is bounded.&#10;\end{document}"/>
  <p:tag name="IGUANATEXSIZE" val="30"/>
  <p:tag name="IGUANATEXCURSOR" val="442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39.6987"/>
  <p:tag name="ORIGINALWIDTH" val="684.6876"/>
  <p:tag name="LATEXADDIN" val="\documentclass{article}&#10;&#10;\usepackage{amsmath,amsfonts,amssymb,amsthm,booktabs,color,epsfig,graphicx,hyperref,url}&#10;\pagestyle{empty}&#10;\begin{document}&#10;\noindent&#10;For $j\in\{1,\dots,m\}$,\\[.in]&#10;&#10;$\displaystyle\sqrt{\frac{2n}{{\rm var}(z^2_{11})}}\left(&#10;\frac{\tilde\lambda_j}{\lambda_j}-1\right)&#10;\Rightarrow N(0,1)$,\\[.1in]&#10;&#10;$\displaystyle{\bf h}^\top_j \left(&#10;\frac{\tilde {\bf h}_j}{\|\tilde{\bf h}_j\|}-{\bf h}_j\right)&#10;\rightarrow 0$\\[.1in]&#10;under one of the conditions\\[.1in]&#10;{\color{red}(i)} $d\rightarrow \infty$ and &#10;$n\rightarrow\infty$ for $\alpha_j&gt;1$\\[.1in]&#10;{\color{red}(ii)} $d\rightarrow \infty$ and &#10;$d^{1-\alpha_j}/n\rightarrow 0$ for $\alpha_j \in (1/2,1]$\\[.1in]&#10;{\color{red}(iii)} $d\rightarrow \infty$ and &#10;$d^{2(1-\alpha_j)}/n\rightarrow 0$ for $\alpha_j \in (0,1/2]$\\[.1in]&#10;\end{document}"/>
  <p:tag name="IGUANATEXSIZE" val="30"/>
  <p:tag name="IGUANATEXCURSOR" val="423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39.6987"/>
  <p:tag name="ORIGINALWIDTH" val="794.3292"/>
  <p:tag name="LATEXADDIN" val="\documentclass{article}&#10;&#10;\usepackage{amsmath,amsfonts,amssymb,amsthm,booktabs,color,epsfig,graphicx,hyperref,url}&#10;\pagestyle{empty}&#10;\begin{document}&#10;\noindent&#10;For $j\in\{1,\dots,m\}$,\\[.in]&#10;&#10;$\displaystyle\sqrt{\frac{2n}{{\rm var}(z^2_{11})}}\left(&#10;\frac{\hat\lambda_j}{\lambda_j}-1\right)&#10;\Rightarrow N(0,1)$,\\[.1in]&#10;&#10;$\displaystyle{\bf h}^\top_j \left(&#10;\hat {\bf h}_j-{\bf h}_j\right)&#10;\rightarrow 0$\\[.1in]&#10;under one of the conditions\\[.1in]&#10;{\color{red}(i)} $d\rightarrow \infty$ and &#10;$n\rightarrow\infty$ for $\alpha_j&gt;1$\\[.1in]&#10;{\color{red}(ii)} $d\rightarrow \infty$ and &#10;$d^{2(1-\alpha_j)}/n\rightarrow 0$ for $\alpha_j \in (0,1]$\\[.1in]&#10;\end{document}"/>
  <p:tag name="IGUANATEXSIZE" val="30"/>
  <p:tag name="IGUANATEXCURSOR" val="293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306.7116"/>
  <p:tag name="LATEXADDIN" val="\documentclass{article}&#10;\usepackage{amsmath,xcolor}&#10;\pagestyle{empty}&#10;\begin{document}&#10;&#10;&#10;\[&#10;{\bf I} =  {\bf E}&#10;\]&#10;&#10;\end{document}"/>
  <p:tag name="IGUANATEXSIZE" val="20"/>
  <p:tag name="IGUANATEXCURSOR" val="10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260.2175"/>
  <p:tag name="LATEXADDIN" val="\documentclass{article}&#10;\usepackage{amsmath,amsfonts,amssymb,amsthm,booktabs,color,epsfig,graphicx,hyperref,url}&#10;\pagestyle{empty}&#10;\begin{document}&#10;\noindent&#10;PCA&#10;\end{document}"/>
  <p:tag name="IGUANATEXSIZE" val="100"/>
  <p:tag name="IGUANATEXCURSOR" val="158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597.6753"/>
  <p:tag name="LATEXADDIN" val="\documentclass{article}&#10;\usepackage{amsmath,amsfonts,amssymb,amsthm,booktabs,color,epsfig,graphicx,hyperref,url}&#10;\pagestyle{empty}&#10;\begin{document}&#10;\noindent&#10;CDM-PCA&#10;\end{document}"/>
  <p:tag name="IGUANATEXSIZE" val="100"/>
  <p:tag name="IGUANATEXCURSOR" val="165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9846"/>
  <p:tag name="ORIGINALWIDTH" val="1739.782"/>
  <p:tag name="LATEXADDIN" val="\documentclass{article}&#10;&#10;\usepackage{amsmath,amsfonts,amssymb,amsthm,booktabs,color,epsfig,graphicx,hyperref,url}&#10;\pagestyle{empty}&#10;\begin{document}&#10;\noindent&#10;Further, assume that $z_{ji}$ are iid.&#10;\end{document}"/>
  <p:tag name="IGUANATEXSIZE" val="30"/>
  <p:tag name="IGUANATEXCURSOR" val="197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260.2175"/>
  <p:tag name="LATEXADDIN" val="\documentclass{article}&#10;\usepackage{amsmath,amsfonts,amssymb,amsthm,booktabs,color,epsfig,graphicx,hyperref,url}&#10;\pagestyle{empty}&#10;\begin{document}&#10;\noindent&#10;PCA&#10;\end{document}"/>
  <p:tag name="IGUANATEXSIZE" val="100"/>
  <p:tag name="IGUANATEXCURSOR" val="158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597.6753"/>
  <p:tag name="LATEXADDIN" val="\documentclass{article}&#10;\usepackage{amsmath,amsfonts,amssymb,amsthm,booktabs,color,epsfig,graphicx,hyperref,url}&#10;\pagestyle{empty}&#10;\begin{document}&#10;\noindent&#10;CDM-PCA&#10;\end{document}"/>
  <p:tag name="IGUANATEXSIZE" val="100"/>
  <p:tag name="IGUANATEXCURSOR" val="165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.07425"/>
  <p:tag name="ORIGINALWIDTH" val="959.6099"/>
  <p:tag name="LATEXADDIN" val="\documentclass{article}&#10;&#10;\usepackage{amsmath,amsfonts,amssymb,amsthm,booktabs,color,epsfig,graphicx,hyperref,url}&#10;\pagestyle{empty}&#10;\begin{document}&#10;Consider a simple spiked model: $\lambda_1=d^{\alpha_1}$, $\lambda_2=\cdots=\lambda_d=1$.  &#10;\end{document}"/>
  <p:tag name="IGUANATEXSIZE" val="30"/>
  <p:tag name="IGUANATEXCURSOR" val="221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0.4465"/>
  <p:tag name="ORIGINALWIDTH" val="959.6099"/>
  <p:tag name="LATEXADDIN" val="\documentclass{article}&#10;&#10;\usepackage{amsmath,amsfonts,amssymb,amsthm,booktabs,color,epsfig,graphicx,hyperref,url}&#10;\pagestyle{empty}&#10;\begin{document}&#10;\[&#10;{\color{blue}\frac{\widehat\lambda_1}{\lambda_1}}&#10;=\frac{1}{\lambda_1}\max_{\|{\bf e}_1\|=\|{\bf e}_2\|=1}&#10;{\bf e}_1^\top {\bf S}_D {\bf e}_2&#10;=\max_{\|{\bf e}_1\|=\|{\bf e}_2\|=1}&#10;\frac{1}{2n}{\bf e}_1^\top &#10;\begin{pmatrix}&#10;{\bf z}_{1(1)}\\&#10;{\bf z}_{1(2)}&#10;\end{pmatrix}&#10;\begin{pmatrix}&#10;{\bf z}_{1(1)}\\&#10;{\bf z}_{1(2)}&#10;\end{pmatrix}^\top {\bf e}_2 +{\bf e}_1^\top {\bf R}_n&#10;{\bf e}_2,\]&#10;where&#10;\[&#10;{\bf R}_n =\frac{1}{2n\lambda_1}&#10;\sum_{j=2}^d &#10;\begin{pmatrix}&#10;{\bf z}_{j(1)}\\&#10;{\bf z}_{j(2)}&#10;\end{pmatrix}&#10;\begin{pmatrix}&#10;{\bf z}_{j(1)}\\&#10;{\bf z}_{j(2)}&#10;\end{pmatrix}^\top&#10;\]&#10;\end{document}"/>
  <p:tag name="IGUANATEXSIZE" val="30"/>
  <p:tag name="IGUANATEXCURSOR" val="176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7.6469"/>
  <p:tag name="ORIGINALWIDTH" val="958.9554"/>
  <p:tag name="LATEXADDIN" val="\documentclass{article}&#10;&#10;\usepackage{amsmath,amsfonts,amssymb,amsthm,booktabs,color,epsfig,graphicx,hyperref,url}&#10;\pagestyle{empty}&#10;\begin{document}&#10;\[&#10;{\color{blue}\frac{\widetilde\lambda_1}{\lambda_1}}&#10;=\frac{1}{\lambda_1}\max_{\|{\bf e}_1\|=\|{\bf e}_2\|=1}&#10;{\bf e}_1^\top {\bf S}_{D(1)} {\bf e}_2&#10;=\max_{\|{\bf e}_1\|=\|{\bf e}_2\|=1}&#10;\frac{1}{2n}{\bf e}_1^\top &#10;({\bf z}_{1(1)}{\bf z}^\top_{1(2)}) {\bf e}_2 +{\bf e}_1^\top \widetilde{\bf R}_n&#10;{\bf e}_2,\]&#10;where&#10;\[&#10;\widetilde{\bf R}_n =\frac{1}{n\lambda_1}&#10;\sum_{j=2}^d &#10;({\bf z}_{j(1)}{\bf z}^\top_{j(2)})\]&#10;\end{document}"/>
  <p:tag name="IGUANATEXSIZE" val="30"/>
  <p:tag name="IGUANATEXCURSOR" val="434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260.2175"/>
  <p:tag name="LATEXADDIN" val="\documentclass{article}&#10;\usepackage{amsmath,amsfonts,amssymb,amsthm,booktabs,color,epsfig,graphicx,hyperref,url}&#10;\pagestyle{empty}&#10;\begin{document}&#10;\noindent&#10;PCA&#10;\end{document}"/>
  <p:tag name="IGUANATEXSIZE" val="100"/>
  <p:tag name="IGUANATEXCURSOR" val="158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597.6753"/>
  <p:tag name="LATEXADDIN" val="\documentclass{article}&#10;\usepackage{amsmath,amsfonts,amssymb,amsthm,booktabs,color,epsfig,graphicx,hyperref,url}&#10;\pagestyle{empty}&#10;\begin{document}&#10;\noindent&#10;CDM-PCA&#10;\end{document}"/>
  <p:tag name="IGUANATEXSIZE" val="100"/>
  <p:tag name="IGUANATEXCURSOR" val="165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9832"/>
  <p:tag name="ORIGINALWIDTH" val="1477.315"/>
  <p:tag name="LATEXADDIN" val="\documentclass{article}&#10;&#10;\usepackage{amsmath,amsfonts,amssymb,amsthm,booktabs,color,epsfig,graphicx,hyperref,url}&#10;\pagestyle{empty}&#10;\begin{document}&#10;\noindent&#10;$(n=10^6, d=10^4, m=600)$&#10; \end{document}"/>
  <p:tag name="IGUANATEXSIZE" val="30"/>
  <p:tag name="IGUANATEXCURSOR" val="17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1422.572"/>
  <p:tag name="LATEXADDIN" val="\documentclass{article}&#10;&#10;\usepackage{amsmath,amsfonts,amssymb,amsthm,booktabs,color,epsfig,graphicx,hyperref,url}&#10;\pagestyle{empty}&#10;\begin{document}&#10;\[&#10;{\bf R}_n = {\bf D}_n + &#10;\frac{1}{2}&#10;\begin{pmatrix}&#10;0&amp;\widetilde {\bf R}_n\\&#10;\widetilde {\bf R}_n &amp; 0&#10;\end{pmatrix}\]&#10;\end{document}"/>
  <p:tag name="IGUANATEXSIZE" val="30"/>
  <p:tag name="IGUANATEXCURSOR" val="268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5.9663"/>
  <p:tag name="ORIGINALWIDTH" val="959.2826"/>
  <p:tag name="LATEXADDIN" val="\documentclass{article}&#10;&#10;\usepackage{amsmath,amsfonts,amssymb,amsthm,booktabs,color,epsfig,graphicx,hyperref,url}&#10;\pagestyle{empty}&#10;\begin{document}&#10;\noindent{\color{blue}*}&#10;$&#10;\|{\bf D}_n\|_{\mathcal F}=O_p\left(\frac{d^{1-\alpha_1}}{\sqrt{n}}\right)\mbox{~~and~~}&#10;\|\widetilde{\bf R}_n\|_{\mathcal F}=O_p\left(\frac{d^{1/2-\alpha_1}}{\sqrt{n}}\right)\mbox{~~as~~}d\wedge n\rightarrow\infty.&#10;$&#10;\end{document}"/>
  <p:tag name="IGUANATEXSIZE" val="30"/>
  <p:tag name="IGUANATEXCURSOR" val="393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0605"/>
  <p:tag name="ORIGINALWIDTH" val="960.5917"/>
  <p:tag name="LATEXADDIN" val="\documentclass{article}&#10;&#10;\usepackage{amsmath,amsfonts,amssymb,amsthm,booktabs,color,epsfig,graphicx,hyperref,url}&#10;\pagestyle{empty}&#10;\begin{document}&#10;\[&#10;\mbox{~~with~~}&#10;{\bf D}_n = \frac{1}{2n\lambda_1}&#10;\begin{pmatrix}&#10;\sum^d_{j=2}{\bf z}_{j(1)}{\bf z}_{j(1)}^\top &amp;0\\&#10;0 &amp; \sum^d_{j=2}{\bf z}_{j(2)}{\bf z}_{j(2)}^\top&#10;\end{pmatrix}&#10;\]&#10;\end{document}"/>
  <p:tag name="IGUANATEXSIZE" val="30"/>
  <p:tag name="IGUANATEXCURSOR" val="152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260.2175"/>
  <p:tag name="LATEXADDIN" val="\documentclass{article}&#10;\usepackage{amsmath,amsfonts,amssymb,amsthm,booktabs,color,epsfig,graphicx,hyperref,url}&#10;\pagestyle{empty}&#10;\begin{document}&#10;\noindent&#10;PCA&#10;\end{document}"/>
  <p:tag name="IGUANATEXSIZE" val="100"/>
  <p:tag name="IGUANATEXCURSOR" val="158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29"/>
  <p:tag name="LAYER" val="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28"/>
  <p:tag name="LAYER" val="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597.6753"/>
  <p:tag name="LATEXADDIN" val="\documentclass{article}&#10;\usepackage{amsmath,amsfonts,amssymb,amsthm,booktabs,color,epsfig,graphicx,hyperref,url}&#10;\pagestyle{empty}&#10;\begin{document}&#10;\noindent&#10;CDM-PCA&#10;\end{document}"/>
  <p:tag name="IGUANATEXSIZE" val="100"/>
  <p:tag name="IGUANATEXCURSOR" val="162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1571.803"/>
  <p:tag name="LATEXADDIN" val="\documentclass{article}&#10;&#10;\usepackage{amsmath,amsfonts,amssymb,amsthm,booktabs,color,epsfig,graphicx,hyperref,url}&#10;\pagestyle{empty}&#10;&#10;\begin{document}&#10;\noindent&#10;&#10;\begin{eqnarray}&#10;&amp;&amp;\sqrt{2n}\,({\color{blue}{\bf H}_{[1:m]}^\top}, &#10;{\color{red}{\bf H}_{\rm tail}^\top})&#10;\left( \widetilde {\bf h}_{j} -  {\bf h}_j \right)&#10; \notag&#10;\end{eqnarray}&#10; \end{document}"/>
  <p:tag name="IGUANATEXSIZE" val="30"/>
  <p:tag name="IGUANATEXCURSOR" val="265"/>
  <p:tag name="TRANSPARENCY" val="True"/>
  <p:tag name="FILENAME" val=""/>
  <p:tag name="LATEXENGINEID" val="0"/>
  <p:tag name="TEMPFOLDER" val="C:\Users\user\Desktop\"/>
  <p:tag name="LATEXFORMHEIGHT" val="426.75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1571.803"/>
  <p:tag name="LATEXADDIN" val="\documentclass{article}&#10;&#10;\usepackage{amsmath,amsfonts,amssymb,amsthm,booktabs,color,epsfig,graphicx,hyperref,url}&#10;\pagestyle{empty}&#10;&#10;\begin{document}&#10;\noindent&#10;&#10;\begin{eqnarray}&#10;&amp;&amp;\sqrt{2n}\,({\color{blue}{\bf H}_{[1:m]}^\top}, &#10;{\color{red}{\bf H}_{\rm tail}^\top})&#10;\left( \widehat{\bf h}_{j} -  {\bf h}_j \right)&#10; \notag&#10;\end{eqnarray}&#10; \end{document}"/>
  <p:tag name="IGUANATEXSIZE" val="30"/>
  <p:tag name="IGUANATEXCURSOR" val="282"/>
  <p:tag name="TRANSPARENCY" val="True"/>
  <p:tag name="FILENAME" val=""/>
  <p:tag name="LATEXENGINEID" val="0"/>
  <p:tag name="TEMPFOLDER" val="C:\Users\user\Desktop\"/>
  <p:tag name="LATEXFORMHEIGHT" val="426.75"/>
  <p:tag name="LATEXFORMWIDTH" val="384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903.637"/>
  <p:tag name="LATEXADDIN" val="\documentclass{article}&#10;&#10;\usepackage{amsmath,amsfonts,amssymb,amsthm,booktabs,color,epsfig,graphicx,hyperref,url}&#10;\pagestyle{empty}&#10;\begin{document}&#10;For $j\in {1,\dots,m}$, &#10;\end{document}"/>
  <p:tag name="IGUANATEXSIZE" val="30"/>
  <p:tag name="IGUANATEXCURSOR" val="173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5.98803"/>
  <p:tag name="ORIGINALWIDTH" val="566.9291"/>
  <p:tag name="LATEXADDIN" val="\documentclass{article}&#10;\usepackage{amsmath,xcolor}&#10;\pagestyle{empty}&#10;\begin{document}&#10;&#10;&#10;\[&#10;{\bf I} = {\bf X} + {\bf E}&#10;\]&#10;&#10;\end{document}"/>
  <p:tag name="IGUANATEXSIZE" val="20"/>
  <p:tag name="IGUANATEXCURSOR" val="10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597.6753"/>
  <p:tag name="LATEXADDIN" val="\documentclass{article}&#10;\usepackage{amsmath,amsfonts,amssymb,amsthm,booktabs,color,epsfig,graphicx,hyperref,url}&#10;\pagestyle{empty}&#10;\begin{document}&#10;\noindent&#10;CDM-PCA&#10;\end{document}"/>
  <p:tag name="IGUANATEXSIZE" val="100"/>
  <p:tag name="IGUANATEXCURSOR" val="165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260.2175"/>
  <p:tag name="LATEXADDIN" val="\documentclass{article}&#10;\usepackage{amsmath,amsfonts,amssymb,amsthm,booktabs,color,epsfig,graphicx,hyperref,url}&#10;\pagestyle{empty}&#10;\begin{document}&#10;\noindent&#10;PCA&#10;\end{document}"/>
  <p:tag name="IGUANATEXSIZE" val="100"/>
  <p:tag name="IGUANATEXCURSOR" val="158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4.0026"/>
  <p:tag name="ORIGINALWIDTH" val="960.2645"/>
  <p:tag name="LATEXADDIN" val="\documentclass{article}&#10;&#10;\usepackage{amsmath,amsfonts,amssymb,amsthm,booktabs,color,epsfig,graphicx,hyperref,url}&#10;\pagestyle{empty}&#10;&#10;\begin{document}&#10;\noindent&#10;&#10;\begin{eqnarray}&#10;&amp;&amp;\sqrt{2n}\,({\color{blue}{\bf H}_{[1:m]/{j}}^\top},&#10; {\color{blue}{\bf h}_{j}^\top}, &#10;{\color{red}{\bf H}_{\rm tail}^\top})&#10;\left( \widetilde {\bf h}_{j} -  {\bf h}_j \right)&#10;\Rightarrow \left(  {\color{blue}N_{m-1}(0, {\rm M}^{[j]}), o_p(1)},  {\color{red}o_p(1)\mbox{-norm}}\right)&#10; \notag&#10;\end{eqnarray}&#10; \end{document}"/>
  <p:tag name="IGUANATEXSIZE" val="30"/>
  <p:tag name="IGUANATEXCURSOR" val="410"/>
  <p:tag name="TRANSPARENCY" val="True"/>
  <p:tag name="FILENAME" val=""/>
  <p:tag name="LATEXENGINEID" val="0"/>
  <p:tag name="TEMPFOLDER" val="C:\Users\user\Desktop\"/>
  <p:tag name="LATEXFORMHEIGHT" val="426.75"/>
  <p:tag name="LATEXFORMWIDTH" val="384"/>
  <p:tag name="LATEXFORMWRAP" val="True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51299"/>
  <p:tag name="ORIGINALWIDTH" val="959.2826"/>
  <p:tag name="LATEXADDIN" val="\documentclass{article}&#10;&#10;\usepackage{amsmath,amsfonts,amssymb,amsthm,booktabs,color,epsfig,graphicx,hyperref,url}&#10;\pagestyle{empty}&#10;&#10;\begin{document}&#10;\noindent&#10;Assume that $\alpha_1=\cdots=\alpha_m$ for $\lambda_j=a_j d^{\alpha_j},~j\in {1,\dots,m}.$\\&#10;Under suitable conditions,&#10; \end{document}"/>
  <p:tag name="IGUANATEXSIZE" val="30"/>
  <p:tag name="IGUANATEXCURSOR" val="278"/>
  <p:tag name="TRANSPARENCY" val="True"/>
  <p:tag name="FILENAME" val=""/>
  <p:tag name="LATEXENGINEID" val="0"/>
  <p:tag name="TEMPFOLDER" val="C:\Users\user\Desktop\"/>
  <p:tag name="LATEXFORMHEIGHT" val="426.75"/>
  <p:tag name="LATEXFORMWIDTH" val="384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4.32992"/>
  <p:tag name="ORIGINALWIDTH" val="961.2463"/>
  <p:tag name="LATEXADDIN" val="\documentclass{article}&#10;&#10;\usepackage{amsmath,amsfonts,amssymb,amsthm,booktabs,color,epsfig,graphicx,hyperref,url}&#10;\pagestyle{empty}&#10;&#10;\begin{document}&#10;\noindent&#10;&#10;\begin{eqnarray}&#10;&amp;&amp;\sqrt{2n}\,({\color{blue}{\bf H}_{[1:m]/{j}}^\top},&#10; {\color{blue}{\bf h}_{j}^\top}, &#10;{\color{red}{\bf H}_{\rm tail}^\top})&#10;\left( \widehat {\bf h}_{j} -  {\bf h}_j \right)&#10;\Rightarrow \left(  {\color{blue}N_{m-1}(0, {\rm M^{[j]}}), o_p(1)},  {\color{red}o_p(1)\mbox{-norm}}\right)&#10; \notag&#10;\end{eqnarray}&#10; \end{document}"/>
  <p:tag name="IGUANATEXSIZE" val="30"/>
  <p:tag name="IGUANATEXCURSOR" val="407"/>
  <p:tag name="TRANSPARENCY" val="True"/>
  <p:tag name="FILENAME" val=""/>
  <p:tag name="LATEXENGINEID" val="0"/>
  <p:tag name="TEMPFOLDER" val="C:\Users\user\Desktop\"/>
  <p:tag name="LATEXFORMHEIGHT" val="426.75"/>
  <p:tag name="LATEXFORMWIDTH" val="384"/>
  <p:tag name="LATEXFORMWRAP" val="True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5.34716"/>
  <p:tag name="ORIGINALWIDTH" val="960.5917"/>
  <p:tag name="LATEXADDIN" val="\documentclass{article}&#10;&#10;\usepackage{amsmath,amsfonts,amssymb,amsthm,booktabs,color,epsfig,graphicx,hyperref,url}&#10;\pagestyle{empty}&#10;\begin{document}&#10;\noindent&#10;{\color{blue}*} Our theorem includes a more general situation $\alpha_j \neq \alpha_k$, $j\neq k$. &#10;\end{document}"/>
  <p:tag name="IGUANATEXSIZE" val="30"/>
  <p:tag name="IGUANATEXCURSOR" val="174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260.2175"/>
  <p:tag name="LATEXADDIN" val="\documentclass{article}&#10;\usepackage{amsmath,amsfonts,amssymb,amsthm,booktabs,color,epsfig,graphicx,hyperref,url}&#10;\pagestyle{empty}&#10;\begin{document}&#10;\noindent&#10;PCA&#10;\end{document}"/>
  <p:tag name="IGUANATEXSIZE" val="100"/>
  <p:tag name="IGUANATEXCURSOR" val="158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597.6753"/>
  <p:tag name="LATEXADDIN" val="\documentclass{article}&#10;\usepackage{amsmath,amsfonts,amssymb,amsthm,booktabs,color,epsfig,graphicx,hyperref,url}&#10;\pagestyle{empty}&#10;\begin{document}&#10;\noindent&#10;CDM-PCA&#10;\end{document}"/>
  <p:tag name="IGUANATEXSIZE" val="100"/>
  <p:tag name="IGUANATEXCURSOR" val="165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39.6987"/>
  <p:tag name="ORIGINALWIDTH" val="807.4207"/>
  <p:tag name="LATEXADDIN" val="\documentclass{article}&#10;&#10;\usepackage{amsmath,amsfonts,amssymb,amsthm,booktabs,color,epsfig,graphicx,hyperref,url}&#10;\pagestyle{empty}&#10;&#10;\begin{document}&#10;\noindent&#10;Assume the spiked covariance model, where the leading $m$ population eigenvalues are distinct. Then, (a)~for $j=1,\dots,m$,&#10;\[&#10;\sqrt{\frac{2n}{{\rm var} (z^2_{j1})}} \left( \frac{\tilde \lambda_j}{\lambda_j} -1\right) \Rightarrow N(0,1),&#10;\]&#10;and ${\rm sgn}( {\bf h}_{j}^\top \tilde {\bf h}_{j}) {\bf h}_j^\top \tilde {\bf h}_{j} -1 =o_p(1)$&#10;under conditions:&#10; $ d\rightarrow \infty$ and $n \rightarrow \infty$ if $\alpha_j &gt;1/2$; $ d\rightarrow \infty$ and $d^{2(1-\alpha_j)} / n \rightarrow 0$  if $\alpha_j \in (0,1/2]$.&#10;&#10;\noindent (b) For $j=1,\dots,m$,&#10;\[&#10;{\rm sgn}\left( {\bf h}_{j}^\top \tilde {\bf h}_{j}\right) {\bf h}_j^\top \frac{\tilde {\bf h}_{j}}{\|\tilde {\bf h}_{j}\|} -1 =o_p(1)&#10;\]&#10;under conditions:&#10;  \begin{description}&#10; \item[(i)] $ d\rightarrow \infty$ and $n \rightarrow \infty$ if $\alpha_j &gt;1$;&#10; \item[(ii)] $ d\rightarrow \infty$ and $d^{1-\alpha_j}/n\rightarrow 0$ if $\alpha_j \in(1/2,1]$;&#10; \item[(iii)] $ d\rightarrow \infty$ and $d^{2(1-\alpha_j)} / n \rightarrow 0$ if $\alpha_j \in (0,1/2]$.&#10; \end{description}&#10; \end{document}"/>
  <p:tag name="IGUANATEXSIZE" val="30"/>
  <p:tag name="IGUANATEXCURSOR" val="1199"/>
  <p:tag name="TRANSPARENCY" val="True"/>
  <p:tag name="FILENAME" val=""/>
  <p:tag name="LATEXENGINEID" val="0"/>
  <p:tag name="TEMPFOLDER" val="C:\Users\user\Desktop\"/>
  <p:tag name="LATEXFORMHEIGHT" val="426.75"/>
  <p:tag name="LATEXFORMWIDTH" val="384"/>
  <p:tag name="LATEXFORMWRAP" val="True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10.5701"/>
  <p:tag name="ORIGINALWIDTH" val="959.2826"/>
  <p:tag name="LATEXADDIN" val="\documentclass{article}&#10;&#10;\usepackage{amsmath,amsfonts,amssymb,amsthm,booktabs,color,epsfig,graphicx,hyperref,url}&#10;\pagestyle{empty}&#10;&#10;\begin{document}&#10;\noindent&#10;Assume the spiked covariance model, where the leading $m$ population eigenvalues are distinct, and  conditions of Theorem 1 (a). &#10;Consider the $j$th eigenvector, where $s_{u-1}&lt; j\le s_u \le m$. Then&#10;\begin{eqnarray}&#10;&amp;&amp;\sqrt{2n}\,{\bf H}_{[1:m]}^\top &#10;\left( \tilde {\bf h}_{j} -  {\bf h}_j \right)&#10;   \Rightarrow N_m\left( {\bf 0},  {\bf M}^{[j]}  \right), \notag&#10;\end{eqnarray}&#10;where ${\bf M}^{[j]}$ is an $m\times m$ matrix with $(k,k)^{\rm th}$ diagonal entries and $(k,k')^{\rm th}$ off-diagonal entries given by&#10;\begin{align}&#10;&amp;{\bf M}^{[j]}_{ kk} = \left\{\begin{array}{ll}&#10;  \frac{a_ka_j}{(a_k-a_j)^2} {\rm E}[z^2_{j1}z^2_{k1}], &amp;k \in (s_{u-1}, s_u],\\&#10;  0, &amp; k\notin  (s_{u-1}, s_u], \end{array}\right. \\[1ex]&#10;&amp;&#10;{\bf M}^{[j]}_{ kk'}=\left\{\begin{array}{ll}&#10;  \frac{ a_j \sqrt{a_k a_{k'}}   }{(a_k-a_j)(a_{k'}-a_j)} {\rm E}[ z_{k1} z_{k'1}&#10;   z^2_{j1}], &amp;k,k' \in (s_{u-1}, s_u], \\&#10;   0, &amp; k'\notin  (s_{u-1}, s_u]~ {\rm or}~ k\notin  (s_{u-1}, s_u]. \end{array}\right.&#10;\end{align}&#10;&#10; \end{document}"/>
  <p:tag name="IGUANATEXSIZE" val="30"/>
  <p:tag name="IGUANATEXCURSOR" val="477"/>
  <p:tag name="TRANSPARENCY" val="True"/>
  <p:tag name="FILENAME" val=""/>
  <p:tag name="LATEXENGINEID" val="0"/>
  <p:tag name="TEMPFOLDER" val="C:\Users\user\Desktop\"/>
  <p:tag name="LATEXFORMHEIGHT" val="426.75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2004.5"/>
  <p:tag name="LATEXADDIN" val="\documentclass{article}&#10;&#10;\usepackage{amsmath,amsfonts,amssymb,amsthm,booktabs,color,epsfig,graphicx,hyperref,url}&#10;\pagestyle{empty}&#10;\begin{document}&#10;\noindent&#10;\[&#10;{\rm var}[{\rm vec}{\bf X}] ={\rm diag}(\tau^2_1,\dots,\tau^2_m,0,\dots,0)\] &#10;\end{document}"/>
  <p:tag name="IGUANATEXSIZE" val="30"/>
  <p:tag name="IGUANATEXCURSOR" val="22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1.5432"/>
  <p:tag name="ORIGINALWIDTH" val="961.2463"/>
  <p:tag name="LATEXADDIN" val="\documentclass{article}&#10;&#10;\usepackage{amsmath,amsfonts,amssymb,amsthm,booktabs,color,epsfig,graphicx,hyperref,url}&#10;\pagestyle{empty}&#10;&#10;\begin{document}&#10;\noindent&#10;Assume the spiked covariance model, where the leading $m$ population eigenvalues are distinct, and conditions of Theorem 1 (a). Then,\\[2ex]&#10;${\rm (a)~}\displaystyle&#10;\sqrt{2n}\, {\bf h}_k^\top&#10;\left( \frac{\tilde {\bf h}_{j}}{\|\tilde {\bf h}_{j} \|} -  {\bf h}_j \right)&#10;   \Rightarrow N\left(0, {\bf M}_{kk}^{[j]}  \right),~k \neq j,~k,j\in (s_{u-1}, s_u],&#10;$\\[2ex]&#10;and&#10;\begin{eqnarray*}&#10;\sqrt{2n}\, {\bf h}_k^\top&#10;\left( \frac{\tilde {\bf h}_{j}}{\|\tilde {\bf h}_{j}\|} -  {\bf h}_j \right)&#10;=o_p(1),~ j \in (s_{u-1},s_u], ~k \notin (s_{u-1}, s_u];&#10;\end{eqnarray*}&#10;&#10;&#10; \end{document}"/>
  <p:tag name="IGUANATEXSIZE" val="30"/>
  <p:tag name="IGUANATEXCURSOR" val="531"/>
  <p:tag name="TRANSPARENCY" val="True"/>
  <p:tag name="FILENAME" val=""/>
  <p:tag name="LATEXENGINEID" val="0"/>
  <p:tag name="TEMPFOLDER" val="C:\Users\user\Desktop\"/>
  <p:tag name="LATEXFORMHEIGHT" val="426.75"/>
  <p:tag name="LATEXFORMWIDTH" val="384"/>
  <p:tag name="LATEXFORMWRAP" val="True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19.5839"/>
  <p:tag name="ORIGINALWIDTH" val="960.5917"/>
  <p:tag name="LATEXADDIN" val="\documentclass{article}&#10;&#10;\usepackage{amsmath,amsfonts,amssymb,amsthm,booktabs,color,epsfig,graphicx,hyperref,url}&#10;\pagestyle{empty}&#10;&#10;\begin{document}&#10;\noindent&#10;${\rm (b)~}$ Further assume that $ d\rightarrow \infty$ and $d^{2(1-\alpha_j)} / n \rightarrow 0$ if $\alpha_j \in (1/2,1]$. Then&#10;&#10;\begin{eqnarray*}&#10;&amp;&amp;\|\tilde {\bf h}_{j}\|=1+o_p(n^{-1/2}),~ \sqrt{2n}\, {\bf h}_j^\top&#10;\left(\frac{\tilde {\bf h}_{j}}{\|\tilde {\bf h}_{j}\|} -  {\bf h}_j \right)&#10;=o_p(1) ,~j\in (s_{u-1}, s_u];\\&#10;&amp;&amp; \tilde {\bf h}_{k}^\top \tilde {\bf h}_{j} =o_p\left(n^{-1/4}\right),~~k \neq j,~k,j \leq m.&#10;\end{eqnarray*}&#10;Moreover,&#10;\begin{eqnarray*}&#10;\left\|{\bf H}_{\rm tail}^\top \tilde {\bf h}_{j} \right\| =o_p\left(n^{-1/4}\right),~&#10;\left\|{\bf H}_{\rm tail}^\top \frac{\tilde {\bf h}_{j}}{\|\tilde {\bf h}_{j}\|}  \right\| =o_p\left(n^{-1/4}\right).&#10;\end{eqnarray*}&#10;&#10;&#10;&#10; \end{document}"/>
  <p:tag name="IGUANATEXSIZE" val="30"/>
  <p:tag name="IGUANATEXCURSOR" val="174"/>
  <p:tag name="TRANSPARENCY" val="True"/>
  <p:tag name="FILENAME" val=""/>
  <p:tag name="LATEXENGINEID" val="0"/>
  <p:tag name="TEMPFOLDER" val="C:\Users\user\Desktop\"/>
  <p:tag name="LATEXFORMHEIGHT" val="426.75"/>
  <p:tag name="LATEXFORMWIDTH" val="384"/>
  <p:tag name="LATEXFORMWRAP" val="True"/>
  <p:tag name="BITMAPVECTOR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5.652"/>
  <p:tag name="ORIGINALWIDTH" val="961.2463"/>
  <p:tag name="LATEXADDIN" val="\documentclass{article}&#10;&#10;\usepackage{amsmath,amsfonts,amssymb,amsthm,booktabs,color,epsfig,graphicx,hyperref,url}&#10;\pagestyle{empty}&#10;&#10;\begin{document}&#10;\noindent&#10;Assume the spiked covariance model, where the leading $m$ population eigenvalues are distinct. Then for $j\in\{1,\dots,m\}$,&#10;\[&#10;\sqrt{\frac{2n}{{\rm var} (z^2_{j1})}} \left( \frac{\hat \lambda_j}{\lambda_j} -1\right) \Rightarrow N(0,1),~&#10; {\bf h}_j^\top \hat {\bf h}_{j} -1=o_p(1)&#10;\]&#10;under conditions:\\[1ex]&#10;$\rm(i')$~ $ d\rightarrow \infty$ and $n \rightarrow \infty$ if $\alpha_j &gt;1$;\\[1ex]&#10;$\rm(ii')$~$ d\rightarrow \infty$ and $d^{2(1-\alpha_j)} / n \rightarrow 0$ if $\alpha_j \in (0,1]$.&#10; \end{document}"/>
  <p:tag name="IGUANATEXSIZE" val="30"/>
  <p:tag name="IGUANATEXCURSOR" val="656"/>
  <p:tag name="TRANSPARENCY" val="True"/>
  <p:tag name="FILENAME" val=""/>
  <p:tag name="LATEXENGINEID" val="0"/>
  <p:tag name="TEMPFOLDER" val="C:\Users\user\Desktop\"/>
  <p:tag name="LATEXFORMHEIGHT" val="426.75"/>
  <p:tag name="LATEXFORMWIDTH" val="384"/>
  <p:tag name="LATEXFORMWRAP" val="True"/>
  <p:tag name="BITMAPVECTOR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7.7574"/>
  <p:tag name="ORIGINALWIDTH" val="960.2645"/>
  <p:tag name="LATEXADDIN" val="\documentclass{article}&#10;&#10;\usepackage{amsmath,amsfonts,amssymb,amsthm,booktabs,color,epsfig,graphicx,hyperref,url}&#10;\pagestyle{empty}&#10;&#10;\begin{document}&#10;\noindent&#10;Assume the spiked covariance model, where the leading $m$ population eigenvalues are distinct, and conditions (i')-(ii') in Theorem 4. Consider the $j$th eigenvector, where $s_{u-1}&lt; j\le s_u \le m$. Then,\\[2ex]&#10;$\rm(a)~$&#10;$\displaystyle\sqrt{2n}\, {\bf H}_{[1:m]}^\top&#10;\left(\hat{\bf h}_{j} -  {\bf h}_j \right)&#10;   \Rightarrow N_m\left({\bf 0},  {\bf M}^{[j]}  \right),&#10;   $\\[2ex]&#10;$\rm(b)~$&#10;$\displaystyle&#10;\left\|{\bf H}_{\rm tail}^\top\left(\hat {\bf h}_{j}- {\bf h}_j \right) \right\| =o_p\left(n^{-1/4}\right).$&#10; \end{document}"/>
  <p:tag name="IGUANATEXSIZE" val="30"/>
  <p:tag name="IGUANATEXCURSOR" val="491"/>
  <p:tag name="TRANSPARENCY" val="True"/>
  <p:tag name="FILENAME" val=""/>
  <p:tag name="LATEXENGINEID" val="0"/>
  <p:tag name="TEMPFOLDER" val="C:\Users\user\Desktop\"/>
  <p:tag name="LATEXFORMHEIGHT" val="426.75"/>
  <p:tag name="LATEXFORMWIDTH" val="673.5"/>
  <p:tag name="LATEXFORMWRAP" val="True"/>
  <p:tag name="BITMAPVECTOR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6.4792"/>
  <p:tag name="ORIGINALWIDTH" val="1175.103"/>
  <p:tag name="LATEXADDIN" val="\documentclass{article}&#10;&#10;\usepackage{amsmath,amsfonts,amssymb,amsthm,booktabs,color,epsfig,graphicx,hyperref,url}&#10;\pagestyle{empty}&#10;\begin{document}&#10;\noindent&#10;$\|{\bf h}_j\|=1:~~{\bf h}_j^\top \dot{\bf h}_j=0$&#10;\end{document}"/>
  <p:tag name="IGUANATEXSIZE" val="30"/>
  <p:tag name="IGUANATEXCURSOR" val="198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6.4792"/>
  <p:tag name="ORIGINALWIDTH" val="2112.486"/>
  <p:tag name="LATEXADDIN" val="\documentclass{article}&#10;&#10;\usepackage{amsmath,amsfonts,amssymb,amsthm,booktabs,color,epsfig,graphicx,hyperref,url}&#10;\pagestyle{empty}&#10;\begin{document}&#10;\noindent&#10;${\bf h}_k^\top {\bf h}_j=0,~~k\neq j:~~{\bf h}_k^\top \dot{\bf h}_j + {\bf h}_j^\top \dot{\bf h}_k=0$&#10;\end{document}"/>
  <p:tag name="IGUANATEXSIZE" val="30"/>
  <p:tag name="IGUANATEXCURSOR" val="243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.9809"/>
  <p:tag name="ORIGINALWIDTH" val="2280.465"/>
  <p:tag name="LATEXADDIN" val="\documentclass{article}&#10;&#10;\usepackage{amsmath,amsfonts,amssymb,amsthm,booktabs,color,epsfig,graphicx,hyperref,url}&#10;\pagestyle{empty}&#10;\begin{document}&#10;\noindent&#10;$\lambda_j {\bf h}_j = {\bf \Sigma h}_j &#10;:~~\dot{\lambda}_j{\bf h}_j+\lambda_j\dot{\bf h}_j&#10;=\dot{\bf \Sigma}{\bf h}_j + {\bf \Sigma}\dot{\bf h}_j$&#10;\end{document}"/>
  <p:tag name="IGUANATEXSIZE" val="30"/>
  <p:tag name="IGUANATEXCURSOR" val="306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1.1365"/>
  <p:tag name="ORIGINALWIDTH" val="959.6099"/>
  <p:tag name="LATEXADDIN" val="\documentclass{article}&#10;&#10;\usepackage{amsmath,amsfonts,amssymb,amsthm,booktabs,color,epsfig,graphicx,hyperref,url}&#10;\pagestyle{empty}&#10;\begin{document}&#10;\noindent&#10;\begin{itemize}&#10;\item[] The sample size $n=100$&#10;\item[] The covariate dimension $d = 200, 2000$&#10;\item[] $\bf \Sigma$ is a $d\times d$ diagonal matrix of &#10;the form diag $(16d^{2/3}, 4d^{2/3}, d^{1/3}, .5d^{1/3}, 1,\dots,1)$&#10;\item[] The number of simulation runs is $2000$.&#10;&#10;\end{itemize}&#10;\end{document}"/>
  <p:tag name="IGUANATEXSIZE" val="44"/>
  <p:tag name="IGUANATEXCURSOR" val="391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8506</TotalTime>
  <Words>1497</Words>
  <Application>Microsoft Office PowerPoint</Application>
  <PresentationFormat>寬螢幕</PresentationFormat>
  <Paragraphs>204</Paragraphs>
  <Slides>45</Slides>
  <Notes>25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51" baseType="lpstr">
      <vt:lpstr>新細明體</vt:lpstr>
      <vt:lpstr>Arial</vt:lpstr>
      <vt:lpstr>Calibri</vt:lpstr>
      <vt:lpstr>Calibri Light</vt:lpstr>
      <vt:lpstr>Wingdings</vt:lpstr>
      <vt:lpstr>Office 佈景主題</vt:lpstr>
      <vt:lpstr>Covariance Matrix Estimation and its Application  in Cryo-EM</vt:lpstr>
      <vt:lpstr>PowerPoint 簡報</vt:lpstr>
      <vt:lpstr>PowerPoint 簡報</vt:lpstr>
      <vt:lpstr>Signal-plus-noise model </vt:lpstr>
      <vt:lpstr>Signal-plus-noise model </vt:lpstr>
      <vt:lpstr>Spiked Covariance model (Johnstone, 2001)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A data matrix </vt:lpstr>
      <vt:lpstr>Sample covariance matrix and its dual</vt:lpstr>
      <vt:lpstr>Two facts</vt:lpstr>
      <vt:lpstr>PowerPoint 簡報</vt:lpstr>
      <vt:lpstr>Question:  In HDLSS, can the eigenvalues and eigenvectors of            be estimated from that of                      ? </vt:lpstr>
      <vt:lpstr>Spiked covariance model</vt:lpstr>
      <vt:lpstr>Cross data matrix (CDM) PCA (Yata and Aoshima, 2010)</vt:lpstr>
      <vt:lpstr>CDM-PCA and PCA (Yata and Aoshima, 2009, 2010)</vt:lpstr>
      <vt:lpstr>Consistency region: CDM-PCA v.s. PCA ( Aoshima et al., 2018)</vt:lpstr>
      <vt:lpstr>PowerPoint 簡報</vt:lpstr>
      <vt:lpstr>Broader consistency region for CDM-PCA (W., Huang and Chen, 2019)</vt:lpstr>
      <vt:lpstr>Broader consistency region for CDM-PCA (W., Huang and Chen, 2019)</vt:lpstr>
      <vt:lpstr>PowerPoint 簡報</vt:lpstr>
      <vt:lpstr>      </vt:lpstr>
      <vt:lpstr>Theorem 1. (Yata and Aoshima, 2012)</vt:lpstr>
      <vt:lpstr>Theorem 2 (CDM-PCA). (W., Huang and Chen, 2019)</vt:lpstr>
      <vt:lpstr>Theorem 3. (W., Huang and Chen, 2019)</vt:lpstr>
      <vt:lpstr>PowerPoint 簡報</vt:lpstr>
      <vt:lpstr>Theorem 4. (Yata and Aoshima, 2009)</vt:lpstr>
      <vt:lpstr>Theorem 5(PCA). (W., Huang and Chen, 2019)</vt:lpstr>
      <vt:lpstr>The key of our proofs: a perturbation method </vt:lpstr>
      <vt:lpstr>The key of our proofs: a perturbation method </vt:lpstr>
      <vt:lpstr>The key of our proofs: a perturbation method </vt:lpstr>
      <vt:lpstr>PowerPoint 簡報</vt:lpstr>
      <vt:lpstr>Setting</vt:lpstr>
      <vt:lpstr>Table 1: (Degenerate asymptotic normality)</vt:lpstr>
      <vt:lpstr>PowerPoint 簡報</vt:lpstr>
      <vt:lpstr>PowerPoint 簡報</vt:lpstr>
      <vt:lpstr>PowerPoint 簡報</vt:lpstr>
      <vt:lpstr>PowerPoint 簡報</vt:lpstr>
      <vt:lpstr>PowerPoint 簡報</vt:lpstr>
      <vt:lpstr>Thanks for 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RKHSs</dc:title>
  <dc:creator>Windows 使用者</dc:creator>
  <cp:lastModifiedBy>Windows 使用者</cp:lastModifiedBy>
  <cp:revision>490</cp:revision>
  <dcterms:created xsi:type="dcterms:W3CDTF">2019-11-06T03:24:56Z</dcterms:created>
  <dcterms:modified xsi:type="dcterms:W3CDTF">2019-12-19T02:05:31Z</dcterms:modified>
</cp:coreProperties>
</file>