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58" r:id="rId9"/>
    <p:sldId id="263" r:id="rId10"/>
    <p:sldId id="264" r:id="rId11"/>
    <p:sldId id="268" r:id="rId12"/>
    <p:sldId id="265" r:id="rId13"/>
    <p:sldId id="266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51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63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020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97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266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232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138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8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868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1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802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18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164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39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65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68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372F0-CC13-46DE-BE0E-C4B0494932EE}" type="datetimeFigureOut">
              <a:rPr lang="zh-TW" altLang="en-US" smtClean="0"/>
              <a:t>2021/7/19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A353430-3877-4AA1-8244-5B9068C9128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254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3" Type="http://schemas.openxmlformats.org/officeDocument/2006/relationships/image" Target="../media/image66.png"/><Relationship Id="rId7" Type="http://schemas.openxmlformats.org/officeDocument/2006/relationships/image" Target="../media/image8.png"/><Relationship Id="rId12" Type="http://schemas.openxmlformats.org/officeDocument/2006/relationships/image" Target="../media/image2.png"/><Relationship Id="rId17" Type="http://schemas.openxmlformats.org/officeDocument/2006/relationships/image" Target="../media/image1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9.jpeg"/><Relationship Id="rId5" Type="http://schemas.openxmlformats.org/officeDocument/2006/relationships/image" Target="../media/image50.png"/><Relationship Id="rId15" Type="http://schemas.openxmlformats.org/officeDocument/2006/relationships/image" Target="../media/image12.png"/><Relationship Id="rId10" Type="http://schemas.openxmlformats.org/officeDocument/2006/relationships/image" Target="../media/image1111.png"/><Relationship Id="rId4" Type="http://schemas.openxmlformats.org/officeDocument/2006/relationships/image" Target="../media/image44.png"/><Relationship Id="rId9" Type="http://schemas.openxmlformats.org/officeDocument/2006/relationships/image" Target="../media/image1011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11.JPG"/><Relationship Id="rId4" Type="http://schemas.openxmlformats.org/officeDocument/2006/relationships/image" Target="../media/image17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1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13.jpeg"/><Relationship Id="rId5" Type="http://schemas.openxmlformats.org/officeDocument/2006/relationships/image" Target="../media/image18.png"/><Relationship Id="rId10" Type="http://schemas.openxmlformats.org/officeDocument/2006/relationships/image" Target="../media/image12.JPG"/><Relationship Id="rId4" Type="http://schemas.openxmlformats.org/officeDocument/2006/relationships/image" Target="../media/image17.png"/><Relationship Id="rId9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380392"/>
            <a:ext cx="9274003" cy="2670444"/>
          </a:xfrm>
        </p:spPr>
        <p:txBody>
          <a:bodyPr/>
          <a:lstStyle/>
          <a:p>
            <a:r>
              <a:rPr lang="en-US" altLang="zh-TW" sz="3600" dirty="0"/>
              <a:t>Recovery of conformational continuum 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from </a:t>
            </a:r>
            <a:r>
              <a:rPr lang="en-US" altLang="zh-TW" sz="3600" dirty="0"/>
              <a:t>single-particle </a:t>
            </a:r>
            <a:r>
              <a:rPr lang="en-US" altLang="zh-TW" sz="3600" dirty="0" err="1"/>
              <a:t>cryo</a:t>
            </a:r>
            <a:r>
              <a:rPr lang="en-US" altLang="zh-TW" sz="3600" dirty="0"/>
              <a:t>-EM data:</a:t>
            </a:r>
            <a:br>
              <a:rPr lang="en-US" altLang="zh-TW" sz="3600" dirty="0"/>
            </a:br>
            <a:r>
              <a:rPr lang="en-US" altLang="zh-TW" sz="3600" dirty="0"/>
              <a:t>Optimization of </a:t>
            </a:r>
            <a:r>
              <a:rPr lang="en-US" altLang="zh-TW" sz="3600" dirty="0" err="1"/>
              <a:t>ManifoldEM</a:t>
            </a:r>
            <a:r>
              <a:rPr lang="en-US" altLang="zh-TW" sz="3600" dirty="0"/>
              <a:t> informed </a:t>
            </a:r>
            <a:r>
              <a:rPr lang="en-US" altLang="zh-TW" sz="3600" dirty="0" smtClean="0"/>
              <a:t/>
            </a:r>
            <a:br>
              <a:rPr lang="en-US" altLang="zh-TW" sz="3600" dirty="0" smtClean="0"/>
            </a:br>
            <a:r>
              <a:rPr lang="en-US" altLang="zh-TW" sz="3600" dirty="0" smtClean="0"/>
              <a:t>by </a:t>
            </a:r>
            <a:r>
              <a:rPr lang="en-US" altLang="zh-TW" sz="3600" dirty="0"/>
              <a:t>ground-truth studies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林思涵</a:t>
            </a:r>
            <a:endParaRPr lang="en-US" altLang="zh-TW" dirty="0" smtClean="0"/>
          </a:p>
          <a:p>
            <a:r>
              <a:rPr lang="en-US" altLang="zh-TW" dirty="0" smtClean="0"/>
              <a:t>2021/07/20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197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DMSA. </a:t>
            </a:r>
            <a:r>
              <a:rPr lang="en-US" altLang="zh-TW" dirty="0"/>
              <a:t>Manifold </a:t>
            </a:r>
            <a:r>
              <a:rPr lang="en-US" altLang="zh-TW" dirty="0" smtClean="0"/>
              <a:t>Embedding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04879" y="1606675"/>
            <a:ext cx="2083451" cy="833680"/>
          </a:xfrm>
        </p:spPr>
        <p:txBody>
          <a:bodyPr/>
          <a:lstStyle/>
          <a:p>
            <a:r>
              <a:rPr lang="en-US" altLang="zh-TW" dirty="0" smtClean="0"/>
              <a:t>Diffusion map</a:t>
            </a:r>
          </a:p>
          <a:p>
            <a:r>
              <a:rPr lang="en-US" altLang="zh-TW" dirty="0" smtClean="0"/>
              <a:t>PCA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 rotWithShape="1">
          <a:blip r:embed="rId2"/>
          <a:srcRect l="2029" r="52238" b="66484"/>
          <a:stretch/>
        </p:blipFill>
        <p:spPr>
          <a:xfrm>
            <a:off x="0" y="2756876"/>
            <a:ext cx="6222645" cy="2880000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3053243" y="2373924"/>
            <a:ext cx="0" cy="17057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r="64736" b="66812"/>
          <a:stretch/>
        </p:blipFill>
        <p:spPr>
          <a:xfrm>
            <a:off x="7205059" y="990833"/>
            <a:ext cx="1176523" cy="1080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35568" t="33297" r="32987" b="33650"/>
          <a:stretch/>
        </p:blipFill>
        <p:spPr>
          <a:xfrm>
            <a:off x="7296407" y="5515753"/>
            <a:ext cx="1053398" cy="10800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35038" r="32881" b="66758"/>
          <a:stretch/>
        </p:blipFill>
        <p:spPr>
          <a:xfrm>
            <a:off x="7254396" y="2108805"/>
            <a:ext cx="1068538" cy="108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3"/>
          <a:srcRect l="68231" b="66269"/>
          <a:stretch/>
        </p:blipFill>
        <p:spPr>
          <a:xfrm>
            <a:off x="7301674" y="3226777"/>
            <a:ext cx="1042865" cy="108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/>
          <a:srcRect l="5375" t="9228" r="64933"/>
          <a:stretch/>
        </p:blipFill>
        <p:spPr>
          <a:xfrm>
            <a:off x="8848541" y="930775"/>
            <a:ext cx="1160585" cy="588205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l="2714" t="32891" r="66000" b="33568"/>
          <a:stretch/>
        </p:blipFill>
        <p:spPr>
          <a:xfrm>
            <a:off x="7311724" y="4371265"/>
            <a:ext cx="1032815" cy="108000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276345" y="56243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PD1,SS2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8984487" y="561443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PD3,SS2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520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24375" cy="4400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19" y="0"/>
            <a:ext cx="4752975" cy="46291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631245" y="462915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PD1 in SS1(CM1)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70664" y="4629150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PD1 in SS2 (CM1xCM2)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780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DMSA. Manifold </a:t>
            </a:r>
            <a:r>
              <a:rPr lang="en-US" altLang="zh-TW" dirty="0" smtClean="0"/>
              <a:t>Rotations</a:t>
            </a:r>
            <a:br>
              <a:rPr lang="en-US" altLang="zh-TW" dirty="0" smtClean="0"/>
            </a:b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92" y="378000"/>
            <a:ext cx="3908708" cy="648000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 rotWithShape="1">
          <a:blip r:embed="rId3"/>
          <a:srcRect l="27436" r="27056" b="66662"/>
          <a:stretch/>
        </p:blipFill>
        <p:spPr>
          <a:xfrm>
            <a:off x="545123" y="2431561"/>
            <a:ext cx="6225125" cy="2880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54592" y="46892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PD3,SS2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492" y="5311561"/>
            <a:ext cx="3467100" cy="1504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290472" y="5443390"/>
                <a:ext cx="4042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 smtClean="0"/>
                  <a:t>旋轉之前需要先將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 smtClean="0"/>
                  <a:t>做</a:t>
                </a:r>
                <a:r>
                  <a:rPr lang="en-US" altLang="zh-TW" dirty="0" smtClean="0"/>
                  <a:t>normalize (-1,1)</a:t>
                </a:r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72" y="5443390"/>
                <a:ext cx="4042325" cy="369332"/>
              </a:xfrm>
              <a:prstGeom prst="rect">
                <a:avLst/>
              </a:prstGeom>
              <a:blipFill>
                <a:blip r:embed="rId5"/>
                <a:stretch>
                  <a:fillRect l="-1357" t="-9836" r="-452" b="-262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66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DMSA. Manifold Rotations</a:t>
            </a:r>
            <a:br>
              <a:rPr lang="en-US" altLang="zh-TW" dirty="0"/>
            </a:b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053" b="66662"/>
          <a:stretch/>
        </p:blipFill>
        <p:spPr>
          <a:xfrm>
            <a:off x="0" y="2405184"/>
            <a:ext cx="6558762" cy="288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52" y="378000"/>
            <a:ext cx="5919148" cy="64800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72852" y="86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PD3,SS2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04447" y="57022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目的</a:t>
            </a:r>
            <a:r>
              <a:rPr lang="zh-TW" altLang="en-US" dirty="0"/>
              <a:t>：</a:t>
            </a:r>
            <a:r>
              <a:rPr lang="zh-TW" altLang="en-US" dirty="0" smtClean="0"/>
              <a:t>越靠近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107" y="5686901"/>
            <a:ext cx="3467100" cy="40005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441207" y="57022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越好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40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DMSA. Manifold Binning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58000"/>
            <a:ext cx="8078962" cy="5400000"/>
          </a:xfrm>
          <a:prstGeom prst="rect">
            <a:avLst/>
          </a:prstGeom>
        </p:spPr>
      </p:pic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366" t="39954" r="52126" b="26788"/>
          <a:stretch/>
        </p:blipFill>
        <p:spPr>
          <a:xfrm>
            <a:off x="5636297" y="18000"/>
            <a:ext cx="311999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1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 Manifold Subspace </a:t>
            </a:r>
            <a:r>
              <a:rPr lang="en-US" altLang="zh-TW" dirty="0" smtClean="0"/>
              <a:t>Analysis</a:t>
            </a:r>
            <a:br>
              <a:rPr lang="en-US" altLang="zh-TW" dirty="0" smtClean="0"/>
            </a:br>
            <a:r>
              <a:rPr lang="en-US" altLang="zh-TW" dirty="0" smtClean="0"/>
              <a:t>(DMSA workflow)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786132" cy="49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31" y="254977"/>
            <a:ext cx="7953819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2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5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56001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63239" y="5600186"/>
            <a:ext cx="493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應用於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3D </a:t>
            </a:r>
            <a:r>
              <a:rPr kumimoji="1" lang="en-US" altLang="zh-TW" sz="2800" b="1" dirty="0" smtClean="0">
                <a:solidFill>
                  <a:srgbClr val="FF0000"/>
                </a:solidFill>
              </a:rPr>
              <a:t>Reconstruction</a:t>
            </a:r>
            <a:r>
              <a:rPr kumimoji="1" lang="zh-TW" altLang="en-US" sz="2800" b="1" dirty="0" smtClean="0">
                <a:solidFill>
                  <a:srgbClr val="FF0000"/>
                </a:solidFill>
              </a:rPr>
              <a:t>之後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 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484311" y="685800"/>
            <a:ext cx="10018713" cy="1752599"/>
          </a:xfrm>
          <a:prstGeom prst="rect">
            <a:avLst/>
          </a:prstGeom>
        </p:spPr>
        <p:txBody>
          <a:bodyPr anchor="t"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 err="1" smtClean="0"/>
              <a:t>Cryo</a:t>
            </a:r>
            <a:r>
              <a:rPr lang="en-US" altLang="zh-TW" dirty="0" smtClean="0"/>
              <a:t>-EM Analysis Workflow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201777" y="2047048"/>
            <a:ext cx="1795549" cy="60682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/>
              <a:t>Motion</a:t>
            </a:r>
            <a:r>
              <a:rPr kumimoji="1" lang="zh-TW" altLang="en-US" sz="2000" dirty="0"/>
              <a:t>、</a:t>
            </a:r>
            <a:r>
              <a:rPr kumimoji="1" lang="en-US" altLang="zh-TW" sz="2000" dirty="0"/>
              <a:t>CTF</a:t>
            </a:r>
          </a:p>
          <a:p>
            <a:pPr algn="ctr"/>
            <a:r>
              <a:rPr kumimoji="1" lang="en-US" altLang="zh-TW" sz="2000" dirty="0"/>
              <a:t>Corrections</a:t>
            </a:r>
            <a:endParaRPr kumimoji="1" lang="zh-TW" altLang="en-US" sz="2000" dirty="0"/>
          </a:p>
        </p:txBody>
      </p:sp>
      <p:sp>
        <p:nvSpPr>
          <p:cNvPr id="6" name="圓角矩形 5"/>
          <p:cNvSpPr/>
          <p:nvPr/>
        </p:nvSpPr>
        <p:spPr>
          <a:xfrm>
            <a:off x="4586258" y="2047047"/>
            <a:ext cx="1795549" cy="60682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900" dirty="0" smtClean="0"/>
              <a:t>Particle Picking</a:t>
            </a:r>
            <a:endParaRPr kumimoji="1" lang="zh-TW" altLang="en-US" sz="1900" dirty="0"/>
          </a:p>
        </p:txBody>
      </p:sp>
      <p:sp>
        <p:nvSpPr>
          <p:cNvPr id="7" name="圓角矩形 6"/>
          <p:cNvSpPr/>
          <p:nvPr/>
        </p:nvSpPr>
        <p:spPr>
          <a:xfrm>
            <a:off x="6964421" y="2047047"/>
            <a:ext cx="1795549" cy="60682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/>
              <a:t>2D Clustering</a:t>
            </a:r>
            <a:endParaRPr kumimoji="1" lang="zh-TW" altLang="en-US" sz="2000" dirty="0"/>
          </a:p>
        </p:txBody>
      </p:sp>
      <p:sp>
        <p:nvSpPr>
          <p:cNvPr id="8" name="圓角矩形 7"/>
          <p:cNvSpPr/>
          <p:nvPr/>
        </p:nvSpPr>
        <p:spPr>
          <a:xfrm>
            <a:off x="9355223" y="2047048"/>
            <a:ext cx="1795549" cy="6068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/>
              <a:t>3D Reconstruction</a:t>
            </a:r>
            <a:endParaRPr kumimoji="1" lang="zh-TW" altLang="en-US" sz="2000" dirty="0"/>
          </a:p>
        </p:txBody>
      </p:sp>
      <p:sp>
        <p:nvSpPr>
          <p:cNvPr id="9" name="向右箭號 8"/>
          <p:cNvSpPr/>
          <p:nvPr/>
        </p:nvSpPr>
        <p:spPr>
          <a:xfrm>
            <a:off x="4141166" y="2271490"/>
            <a:ext cx="307571" cy="157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>
            <a:off x="6522489" y="2280457"/>
            <a:ext cx="307571" cy="157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8906971" y="2271491"/>
            <a:ext cx="307571" cy="157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26" y="3457928"/>
            <a:ext cx="2520000" cy="540000"/>
          </a:xfrm>
          <a:prstGeom prst="rect">
            <a:avLst/>
          </a:prstGeom>
        </p:spPr>
      </p:pic>
      <p:pic>
        <p:nvPicPr>
          <p:cNvPr id="13" name="圖片 1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37326" y="5641588"/>
            <a:ext cx="252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840071" y="5004536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071" y="5004536"/>
                <a:ext cx="3145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90" y="3457928"/>
            <a:ext cx="540000" cy="540000"/>
          </a:xfrm>
          <a:prstGeom prst="rect">
            <a:avLst/>
          </a:prstGeom>
        </p:spPr>
      </p:pic>
      <p:pic>
        <p:nvPicPr>
          <p:cNvPr id="16" name="圖片 1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963880" y="5641588"/>
            <a:ext cx="540000" cy="540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71482" y="3245224"/>
            <a:ext cx="2671483" cy="30838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561154" y="6329082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Cleaned particle image set</a:t>
            </a:r>
            <a:endParaRPr lang="zh-TW" altLang="en-US" sz="2000" dirty="0"/>
          </a:p>
        </p:txBody>
      </p:sp>
      <p:sp>
        <p:nvSpPr>
          <p:cNvPr id="17" name="圓角矩形 16"/>
          <p:cNvSpPr/>
          <p:nvPr/>
        </p:nvSpPr>
        <p:spPr>
          <a:xfrm>
            <a:off x="5948689" y="4485447"/>
            <a:ext cx="1795549" cy="6068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/>
              <a:t>3D Reconstruction</a:t>
            </a:r>
            <a:endParaRPr kumimoji="1" lang="zh-TW" altLang="en-US" sz="2000" dirty="0"/>
          </a:p>
        </p:txBody>
      </p:sp>
      <p:sp>
        <p:nvSpPr>
          <p:cNvPr id="18" name="向右箭號 17"/>
          <p:cNvSpPr/>
          <p:nvPr/>
        </p:nvSpPr>
        <p:spPr>
          <a:xfrm>
            <a:off x="5506757" y="4718857"/>
            <a:ext cx="307571" cy="157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891239" y="4709891"/>
            <a:ext cx="307571" cy="157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9986" y="3897828"/>
            <a:ext cx="2116996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3D </a:t>
            </a:r>
            <a:r>
              <a:rPr kumimoji="1" lang="en-US" altLang="zh-TW" dirty="0" smtClean="0"/>
              <a:t>Reconstruction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740697" y="2228722"/>
            <a:ext cx="6233742" cy="3760390"/>
            <a:chOff x="238294" y="1090424"/>
            <a:chExt cx="10577492" cy="5446780"/>
          </a:xfrm>
        </p:grpSpPr>
        <p:sp>
          <p:nvSpPr>
            <p:cNvPr id="6" name="矩形 5"/>
            <p:cNvSpPr/>
            <p:nvPr/>
          </p:nvSpPr>
          <p:spPr>
            <a:xfrm>
              <a:off x="4805221" y="1124744"/>
              <a:ext cx="2160240" cy="5760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Particle images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8328247" y="2852936"/>
                  <a:ext cx="2487539" cy="999412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Orientation parameters and class assignments </a:t>
                  </a:r>
                  <a14:m>
                    <m:oMath xmlns:m="http://schemas.openxmlformats.org/officeDocument/2006/math">
                      <m:r>
                        <a:rPr lang="en-US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𝒌</m:t>
                      </m:r>
                    </m:oMath>
                  </a14:m>
                  <a:endPara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247" y="2852936"/>
                  <a:ext cx="2487539" cy="999412"/>
                </a:xfrm>
                <a:prstGeom prst="rect">
                  <a:avLst/>
                </a:prstGeom>
                <a:blipFill>
                  <a:blip r:embed="rId3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/>
            <p:cNvSpPr/>
            <p:nvPr/>
          </p:nvSpPr>
          <p:spPr>
            <a:xfrm>
              <a:off x="8328248" y="4938942"/>
              <a:ext cx="2160240" cy="6156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3D maps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481444" y="4903506"/>
              <a:ext cx="2160240" cy="6156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2D projections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38294" y="3481193"/>
              <a:ext cx="2160240" cy="61569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3D models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7104111" y="2348880"/>
                  <a:ext cx="1026871" cy="216024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𝑪𝑪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𝑪𝑪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𝑪𝑪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𝑪𝑪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𝑪𝑪</m:t>
                            </m:r>
                          </m:e>
                          <m:sub>
                            <m:r>
                              <a:rPr lang="en-US" sz="12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4111" y="2348880"/>
                  <a:ext cx="1026871" cy="21602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7130503" y="1090424"/>
                  <a:ext cx="1026871" cy="65551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Max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𝑪𝑪</m:t>
                          </m:r>
                        </m:e>
                        <m:sub>
                          <m:r>
                            <a:rPr lang="en-US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503" y="1090424"/>
                  <a:ext cx="1026871" cy="655516"/>
                </a:xfrm>
                <a:prstGeom prst="rect">
                  <a:avLst/>
                </a:prstGeom>
                <a:blipFill>
                  <a:blip r:embed="rId5"/>
                  <a:stretch>
                    <a:fillRect t="-4505" b="-45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4360684" y="1418182"/>
              <a:ext cx="401761" cy="3397945"/>
            </a:xfrm>
            <a:prstGeom prst="rect">
              <a:avLst/>
            </a:prstGeom>
          </p:spPr>
        </p:pic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3607" y="1771014"/>
              <a:ext cx="1053243" cy="747462"/>
            </a:xfrm>
            <a:prstGeom prst="rect">
              <a:avLst/>
            </a:prstGeom>
          </p:spPr>
        </p:pic>
        <p:cxnSp>
          <p:nvCxnSpPr>
            <p:cNvPr id="15" name="直線單箭頭接點 14"/>
            <p:cNvCxnSpPr/>
            <p:nvPr/>
          </p:nvCxnSpPr>
          <p:spPr>
            <a:xfrm>
              <a:off x="2770765" y="3645024"/>
              <a:ext cx="130219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2301038" y="3679515"/>
                  <a:ext cx="2258685" cy="690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Uniform project 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with angle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az-Cyrl-AZ" altLang="zh-TW" sz="1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Ф</m:t>
                          </m:r>
                          <m:r>
                            <a:rPr lang="en-US" altLang="zh-TW" sz="1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zh-TW" altLang="en-US" sz="1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zh-TW" sz="1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矩形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1038" y="3679515"/>
                  <a:ext cx="2258685" cy="690251"/>
                </a:xfrm>
                <a:prstGeom prst="rect">
                  <a:avLst/>
                </a:prstGeom>
                <a:blipFill>
                  <a:blip r:embed="rId9"/>
                  <a:stretch>
                    <a:fillRect l="-459" t="-1282" b="-641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單箭頭接點 16"/>
            <p:cNvCxnSpPr/>
            <p:nvPr/>
          </p:nvCxnSpPr>
          <p:spPr>
            <a:xfrm>
              <a:off x="4839651" y="3640469"/>
              <a:ext cx="2160240" cy="45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5917171" y="2686897"/>
              <a:ext cx="2601" cy="95357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4990585" y="3719907"/>
                  <a:ext cx="2170883" cy="9361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Calculate CC in </a:t>
                  </a:r>
                </a:p>
                <a:p>
                  <a:r>
                    <a:rPr lang="en-US" altLang="zh-TW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different </a:t>
                  </a:r>
                  <a14:m>
                    <m:oMath xmlns:m="http://schemas.openxmlformats.org/officeDocument/2006/math">
                      <m:r>
                        <a:rPr lang="en-US" altLang="zh-TW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zh-TW" altLang="en-US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TW" sz="1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endPara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endParaRPr lang="zh-TW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矩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585" y="3719907"/>
                  <a:ext cx="2170883" cy="936186"/>
                </a:xfrm>
                <a:prstGeom prst="rect">
                  <a:avLst/>
                </a:prstGeom>
                <a:blipFill>
                  <a:blip r:embed="rId10"/>
                  <a:stretch>
                    <a:fillRect l="-47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單箭頭接點 19"/>
            <p:cNvCxnSpPr/>
            <p:nvPr/>
          </p:nvCxnSpPr>
          <p:spPr>
            <a:xfrm>
              <a:off x="9408368" y="1440278"/>
              <a:ext cx="0" cy="14126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2" idx="2"/>
            </p:cNvCxnSpPr>
            <p:nvPr/>
          </p:nvCxnSpPr>
          <p:spPr>
            <a:xfrm flipV="1">
              <a:off x="7639678" y="1745940"/>
              <a:ext cx="4261" cy="5669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單箭頭接點 21"/>
            <p:cNvCxnSpPr/>
            <p:nvPr/>
          </p:nvCxnSpPr>
          <p:spPr>
            <a:xfrm flipV="1">
              <a:off x="8130982" y="1440278"/>
              <a:ext cx="1277386" cy="8384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>
              <a:endCxn id="8" idx="0"/>
            </p:cNvCxnSpPr>
            <p:nvPr/>
          </p:nvCxnSpPr>
          <p:spPr>
            <a:xfrm>
              <a:off x="9408368" y="3852349"/>
              <a:ext cx="2" cy="10865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V="1">
              <a:off x="1318414" y="4096887"/>
              <a:ext cx="0" cy="19964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>
              <a:off x="1318414" y="6085893"/>
              <a:ext cx="8089954" cy="2951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endCxn id="8" idx="2"/>
            </p:cNvCxnSpPr>
            <p:nvPr/>
          </p:nvCxnSpPr>
          <p:spPr>
            <a:xfrm flipV="1">
              <a:off x="9408368" y="5554635"/>
              <a:ext cx="0" cy="538661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矩形 30"/>
            <p:cNvSpPr/>
            <p:nvPr/>
          </p:nvSpPr>
          <p:spPr>
            <a:xfrm>
              <a:off x="4069058" y="6135982"/>
              <a:ext cx="1216382" cy="4012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Filtering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2" name="Picture 2" descr="https://cloud.githubusercontent.com/assets/6952870/7271849/a9c70b28-e8e6-11e4-852c-52cfd4a8cd6a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8722"/>
            <a:ext cx="3210796" cy="321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圖片 40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2720645" y="2243973"/>
            <a:ext cx="252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245806" y="1251909"/>
                <a:ext cx="1353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06" y="1251909"/>
                <a:ext cx="1353832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4245806" y="1676976"/>
                <a:ext cx="136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06" y="1676976"/>
                <a:ext cx="1369799" cy="369332"/>
              </a:xfrm>
              <a:prstGeom prst="rect">
                <a:avLst/>
              </a:prstGeom>
              <a:blipFill>
                <a:blip r:embed="rId1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4245806" y="2072905"/>
                <a:ext cx="136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06" y="2072905"/>
                <a:ext cx="1369799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245806" y="3324073"/>
                <a:ext cx="1441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06" y="3324073"/>
                <a:ext cx="1441292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4733734" y="2624301"/>
                <a:ext cx="314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34" y="2624301"/>
                <a:ext cx="314510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631223" y="1143000"/>
            <a:ext cx="1984382" cy="26309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641468" y="1143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已知訊息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5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Review: </a:t>
            </a:r>
            <a:r>
              <a:rPr kumimoji="1" lang="en-US" altLang="zh-TW" dirty="0"/>
              <a:t>3D Reconstruction</a:t>
            </a:r>
            <a:endParaRPr lang="zh-TW" altLang="en-US" dirty="0"/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2666" y="3219333"/>
            <a:ext cx="252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12495" y="2227269"/>
                <a:ext cx="1353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5" y="2227269"/>
                <a:ext cx="135383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12495" y="2652336"/>
                <a:ext cx="136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5" y="2652336"/>
                <a:ext cx="1369799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212495" y="3048265"/>
                <a:ext cx="136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5" y="3048265"/>
                <a:ext cx="136979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12495" y="4299433"/>
                <a:ext cx="1441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5" y="4299433"/>
                <a:ext cx="144129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00423" y="3599661"/>
                <a:ext cx="314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23" y="3599661"/>
                <a:ext cx="31451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2809884" y="3239083"/>
            <a:ext cx="307571" cy="157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006" y="2586612"/>
            <a:ext cx="2116996" cy="18000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807720" y="16291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Models</a:t>
            </a:r>
            <a:endParaRPr lang="zh-TW" altLang="en-US" sz="2400" dirty="0"/>
          </a:p>
        </p:txBody>
      </p:sp>
      <p:pic>
        <p:nvPicPr>
          <p:cNvPr id="12" name="Picture 2" descr="https://cloud.githubusercontent.com/assets/6952870/7271849/a9c70b28-e8e6-11e4-852c-52cfd4a8cd6a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88" y="4863650"/>
            <a:ext cx="179999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45" y="2049333"/>
            <a:ext cx="2895694" cy="2880000"/>
          </a:xfrm>
          <a:prstGeom prst="rect">
            <a:avLst/>
          </a:prstGeom>
        </p:spPr>
      </p:pic>
      <p:cxnSp>
        <p:nvCxnSpPr>
          <p:cNvPr id="15" name="直線單箭頭接點 14"/>
          <p:cNvCxnSpPr>
            <a:stCxn id="4" idx="3"/>
          </p:cNvCxnSpPr>
          <p:nvPr/>
        </p:nvCxnSpPr>
        <p:spPr>
          <a:xfrm>
            <a:off x="2566327" y="2411935"/>
            <a:ext cx="2226565" cy="37571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5" idx="3"/>
          </p:cNvCxnSpPr>
          <p:nvPr/>
        </p:nvCxnSpPr>
        <p:spPr>
          <a:xfrm flipV="1">
            <a:off x="2582294" y="2762965"/>
            <a:ext cx="2586606" cy="7403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6" idx="3"/>
          </p:cNvCxnSpPr>
          <p:nvPr/>
        </p:nvCxnSpPr>
        <p:spPr>
          <a:xfrm flipV="1">
            <a:off x="2582294" y="3075109"/>
            <a:ext cx="2504056" cy="15782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7" idx="3"/>
          </p:cNvCxnSpPr>
          <p:nvPr/>
        </p:nvCxnSpPr>
        <p:spPr>
          <a:xfrm flipV="1">
            <a:off x="2653787" y="2586612"/>
            <a:ext cx="2616713" cy="189748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向右箭號 24"/>
          <p:cNvSpPr/>
          <p:nvPr/>
        </p:nvSpPr>
        <p:spPr>
          <a:xfrm>
            <a:off x="6399382" y="3259655"/>
            <a:ext cx="307571" cy="157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04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Projection Directions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/>
          </a:p>
        </p:txBody>
      </p:sp>
      <p:pic>
        <p:nvPicPr>
          <p:cNvPr id="3" name="圖片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312666" y="3219333"/>
            <a:ext cx="252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12495" y="2227269"/>
                <a:ext cx="1353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5" y="2227269"/>
                <a:ext cx="135383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12495" y="2652336"/>
                <a:ext cx="136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5" y="2652336"/>
                <a:ext cx="1369799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212495" y="3048265"/>
                <a:ext cx="1369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5" y="3048265"/>
                <a:ext cx="1369799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12495" y="4299433"/>
                <a:ext cx="1441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5" y="4299433"/>
                <a:ext cx="144129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700423" y="3599661"/>
                <a:ext cx="314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TW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23" y="3599661"/>
                <a:ext cx="31451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向右箭號 8"/>
          <p:cNvSpPr/>
          <p:nvPr/>
        </p:nvSpPr>
        <p:spPr>
          <a:xfrm>
            <a:off x="2809884" y="3239083"/>
            <a:ext cx="307571" cy="157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807720" y="1629195"/>
            <a:ext cx="1561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3D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Models</a:t>
            </a:r>
            <a:endParaRPr lang="zh-TW" altLang="en-US" sz="2400" dirty="0"/>
          </a:p>
        </p:txBody>
      </p:sp>
      <p:pic>
        <p:nvPicPr>
          <p:cNvPr id="12" name="Picture 2" descr="https://cloud.githubusercontent.com/assets/6952870/7271849/a9c70b28-e8e6-11e4-852c-52cfd4a8cd6a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88" y="4863650"/>
            <a:ext cx="179999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45" y="2049333"/>
            <a:ext cx="2895694" cy="288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76" y="2024925"/>
            <a:ext cx="2837131" cy="2880000"/>
          </a:xfrm>
          <a:prstGeom prst="rect">
            <a:avLst/>
          </a:prstGeom>
        </p:spPr>
      </p:pic>
      <p:pic>
        <p:nvPicPr>
          <p:cNvPr id="26" name="圖片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376" y="2024925"/>
            <a:ext cx="2837131" cy="2880000"/>
          </a:xfrm>
          <a:prstGeom prst="rect">
            <a:avLst/>
          </a:prstGeom>
        </p:spPr>
      </p:pic>
      <p:sp>
        <p:nvSpPr>
          <p:cNvPr id="27" name="文字方塊 26"/>
          <p:cNvSpPr txBox="1"/>
          <p:nvPr/>
        </p:nvSpPr>
        <p:spPr>
          <a:xfrm>
            <a:off x="3600932" y="504826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P</a:t>
            </a:r>
            <a:r>
              <a:rPr lang="en-US" altLang="zh-TW" dirty="0" smtClean="0">
                <a:solidFill>
                  <a:srgbClr val="0000FF"/>
                </a:solidFill>
              </a:rPr>
              <a:t>rojection </a:t>
            </a:r>
            <a:r>
              <a:rPr lang="en-US" altLang="zh-TW" dirty="0">
                <a:solidFill>
                  <a:srgbClr val="0000FF"/>
                </a:solidFill>
              </a:rPr>
              <a:t>D</a:t>
            </a:r>
            <a:r>
              <a:rPr lang="en-US" altLang="zh-TW" dirty="0" smtClean="0">
                <a:solidFill>
                  <a:srgbClr val="0000FF"/>
                </a:solidFill>
              </a:rPr>
              <a:t>irections (PDs)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28" name="圖片 27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01842" y="1072931"/>
            <a:ext cx="4320000" cy="4320000"/>
          </a:xfrm>
          <a:prstGeom prst="rect">
            <a:avLst/>
          </a:prstGeom>
        </p:spPr>
      </p:pic>
      <p:sp>
        <p:nvSpPr>
          <p:cNvPr id="29" name="向右箭號 28"/>
          <p:cNvSpPr/>
          <p:nvPr/>
        </p:nvSpPr>
        <p:spPr>
          <a:xfrm>
            <a:off x="6624426" y="3232931"/>
            <a:ext cx="307571" cy="15794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9262346" y="1072931"/>
            <a:ext cx="9989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PD </a:t>
            </a:r>
            <a:r>
              <a:rPr lang="zh-TW" altLang="en-US" dirty="0" smtClean="0"/>
              <a:t>位置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8483286" y="541759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每個</a:t>
            </a:r>
            <a:r>
              <a:rPr lang="en-US" altLang="zh-TW" dirty="0" smtClean="0"/>
              <a:t>PD</a:t>
            </a:r>
            <a:r>
              <a:rPr lang="zh-TW" altLang="en-US" dirty="0" smtClean="0"/>
              <a:t>的影像數量不同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1361235" y="533578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影像</a:t>
            </a:r>
            <a:endParaRPr lang="en-US" altLang="zh-TW" dirty="0" smtClean="0"/>
          </a:p>
          <a:p>
            <a:r>
              <a:rPr lang="zh-TW" altLang="en-US" dirty="0"/>
              <a:t>數量</a:t>
            </a:r>
          </a:p>
        </p:txBody>
      </p:sp>
    </p:spTree>
    <p:extLst>
      <p:ext uri="{BB962C8B-B14F-4D97-AF65-F5344CB8AC3E}">
        <p14:creationId xmlns:p14="http://schemas.microsoft.com/office/powerpoint/2010/main" val="42749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 animBg="1"/>
      <p:bldP spid="30" grpId="0" animBg="1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heat shock protein </a:t>
            </a:r>
            <a:r>
              <a:rPr lang="en-US" altLang="zh-TW" dirty="0">
                <a:solidFill>
                  <a:srgbClr val="FF0000"/>
                </a:solidFill>
              </a:rPr>
              <a:t>Hsp90</a:t>
            </a:r>
            <a:r>
              <a:rPr lang="en-US" altLang="zh-TW" dirty="0"/>
              <a:t> was chosen as a starting structure due to its simple design - exhibiting two arm-like domains (chain A and B, containing 677 residues each) connected together in an overarching </a:t>
            </a:r>
            <a:r>
              <a:rPr lang="en-US" altLang="zh-TW" dirty="0">
                <a:solidFill>
                  <a:srgbClr val="FF0000"/>
                </a:solidFill>
              </a:rPr>
              <a:t>V-shape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Instead of a single conformational motion (arms open to closed, as in vivo), we decided to </a:t>
            </a:r>
            <a:r>
              <a:rPr lang="en-US" altLang="zh-TW" dirty="0" smtClean="0"/>
              <a:t>create three </a:t>
            </a:r>
            <a:r>
              <a:rPr lang="en-US" altLang="zh-TW" dirty="0"/>
              <a:t>easily-identifiable and fully-decoupled domain motions, which we refer to as </a:t>
            </a:r>
            <a:r>
              <a:rPr lang="en-US" altLang="zh-TW" dirty="0">
                <a:solidFill>
                  <a:srgbClr val="FF0000"/>
                </a:solidFill>
              </a:rPr>
              <a:t>CM1, CM2</a:t>
            </a:r>
            <a:r>
              <a:rPr lang="en-US" altLang="zh-TW" dirty="0"/>
              <a:t> and CM3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/>
              <a:t>CM was designed to cover a unique range of </a:t>
            </a:r>
            <a:r>
              <a:rPr lang="en-US" altLang="zh-TW" dirty="0" smtClean="0"/>
              <a:t>motions, with </a:t>
            </a:r>
            <a:r>
              <a:rPr lang="en-US" altLang="zh-TW" dirty="0"/>
              <a:t>the cascade of overlaid states making up CM</a:t>
            </a:r>
            <a:r>
              <a:rPr lang="en-US" altLang="zh-TW" sz="600" dirty="0"/>
              <a:t>1 </a:t>
            </a:r>
            <a:r>
              <a:rPr lang="en-US" altLang="zh-TW" dirty="0" smtClean="0"/>
              <a:t>occupying the </a:t>
            </a:r>
            <a:r>
              <a:rPr lang="en-US" altLang="zh-TW" dirty="0"/>
              <a:t>largest spatial region, followed in </a:t>
            </a:r>
            <a:r>
              <a:rPr lang="en-US" altLang="zh-TW" dirty="0" smtClean="0"/>
              <a:t>magnitude by </a:t>
            </a:r>
            <a:r>
              <a:rPr lang="en-US" altLang="zh-TW" dirty="0"/>
              <a:t>CM</a:t>
            </a:r>
            <a:r>
              <a:rPr lang="en-US" altLang="zh-TW" sz="600" dirty="0"/>
              <a:t>2 </a:t>
            </a:r>
            <a:r>
              <a:rPr lang="en-US" altLang="zh-TW" dirty="0"/>
              <a:t>and then by CM</a:t>
            </a:r>
            <a:r>
              <a:rPr lang="en-US" altLang="zh-TW" sz="600" dirty="0"/>
              <a:t>3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In the following analysis, these state spaces are </a:t>
            </a:r>
            <a:r>
              <a:rPr lang="en-US" altLang="zh-TW" dirty="0" smtClean="0"/>
              <a:t>termed </a:t>
            </a:r>
            <a:r>
              <a:rPr lang="en-US" altLang="zh-TW" dirty="0" smtClean="0">
                <a:solidFill>
                  <a:srgbClr val="FF0000"/>
                </a:solidFill>
              </a:rPr>
              <a:t>SS1</a:t>
            </a:r>
            <a:r>
              <a:rPr lang="en-US" altLang="zh-TW" dirty="0">
                <a:solidFill>
                  <a:srgbClr val="FF0000"/>
                </a:solidFill>
              </a:rPr>
              <a:t>, SS2</a:t>
            </a:r>
            <a:r>
              <a:rPr lang="en-US" altLang="zh-TW" dirty="0"/>
              <a:t>, and SS3, and defined by: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/>
              <a:t>1) </a:t>
            </a:r>
            <a:r>
              <a:rPr lang="en-US" altLang="zh-TW" dirty="0">
                <a:solidFill>
                  <a:srgbClr val="FF0000"/>
                </a:solidFill>
              </a:rPr>
              <a:t>20 states </a:t>
            </a:r>
            <a:r>
              <a:rPr lang="en-US" altLang="zh-TW" dirty="0" smtClean="0">
                <a:solidFill>
                  <a:srgbClr val="FF0000"/>
                </a:solidFill>
              </a:rPr>
              <a:t>exhibiting one </a:t>
            </a:r>
            <a:r>
              <a:rPr lang="en-US" altLang="zh-TW" dirty="0">
                <a:solidFill>
                  <a:srgbClr val="FF0000"/>
                </a:solidFill>
              </a:rPr>
              <a:t>degree of freedom (CM1);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/>
              <a:t>2) </a:t>
            </a:r>
            <a:r>
              <a:rPr lang="en-US" altLang="zh-TW" dirty="0">
                <a:solidFill>
                  <a:srgbClr val="FF0000"/>
                </a:solidFill>
              </a:rPr>
              <a:t>400 states (</a:t>
            </a:r>
            <a:r>
              <a:rPr lang="en-US" altLang="zh-TW" dirty="0" smtClean="0">
                <a:solidFill>
                  <a:srgbClr val="FF0000"/>
                </a:solidFill>
              </a:rPr>
              <a:t>20x20) with </a:t>
            </a:r>
            <a:r>
              <a:rPr lang="en-US" altLang="zh-TW" dirty="0">
                <a:solidFill>
                  <a:srgbClr val="FF0000"/>
                </a:solidFill>
              </a:rPr>
              <a:t>two degrees of freedom (CM1, CM2)</a:t>
            </a:r>
            <a:r>
              <a:rPr lang="en-US" altLang="zh-TW" dirty="0"/>
              <a:t>; and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/>
              <a:t>3) </a:t>
            </a:r>
            <a:r>
              <a:rPr lang="en-US" altLang="zh-TW" dirty="0" smtClean="0"/>
              <a:t>1000 states </a:t>
            </a:r>
            <a:r>
              <a:rPr lang="en-US" altLang="zh-TW" dirty="0"/>
              <a:t>(</a:t>
            </a:r>
            <a:r>
              <a:rPr lang="en-US" altLang="zh-TW" dirty="0" smtClean="0"/>
              <a:t>10x10x10</a:t>
            </a:r>
            <a:r>
              <a:rPr lang="en-US" altLang="zh-TW" dirty="0"/>
              <a:t>) with three degrees of freedom (</a:t>
            </a:r>
            <a:r>
              <a:rPr lang="en-US" altLang="zh-TW" dirty="0" smtClean="0"/>
              <a:t>CM1, CM2</a:t>
            </a:r>
            <a:r>
              <a:rPr lang="en-US" altLang="zh-TW" dirty="0"/>
              <a:t>, CM3), respectively.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477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 Manifold Subspace </a:t>
            </a:r>
            <a:r>
              <a:rPr lang="en-US" altLang="zh-TW" dirty="0" smtClean="0"/>
              <a:t>Analysis</a:t>
            </a:r>
            <a:br>
              <a:rPr lang="en-US" altLang="zh-TW" dirty="0" smtClean="0"/>
            </a:br>
            <a:r>
              <a:rPr lang="en-US" altLang="zh-TW" dirty="0" smtClean="0"/>
              <a:t>(DMSA workflow)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7786132" cy="491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Direct Manifold Subspace Analysis</a:t>
            </a:r>
            <a:br>
              <a:rPr lang="en-US" altLang="zh-TW" dirty="0"/>
            </a:br>
            <a:r>
              <a:rPr lang="en-US" altLang="zh-TW" dirty="0"/>
              <a:t>(DMSA workflow)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Manifold </a:t>
            </a:r>
            <a:r>
              <a:rPr lang="en-US" altLang="zh-TW" sz="2800" dirty="0" smtClean="0"/>
              <a:t>Embedding</a:t>
            </a:r>
          </a:p>
          <a:p>
            <a:r>
              <a:rPr lang="en-US" altLang="zh-TW" sz="2800" dirty="0" smtClean="0"/>
              <a:t>Manifold Rotations</a:t>
            </a:r>
          </a:p>
          <a:p>
            <a:r>
              <a:rPr lang="en-US" altLang="zh-TW" sz="2800" dirty="0" smtClean="0"/>
              <a:t>Manifold Binning</a:t>
            </a:r>
          </a:p>
          <a:p>
            <a:r>
              <a:rPr lang="en-US" altLang="zh-TW" sz="2800" dirty="0" smtClean="0"/>
              <a:t>Compile Bins</a:t>
            </a:r>
          </a:p>
          <a:p>
            <a:r>
              <a:rPr lang="en-US" altLang="zh-TW" sz="2800" dirty="0" smtClean="0"/>
              <a:t>Visualize Volumes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469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695</TotalTime>
  <Words>358</Words>
  <Application>Microsoft Office PowerPoint</Application>
  <PresentationFormat>寬螢幕</PresentationFormat>
  <Paragraphs>91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標楷體</vt:lpstr>
      <vt:lpstr>Arial</vt:lpstr>
      <vt:lpstr>Cambria Math</vt:lpstr>
      <vt:lpstr>Times New Roman</vt:lpstr>
      <vt:lpstr>Wingdings 3</vt:lpstr>
      <vt:lpstr>多面向</vt:lpstr>
      <vt:lpstr>Recovery of conformational continuum  from single-particle cryo-EM data: Optimization of ManifoldEM informed  by ground-truth studies</vt:lpstr>
      <vt:lpstr>PowerPoint 簡報</vt:lpstr>
      <vt:lpstr>PowerPoint 簡報</vt:lpstr>
      <vt:lpstr>3D Reconstruction</vt:lpstr>
      <vt:lpstr>Review: 3D Reconstruction</vt:lpstr>
      <vt:lpstr>Projection Directions </vt:lpstr>
      <vt:lpstr>Data</vt:lpstr>
      <vt:lpstr>Direct Manifold Subspace Analysis (DMSA workflow)</vt:lpstr>
      <vt:lpstr>Direct Manifold Subspace Analysis (DMSA workflow)</vt:lpstr>
      <vt:lpstr>DMSA. Manifold Embedding</vt:lpstr>
      <vt:lpstr>PowerPoint 簡報</vt:lpstr>
      <vt:lpstr>DMSA. Manifold Rotations 1</vt:lpstr>
      <vt:lpstr>DMSA. Manifold Rotations 2</vt:lpstr>
      <vt:lpstr>DMSA. Manifold Binning</vt:lpstr>
      <vt:lpstr>Direct Manifold Subspace Analysis (DMSA workflow)</vt:lpstr>
      <vt:lpstr>PowerPoint 簡報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of conformational continuum  from single-particle cryo-EM data: Optimization of ManifoldEM informed  by ground-truth studies</dc:title>
  <dc:creator>月 瑯琊</dc:creator>
  <cp:lastModifiedBy>月 瑯琊</cp:lastModifiedBy>
  <cp:revision>22</cp:revision>
  <dcterms:created xsi:type="dcterms:W3CDTF">2021-07-19T06:59:36Z</dcterms:created>
  <dcterms:modified xsi:type="dcterms:W3CDTF">2021-07-19T18:35:19Z</dcterms:modified>
</cp:coreProperties>
</file>