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65" r:id="rId3"/>
    <p:sldId id="302" r:id="rId4"/>
    <p:sldId id="288" r:id="rId5"/>
    <p:sldId id="289" r:id="rId6"/>
    <p:sldId id="290" r:id="rId7"/>
    <p:sldId id="308" r:id="rId8"/>
    <p:sldId id="293" r:id="rId9"/>
    <p:sldId id="303" r:id="rId10"/>
    <p:sldId id="294"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88502" autoAdjust="0"/>
  </p:normalViewPr>
  <p:slideViewPr>
    <p:cSldViewPr snapToGrid="0" showGuides="1">
      <p:cViewPr varScale="1">
        <p:scale>
          <a:sx n="102" d="100"/>
          <a:sy n="102" d="100"/>
        </p:scale>
        <p:origin x="72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F4C16E-4B13-4682-9312-1EC3DE8325FE}" type="datetimeFigureOut">
              <a:rPr lang="zh-TW" altLang="en-US" smtClean="0"/>
              <a:t>2021/8/2</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AFD6B-51BC-4666-8EC9-CA6960A98205}" type="slidenum">
              <a:rPr lang="zh-TW" altLang="en-US" smtClean="0"/>
              <a:t>‹#›</a:t>
            </a:fld>
            <a:endParaRPr lang="zh-TW" altLang="en-US"/>
          </a:p>
        </p:txBody>
      </p:sp>
    </p:spTree>
    <p:extLst>
      <p:ext uri="{BB962C8B-B14F-4D97-AF65-F5344CB8AC3E}">
        <p14:creationId xmlns:p14="http://schemas.microsoft.com/office/powerpoint/2010/main" val="37394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850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18</a:t>
            </a:fld>
            <a:endParaRPr lang="zh-TW" altLang="en-US"/>
          </a:p>
        </p:txBody>
      </p:sp>
    </p:spTree>
    <p:extLst>
      <p:ext uri="{BB962C8B-B14F-4D97-AF65-F5344CB8AC3E}">
        <p14:creationId xmlns:p14="http://schemas.microsoft.com/office/powerpoint/2010/main" val="1194935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19</a:t>
            </a:fld>
            <a:endParaRPr lang="zh-TW" altLang="en-US"/>
          </a:p>
        </p:txBody>
      </p:sp>
    </p:spTree>
    <p:extLst>
      <p:ext uri="{BB962C8B-B14F-4D97-AF65-F5344CB8AC3E}">
        <p14:creationId xmlns:p14="http://schemas.microsoft.com/office/powerpoint/2010/main" val="3255625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20</a:t>
            </a:fld>
            <a:endParaRPr lang="zh-TW" altLang="en-US"/>
          </a:p>
        </p:txBody>
      </p:sp>
    </p:spTree>
    <p:extLst>
      <p:ext uri="{BB962C8B-B14F-4D97-AF65-F5344CB8AC3E}">
        <p14:creationId xmlns:p14="http://schemas.microsoft.com/office/powerpoint/2010/main" val="2548773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21</a:t>
            </a:fld>
            <a:endParaRPr lang="zh-TW" altLang="en-US"/>
          </a:p>
        </p:txBody>
      </p:sp>
    </p:spTree>
    <p:extLst>
      <p:ext uri="{BB962C8B-B14F-4D97-AF65-F5344CB8AC3E}">
        <p14:creationId xmlns:p14="http://schemas.microsoft.com/office/powerpoint/2010/main" val="3028926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we fit the true distribution to within 3.35 Angstrom.</a:t>
            </a:r>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22</a:t>
            </a:fld>
            <a:endParaRPr lang="zh-TW" altLang="en-US"/>
          </a:p>
        </p:txBody>
      </p:sp>
    </p:spTree>
    <p:extLst>
      <p:ext uri="{BB962C8B-B14F-4D97-AF65-F5344CB8AC3E}">
        <p14:creationId xmlns:p14="http://schemas.microsoft.com/office/powerpoint/2010/main" val="1516799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23</a:t>
            </a:fld>
            <a:endParaRPr lang="zh-TW" altLang="en-US"/>
          </a:p>
        </p:txBody>
      </p:sp>
    </p:spTree>
    <p:extLst>
      <p:ext uri="{BB962C8B-B14F-4D97-AF65-F5344CB8AC3E}">
        <p14:creationId xmlns:p14="http://schemas.microsoft.com/office/powerpoint/2010/main" val="510577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24</a:t>
            </a:fld>
            <a:endParaRPr lang="zh-TW" altLang="en-US"/>
          </a:p>
        </p:txBody>
      </p:sp>
    </p:spTree>
    <p:extLst>
      <p:ext uri="{BB962C8B-B14F-4D97-AF65-F5344CB8AC3E}">
        <p14:creationId xmlns:p14="http://schemas.microsoft.com/office/powerpoint/2010/main" val="1384244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(1) modelling the full forward process that</a:t>
            </a:r>
            <a:r>
              <a:rPr lang="zh-TW" altLang="en-US" sz="1200" b="0" i="0" u="none" strike="noStrike" kern="1200" baseline="0" dirty="0" smtClean="0">
                <a:solidFill>
                  <a:schemeClr val="tx1"/>
                </a:solidFill>
                <a:latin typeface="+mn-lt"/>
                <a:ea typeface="+mn-ea"/>
                <a:cs typeface="+mn-cs"/>
              </a:rPr>
              <a:t> </a:t>
            </a:r>
            <a:r>
              <a:rPr lang="en-US" altLang="zh-TW" sz="1200" b="0" i="0" u="none" strike="noStrike" kern="1200" baseline="0" dirty="0" smtClean="0">
                <a:solidFill>
                  <a:schemeClr val="tx1"/>
                </a:solidFill>
                <a:latin typeface="+mn-lt"/>
                <a:ea typeface="+mn-ea"/>
                <a:cs typeface="+mn-cs"/>
              </a:rPr>
              <a:t>generates an EM image: starting from latent variables that capture conformation and pose, passing through</a:t>
            </a:r>
          </a:p>
          <a:p>
            <a:r>
              <a:rPr lang="en-US" altLang="zh-TW" sz="1200" b="0" i="0" u="none" strike="noStrike" kern="1200" baseline="0" dirty="0" smtClean="0">
                <a:solidFill>
                  <a:schemeClr val="tx1"/>
                </a:solidFill>
                <a:latin typeface="+mn-lt"/>
                <a:ea typeface="+mn-ea"/>
                <a:cs typeface="+mn-cs"/>
              </a:rPr>
              <a:t>atom coordinates, and finally outputting a rendered EM image; and (2) training an inverse model (‘encoder’)</a:t>
            </a:r>
            <a:r>
              <a:rPr lang="zh-TW" altLang="en-US" sz="1200" b="0" i="0" u="none" strike="noStrike" kern="1200" baseline="0" dirty="0" smtClean="0">
                <a:solidFill>
                  <a:schemeClr val="tx1"/>
                </a:solidFill>
                <a:latin typeface="+mn-lt"/>
                <a:ea typeface="+mn-ea"/>
                <a:cs typeface="+mn-cs"/>
              </a:rPr>
              <a:t> </a:t>
            </a:r>
            <a:r>
              <a:rPr lang="en-US" altLang="zh-TW" sz="1200" b="0" i="0" u="none" strike="noStrike" kern="1200" baseline="0" dirty="0" smtClean="0">
                <a:solidFill>
                  <a:schemeClr val="tx1"/>
                </a:solidFill>
                <a:latin typeface="+mn-lt"/>
                <a:ea typeface="+mn-ea"/>
                <a:cs typeface="+mn-cs"/>
              </a:rPr>
              <a:t>that predicts a posterior over the latent variables given a noisy EM image.</a:t>
            </a:r>
          </a:p>
          <a:p>
            <a:r>
              <a:rPr lang="en-US" altLang="zh-TW" sz="1200" b="0" i="0" u="none" strike="noStrike" kern="1200" baseline="0" dirty="0" smtClean="0">
                <a:solidFill>
                  <a:schemeClr val="tx1"/>
                </a:solidFill>
                <a:latin typeface="+mn-lt"/>
                <a:ea typeface="+mn-ea"/>
                <a:cs typeface="+mn-cs"/>
              </a:rPr>
              <a:t> Once the model is trained, the prior</a:t>
            </a:r>
            <a:r>
              <a:rPr lang="zh-TW" altLang="en-US" sz="1200" b="0" i="0" u="none" strike="noStrike" kern="1200" baseline="0" dirty="0" smtClean="0">
                <a:solidFill>
                  <a:schemeClr val="tx1"/>
                </a:solidFill>
                <a:latin typeface="+mn-lt"/>
                <a:ea typeface="+mn-ea"/>
                <a:cs typeface="+mn-cs"/>
              </a:rPr>
              <a:t> </a:t>
            </a:r>
            <a:r>
              <a:rPr lang="en-US" altLang="zh-TW" sz="1200" b="0" i="0" u="none" strike="noStrike" kern="1200" baseline="0" dirty="0" smtClean="0">
                <a:solidFill>
                  <a:schemeClr val="tx1"/>
                </a:solidFill>
                <a:latin typeface="+mn-lt"/>
                <a:ea typeface="+mn-ea"/>
                <a:cs typeface="+mn-cs"/>
              </a:rPr>
              <a:t>over latent space should match the accumulated posterior from all the training images, and we can use this</a:t>
            </a:r>
            <a:r>
              <a:rPr lang="zh-TW" altLang="en-US" sz="1200" b="0" i="0" u="none" strike="noStrike" kern="1200" baseline="0" dirty="0" smtClean="0">
                <a:solidFill>
                  <a:schemeClr val="tx1"/>
                </a:solidFill>
                <a:latin typeface="+mn-lt"/>
                <a:ea typeface="+mn-ea"/>
                <a:cs typeface="+mn-cs"/>
              </a:rPr>
              <a:t> </a:t>
            </a:r>
            <a:r>
              <a:rPr lang="en-US" altLang="zh-TW" sz="1200" b="0" i="0" u="none" strike="noStrike" kern="1200" baseline="0" dirty="0" smtClean="0">
                <a:solidFill>
                  <a:schemeClr val="tx1"/>
                </a:solidFill>
                <a:latin typeface="+mn-lt"/>
                <a:ea typeface="+mn-ea"/>
                <a:cs typeface="+mn-cs"/>
              </a:rPr>
              <a:t>prior to investigate the distribution of the protein conformations in atom coordinate space. We evaluate the</a:t>
            </a:r>
            <a:r>
              <a:rPr lang="zh-TW" altLang="en-US" sz="1200" b="0" i="0" u="none" strike="noStrike" kern="1200" baseline="0" dirty="0" smtClean="0">
                <a:solidFill>
                  <a:schemeClr val="tx1"/>
                </a:solidFill>
                <a:latin typeface="+mn-lt"/>
                <a:ea typeface="+mn-ea"/>
                <a:cs typeface="+mn-cs"/>
              </a:rPr>
              <a:t> </a:t>
            </a:r>
            <a:r>
              <a:rPr lang="en-US" altLang="zh-TW" sz="1200" b="0" i="0" u="none" strike="noStrike" kern="1200" baseline="0" dirty="0" smtClean="0">
                <a:solidFill>
                  <a:schemeClr val="tx1"/>
                </a:solidFill>
                <a:latin typeface="+mn-lt"/>
                <a:ea typeface="+mn-ea"/>
                <a:cs typeface="+mn-cs"/>
              </a:rPr>
              <a:t>methodology on high quality simulations and show that the method can recover multi-modality.</a:t>
            </a:r>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10</a:t>
            </a:fld>
            <a:endParaRPr lang="zh-TW" altLang="en-US"/>
          </a:p>
        </p:txBody>
      </p:sp>
    </p:spTree>
    <p:extLst>
      <p:ext uri="{BB962C8B-B14F-4D97-AF65-F5344CB8AC3E}">
        <p14:creationId xmlns:p14="http://schemas.microsoft.com/office/powerpoint/2010/main" val="3099684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11</a:t>
            </a:fld>
            <a:endParaRPr lang="zh-TW" altLang="en-US"/>
          </a:p>
        </p:txBody>
      </p:sp>
    </p:spTree>
    <p:extLst>
      <p:ext uri="{BB962C8B-B14F-4D97-AF65-F5344CB8AC3E}">
        <p14:creationId xmlns:p14="http://schemas.microsoft.com/office/powerpoint/2010/main" val="3637628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12</a:t>
            </a:fld>
            <a:endParaRPr lang="zh-TW" altLang="en-US"/>
          </a:p>
        </p:txBody>
      </p:sp>
    </p:spTree>
    <p:extLst>
      <p:ext uri="{BB962C8B-B14F-4D97-AF65-F5344CB8AC3E}">
        <p14:creationId xmlns:p14="http://schemas.microsoft.com/office/powerpoint/2010/main" val="3031403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13</a:t>
            </a:fld>
            <a:endParaRPr lang="zh-TW" altLang="en-US"/>
          </a:p>
        </p:txBody>
      </p:sp>
    </p:spTree>
    <p:extLst>
      <p:ext uri="{BB962C8B-B14F-4D97-AF65-F5344CB8AC3E}">
        <p14:creationId xmlns:p14="http://schemas.microsoft.com/office/powerpoint/2010/main" val="945147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14</a:t>
            </a:fld>
            <a:endParaRPr lang="zh-TW" altLang="en-US"/>
          </a:p>
        </p:txBody>
      </p:sp>
    </p:spTree>
    <p:extLst>
      <p:ext uri="{BB962C8B-B14F-4D97-AF65-F5344CB8AC3E}">
        <p14:creationId xmlns:p14="http://schemas.microsoft.com/office/powerpoint/2010/main" val="268781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15</a:t>
            </a:fld>
            <a:endParaRPr lang="zh-TW" altLang="en-US"/>
          </a:p>
        </p:txBody>
      </p:sp>
    </p:spTree>
    <p:extLst>
      <p:ext uri="{BB962C8B-B14F-4D97-AF65-F5344CB8AC3E}">
        <p14:creationId xmlns:p14="http://schemas.microsoft.com/office/powerpoint/2010/main" val="316251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16</a:t>
            </a:fld>
            <a:endParaRPr lang="zh-TW" altLang="en-US"/>
          </a:p>
        </p:txBody>
      </p:sp>
    </p:spTree>
    <p:extLst>
      <p:ext uri="{BB962C8B-B14F-4D97-AF65-F5344CB8AC3E}">
        <p14:creationId xmlns:p14="http://schemas.microsoft.com/office/powerpoint/2010/main" val="4256472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The final conformation is obtained by predicting a relative translation and rotation for each residue (termed ‘delta backbone frames’ in Figure 2). Each residue (including its sidechain) is represented as an individual rigid body (Jumper et al., 2020), the inter-residue bonds along the backbone are only indirectly constrained by the backbone </a:t>
            </a:r>
            <a:r>
              <a:rPr lang="en-US" altLang="zh-TW" sz="1200" b="0" i="0" u="none" strike="noStrike" kern="1200" baseline="0" dirty="0" err="1" smtClean="0">
                <a:solidFill>
                  <a:schemeClr val="tx1"/>
                </a:solidFill>
                <a:latin typeface="+mn-lt"/>
                <a:ea typeface="+mn-ea"/>
                <a:cs typeface="+mn-cs"/>
              </a:rPr>
              <a:t>continuityloss</a:t>
            </a:r>
            <a:r>
              <a:rPr lang="en-US" altLang="zh-TW" sz="1200" b="0" i="0" u="none" strike="noStrike" kern="1200" baseline="0" dirty="0" smtClean="0">
                <a:solidFill>
                  <a:schemeClr val="tx1"/>
                </a:solidFill>
                <a:latin typeface="+mn-lt"/>
                <a:ea typeface="+mn-ea"/>
                <a:cs typeface="+mn-cs"/>
              </a:rPr>
              <a:t> (see below).</a:t>
            </a:r>
            <a:endParaRPr lang="zh-TW" altLang="en-US" dirty="0"/>
          </a:p>
        </p:txBody>
      </p:sp>
      <p:sp>
        <p:nvSpPr>
          <p:cNvPr id="4" name="投影片編號版面配置區 3"/>
          <p:cNvSpPr>
            <a:spLocks noGrp="1"/>
          </p:cNvSpPr>
          <p:nvPr>
            <p:ph type="sldNum" sz="quarter" idx="10"/>
          </p:nvPr>
        </p:nvSpPr>
        <p:spPr/>
        <p:txBody>
          <a:bodyPr/>
          <a:lstStyle/>
          <a:p>
            <a:fld id="{B6AAFD6B-51BC-4666-8EC9-CA6960A98205}" type="slidenum">
              <a:rPr lang="zh-TW" altLang="en-US" smtClean="0"/>
              <a:t>17</a:t>
            </a:fld>
            <a:endParaRPr lang="zh-TW" altLang="en-US"/>
          </a:p>
        </p:txBody>
      </p:sp>
    </p:spTree>
    <p:extLst>
      <p:ext uri="{BB962C8B-B14F-4D97-AF65-F5344CB8AC3E}">
        <p14:creationId xmlns:p14="http://schemas.microsoft.com/office/powerpoint/2010/main" val="1317258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85345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77612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266889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190201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16320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6220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42696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355750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112345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161210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56A6A85E-7C35-4638-8BDB-A69843D0651B}" type="datetimeFigureOut">
              <a:rPr lang="zh-TW" altLang="en-US" smtClean="0"/>
              <a:t>2021/8/2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1543503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6A85E-7C35-4638-8BDB-A69843D0651B}" type="datetimeFigureOut">
              <a:rPr lang="zh-TW" altLang="en-US" smtClean="0"/>
              <a:t>2021/8/2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474D0-2EBB-4AC9-9831-DC074C53E62E}" type="slidenum">
              <a:rPr lang="zh-TW" altLang="en-US" smtClean="0"/>
              <a:t>‹#›</a:t>
            </a:fld>
            <a:endParaRPr lang="zh-TW" altLang="en-US"/>
          </a:p>
        </p:txBody>
      </p:sp>
    </p:spTree>
    <p:extLst>
      <p:ext uri="{BB962C8B-B14F-4D97-AF65-F5344CB8AC3E}">
        <p14:creationId xmlns:p14="http://schemas.microsoft.com/office/powerpoint/2010/main" val="121635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0019" y="1122363"/>
            <a:ext cx="11251962" cy="2387600"/>
          </a:xfrm>
        </p:spPr>
        <p:txBody>
          <a:bodyPr>
            <a:normAutofit/>
          </a:bodyPr>
          <a:lstStyle/>
          <a:p>
            <a:pPr lvl="0"/>
            <a:r>
              <a:rPr lang="en-US" sz="4000" dirty="0"/>
              <a:t>Inferring a Continuous Distribution of Atom</a:t>
            </a:r>
            <a:br>
              <a:rPr lang="en-US" sz="4000" dirty="0"/>
            </a:br>
            <a:r>
              <a:rPr lang="en-US" sz="4000" dirty="0"/>
              <a:t>Coordinates from </a:t>
            </a:r>
            <a:r>
              <a:rPr lang="en-US" sz="4000" dirty="0" err="1"/>
              <a:t>Cryo</a:t>
            </a:r>
            <a:r>
              <a:rPr lang="en-US" sz="4000" dirty="0"/>
              <a:t>-EM Images using VAEs</a:t>
            </a:r>
            <a:endParaRPr lang="en-US" sz="4000" dirty="0"/>
          </a:p>
        </p:txBody>
      </p:sp>
      <p:sp>
        <p:nvSpPr>
          <p:cNvPr id="55" name="Google Shape;55;p13"/>
          <p:cNvSpPr txBox="1">
            <a:spLocks noGrp="1"/>
          </p:cNvSpPr>
          <p:nvPr>
            <p:ph type="subTitle" idx="1"/>
          </p:nvPr>
        </p:nvSpPr>
        <p:spPr>
          <a:xfrm>
            <a:off x="1524000" y="4157515"/>
            <a:ext cx="9144000" cy="1655762"/>
          </a:xfrm>
        </p:spPr>
        <p:txBody>
          <a:bodyPr>
            <a:normAutofit/>
          </a:bodyPr>
          <a:lstStyle/>
          <a:p>
            <a:pPr lvl="0"/>
            <a:r>
              <a:rPr lang="en-US" altLang="zh-TW" sz="2800" dirty="0" smtClean="0"/>
              <a:t>DeepMind</a:t>
            </a:r>
            <a:endParaRPr lang="en-US" sz="2800" dirty="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079"/>
            <a:ext cx="1454921" cy="1454921"/>
          </a:xfrm>
          <a:prstGeom prst="rect">
            <a:avLst/>
          </a:prstGeom>
        </p:spPr>
      </p:pic>
    </p:spTree>
    <p:extLst>
      <p:ext uri="{BB962C8B-B14F-4D97-AF65-F5344CB8AC3E}">
        <p14:creationId xmlns:p14="http://schemas.microsoft.com/office/powerpoint/2010/main" val="2383662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Overview of the proposed method</a:t>
            </a:r>
            <a:endParaRPr lang="zh-TW" altLang="en-US" dirty="0">
              <a:solidFill>
                <a:schemeClr val="bg1"/>
              </a:solidFill>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589" y="1227670"/>
            <a:ext cx="6988822" cy="2498447"/>
          </a:xfrm>
          <a:prstGeom prst="rect">
            <a:avLst/>
          </a:prstGeom>
        </p:spPr>
      </p:pic>
      <mc:AlternateContent xmlns:mc="http://schemas.openxmlformats.org/markup-compatibility/2006">
        <mc:Choice xmlns:a14="http://schemas.microsoft.com/office/drawing/2010/main" Requires="a14">
          <p:sp>
            <p:nvSpPr>
              <p:cNvPr id="12" name="文字方塊 11"/>
              <p:cNvSpPr txBox="1"/>
              <p:nvPr/>
            </p:nvSpPr>
            <p:spPr>
              <a:xfrm>
                <a:off x="265632" y="4308050"/>
                <a:ext cx="11668701" cy="1846659"/>
              </a:xfrm>
              <a:prstGeom prst="rect">
                <a:avLst/>
              </a:prstGeom>
              <a:noFill/>
            </p:spPr>
            <p:txBody>
              <a:bodyPr wrap="square" lIns="0" tIns="0" rIns="0" bIns="0" rtlCol="0">
                <a:spAutoFit/>
              </a:bodyPr>
              <a:lstStyle/>
              <a:p>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e>
                        <m:r>
                          <a:rPr lang="en-US" altLang="zh-TW" sz="2400" b="0" i="1" smtClean="0">
                            <a:latin typeface="Cambria Math" panose="02040503050406030204" pitchFamily="18" charset="0"/>
                          </a:rPr>
                          <m:t>𝑧</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𝑁</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𝜇</m:t>
                        </m:r>
                      </m:e>
                      <m:sub>
                        <m:r>
                          <a:rPr lang="en-US" altLang="zh-TW" sz="2400" b="0" i="1" smtClean="0">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𝜎</m:t>
                        </m:r>
                      </m:e>
                      <m:sub>
                        <m:r>
                          <a:rPr lang="en-US" altLang="zh-TW" sz="2400" b="0" i="1" smtClean="0">
                            <a:latin typeface="Cambria Math" panose="02040503050406030204" pitchFamily="18" charset="0"/>
                          </a:rPr>
                          <m:t>𝜃</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oMath>
                </a14:m>
                <a:r>
                  <a:rPr lang="zh-TW" altLang="en-US" sz="2400" dirty="0" smtClean="0"/>
                  <a:t> </a:t>
                </a:r>
                <a:r>
                  <a:rPr lang="en-US" altLang="zh-TW" sz="2400" dirty="0" smtClean="0"/>
                  <a:t>where the mean image as </a:t>
                </a:r>
                <a:endParaRPr lang="en-US" altLang="zh-TW" sz="240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𝜇</m:t>
                          </m:r>
                        </m:e>
                        <m:sub>
                          <m:r>
                            <a:rPr lang="en-US" altLang="zh-TW" sz="2400" i="1">
                              <a:latin typeface="Cambria Math" panose="02040503050406030204" pitchFamily="18" charset="0"/>
                            </a:rPr>
                            <m:t>𝜃</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render</m:t>
                      </m:r>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Decoder</m:t>
                      </m:r>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z</m:t>
                      </m:r>
                      <m:r>
                        <a:rPr lang="en-US" altLang="zh-TW" sz="2400" b="0" i="0" smtClean="0">
                          <a:latin typeface="Cambria Math" panose="02040503050406030204" pitchFamily="18" charset="0"/>
                        </a:rPr>
                        <m:t>))</m:t>
                      </m:r>
                    </m:oMath>
                  </m:oMathPara>
                </a14:m>
                <a:endParaRPr lang="en-US" altLang="zh-TW" sz="2400" dirty="0" smtClean="0"/>
              </a:p>
              <a:p>
                <a:endParaRPr lang="en-US" altLang="zh-TW" sz="2400" dirty="0" smtClean="0"/>
              </a:p>
              <a:p>
                <a:pPr marL="342900" indent="-342900">
                  <a:buFont typeface="Arial" panose="020B0604020202020204" pitchFamily="34" charset="0"/>
                  <a:buChar char="•"/>
                </a:pPr>
                <a:r>
                  <a:rPr lang="en-US" altLang="zh-TW" sz="2400" dirty="0" smtClean="0"/>
                  <a:t>Decoder: Decodes the </a:t>
                </a:r>
                <a:r>
                  <a:rPr lang="en-US" altLang="zh-TW" sz="2400" dirty="0" err="1" smtClean="0"/>
                  <a:t>latents</a:t>
                </a:r>
                <a:r>
                  <a:rPr lang="en-US" altLang="zh-TW" sz="2400" dirty="0" smtClean="0"/>
                  <a:t> </a:t>
                </a:r>
                <a14:m>
                  <m:oMath xmlns:m="http://schemas.openxmlformats.org/officeDocument/2006/math">
                    <m:r>
                      <a:rPr lang="en-US" altLang="zh-TW" sz="2400" i="1">
                        <a:latin typeface="Cambria Math" panose="02040503050406030204" pitchFamily="18" charset="0"/>
                      </a:rPr>
                      <m:t>𝑧</m:t>
                    </m:r>
                  </m:oMath>
                </a14:m>
                <a:r>
                  <a:rPr lang="zh-TW" altLang="en-US" sz="2400" dirty="0" smtClean="0"/>
                  <a:t> </a:t>
                </a:r>
                <a:r>
                  <a:rPr lang="en-US" altLang="zh-TW" sz="2400" dirty="0" smtClean="0"/>
                  <a:t>into the atom position coordinates</a:t>
                </a:r>
              </a:p>
              <a:p>
                <a:pPr marL="342900" indent="-342900">
                  <a:buFont typeface="Arial" panose="020B0604020202020204" pitchFamily="34" charset="0"/>
                  <a:buChar char="•"/>
                </a:pPr>
                <a:r>
                  <a:rPr lang="en-US" altLang="zh-TW" sz="2400" dirty="0" smtClean="0"/>
                  <a:t>Render: The differentiable renderer that simulates the EM process and outputs an image</a:t>
                </a:r>
                <a:endParaRPr lang="zh-TW" altLang="en-US" sz="2400" dirty="0"/>
              </a:p>
            </p:txBody>
          </p:sp>
        </mc:Choice>
        <mc:Fallback>
          <p:sp>
            <p:nvSpPr>
              <p:cNvPr id="12" name="文字方塊 11"/>
              <p:cNvSpPr txBox="1">
                <a:spLocks noRot="1" noChangeAspect="1" noMove="1" noResize="1" noEditPoints="1" noAdjustHandles="1" noChangeArrowheads="1" noChangeShapeType="1" noTextEdit="1"/>
              </p:cNvSpPr>
              <p:nvPr/>
            </p:nvSpPr>
            <p:spPr>
              <a:xfrm>
                <a:off x="265632" y="4308050"/>
                <a:ext cx="11668701" cy="1846659"/>
              </a:xfrm>
              <a:prstGeom prst="rect">
                <a:avLst/>
              </a:prstGeom>
              <a:blipFill>
                <a:blip r:embed="rId4"/>
                <a:stretch>
                  <a:fillRect l="-1515" t="-5281" b="-89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76027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Overview of the proposed method</a:t>
            </a:r>
            <a:endParaRPr lang="zh-TW" altLang="en-US" dirty="0">
              <a:solidFill>
                <a:schemeClr val="bg1"/>
              </a:solidFill>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589" y="1227670"/>
            <a:ext cx="6988822" cy="2498447"/>
          </a:xfrm>
          <a:prstGeom prst="rect">
            <a:avLst/>
          </a:prstGeom>
        </p:spPr>
      </p:pic>
      <p:sp>
        <p:nvSpPr>
          <p:cNvPr id="12" name="文字方塊 11"/>
          <p:cNvSpPr txBox="1"/>
          <p:nvPr/>
        </p:nvSpPr>
        <p:spPr>
          <a:xfrm>
            <a:off x="265632" y="4308050"/>
            <a:ext cx="11668701" cy="1477328"/>
          </a:xfrm>
          <a:prstGeom prst="rect">
            <a:avLst/>
          </a:prstGeom>
          <a:noFill/>
        </p:spPr>
        <p:txBody>
          <a:bodyPr wrap="square" lIns="0" tIns="0" rIns="0" bIns="0" rtlCol="0">
            <a:spAutoFit/>
          </a:bodyPr>
          <a:lstStyle/>
          <a:p>
            <a:r>
              <a:rPr lang="en-US" altLang="zh-TW" sz="2400" dirty="0" smtClean="0"/>
              <a:t>The benefit is twofold:</a:t>
            </a:r>
          </a:p>
          <a:p>
            <a:pPr marL="457200" indent="-457200">
              <a:buFont typeface="+mj-lt"/>
              <a:buAutoNum type="arabicPeriod"/>
            </a:pPr>
            <a:r>
              <a:rPr lang="en-US" altLang="zh-TW" sz="2400" dirty="0" smtClean="0"/>
              <a:t>Explicitly add prior knowledge in atom space</a:t>
            </a:r>
          </a:p>
          <a:p>
            <a:pPr marL="457200" indent="-457200">
              <a:buFont typeface="+mj-lt"/>
              <a:buAutoNum type="arabicPeriod"/>
            </a:pPr>
            <a:r>
              <a:rPr lang="en-US" altLang="zh-TW" sz="2400" dirty="0" smtClean="0"/>
              <a:t>Directly sample atom positions at test time</a:t>
            </a:r>
          </a:p>
          <a:p>
            <a:r>
              <a:rPr lang="en-US" altLang="zh-TW" sz="2400" dirty="0" smtClean="0"/>
              <a:t>This is in contrast to prior work that uses VAEs in image space only</a:t>
            </a:r>
            <a:r>
              <a:rPr lang="en-US" altLang="zh-TW" sz="2400" baseline="30000" dirty="0" smtClean="0"/>
              <a:t>[1]</a:t>
            </a:r>
            <a:r>
              <a:rPr lang="en-US" altLang="zh-TW" sz="2400" dirty="0" smtClean="0"/>
              <a:t>.</a:t>
            </a:r>
            <a:endParaRPr lang="en-US" altLang="zh-TW" sz="2400" dirty="0"/>
          </a:p>
        </p:txBody>
      </p:sp>
      <p:sp>
        <p:nvSpPr>
          <p:cNvPr id="6" name="文字方塊 5"/>
          <p:cNvSpPr txBox="1"/>
          <p:nvPr/>
        </p:nvSpPr>
        <p:spPr>
          <a:xfrm>
            <a:off x="287228" y="6431541"/>
            <a:ext cx="2183996" cy="369332"/>
          </a:xfrm>
          <a:prstGeom prst="rect">
            <a:avLst/>
          </a:prstGeom>
          <a:noFill/>
        </p:spPr>
        <p:txBody>
          <a:bodyPr wrap="none" rtlCol="0">
            <a:spAutoFit/>
          </a:bodyPr>
          <a:lstStyle/>
          <a:p>
            <a:r>
              <a:rPr lang="en-US" altLang="zh-TW" dirty="0" smtClean="0">
                <a:solidFill>
                  <a:schemeClr val="bg1">
                    <a:lumMod val="50000"/>
                  </a:schemeClr>
                </a:solidFill>
              </a:rPr>
              <a:t>[1]:</a:t>
            </a:r>
            <a:r>
              <a:rPr lang="en-US" altLang="zh-TW" dirty="0" err="1" smtClean="0">
                <a:solidFill>
                  <a:schemeClr val="bg1">
                    <a:lumMod val="50000"/>
                  </a:schemeClr>
                </a:solidFill>
              </a:rPr>
              <a:t>Zhong</a:t>
            </a:r>
            <a:r>
              <a:rPr lang="en-US" altLang="zh-TW" dirty="0" smtClean="0">
                <a:solidFill>
                  <a:schemeClr val="bg1">
                    <a:lumMod val="50000"/>
                  </a:schemeClr>
                </a:solidFill>
              </a:rPr>
              <a:t> et al., 2021</a:t>
            </a:r>
            <a:endParaRPr lang="zh-TW" altLang="en-US" dirty="0">
              <a:solidFill>
                <a:schemeClr val="bg1">
                  <a:lumMod val="50000"/>
                </a:schemeClr>
              </a:solidFill>
            </a:endParaRPr>
          </a:p>
        </p:txBody>
      </p:sp>
    </p:spTree>
    <p:extLst>
      <p:ext uri="{BB962C8B-B14F-4D97-AF65-F5344CB8AC3E}">
        <p14:creationId xmlns:p14="http://schemas.microsoft.com/office/powerpoint/2010/main" val="1314806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Overview of the proposed method</a:t>
            </a:r>
            <a:endParaRPr lang="zh-TW" altLang="en-US" dirty="0">
              <a:solidFill>
                <a:schemeClr val="bg1"/>
              </a:solidFill>
            </a:endParaRP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1589" y="1227670"/>
            <a:ext cx="6988822" cy="2498447"/>
          </a:xfrm>
          <a:prstGeom prst="rect">
            <a:avLst/>
          </a:prstGeom>
        </p:spPr>
      </p:pic>
      <p:sp>
        <p:nvSpPr>
          <p:cNvPr id="12" name="文字方塊 11"/>
          <p:cNvSpPr txBox="1"/>
          <p:nvPr/>
        </p:nvSpPr>
        <p:spPr>
          <a:xfrm>
            <a:off x="265632" y="4308050"/>
            <a:ext cx="11668701" cy="1477328"/>
          </a:xfrm>
          <a:prstGeom prst="rect">
            <a:avLst/>
          </a:prstGeom>
          <a:noFill/>
        </p:spPr>
        <p:txBody>
          <a:bodyPr wrap="square" lIns="0" tIns="0" rIns="0" bIns="0" rtlCol="0">
            <a:spAutoFit/>
          </a:bodyPr>
          <a:lstStyle/>
          <a:p>
            <a:r>
              <a:rPr lang="en-US" altLang="zh-TW" sz="2400" dirty="0" smtClean="0"/>
              <a:t>The benefit is twofold:</a:t>
            </a:r>
          </a:p>
          <a:p>
            <a:pPr marL="457200" indent="-457200">
              <a:buFont typeface="+mj-lt"/>
              <a:buAutoNum type="arabicPeriod"/>
            </a:pPr>
            <a:r>
              <a:rPr lang="en-US" altLang="zh-TW" sz="2400" dirty="0" smtClean="0"/>
              <a:t>Explicitly add prior knowledge in atom space</a:t>
            </a:r>
          </a:p>
          <a:p>
            <a:pPr marL="457200" indent="-457200">
              <a:buFont typeface="+mj-lt"/>
              <a:buAutoNum type="arabicPeriod"/>
            </a:pPr>
            <a:r>
              <a:rPr lang="en-US" altLang="zh-TW" sz="2400" dirty="0" smtClean="0"/>
              <a:t>Directly sample atom positions at test time</a:t>
            </a:r>
          </a:p>
          <a:p>
            <a:r>
              <a:rPr lang="en-US" altLang="zh-TW" sz="2400" dirty="0" smtClean="0"/>
              <a:t>This is in contrast to prior work that uses VAEs in image space only</a:t>
            </a:r>
            <a:r>
              <a:rPr lang="en-US" altLang="zh-TW" sz="2400" baseline="30000" dirty="0" smtClean="0"/>
              <a:t>[1]</a:t>
            </a:r>
            <a:r>
              <a:rPr lang="en-US" altLang="zh-TW" sz="2400" dirty="0" smtClean="0"/>
              <a:t>.</a:t>
            </a:r>
            <a:endParaRPr lang="en-US" altLang="zh-TW" sz="2400" dirty="0"/>
          </a:p>
        </p:txBody>
      </p:sp>
      <p:sp>
        <p:nvSpPr>
          <p:cNvPr id="6" name="文字方塊 5"/>
          <p:cNvSpPr txBox="1"/>
          <p:nvPr/>
        </p:nvSpPr>
        <p:spPr>
          <a:xfrm>
            <a:off x="287228" y="6431541"/>
            <a:ext cx="2183996" cy="369332"/>
          </a:xfrm>
          <a:prstGeom prst="rect">
            <a:avLst/>
          </a:prstGeom>
          <a:noFill/>
        </p:spPr>
        <p:txBody>
          <a:bodyPr wrap="none" rtlCol="0">
            <a:spAutoFit/>
          </a:bodyPr>
          <a:lstStyle/>
          <a:p>
            <a:r>
              <a:rPr lang="en-US" altLang="zh-TW" dirty="0" smtClean="0">
                <a:solidFill>
                  <a:schemeClr val="bg1">
                    <a:lumMod val="50000"/>
                  </a:schemeClr>
                </a:solidFill>
              </a:rPr>
              <a:t>[1]:</a:t>
            </a:r>
            <a:r>
              <a:rPr lang="en-US" altLang="zh-TW" dirty="0" err="1" smtClean="0">
                <a:solidFill>
                  <a:schemeClr val="bg1">
                    <a:lumMod val="50000"/>
                  </a:schemeClr>
                </a:solidFill>
              </a:rPr>
              <a:t>Zhong</a:t>
            </a:r>
            <a:r>
              <a:rPr lang="en-US" altLang="zh-TW" dirty="0" smtClean="0">
                <a:solidFill>
                  <a:schemeClr val="bg1">
                    <a:lumMod val="50000"/>
                  </a:schemeClr>
                </a:solidFill>
              </a:rPr>
              <a:t> et al., 2021</a:t>
            </a:r>
            <a:endParaRPr lang="zh-TW" altLang="en-US" dirty="0">
              <a:solidFill>
                <a:schemeClr val="bg1">
                  <a:lumMod val="50000"/>
                </a:schemeClr>
              </a:solidFill>
            </a:endParaRPr>
          </a:p>
        </p:txBody>
      </p:sp>
    </p:spTree>
    <p:extLst>
      <p:ext uri="{BB962C8B-B14F-4D97-AF65-F5344CB8AC3E}">
        <p14:creationId xmlns:p14="http://schemas.microsoft.com/office/powerpoint/2010/main" val="39428803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Model Components</a:t>
            </a:r>
            <a:endParaRPr lang="zh-TW" altLang="en-US" dirty="0">
              <a:solidFill>
                <a:schemeClr val="bg1"/>
              </a:solidFil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29" y="1227670"/>
            <a:ext cx="11004541" cy="4752993"/>
          </a:xfrm>
          <a:prstGeom prst="rect">
            <a:avLst/>
          </a:prstGeom>
        </p:spPr>
      </p:pic>
    </p:spTree>
    <p:extLst>
      <p:ext uri="{BB962C8B-B14F-4D97-AF65-F5344CB8AC3E}">
        <p14:creationId xmlns:p14="http://schemas.microsoft.com/office/powerpoint/2010/main" val="2897078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Model Components: Encoder</a:t>
            </a:r>
            <a:endParaRPr lang="zh-TW" altLang="en-US" dirty="0">
              <a:solidFill>
                <a:schemeClr val="bg1"/>
              </a:solidFil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201" y="1227670"/>
            <a:ext cx="7263597" cy="3137235"/>
          </a:xfrm>
          <a:prstGeom prst="rect">
            <a:avLst/>
          </a:prstGeom>
        </p:spPr>
      </p:pic>
      <p:sp>
        <p:nvSpPr>
          <p:cNvPr id="5" name="文字方塊 4"/>
          <p:cNvSpPr txBox="1"/>
          <p:nvPr/>
        </p:nvSpPr>
        <p:spPr>
          <a:xfrm>
            <a:off x="265632" y="4986780"/>
            <a:ext cx="11668701" cy="738664"/>
          </a:xfrm>
          <a:prstGeom prst="rect">
            <a:avLst/>
          </a:prstGeom>
          <a:noFill/>
        </p:spPr>
        <p:txBody>
          <a:bodyPr wrap="square" lIns="0" tIns="0" rIns="0" bIns="0" rtlCol="0">
            <a:spAutoFit/>
          </a:bodyPr>
          <a:lstStyle/>
          <a:p>
            <a:r>
              <a:rPr lang="en-US" altLang="zh-TW" sz="2400" dirty="0" smtClean="0"/>
              <a:t>One way we do this is by conditioning the pose encoder on samples of the conformation, allowing the model to capture a multi-modal distribution more easily.</a:t>
            </a:r>
            <a:endParaRPr lang="en-US" altLang="zh-TW" sz="2400" dirty="0"/>
          </a:p>
        </p:txBody>
      </p:sp>
      <p:sp>
        <p:nvSpPr>
          <p:cNvPr id="6" name="矩形 5"/>
          <p:cNvSpPr/>
          <p:nvPr/>
        </p:nvSpPr>
        <p:spPr>
          <a:xfrm>
            <a:off x="4270342" y="2912883"/>
            <a:ext cx="3120272" cy="13167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34731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Model Components: Decoder</a:t>
            </a:r>
            <a:endParaRPr lang="zh-TW" altLang="en-US" dirty="0">
              <a:solidFill>
                <a:schemeClr val="bg1"/>
              </a:solidFil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201" y="1227670"/>
            <a:ext cx="7263597" cy="3137235"/>
          </a:xfrm>
          <a:prstGeom prst="rect">
            <a:avLst/>
          </a:prstGeom>
        </p:spPr>
      </p:pic>
      <p:sp>
        <p:nvSpPr>
          <p:cNvPr id="5" name="文字方塊 4"/>
          <p:cNvSpPr txBox="1"/>
          <p:nvPr/>
        </p:nvSpPr>
        <p:spPr>
          <a:xfrm>
            <a:off x="265632" y="4986780"/>
            <a:ext cx="11668701" cy="369332"/>
          </a:xfrm>
          <a:prstGeom prst="rect">
            <a:avLst/>
          </a:prstGeom>
          <a:noFill/>
        </p:spPr>
        <p:txBody>
          <a:bodyPr wrap="square" lIns="0" tIns="0" rIns="0" bIns="0" rtlCol="0">
            <a:spAutoFit/>
          </a:bodyPr>
          <a:lstStyle/>
          <a:p>
            <a:r>
              <a:rPr lang="en-US" altLang="zh-TW" sz="2400" dirty="0" smtClean="0"/>
              <a:t>The pose </a:t>
            </a:r>
            <a:r>
              <a:rPr lang="en-US" altLang="zh-TW" sz="2400" dirty="0" err="1" smtClean="0"/>
              <a:t>latents</a:t>
            </a:r>
            <a:r>
              <a:rPr lang="en-US" altLang="zh-TW" sz="2400" dirty="0" smtClean="0"/>
              <a:t> are directly used as a global 2D translation and 3D rotation. </a:t>
            </a:r>
            <a:endParaRPr lang="en-US" altLang="zh-TW" sz="2400" dirty="0"/>
          </a:p>
        </p:txBody>
      </p:sp>
      <p:sp>
        <p:nvSpPr>
          <p:cNvPr id="6" name="矩形 5"/>
          <p:cNvSpPr/>
          <p:nvPr/>
        </p:nvSpPr>
        <p:spPr>
          <a:xfrm>
            <a:off x="2403160" y="1150070"/>
            <a:ext cx="3394325" cy="12066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014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Model Components: Protein structure</a:t>
            </a:r>
            <a:endParaRPr lang="zh-TW" altLang="en-US" dirty="0">
              <a:solidFill>
                <a:schemeClr val="bg1"/>
              </a:solidFil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201" y="1227670"/>
            <a:ext cx="7263597" cy="3137235"/>
          </a:xfrm>
          <a:prstGeom prst="rect">
            <a:avLst/>
          </a:prstGeom>
        </p:spPr>
      </p:pic>
      <p:sp>
        <p:nvSpPr>
          <p:cNvPr id="6" name="矩形 5"/>
          <p:cNvSpPr/>
          <p:nvPr/>
        </p:nvSpPr>
        <p:spPr>
          <a:xfrm>
            <a:off x="5693114" y="1203337"/>
            <a:ext cx="1848329" cy="12066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65632" y="4389238"/>
            <a:ext cx="11668701" cy="1477328"/>
          </a:xfrm>
          <a:prstGeom prst="rect">
            <a:avLst/>
          </a:prstGeom>
          <a:noFill/>
        </p:spPr>
        <p:txBody>
          <a:bodyPr wrap="square" lIns="0" tIns="0" rIns="0" bIns="0" rtlCol="0">
            <a:spAutoFit/>
          </a:bodyPr>
          <a:lstStyle/>
          <a:p>
            <a:r>
              <a:rPr lang="en-US" altLang="zh-TW" sz="2400" dirty="0" smtClean="0"/>
              <a:t>The author define all conformations relative to a base conformation.</a:t>
            </a:r>
          </a:p>
          <a:p>
            <a:r>
              <a:rPr lang="en-US" altLang="zh-TW" sz="2400" dirty="0" smtClean="0"/>
              <a:t>In the presented experiments the author simply use a single state conformation from the Protein Data Bank.</a:t>
            </a:r>
          </a:p>
          <a:p>
            <a:endParaRPr lang="en-US" altLang="zh-TW" sz="2400" dirty="0"/>
          </a:p>
        </p:txBody>
      </p:sp>
    </p:spTree>
    <p:extLst>
      <p:ext uri="{BB962C8B-B14F-4D97-AF65-F5344CB8AC3E}">
        <p14:creationId xmlns:p14="http://schemas.microsoft.com/office/powerpoint/2010/main" val="3085991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Model Components: Renderer</a:t>
            </a:r>
            <a:endParaRPr lang="zh-TW" altLang="en-US" dirty="0">
              <a:solidFill>
                <a:schemeClr val="bg1"/>
              </a:solidFill>
            </a:endParaRPr>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4201" y="1227670"/>
            <a:ext cx="7263597" cy="3137235"/>
          </a:xfrm>
          <a:prstGeom prst="rect">
            <a:avLst/>
          </a:prstGeom>
        </p:spPr>
      </p:pic>
      <p:sp>
        <p:nvSpPr>
          <p:cNvPr id="6" name="矩形 5"/>
          <p:cNvSpPr/>
          <p:nvPr/>
        </p:nvSpPr>
        <p:spPr>
          <a:xfrm>
            <a:off x="8521157" y="1525789"/>
            <a:ext cx="1206642" cy="1104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65632" y="4389238"/>
            <a:ext cx="11668701" cy="1477328"/>
          </a:xfrm>
          <a:prstGeom prst="rect">
            <a:avLst/>
          </a:prstGeom>
          <a:noFill/>
        </p:spPr>
        <p:txBody>
          <a:bodyPr wrap="square" lIns="0" tIns="0" rIns="0" bIns="0" rtlCol="0">
            <a:spAutoFit/>
          </a:bodyPr>
          <a:lstStyle/>
          <a:p>
            <a:r>
              <a:rPr lang="en-US" altLang="zh-TW" sz="2400" dirty="0" smtClean="0"/>
              <a:t>The author model the electron density for each heavy atom by a single Gaussian blob with standard </a:t>
            </a:r>
            <a:r>
              <a:rPr lang="en-US" altLang="zh-TW" sz="2400" dirty="0"/>
              <a:t>deviation </a:t>
            </a:r>
            <a:r>
              <a:rPr lang="en-US" altLang="zh-TW" sz="2400" dirty="0" smtClean="0"/>
              <a:t>1Å and unit mass.</a:t>
            </a:r>
          </a:p>
          <a:p>
            <a:endParaRPr lang="en-US" altLang="zh-TW" sz="2400" dirty="0"/>
          </a:p>
          <a:p>
            <a:r>
              <a:rPr lang="en-US" altLang="zh-TW" sz="2400" dirty="0" smtClean="0"/>
              <a:t>By using Gaussian, the author can compute the rendering function directly. </a:t>
            </a:r>
            <a:endParaRPr lang="en-US" altLang="zh-TW" sz="2400" dirty="0"/>
          </a:p>
        </p:txBody>
      </p:sp>
    </p:spTree>
    <p:extLst>
      <p:ext uri="{BB962C8B-B14F-4D97-AF65-F5344CB8AC3E}">
        <p14:creationId xmlns:p14="http://schemas.microsoft.com/office/powerpoint/2010/main" val="3447243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Losses used to train the model</a:t>
            </a:r>
            <a:endParaRPr lang="zh-TW" altLang="en-US" dirty="0">
              <a:solidFill>
                <a:schemeClr val="bg1"/>
              </a:solidFill>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386" y="1227670"/>
            <a:ext cx="8991227" cy="5369255"/>
          </a:xfrm>
          <a:prstGeom prst="rect">
            <a:avLst/>
          </a:prstGeom>
        </p:spPr>
      </p:pic>
    </p:spTree>
    <p:extLst>
      <p:ext uri="{BB962C8B-B14F-4D97-AF65-F5344CB8AC3E}">
        <p14:creationId xmlns:p14="http://schemas.microsoft.com/office/powerpoint/2010/main" val="860085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Losses used to train the model</a:t>
            </a:r>
            <a:endParaRPr lang="zh-TW" altLang="en-US" dirty="0">
              <a:solidFill>
                <a:schemeClr val="bg1"/>
              </a:solidFill>
            </a:endParaRPr>
          </a:p>
        </p:txBody>
      </p:sp>
      <mc:AlternateContent xmlns:mc="http://schemas.openxmlformats.org/markup-compatibility/2006">
        <mc:Choice xmlns:a14="http://schemas.microsoft.com/office/drawing/2010/main" Requires="a14">
          <p:sp>
            <p:nvSpPr>
              <p:cNvPr id="4" name="文字方塊 3"/>
              <p:cNvSpPr txBox="1"/>
              <p:nvPr/>
            </p:nvSpPr>
            <p:spPr>
              <a:xfrm>
                <a:off x="265632" y="1555423"/>
                <a:ext cx="10921901" cy="1445267"/>
              </a:xfrm>
              <a:prstGeom prst="rect">
                <a:avLst/>
              </a:prstGeom>
              <a:noFill/>
            </p:spPr>
            <p:txBody>
              <a:bodyPr wrap="none" rtlCol="0">
                <a:spAutoFit/>
              </a:bodyPr>
              <a:lstStyle/>
              <a:p>
                <a:r>
                  <a:rPr lang="en-US" altLang="zh-TW" sz="2400" dirty="0" smtClean="0"/>
                  <a:t>The objective per image </a:t>
                </a:r>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oMath>
                </a14:m>
                <a:r>
                  <a:rPr lang="zh-TW" altLang="en-US" sz="2400" dirty="0" smtClean="0"/>
                  <a:t> </a:t>
                </a:r>
                <a:r>
                  <a:rPr lang="en-US" altLang="zh-TW" sz="2400" dirty="0" smtClean="0"/>
                  <a:t>is:</a:t>
                </a:r>
              </a:p>
              <a:p>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unc>
                        <m:funcPr>
                          <m:ctrlPr>
                            <a:rPr lang="en-US" altLang="zh-TW" sz="2400" b="0" i="1" smtClean="0">
                              <a:latin typeface="Cambria Math" panose="02040503050406030204" pitchFamily="18" charset="0"/>
                            </a:rPr>
                          </m:ctrlPr>
                        </m:funcPr>
                        <m:fName>
                          <m:r>
                            <m:rPr>
                              <m:sty m:val="p"/>
                            </m:rPr>
                            <a:rPr lang="en-US" altLang="zh-TW" sz="2400" b="0" i="0" smtClean="0">
                              <a:latin typeface="Cambria Math" panose="02040503050406030204" pitchFamily="18" charset="0"/>
                            </a:rPr>
                            <m:t>log</m:t>
                          </m:r>
                        </m:fName>
                        <m:e>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𝑁</m:t>
                                  </m:r>
                                </m:sub>
                                <m:sup/>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𝜃</m:t>
                                      </m:r>
                                    </m:sub>
                                  </m:sSub>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e>
                                    <m:e>
                                      <m:sSub>
                                        <m:sSubPr>
                                          <m:ctrlPr>
                                            <a:rPr lang="en-US" altLang="zh-TW" sz="2400" b="0" i="1" smtClean="0">
                                              <a:solidFill>
                                                <a:srgbClr val="00B0F0"/>
                                              </a:solidFill>
                                              <a:latin typeface="Cambria Math" panose="02040503050406030204" pitchFamily="18" charset="0"/>
                                            </a:rPr>
                                          </m:ctrlPr>
                                        </m:sSubPr>
                                        <m:e>
                                          <m:r>
                                            <a:rPr lang="en-US" altLang="zh-TW" sz="2400" b="0" i="1" smtClean="0">
                                              <a:solidFill>
                                                <a:srgbClr val="00B0F0"/>
                                              </a:solidFill>
                                              <a:latin typeface="Cambria Math" panose="02040503050406030204" pitchFamily="18" charset="0"/>
                                            </a:rPr>
                                            <m:t>𝑧</m:t>
                                          </m:r>
                                        </m:e>
                                        <m:sub>
                                          <m:r>
                                            <a:rPr lang="en-US" altLang="zh-TW" sz="2400" b="0" i="1" smtClean="0">
                                              <a:solidFill>
                                                <a:srgbClr val="00B0F0"/>
                                              </a:solidFill>
                                              <a:latin typeface="Cambria Math" panose="02040503050406030204" pitchFamily="18" charset="0"/>
                                            </a:rPr>
                                            <m:t>𝑛</m:t>
                                          </m:r>
                                        </m:sub>
                                      </m:sSub>
                                    </m:e>
                                  </m:d>
                                </m:e>
                              </m:nary>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𝛽</m:t>
                          </m:r>
                          <m:r>
                            <a:rPr lang="en-US" altLang="zh-TW" sz="2400" b="0" i="1" smtClean="0">
                              <a:latin typeface="Cambria Math" panose="02040503050406030204" pitchFamily="18" charset="0"/>
                            </a:rPr>
                            <m:t>𝐾𝐿</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𝑄</m:t>
                              </m:r>
                            </m:e>
                            <m:sub>
                              <m:r>
                                <a:rPr lang="en-US" altLang="zh-TW" sz="2400" b="0" i="1" smtClean="0">
                                  <a:latin typeface="Cambria Math" panose="02040503050406030204" pitchFamily="18" charset="0"/>
                                </a:rPr>
                                <m:t>𝜙</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𝑁</m:t>
                              </m:r>
                            </m:sub>
                            <m:sup/>
                            <m:e>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ℒ</m:t>
                                  </m:r>
                                </m:e>
                                <m:sub>
                                  <m:r>
                                    <a:rPr lang="en-US" altLang="zh-TW" sz="2400" b="0" i="1" smtClean="0">
                                      <a:latin typeface="Cambria Math" panose="02040503050406030204" pitchFamily="18" charset="0"/>
                                      <a:ea typeface="Cambria Math" panose="02040503050406030204" pitchFamily="18" charset="0"/>
                                    </a:rPr>
                                    <m:t>𝑠𝑡𝑢𝑟𝑐𝑡𝑢𝑟𝑒</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solidFill>
                                        <a:srgbClr val="92D050"/>
                                      </a:solidFill>
                                      <a:latin typeface="Cambria Math" panose="02040503050406030204" pitchFamily="18" charset="0"/>
                                      <a:ea typeface="Cambria Math" panose="02040503050406030204" pitchFamily="18" charset="0"/>
                                    </a:rPr>
                                  </m:ctrlPr>
                                </m:sSubPr>
                                <m:e>
                                  <m:r>
                                    <a:rPr lang="en-US" altLang="zh-TW" sz="2400" b="0" i="1" smtClean="0">
                                      <a:solidFill>
                                        <a:srgbClr val="92D050"/>
                                      </a:solidFill>
                                      <a:latin typeface="Cambria Math" panose="02040503050406030204" pitchFamily="18" charset="0"/>
                                      <a:ea typeface="Cambria Math" panose="02040503050406030204" pitchFamily="18" charset="0"/>
                                    </a:rPr>
                                    <m:t>𝑓</m:t>
                                  </m:r>
                                </m:e>
                                <m:sub>
                                  <m:r>
                                    <a:rPr lang="en-US" altLang="zh-TW" sz="2400" b="0" i="1" smtClean="0">
                                      <a:solidFill>
                                        <a:srgbClr val="92D050"/>
                                      </a:solidFill>
                                      <a:latin typeface="Cambria Math" panose="02040503050406030204" pitchFamily="18" charset="0"/>
                                      <a:ea typeface="Cambria Math" panose="02040503050406030204" pitchFamily="18" charset="0"/>
                                    </a:rPr>
                                    <m:t>𝜃</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solidFill>
                                        <a:srgbClr val="00B0F0"/>
                                      </a:solidFill>
                                      <a:latin typeface="Cambria Math" panose="02040503050406030204" pitchFamily="18" charset="0"/>
                                      <a:ea typeface="Cambria Math" panose="02040503050406030204" pitchFamily="18" charset="0"/>
                                    </a:rPr>
                                  </m:ctrlPr>
                                </m:sSubPr>
                                <m:e>
                                  <m:r>
                                    <a:rPr lang="en-US" altLang="zh-TW" sz="2400" b="0" i="1" smtClean="0">
                                      <a:solidFill>
                                        <a:srgbClr val="00B0F0"/>
                                      </a:solidFill>
                                      <a:latin typeface="Cambria Math" panose="02040503050406030204" pitchFamily="18" charset="0"/>
                                      <a:ea typeface="Cambria Math" panose="02040503050406030204" pitchFamily="18" charset="0"/>
                                    </a:rPr>
                                    <m:t>𝑧</m:t>
                                  </m:r>
                                </m:e>
                                <m:sub>
                                  <m:r>
                                    <a:rPr lang="en-US" altLang="zh-TW" sz="2400" b="0" i="1" smtClean="0">
                                      <a:solidFill>
                                        <a:srgbClr val="00B0F0"/>
                                      </a:solidFill>
                                      <a:latin typeface="Cambria Math" panose="02040503050406030204" pitchFamily="18" charset="0"/>
                                      <a:ea typeface="Cambria Math" panose="02040503050406030204" pitchFamily="18" charset="0"/>
                                    </a:rPr>
                                    <m:t>𝑛</m:t>
                                  </m:r>
                                </m:sub>
                              </m:sSub>
                              <m:r>
                                <a:rPr lang="en-US" altLang="zh-TW" sz="2400" b="0" i="1" smtClean="0">
                                  <a:latin typeface="Cambria Math" panose="02040503050406030204" pitchFamily="18" charset="0"/>
                                  <a:ea typeface="Cambria Math" panose="02040503050406030204" pitchFamily="18" charset="0"/>
                                </a:rPr>
                                <m:t>))</m:t>
                              </m:r>
                            </m:e>
                          </m:nary>
                        </m:e>
                      </m:func>
                    </m:oMath>
                  </m:oMathPara>
                </a14:m>
                <a:endParaRPr lang="zh-TW" altLang="en-US" sz="2400" dirty="0"/>
              </a:p>
            </p:txBody>
          </p:sp>
        </mc:Choice>
        <mc:Fallback>
          <p:sp>
            <p:nvSpPr>
              <p:cNvPr id="4" name="文字方塊 3"/>
              <p:cNvSpPr txBox="1">
                <a:spLocks noRot="1" noChangeAspect="1" noMove="1" noResize="1" noEditPoints="1" noAdjustHandles="1" noChangeArrowheads="1" noChangeShapeType="1" noTextEdit="1"/>
              </p:cNvSpPr>
              <p:nvPr/>
            </p:nvSpPr>
            <p:spPr>
              <a:xfrm>
                <a:off x="265632" y="1555423"/>
                <a:ext cx="10921901" cy="1445267"/>
              </a:xfrm>
              <a:prstGeom prst="rect">
                <a:avLst/>
              </a:prstGeom>
              <a:blipFill>
                <a:blip r:embed="rId3"/>
                <a:stretch>
                  <a:fillRect l="-893" t="-337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p:cNvSpPr txBox="1"/>
              <p:nvPr/>
            </p:nvSpPr>
            <p:spPr>
              <a:xfrm>
                <a:off x="265633" y="3563332"/>
                <a:ext cx="11527300" cy="1569660"/>
              </a:xfrm>
              <a:prstGeom prst="rect">
                <a:avLst/>
              </a:prstGeom>
              <a:noFill/>
            </p:spPr>
            <p:txBody>
              <a:bodyPr wrap="square" rtlCol="0">
                <a:spAutoFit/>
              </a:bodyPr>
              <a:lstStyle/>
              <a:p>
                <a14:m>
                  <m:oMath xmlns:m="http://schemas.openxmlformats.org/officeDocument/2006/math">
                    <m:sSub>
                      <m:sSubPr>
                        <m:ctrlPr>
                          <a:rPr lang="en-US" altLang="zh-TW" sz="2400" b="0" i="1" smtClean="0">
                            <a:solidFill>
                              <a:srgbClr val="00B0F0"/>
                            </a:solidFill>
                            <a:latin typeface="Cambria Math" panose="02040503050406030204" pitchFamily="18" charset="0"/>
                          </a:rPr>
                        </m:ctrlPr>
                      </m:sSubPr>
                      <m:e>
                        <m:r>
                          <a:rPr lang="en-US" altLang="zh-TW" sz="2400" b="0" i="1" smtClean="0">
                            <a:solidFill>
                              <a:srgbClr val="00B0F0"/>
                            </a:solidFill>
                            <a:latin typeface="Cambria Math" panose="02040503050406030204" pitchFamily="18" charset="0"/>
                          </a:rPr>
                          <m:t>𝑧</m:t>
                        </m:r>
                      </m:e>
                      <m:sub>
                        <m:r>
                          <a:rPr lang="en-US" altLang="zh-TW" sz="2400" b="0" i="1" smtClean="0">
                            <a:solidFill>
                              <a:srgbClr val="00B0F0"/>
                            </a:solidFill>
                            <a:latin typeface="Cambria Math" panose="02040503050406030204" pitchFamily="18" charset="0"/>
                          </a:rPr>
                          <m:t>1</m:t>
                        </m:r>
                      </m:sub>
                    </m:sSub>
                    <m:r>
                      <a:rPr lang="en-US" altLang="zh-TW" sz="2400" b="0" i="1" smtClean="0">
                        <a:solidFill>
                          <a:srgbClr val="00B0F0"/>
                        </a:solidFill>
                        <a:latin typeface="Cambria Math" panose="02040503050406030204" pitchFamily="18" charset="0"/>
                      </a:rPr>
                      <m:t>,…,</m:t>
                    </m:r>
                    <m:sSub>
                      <m:sSubPr>
                        <m:ctrlPr>
                          <a:rPr lang="en-US" altLang="zh-TW" sz="2400" b="0" i="1" smtClean="0">
                            <a:solidFill>
                              <a:srgbClr val="00B0F0"/>
                            </a:solidFill>
                            <a:latin typeface="Cambria Math" panose="02040503050406030204" pitchFamily="18" charset="0"/>
                          </a:rPr>
                        </m:ctrlPr>
                      </m:sSubPr>
                      <m:e>
                        <m:r>
                          <a:rPr lang="en-US" altLang="zh-TW" sz="2400" b="0" i="1" smtClean="0">
                            <a:solidFill>
                              <a:srgbClr val="00B0F0"/>
                            </a:solidFill>
                            <a:latin typeface="Cambria Math" panose="02040503050406030204" pitchFamily="18" charset="0"/>
                          </a:rPr>
                          <m:t>𝑧</m:t>
                        </m:r>
                      </m:e>
                      <m:sub>
                        <m:r>
                          <a:rPr lang="en-US" altLang="zh-TW" sz="2400" b="0" i="1" smtClean="0">
                            <a:solidFill>
                              <a:srgbClr val="00B0F0"/>
                            </a:solidFill>
                            <a:latin typeface="Cambria Math" panose="02040503050406030204" pitchFamily="18" charset="0"/>
                          </a:rPr>
                          <m:t>𝑁</m:t>
                        </m:r>
                      </m:sub>
                    </m:sSub>
                  </m:oMath>
                </a14:m>
                <a:r>
                  <a:rPr lang="zh-TW" altLang="en-US" sz="2400" dirty="0" smtClean="0"/>
                  <a:t> </a:t>
                </a:r>
                <a:r>
                  <a:rPr lang="en-US" altLang="zh-TW" sz="2400" dirty="0" smtClean="0"/>
                  <a:t>are sampled from the posterior </a:t>
                </a:r>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𝜃</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oMath>
                </a14:m>
                <a:r>
                  <a:rPr lang="zh-TW" altLang="en-US" sz="2400" dirty="0" smtClean="0"/>
                  <a:t> </a:t>
                </a:r>
                <a:r>
                  <a:rPr lang="en-US" altLang="zh-TW" sz="2400" dirty="0" smtClean="0"/>
                  <a:t>and </a:t>
                </a:r>
                <a14:m>
                  <m:oMath xmlns:m="http://schemas.openxmlformats.org/officeDocument/2006/math">
                    <m:r>
                      <a:rPr lang="en-US" altLang="zh-TW" sz="2400" b="0" i="1" smtClean="0">
                        <a:solidFill>
                          <a:srgbClr val="92D050"/>
                        </a:solidFill>
                        <a:latin typeface="Cambria Math" panose="02040503050406030204" pitchFamily="18" charset="0"/>
                      </a:rPr>
                      <m:t>𝑓</m:t>
                    </m:r>
                    <m:r>
                      <a:rPr lang="en-US" altLang="zh-TW" sz="2400" b="0" i="1" smtClean="0">
                        <a:solidFill>
                          <a:srgbClr val="92D050"/>
                        </a:solidFill>
                        <a:latin typeface="Cambria Math" panose="02040503050406030204" pitchFamily="18" charset="0"/>
                      </a:rPr>
                      <m:t>(</m:t>
                    </m:r>
                    <m:r>
                      <a:rPr lang="en-US" altLang="zh-TW" sz="2400" b="0" i="1" smtClean="0">
                        <a:solidFill>
                          <a:srgbClr val="92D050"/>
                        </a:solidFill>
                        <a:latin typeface="Cambria Math" panose="02040503050406030204" pitchFamily="18" charset="0"/>
                      </a:rPr>
                      <m:t>𝑧</m:t>
                    </m:r>
                    <m:r>
                      <a:rPr lang="en-US" altLang="zh-TW" sz="2400" b="0" i="1" smtClean="0">
                        <a:solidFill>
                          <a:srgbClr val="92D050"/>
                        </a:solidFill>
                        <a:latin typeface="Cambria Math" panose="02040503050406030204" pitchFamily="18" charset="0"/>
                      </a:rPr>
                      <m:t>)</m:t>
                    </m:r>
                  </m:oMath>
                </a14:m>
                <a:r>
                  <a:rPr lang="zh-TW" altLang="en-US" sz="2400" dirty="0" smtClean="0">
                    <a:solidFill>
                      <a:srgbClr val="92D050"/>
                    </a:solidFill>
                  </a:rPr>
                  <a:t> </a:t>
                </a:r>
                <a:r>
                  <a:rPr lang="en-US" altLang="zh-TW" sz="2400" dirty="0" smtClean="0"/>
                  <a:t>is the atom structure decoded from the latent </a:t>
                </a:r>
                <a14:m>
                  <m:oMath xmlns:m="http://schemas.openxmlformats.org/officeDocument/2006/math">
                    <m:r>
                      <a:rPr lang="en-US" altLang="zh-TW" sz="2400" i="1">
                        <a:latin typeface="Cambria Math" panose="02040503050406030204" pitchFamily="18" charset="0"/>
                      </a:rPr>
                      <m:t>𝑧</m:t>
                    </m:r>
                  </m:oMath>
                </a14:m>
                <a:r>
                  <a:rPr lang="en-US" altLang="zh-TW" sz="2400" dirty="0" smtClean="0"/>
                  <a:t>.</a:t>
                </a:r>
              </a:p>
              <a:p>
                <a:endParaRPr lang="en-US" altLang="zh-TW" sz="2400" dirty="0"/>
              </a:p>
              <a:p>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𝜃</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oMath>
                </a14:m>
                <a:r>
                  <a:rPr lang="zh-TW" altLang="en-US" sz="2400" dirty="0" smtClean="0"/>
                  <a:t> </a:t>
                </a:r>
                <a:r>
                  <a:rPr lang="en-US" altLang="zh-TW" sz="2400" dirty="0" smtClean="0"/>
                  <a:t>is set to be a standard normal distribution.</a:t>
                </a:r>
                <a:endParaRPr lang="zh-TW" altLang="en-US" sz="2400" dirty="0"/>
              </a:p>
            </p:txBody>
          </p:sp>
        </mc:Choice>
        <mc:Fallback>
          <p:sp>
            <p:nvSpPr>
              <p:cNvPr id="7" name="文字方塊 6"/>
              <p:cNvSpPr txBox="1">
                <a:spLocks noRot="1" noChangeAspect="1" noMove="1" noResize="1" noEditPoints="1" noAdjustHandles="1" noChangeArrowheads="1" noChangeShapeType="1" noTextEdit="1"/>
              </p:cNvSpPr>
              <p:nvPr/>
            </p:nvSpPr>
            <p:spPr>
              <a:xfrm>
                <a:off x="265633" y="3563332"/>
                <a:ext cx="11527300" cy="1569660"/>
              </a:xfrm>
              <a:prstGeom prst="rect">
                <a:avLst/>
              </a:prstGeom>
              <a:blipFill>
                <a:blip r:embed="rId4"/>
                <a:stretch>
                  <a:fillRect l="-846" t="-3113" r="-106" b="-817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69895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線單箭頭接點 31"/>
          <p:cNvCxnSpPr/>
          <p:nvPr/>
        </p:nvCxnSpPr>
        <p:spPr>
          <a:xfrm>
            <a:off x="6522034" y="3649053"/>
            <a:ext cx="214509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3171516" y="3657598"/>
            <a:ext cx="258083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Auto-Encoder</a:t>
            </a:r>
            <a:endParaRPr lang="zh-TW" altLang="en-US" dirty="0">
              <a:solidFill>
                <a:schemeClr val="bg1"/>
              </a:solidFill>
            </a:endParaRPr>
          </a:p>
        </p:txBody>
      </p:sp>
      <p:sp>
        <p:nvSpPr>
          <p:cNvPr id="22" name="文字方塊 21"/>
          <p:cNvSpPr txBox="1"/>
          <p:nvPr/>
        </p:nvSpPr>
        <p:spPr>
          <a:xfrm>
            <a:off x="265632" y="1351305"/>
            <a:ext cx="11758301" cy="830997"/>
          </a:xfrm>
          <a:prstGeom prst="rect">
            <a:avLst/>
          </a:prstGeom>
          <a:noFill/>
        </p:spPr>
        <p:txBody>
          <a:bodyPr wrap="square" rtlCol="0">
            <a:spAutoFit/>
          </a:bodyPr>
          <a:lstStyle/>
          <a:p>
            <a:r>
              <a:rPr lang="en-US" altLang="zh-TW" sz="2400" dirty="0" err="1" smtClean="0"/>
              <a:t>Autoencoders</a:t>
            </a:r>
            <a:r>
              <a:rPr lang="en-US" altLang="zh-TW" sz="2400" dirty="0" smtClean="0"/>
              <a:t> are an unsupervised learning technique in which we leverage neural networks for the task of representation learning. </a:t>
            </a:r>
            <a:endParaRPr lang="zh-TW" altLang="en-US" sz="2400" dirty="0"/>
          </a:p>
        </p:txBody>
      </p:sp>
      <p:sp>
        <p:nvSpPr>
          <p:cNvPr id="7" name="流程圖: 人工作業 6"/>
          <p:cNvSpPr/>
          <p:nvPr/>
        </p:nvSpPr>
        <p:spPr>
          <a:xfrm rot="16200000">
            <a:off x="3778268" y="2837203"/>
            <a:ext cx="1726250" cy="1589517"/>
          </a:xfrm>
          <a:prstGeom prst="flowChartManualOperation">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文字方塊 7"/>
          <p:cNvSpPr txBox="1"/>
          <p:nvPr/>
        </p:nvSpPr>
        <p:spPr>
          <a:xfrm>
            <a:off x="3951813" y="3275111"/>
            <a:ext cx="1379160" cy="523220"/>
          </a:xfrm>
          <a:prstGeom prst="rect">
            <a:avLst/>
          </a:prstGeom>
          <a:noFill/>
        </p:spPr>
        <p:txBody>
          <a:bodyPr wrap="none" rtlCol="0">
            <a:spAutoFit/>
          </a:bodyPr>
          <a:lstStyle/>
          <a:p>
            <a:r>
              <a:rPr lang="en-US" altLang="zh-TW" sz="2800" dirty="0" smtClean="0"/>
              <a:t>Encoder</a:t>
            </a:r>
            <a:endParaRPr lang="zh-TW" altLang="en-US" sz="2800" dirty="0"/>
          </a:p>
        </p:txBody>
      </p:sp>
      <p:sp>
        <p:nvSpPr>
          <p:cNvPr id="26" name="流程圖: 人工作業 25"/>
          <p:cNvSpPr/>
          <p:nvPr/>
        </p:nvSpPr>
        <p:spPr>
          <a:xfrm rot="5400000">
            <a:off x="6707954" y="2837204"/>
            <a:ext cx="1726250" cy="1589517"/>
          </a:xfrm>
          <a:prstGeom prst="flowChartManualOperation">
            <a:avLst/>
          </a:prstGeom>
          <a:solidFill>
            <a:schemeClr val="accent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7" name="文字方塊 26"/>
          <p:cNvSpPr txBox="1"/>
          <p:nvPr/>
        </p:nvSpPr>
        <p:spPr>
          <a:xfrm>
            <a:off x="6863866" y="3275112"/>
            <a:ext cx="1414426" cy="523220"/>
          </a:xfrm>
          <a:prstGeom prst="rect">
            <a:avLst/>
          </a:prstGeom>
          <a:noFill/>
        </p:spPr>
        <p:txBody>
          <a:bodyPr wrap="none" rtlCol="0">
            <a:spAutoFit/>
          </a:bodyPr>
          <a:lstStyle/>
          <a:p>
            <a:r>
              <a:rPr lang="en-US" altLang="zh-TW" sz="2800" dirty="0" smtClean="0"/>
              <a:t>Decoder</a:t>
            </a:r>
            <a:endParaRPr lang="zh-TW" altLang="en-US" sz="2800" dirty="0"/>
          </a:p>
        </p:txBody>
      </p:sp>
      <mc:AlternateContent xmlns:mc="http://schemas.openxmlformats.org/markup-compatibility/2006" xmlns:a14="http://schemas.microsoft.com/office/drawing/2010/main">
        <mc:Choice Requires="a14">
          <p:sp>
            <p:nvSpPr>
              <p:cNvPr id="13" name="矩形 12"/>
              <p:cNvSpPr/>
              <p:nvPr/>
            </p:nvSpPr>
            <p:spPr>
              <a:xfrm>
                <a:off x="5812831" y="3110669"/>
                <a:ext cx="529839" cy="1119499"/>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𝑧</m:t>
                          </m:r>
                        </m:e>
                        <m:sub>
                          <m:r>
                            <a:rPr lang="en-US" altLang="zh-TW" sz="2800" b="0" i="1" smtClean="0">
                              <a:latin typeface="Cambria Math" panose="02040503050406030204" pitchFamily="18" charset="0"/>
                            </a:rPr>
                            <m:t>𝑖</m:t>
                          </m:r>
                        </m:sub>
                      </m:sSub>
                    </m:oMath>
                  </m:oMathPara>
                </a14:m>
                <a:endParaRPr lang="zh-TW" altLang="en-US" sz="2800" dirty="0"/>
              </a:p>
            </p:txBody>
          </p:sp>
        </mc:Choice>
        <mc:Fallback xmlns="">
          <p:sp>
            <p:nvSpPr>
              <p:cNvPr id="13" name="矩形 12"/>
              <p:cNvSpPr>
                <a:spLocks noRot="1" noChangeAspect="1" noMove="1" noResize="1" noEditPoints="1" noAdjustHandles="1" noChangeArrowheads="1" noChangeShapeType="1" noTextEdit="1"/>
              </p:cNvSpPr>
              <p:nvPr/>
            </p:nvSpPr>
            <p:spPr>
              <a:xfrm>
                <a:off x="5812831" y="3110669"/>
                <a:ext cx="529839" cy="1119499"/>
              </a:xfrm>
              <a:prstGeom prst="rect">
                <a:avLst/>
              </a:prstGeom>
              <a:blipFill>
                <a:blip r:embed="rId2"/>
                <a:stretch>
                  <a:fillRect/>
                </a:stretch>
              </a:blipFill>
              <a:ln w="28575">
                <a:solidFill>
                  <a:schemeClr val="tx1"/>
                </a:solidFill>
              </a:ln>
            </p:spPr>
            <p:txBody>
              <a:bodyPr/>
              <a:lstStyle/>
              <a:p>
                <a:r>
                  <a:rPr lang="zh-TW" altLang="en-US">
                    <a:noFill/>
                  </a:rPr>
                  <a:t> </a:t>
                </a:r>
              </a:p>
            </p:txBody>
          </p:sp>
        </mc:Fallback>
      </mc:AlternateContent>
      <p:sp>
        <p:nvSpPr>
          <p:cNvPr id="14" name="文字方塊 13"/>
          <p:cNvSpPr txBox="1"/>
          <p:nvPr/>
        </p:nvSpPr>
        <p:spPr>
          <a:xfrm>
            <a:off x="5632389" y="4315626"/>
            <a:ext cx="947695" cy="646331"/>
          </a:xfrm>
          <a:prstGeom prst="rect">
            <a:avLst/>
          </a:prstGeom>
          <a:noFill/>
        </p:spPr>
        <p:txBody>
          <a:bodyPr wrap="none" rtlCol="0">
            <a:spAutoFit/>
          </a:bodyPr>
          <a:lstStyle/>
          <a:p>
            <a:pPr algn="ctr"/>
            <a:r>
              <a:rPr lang="en-US" altLang="zh-TW" dirty="0" smtClean="0"/>
              <a:t>Latent </a:t>
            </a:r>
          </a:p>
          <a:p>
            <a:pPr algn="ctr"/>
            <a:r>
              <a:rPr lang="en-US" altLang="zh-TW" dirty="0" smtClean="0"/>
              <a:t>Variable</a:t>
            </a:r>
            <a:endParaRPr lang="zh-TW" altLang="en-US" dirty="0"/>
          </a:p>
        </p:txBody>
      </p:sp>
      <mc:AlternateContent xmlns:mc="http://schemas.openxmlformats.org/markup-compatibility/2006" xmlns:a14="http://schemas.microsoft.com/office/drawing/2010/main">
        <mc:Choice Requires="a14">
          <p:sp>
            <p:nvSpPr>
              <p:cNvPr id="16" name="文字方塊 15"/>
              <p:cNvSpPr txBox="1"/>
              <p:nvPr/>
            </p:nvSpPr>
            <p:spPr>
              <a:xfrm>
                <a:off x="2671998" y="3416517"/>
                <a:ext cx="4119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𝑋</m:t>
                          </m:r>
                        </m:e>
                        <m:sub>
                          <m:r>
                            <a:rPr lang="en-US" altLang="zh-TW" sz="2800" b="0" i="1" smtClean="0">
                              <a:latin typeface="Cambria Math" panose="02040503050406030204" pitchFamily="18" charset="0"/>
                            </a:rPr>
                            <m:t>𝑖</m:t>
                          </m:r>
                        </m:sub>
                      </m:sSub>
                    </m:oMath>
                  </m:oMathPara>
                </a14:m>
                <a:endParaRPr lang="zh-TW" altLang="en-US" sz="28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2671998" y="3416517"/>
                <a:ext cx="411972" cy="43088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8799488" y="3442154"/>
                <a:ext cx="411972" cy="4424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b="0" i="1" smtClean="0">
                              <a:latin typeface="Cambria Math" panose="02040503050406030204" pitchFamily="18" charset="0"/>
                            </a:rPr>
                          </m:ctrlPr>
                        </m:acc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𝑋</m:t>
                              </m:r>
                            </m:e>
                            <m:sub>
                              <m:r>
                                <a:rPr lang="en-US" altLang="zh-TW" sz="2800" i="1">
                                  <a:latin typeface="Cambria Math" panose="02040503050406030204" pitchFamily="18" charset="0"/>
                                </a:rPr>
                                <m:t>𝑖</m:t>
                              </m:r>
                            </m:sub>
                          </m:sSub>
                        </m:e>
                      </m:acc>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8799488" y="3442154"/>
                <a:ext cx="411972" cy="442429"/>
              </a:xfrm>
              <a:prstGeom prst="rect">
                <a:avLst/>
              </a:prstGeom>
              <a:blipFill>
                <a:blip r:embed="rId4"/>
                <a:stretch>
                  <a:fillRect/>
                </a:stretch>
              </a:blipFill>
            </p:spPr>
            <p:txBody>
              <a:bodyPr/>
              <a:lstStyle/>
              <a:p>
                <a:r>
                  <a:rPr lang="zh-TW" altLang="en-US">
                    <a:noFill/>
                  </a:rPr>
                  <a:t> </a:t>
                </a:r>
              </a:p>
            </p:txBody>
          </p:sp>
        </mc:Fallback>
      </mc:AlternateContent>
      <p:cxnSp>
        <p:nvCxnSpPr>
          <p:cNvPr id="19" name="直線單箭頭接點 18"/>
          <p:cNvCxnSpPr/>
          <p:nvPr/>
        </p:nvCxnSpPr>
        <p:spPr>
          <a:xfrm>
            <a:off x="9005474" y="4383993"/>
            <a:ext cx="0" cy="897308"/>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2848795" y="4383993"/>
            <a:ext cx="0" cy="897308"/>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V="1">
            <a:off x="2848795" y="5242283"/>
            <a:ext cx="6156679" cy="39018"/>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5100997" y="5382165"/>
            <a:ext cx="2010487" cy="369332"/>
          </a:xfrm>
          <a:prstGeom prst="rect">
            <a:avLst/>
          </a:prstGeom>
          <a:noFill/>
        </p:spPr>
        <p:txBody>
          <a:bodyPr wrap="none" rtlCol="0">
            <a:spAutoFit/>
          </a:bodyPr>
          <a:lstStyle/>
          <a:p>
            <a:pPr algn="ctr"/>
            <a:r>
              <a:rPr lang="en-US" altLang="zh-TW" dirty="0" smtClean="0"/>
              <a:t>As close as possible</a:t>
            </a:r>
            <a:endParaRPr lang="zh-TW" altLang="en-US" dirty="0"/>
          </a:p>
        </p:txBody>
      </p:sp>
    </p:spTree>
    <p:extLst>
      <p:ext uri="{BB962C8B-B14F-4D97-AF65-F5344CB8AC3E}">
        <p14:creationId xmlns:p14="http://schemas.microsoft.com/office/powerpoint/2010/main" val="30844217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Losses used to train the model</a:t>
            </a:r>
            <a:endParaRPr lang="zh-TW" altLang="en-US" dirty="0">
              <a:solidFill>
                <a:schemeClr val="bg1"/>
              </a:solidFill>
            </a:endParaRPr>
          </a:p>
        </p:txBody>
      </p:sp>
      <mc:AlternateContent xmlns:mc="http://schemas.openxmlformats.org/markup-compatibility/2006">
        <mc:Choice xmlns:a14="http://schemas.microsoft.com/office/drawing/2010/main" Requires="a14">
          <p:sp>
            <p:nvSpPr>
              <p:cNvPr id="4" name="文字方塊 3"/>
              <p:cNvSpPr txBox="1"/>
              <p:nvPr/>
            </p:nvSpPr>
            <p:spPr>
              <a:xfrm>
                <a:off x="265632" y="1555423"/>
                <a:ext cx="10921901" cy="1445267"/>
              </a:xfrm>
              <a:prstGeom prst="rect">
                <a:avLst/>
              </a:prstGeom>
              <a:noFill/>
            </p:spPr>
            <p:txBody>
              <a:bodyPr wrap="none" rtlCol="0">
                <a:spAutoFit/>
              </a:bodyPr>
              <a:lstStyle/>
              <a:p>
                <a:r>
                  <a:rPr lang="en-US" altLang="zh-TW" sz="2400" dirty="0" smtClean="0"/>
                  <a:t>The objective per image </a:t>
                </a:r>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oMath>
                </a14:m>
                <a:r>
                  <a:rPr lang="zh-TW" altLang="en-US" sz="2400" dirty="0" smtClean="0"/>
                  <a:t> </a:t>
                </a:r>
                <a:r>
                  <a:rPr lang="en-US" altLang="zh-TW" sz="2400" dirty="0" smtClean="0"/>
                  <a:t>is:</a:t>
                </a:r>
              </a:p>
              <a:p>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unc>
                        <m:funcPr>
                          <m:ctrlPr>
                            <a:rPr lang="en-US" altLang="zh-TW" sz="2400" b="0" i="1" smtClean="0">
                              <a:latin typeface="Cambria Math" panose="02040503050406030204" pitchFamily="18" charset="0"/>
                            </a:rPr>
                          </m:ctrlPr>
                        </m:funcPr>
                        <m:fName>
                          <m:r>
                            <m:rPr>
                              <m:sty m:val="p"/>
                            </m:rPr>
                            <a:rPr lang="en-US" altLang="zh-TW" sz="2400" b="0" i="0" smtClean="0">
                              <a:latin typeface="Cambria Math" panose="02040503050406030204" pitchFamily="18" charset="0"/>
                            </a:rPr>
                            <m:t>log</m:t>
                          </m:r>
                        </m:fName>
                        <m:e>
                          <m:d>
                            <m:dPr>
                              <m:begChr m:val="["/>
                              <m:endChr m:val="]"/>
                              <m:ctrlPr>
                                <a:rPr lang="en-US" altLang="zh-TW" sz="2400" b="0" i="1" smtClean="0">
                                  <a:latin typeface="Cambria Math" panose="02040503050406030204" pitchFamily="18" charset="0"/>
                                </a:rPr>
                              </m:ctrlPr>
                            </m:dPr>
                            <m:e>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𝑁</m:t>
                                  </m:r>
                                </m:sub>
                                <m:sup/>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𝜃</m:t>
                                      </m:r>
                                    </m:sub>
                                  </m:sSub>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e>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𝑛</m:t>
                                          </m:r>
                                        </m:sub>
                                      </m:sSub>
                                    </m:e>
                                  </m:d>
                                </m:e>
                              </m:nary>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𝛽</m:t>
                          </m:r>
                          <m:r>
                            <a:rPr lang="en-US" altLang="zh-TW" sz="2400" b="0" i="1" smtClean="0">
                              <a:latin typeface="Cambria Math" panose="02040503050406030204" pitchFamily="18" charset="0"/>
                            </a:rPr>
                            <m:t>𝐾𝐿</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𝑄</m:t>
                              </m:r>
                            </m:e>
                            <m:sub>
                              <m:r>
                                <a:rPr lang="en-US" altLang="zh-TW" sz="2400" b="0" i="1" smtClean="0">
                                  <a:latin typeface="Cambria Math" panose="02040503050406030204" pitchFamily="18" charset="0"/>
                                </a:rPr>
                                <m:t>𝜙</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𝑁</m:t>
                              </m:r>
                            </m:sub>
                            <m:sup/>
                            <m:e>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ℒ</m:t>
                                  </m:r>
                                </m:e>
                                <m:sub>
                                  <m:r>
                                    <a:rPr lang="en-US" altLang="zh-TW" sz="2400" b="0" i="1" smtClean="0">
                                      <a:latin typeface="Cambria Math" panose="02040503050406030204" pitchFamily="18" charset="0"/>
                                      <a:ea typeface="Cambria Math" panose="02040503050406030204" pitchFamily="18" charset="0"/>
                                    </a:rPr>
                                    <m:t>𝑠𝑡𝑢𝑟𝑐𝑡𝑢𝑟𝑒</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𝑓</m:t>
                                  </m:r>
                                </m:e>
                                <m:sub>
                                  <m:r>
                                    <a:rPr lang="en-US" altLang="zh-TW" sz="2400" b="0" i="1" smtClean="0">
                                      <a:latin typeface="Cambria Math" panose="02040503050406030204" pitchFamily="18" charset="0"/>
                                      <a:ea typeface="Cambria Math" panose="02040503050406030204" pitchFamily="18" charset="0"/>
                                    </a:rPr>
                                    <m:t>𝜃</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𝑧</m:t>
                                  </m:r>
                                </m:e>
                                <m:sub>
                                  <m:r>
                                    <a:rPr lang="en-US" altLang="zh-TW" sz="2400" b="0" i="1" smtClean="0">
                                      <a:latin typeface="Cambria Math" panose="02040503050406030204" pitchFamily="18" charset="0"/>
                                      <a:ea typeface="Cambria Math" panose="02040503050406030204" pitchFamily="18" charset="0"/>
                                    </a:rPr>
                                    <m:t>𝑛</m:t>
                                  </m:r>
                                </m:sub>
                              </m:sSub>
                              <m:r>
                                <a:rPr lang="en-US" altLang="zh-TW" sz="2400" b="0" i="1" smtClean="0">
                                  <a:latin typeface="Cambria Math" panose="02040503050406030204" pitchFamily="18" charset="0"/>
                                  <a:ea typeface="Cambria Math" panose="02040503050406030204" pitchFamily="18" charset="0"/>
                                </a:rPr>
                                <m:t>))</m:t>
                              </m:r>
                            </m:e>
                          </m:nary>
                        </m:e>
                      </m:func>
                    </m:oMath>
                  </m:oMathPara>
                </a14:m>
                <a:endParaRPr lang="zh-TW" altLang="en-US" sz="2400" dirty="0"/>
              </a:p>
            </p:txBody>
          </p:sp>
        </mc:Choice>
        <mc:Fallback>
          <p:sp>
            <p:nvSpPr>
              <p:cNvPr id="4" name="文字方塊 3"/>
              <p:cNvSpPr txBox="1">
                <a:spLocks noRot="1" noChangeAspect="1" noMove="1" noResize="1" noEditPoints="1" noAdjustHandles="1" noChangeArrowheads="1" noChangeShapeType="1" noTextEdit="1"/>
              </p:cNvSpPr>
              <p:nvPr/>
            </p:nvSpPr>
            <p:spPr>
              <a:xfrm>
                <a:off x="265632" y="1555423"/>
                <a:ext cx="10921901" cy="1445267"/>
              </a:xfrm>
              <a:prstGeom prst="rect">
                <a:avLst/>
              </a:prstGeom>
              <a:blipFill>
                <a:blip r:embed="rId3"/>
                <a:stretch>
                  <a:fillRect l="-893" t="-337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 name="矩形 4"/>
              <p:cNvSpPr/>
              <p:nvPr/>
            </p:nvSpPr>
            <p:spPr>
              <a:xfrm>
                <a:off x="1236971" y="4748753"/>
                <a:ext cx="2578398" cy="7645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𝑁</m:t>
                          </m:r>
                        </m:den>
                      </m:f>
                      <m:nary>
                        <m:naryPr>
                          <m:chr m:val="∑"/>
                          <m:supHide m:val="on"/>
                          <m:ctrlPr>
                            <a:rPr lang="en-US" altLang="zh-TW" i="1">
                              <a:latin typeface="Cambria Math" panose="02040503050406030204" pitchFamily="18" charset="0"/>
                            </a:rPr>
                          </m:ctrlPr>
                        </m:naryPr>
                        <m:sub>
                          <m:r>
                            <a:rPr lang="en-US" altLang="zh-TW" i="1">
                              <a:latin typeface="Cambria Math" panose="02040503050406030204" pitchFamily="18" charset="0"/>
                            </a:rPr>
                            <m:t>𝑛</m:t>
                          </m:r>
                          <m:r>
                            <a:rPr lang="en-US" altLang="zh-TW" i="1">
                              <a:latin typeface="Cambria Math" panose="02040503050406030204" pitchFamily="18" charset="0"/>
                            </a:rPr>
                            <m:t>=1…</m:t>
                          </m:r>
                          <m:r>
                            <a:rPr lang="en-US" altLang="zh-TW" i="1">
                              <a:latin typeface="Cambria Math" panose="02040503050406030204" pitchFamily="18" charset="0"/>
                            </a:rPr>
                            <m:t>𝑁</m:t>
                          </m:r>
                        </m:sub>
                        <m:sup/>
                        <m:e>
                          <m:func>
                            <m:funcPr>
                              <m:ctrlPr>
                                <a:rPr lang="en-US" altLang="zh-TW" i="1">
                                  <a:latin typeface="Cambria Math" panose="02040503050406030204" pitchFamily="18" charset="0"/>
                                </a:rPr>
                              </m:ctrlPr>
                            </m:funcPr>
                            <m:fName>
                              <m:r>
                                <m:rPr>
                                  <m:sty m:val="p"/>
                                </m:rPr>
                                <a:rPr lang="en-US" altLang="zh-TW">
                                  <a:latin typeface="Cambria Math" panose="02040503050406030204" pitchFamily="18" charset="0"/>
                                </a:rPr>
                                <m:t>log</m:t>
                              </m:r>
                            </m:fName>
                            <m:e>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𝜃</m:t>
                                  </m:r>
                                </m:sub>
                              </m:sSub>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𝑖</m:t>
                                      </m:r>
                                    </m:sub>
                                  </m:sSub>
                                </m:e>
                                <m:e>
                                  <m:sSub>
                                    <m:sSubPr>
                                      <m:ctrlPr>
                                        <a:rPr lang="en-US" altLang="zh-TW" i="1">
                                          <a:latin typeface="Cambria Math" panose="02040503050406030204" pitchFamily="18" charset="0"/>
                                        </a:rPr>
                                      </m:ctrlPr>
                                    </m:sSubPr>
                                    <m:e>
                                      <m:r>
                                        <a:rPr lang="en-US" altLang="zh-TW" i="1">
                                          <a:latin typeface="Cambria Math" panose="02040503050406030204" pitchFamily="18" charset="0"/>
                                        </a:rPr>
                                        <m:t>𝑧</m:t>
                                      </m:r>
                                    </m:e>
                                    <m:sub>
                                      <m:r>
                                        <a:rPr lang="en-US" altLang="zh-TW" i="1">
                                          <a:latin typeface="Cambria Math" panose="02040503050406030204" pitchFamily="18" charset="0"/>
                                        </a:rPr>
                                        <m:t>𝑛</m:t>
                                      </m:r>
                                    </m:sub>
                                  </m:sSub>
                                </m:e>
                              </m:d>
                            </m:e>
                          </m:func>
                        </m:e>
                      </m:nary>
                    </m:oMath>
                  </m:oMathPara>
                </a14:m>
                <a:endParaRPr lang="zh-TW" altLang="en-US" dirty="0"/>
              </a:p>
            </p:txBody>
          </p:sp>
        </mc:Choice>
        <mc:Fallback>
          <p:sp>
            <p:nvSpPr>
              <p:cNvPr id="5" name="矩形 4"/>
              <p:cNvSpPr>
                <a:spLocks noRot="1" noChangeAspect="1" noMove="1" noResize="1" noEditPoints="1" noAdjustHandles="1" noChangeArrowheads="1" noChangeShapeType="1" noTextEdit="1"/>
              </p:cNvSpPr>
              <p:nvPr/>
            </p:nvSpPr>
            <p:spPr>
              <a:xfrm>
                <a:off x="1236971" y="4748753"/>
                <a:ext cx="2578398" cy="764505"/>
              </a:xfrm>
              <a:prstGeom prst="rect">
                <a:avLst/>
              </a:prstGeom>
              <a:blipFill>
                <a:blip r:embed="rId4"/>
                <a:stretch>
                  <a:fillRect/>
                </a:stretch>
              </a:blipFill>
            </p:spPr>
            <p:txBody>
              <a:bodyPr/>
              <a:lstStyle/>
              <a:p>
                <a:r>
                  <a:rPr lang="zh-TW" altLang="en-US">
                    <a:noFill/>
                  </a:rPr>
                  <a:t> </a:t>
                </a:r>
              </a:p>
            </p:txBody>
          </p:sp>
        </mc:Fallback>
      </mc:AlternateContent>
      <p:cxnSp>
        <p:nvCxnSpPr>
          <p:cNvPr id="7" name="直線單箭頭接點 6"/>
          <p:cNvCxnSpPr/>
          <p:nvPr/>
        </p:nvCxnSpPr>
        <p:spPr>
          <a:xfrm>
            <a:off x="2526170" y="3308808"/>
            <a:ext cx="0" cy="1319753"/>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166647" y="2278056"/>
            <a:ext cx="245097" cy="3708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82471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Simulated dataset</a:t>
            </a:r>
            <a:endParaRPr lang="zh-TW" altLang="en-US" dirty="0">
              <a:solidFill>
                <a:schemeClr val="bg1"/>
              </a:solidFill>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4012" y="1227670"/>
            <a:ext cx="8713559" cy="3837036"/>
          </a:xfrm>
          <a:prstGeom prst="rect">
            <a:avLst/>
          </a:prstGeom>
        </p:spPr>
      </p:pic>
      <p:sp>
        <p:nvSpPr>
          <p:cNvPr id="9" name="文字方塊 8"/>
          <p:cNvSpPr txBox="1"/>
          <p:nvPr/>
        </p:nvSpPr>
        <p:spPr>
          <a:xfrm>
            <a:off x="622168" y="5216774"/>
            <a:ext cx="10982227" cy="1200329"/>
          </a:xfrm>
          <a:prstGeom prst="rect">
            <a:avLst/>
          </a:prstGeom>
          <a:noFill/>
        </p:spPr>
        <p:txBody>
          <a:bodyPr wrap="square" rtlCol="0">
            <a:spAutoFit/>
          </a:bodyPr>
          <a:lstStyle/>
          <a:p>
            <a:pPr marL="342900" indent="-342900">
              <a:buFont typeface="+mj-lt"/>
              <a:buAutoNum type="arabicPeriod"/>
            </a:pPr>
            <a:r>
              <a:rPr lang="en-US" altLang="zh-TW" sz="2400" dirty="0" smtClean="0"/>
              <a:t>Take the conformations from an externally validated Molecular </a:t>
            </a:r>
            <a:r>
              <a:rPr lang="en-US" altLang="zh-TW" sz="2400" dirty="0" err="1" smtClean="0"/>
              <a:t>Dynaimcs</a:t>
            </a:r>
            <a:endParaRPr lang="en-US" altLang="zh-TW" sz="2400" dirty="0" smtClean="0"/>
          </a:p>
          <a:p>
            <a:pPr marL="342900" indent="-342900">
              <a:buFont typeface="+mj-lt"/>
              <a:buAutoNum type="arabicPeriod"/>
            </a:pPr>
            <a:r>
              <a:rPr lang="en-US" altLang="zh-TW" sz="2400" dirty="0" smtClean="0"/>
              <a:t>The author selected a </a:t>
            </a:r>
            <a:r>
              <a:rPr lang="en-US" altLang="zh-TW" sz="2400" dirty="0" err="1" smtClean="0"/>
              <a:t>proten</a:t>
            </a:r>
            <a:r>
              <a:rPr lang="en-US" altLang="zh-TW" sz="2400" dirty="0" smtClean="0"/>
              <a:t> whose size (33 </a:t>
            </a:r>
            <a:r>
              <a:rPr lang="en-US" altLang="zh-TW" sz="2400" dirty="0" err="1" smtClean="0"/>
              <a:t>kDa</a:t>
            </a:r>
            <a:r>
              <a:rPr lang="en-US" altLang="zh-TW" sz="2400" dirty="0" smtClean="0"/>
              <a:t>, 282 residues)</a:t>
            </a:r>
          </a:p>
          <a:p>
            <a:pPr marL="342900" indent="-342900">
              <a:buFont typeface="+mj-lt"/>
              <a:buAutoNum type="arabicPeriod"/>
            </a:pPr>
            <a:r>
              <a:rPr lang="en-US" altLang="zh-TW" sz="2400" dirty="0" smtClean="0"/>
              <a:t>They applied a ~10 times higher-than-usual electron dose to increase the difficulty</a:t>
            </a:r>
            <a:endParaRPr lang="zh-TW" altLang="en-US" sz="2400" dirty="0"/>
          </a:p>
        </p:txBody>
      </p:sp>
    </p:spTree>
    <p:extLst>
      <p:ext uri="{BB962C8B-B14F-4D97-AF65-F5344CB8AC3E}">
        <p14:creationId xmlns:p14="http://schemas.microsoft.com/office/powerpoint/2010/main" val="1393742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Simulated dataset</a:t>
            </a:r>
            <a:endParaRPr lang="zh-TW" altLang="en-US" dirty="0">
              <a:solidFill>
                <a:schemeClr val="bg1"/>
              </a:solidFill>
            </a:endParaRPr>
          </a:p>
        </p:txBody>
      </p:sp>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366" y="1227670"/>
            <a:ext cx="11513270" cy="4879146"/>
          </a:xfrm>
          <a:prstGeom prst="rect">
            <a:avLst/>
          </a:prstGeom>
        </p:spPr>
      </p:pic>
    </p:spTree>
    <p:extLst>
      <p:ext uri="{BB962C8B-B14F-4D97-AF65-F5344CB8AC3E}">
        <p14:creationId xmlns:p14="http://schemas.microsoft.com/office/powerpoint/2010/main" val="1027072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Simulated dataset</a:t>
            </a:r>
            <a:endParaRPr lang="zh-TW" altLang="en-US" dirty="0">
              <a:solidFill>
                <a:schemeClr val="bg1"/>
              </a:solidFill>
            </a:endParaRPr>
          </a:p>
        </p:txBody>
      </p:sp>
      <p:sp>
        <p:nvSpPr>
          <p:cNvPr id="6" name="文字方塊 5"/>
          <p:cNvSpPr txBox="1"/>
          <p:nvPr/>
        </p:nvSpPr>
        <p:spPr>
          <a:xfrm>
            <a:off x="265632" y="1153822"/>
            <a:ext cx="10982227" cy="830997"/>
          </a:xfrm>
          <a:prstGeom prst="rect">
            <a:avLst/>
          </a:prstGeom>
          <a:noFill/>
        </p:spPr>
        <p:txBody>
          <a:bodyPr wrap="square" rtlCol="0">
            <a:spAutoFit/>
          </a:bodyPr>
          <a:lstStyle/>
          <a:p>
            <a:r>
              <a:rPr lang="en-US" altLang="zh-TW" sz="2400" dirty="0" smtClean="0"/>
              <a:t>The author investigated marginal distributions to investigate how well they have recovered the set of all states present in the data.</a:t>
            </a:r>
            <a:endParaRPr lang="zh-TW" altLang="en-US" sz="2400"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978" y="1984819"/>
            <a:ext cx="8581534" cy="4174800"/>
          </a:xfrm>
          <a:prstGeom prst="rect">
            <a:avLst/>
          </a:prstGeom>
        </p:spPr>
      </p:pic>
    </p:spTree>
    <p:extLst>
      <p:ext uri="{BB962C8B-B14F-4D97-AF65-F5344CB8AC3E}">
        <p14:creationId xmlns:p14="http://schemas.microsoft.com/office/powerpoint/2010/main" val="3962247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Discussion</a:t>
            </a:r>
            <a:endParaRPr lang="zh-TW" altLang="en-US" dirty="0">
              <a:solidFill>
                <a:schemeClr val="bg1"/>
              </a:solidFill>
            </a:endParaRPr>
          </a:p>
        </p:txBody>
      </p:sp>
      <p:sp>
        <p:nvSpPr>
          <p:cNvPr id="6" name="文字方塊 5"/>
          <p:cNvSpPr txBox="1"/>
          <p:nvPr/>
        </p:nvSpPr>
        <p:spPr>
          <a:xfrm>
            <a:off x="265632" y="1153822"/>
            <a:ext cx="10982227" cy="1938992"/>
          </a:xfrm>
          <a:prstGeom prst="rect">
            <a:avLst/>
          </a:prstGeom>
          <a:noFill/>
        </p:spPr>
        <p:txBody>
          <a:bodyPr wrap="square" rtlCol="0">
            <a:spAutoFit/>
          </a:bodyPr>
          <a:lstStyle/>
          <a:p>
            <a:pPr marL="457200" indent="-457200">
              <a:buFont typeface="+mj-lt"/>
              <a:buAutoNum type="arabicPeriod"/>
            </a:pPr>
            <a:r>
              <a:rPr lang="en-US" altLang="zh-TW" sz="2400" dirty="0"/>
              <a:t>T</a:t>
            </a:r>
            <a:r>
              <a:rPr lang="en-US" altLang="zh-TW" sz="2400" dirty="0" smtClean="0"/>
              <a:t>he </a:t>
            </a:r>
            <a:r>
              <a:rPr lang="en-US" altLang="zh-TW" sz="2400" dirty="0"/>
              <a:t>disentangling of the distributions over poses and </a:t>
            </a:r>
            <a:r>
              <a:rPr lang="en-US" altLang="zh-TW" sz="2400" dirty="0" smtClean="0"/>
              <a:t>conformations is especially crucial.</a:t>
            </a:r>
          </a:p>
          <a:p>
            <a:pPr marL="457200" indent="-457200">
              <a:buFont typeface="+mj-lt"/>
              <a:buAutoNum type="arabicPeriod"/>
            </a:pPr>
            <a:endParaRPr lang="en-US" altLang="zh-TW" sz="2400" dirty="0" smtClean="0"/>
          </a:p>
          <a:p>
            <a:pPr marL="457200" indent="-457200">
              <a:buFont typeface="+mj-lt"/>
              <a:buAutoNum type="arabicPeriod"/>
            </a:pPr>
            <a:r>
              <a:rPr lang="en-US" altLang="zh-TW" sz="2400" dirty="0" smtClean="0"/>
              <a:t>The other major challenge is the extremely low signal-to-noise ratio in the </a:t>
            </a:r>
            <a:r>
              <a:rPr lang="en-US" altLang="zh-TW" sz="2400" dirty="0" err="1" smtClean="0"/>
              <a:t>Cryo</a:t>
            </a:r>
            <a:r>
              <a:rPr lang="en-US" altLang="zh-TW" sz="2400" dirty="0" smtClean="0"/>
              <a:t>-EM images.</a:t>
            </a:r>
            <a:endParaRPr lang="zh-TW" altLang="en-US" sz="2400" dirty="0"/>
          </a:p>
        </p:txBody>
      </p:sp>
    </p:spTree>
    <p:extLst>
      <p:ext uri="{BB962C8B-B14F-4D97-AF65-F5344CB8AC3E}">
        <p14:creationId xmlns:p14="http://schemas.microsoft.com/office/powerpoint/2010/main" val="3700004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Auto-Encoder</a:t>
            </a:r>
            <a:endParaRPr lang="zh-TW" altLang="en-US" dirty="0">
              <a:solidFill>
                <a:schemeClr val="bg1"/>
              </a:solidFill>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82302"/>
            <a:ext cx="9144000" cy="3562350"/>
          </a:xfrm>
          <a:prstGeom prst="rect">
            <a:avLst/>
          </a:prstGeom>
        </p:spPr>
      </p:pic>
      <p:sp>
        <p:nvSpPr>
          <p:cNvPr id="5" name="文字方塊 4"/>
          <p:cNvSpPr txBox="1"/>
          <p:nvPr/>
        </p:nvSpPr>
        <p:spPr>
          <a:xfrm>
            <a:off x="265632" y="1351305"/>
            <a:ext cx="11758301" cy="830997"/>
          </a:xfrm>
          <a:prstGeom prst="rect">
            <a:avLst/>
          </a:prstGeom>
          <a:noFill/>
        </p:spPr>
        <p:txBody>
          <a:bodyPr wrap="square" rtlCol="0">
            <a:spAutoFit/>
          </a:bodyPr>
          <a:lstStyle/>
          <a:p>
            <a:r>
              <a:rPr lang="en-US" altLang="zh-TW" sz="2400" dirty="0" smtClean="0"/>
              <a:t>To provide an example, let’s suppose we’ve trained an Auto-Encoder model on a large dataset of faces with a encoding dimension of 6.</a:t>
            </a:r>
            <a:endParaRPr lang="zh-TW" altLang="en-US" sz="2400" dirty="0"/>
          </a:p>
        </p:txBody>
      </p:sp>
      <p:sp>
        <p:nvSpPr>
          <p:cNvPr id="6" name="文字方塊 5"/>
          <p:cNvSpPr txBox="1"/>
          <p:nvPr/>
        </p:nvSpPr>
        <p:spPr>
          <a:xfrm>
            <a:off x="265632" y="5744652"/>
            <a:ext cx="11758301" cy="461665"/>
          </a:xfrm>
          <a:prstGeom prst="rect">
            <a:avLst/>
          </a:prstGeom>
          <a:noFill/>
        </p:spPr>
        <p:txBody>
          <a:bodyPr wrap="square" rtlCol="0">
            <a:spAutoFit/>
          </a:bodyPr>
          <a:lstStyle/>
          <a:p>
            <a:r>
              <a:rPr lang="en-US" altLang="zh-TW" sz="2400" dirty="0" smtClean="0"/>
              <a:t>However, we may prefer to represent each latent attribute as a range of possible values.</a:t>
            </a:r>
            <a:endParaRPr lang="zh-TW" altLang="en-US" sz="2400" dirty="0"/>
          </a:p>
        </p:txBody>
      </p:sp>
    </p:spTree>
    <p:extLst>
      <p:ext uri="{BB962C8B-B14F-4D97-AF65-F5344CB8AC3E}">
        <p14:creationId xmlns:p14="http://schemas.microsoft.com/office/powerpoint/2010/main" val="1369489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err="1" smtClean="0">
                <a:solidFill>
                  <a:schemeClr val="bg1"/>
                </a:solidFill>
              </a:rPr>
              <a:t>Variational</a:t>
            </a:r>
            <a:r>
              <a:rPr lang="en-US" altLang="zh-TW" dirty="0" smtClean="0">
                <a:solidFill>
                  <a:schemeClr val="bg1"/>
                </a:solidFill>
              </a:rPr>
              <a:t> Auto-Encoder</a:t>
            </a:r>
            <a:endParaRPr lang="zh-TW" altLang="en-US" dirty="0">
              <a:solidFill>
                <a:schemeClr val="bg1"/>
              </a:solidFill>
            </a:endParaRP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731" y="1425901"/>
            <a:ext cx="7562538" cy="4181908"/>
          </a:xfrm>
          <a:prstGeom prst="rect">
            <a:avLst/>
          </a:prstGeom>
        </p:spPr>
      </p:pic>
      <p:sp>
        <p:nvSpPr>
          <p:cNvPr id="17" name="文字方塊 16"/>
          <p:cNvSpPr txBox="1"/>
          <p:nvPr/>
        </p:nvSpPr>
        <p:spPr>
          <a:xfrm>
            <a:off x="265632" y="5744652"/>
            <a:ext cx="11758301" cy="461665"/>
          </a:xfrm>
          <a:prstGeom prst="rect">
            <a:avLst/>
          </a:prstGeom>
          <a:noFill/>
        </p:spPr>
        <p:txBody>
          <a:bodyPr wrap="square" rtlCol="0">
            <a:spAutoFit/>
          </a:bodyPr>
          <a:lstStyle/>
          <a:p>
            <a:r>
              <a:rPr lang="en-US" altLang="zh-TW" sz="2400" dirty="0" smtClean="0"/>
              <a:t>Using a </a:t>
            </a:r>
            <a:r>
              <a:rPr lang="en-US" altLang="zh-TW" sz="2400" dirty="0" err="1" smtClean="0"/>
              <a:t>variational</a:t>
            </a:r>
            <a:r>
              <a:rPr lang="en-US" altLang="zh-TW" sz="2400" dirty="0"/>
              <a:t> </a:t>
            </a:r>
            <a:r>
              <a:rPr lang="en-US" altLang="zh-TW" sz="2400" dirty="0" err="1" smtClean="0"/>
              <a:t>autoencoder</a:t>
            </a:r>
            <a:r>
              <a:rPr lang="en-US" altLang="zh-TW" sz="2400" dirty="0" smtClean="0"/>
              <a:t>, we can describe latent attributes in probabilistic terms.</a:t>
            </a:r>
            <a:endParaRPr lang="zh-TW" altLang="en-US" sz="2400" dirty="0"/>
          </a:p>
        </p:txBody>
      </p:sp>
    </p:spTree>
    <p:extLst>
      <p:ext uri="{BB962C8B-B14F-4D97-AF65-F5344CB8AC3E}">
        <p14:creationId xmlns:p14="http://schemas.microsoft.com/office/powerpoint/2010/main" val="1259124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err="1" smtClean="0">
                <a:solidFill>
                  <a:schemeClr val="bg1"/>
                </a:solidFill>
              </a:rPr>
              <a:t>Variational</a:t>
            </a:r>
            <a:r>
              <a:rPr lang="en-US" altLang="zh-TW" dirty="0" smtClean="0">
                <a:solidFill>
                  <a:schemeClr val="bg1"/>
                </a:solidFill>
              </a:rPr>
              <a:t> Auto-Encoder</a:t>
            </a:r>
            <a:endParaRPr lang="zh-TW" altLang="en-US" dirty="0">
              <a:solidFill>
                <a:schemeClr val="bg1"/>
              </a:solidFill>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087" y="2389529"/>
            <a:ext cx="9267825" cy="4095750"/>
          </a:xfrm>
          <a:prstGeom prst="rect">
            <a:avLst/>
          </a:prstGeom>
        </p:spPr>
      </p:pic>
      <p:sp>
        <p:nvSpPr>
          <p:cNvPr id="10" name="文字方塊 9"/>
          <p:cNvSpPr txBox="1"/>
          <p:nvPr/>
        </p:nvSpPr>
        <p:spPr>
          <a:xfrm>
            <a:off x="265632" y="1227670"/>
            <a:ext cx="11758301" cy="1200329"/>
          </a:xfrm>
          <a:prstGeom prst="rect">
            <a:avLst/>
          </a:prstGeom>
          <a:noFill/>
        </p:spPr>
        <p:txBody>
          <a:bodyPr wrap="square" rtlCol="0">
            <a:spAutoFit/>
          </a:bodyPr>
          <a:lstStyle/>
          <a:p>
            <a:r>
              <a:rPr lang="en-US" altLang="zh-TW" sz="2400" dirty="0"/>
              <a:t>With this approach, we'll now represent each latent attribute for a given input as a probability distribution. When decoding from the latent state, we'll randomly sample from each latent state distribution to generate a vector as input for our decoder model.</a:t>
            </a:r>
            <a:endParaRPr lang="zh-TW" altLang="en-US" sz="2400" dirty="0"/>
          </a:p>
        </p:txBody>
      </p:sp>
    </p:spTree>
    <p:extLst>
      <p:ext uri="{BB962C8B-B14F-4D97-AF65-F5344CB8AC3E}">
        <p14:creationId xmlns:p14="http://schemas.microsoft.com/office/powerpoint/2010/main" val="3254438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Statistical Motivation</a:t>
            </a:r>
            <a:endParaRPr lang="zh-TW" altLang="en-US" dirty="0">
              <a:solidFill>
                <a:schemeClr val="bg1"/>
              </a:solidFill>
            </a:endParaRPr>
          </a:p>
        </p:txBody>
      </p:sp>
      <p:sp>
        <p:nvSpPr>
          <p:cNvPr id="7" name="橢圓 6"/>
          <p:cNvSpPr/>
          <p:nvPr/>
        </p:nvSpPr>
        <p:spPr>
          <a:xfrm>
            <a:off x="4101982" y="1265605"/>
            <a:ext cx="925082" cy="925082"/>
          </a:xfrm>
          <a:prstGeom prst="ellipse">
            <a:avLst/>
          </a:prstGeom>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z</a:t>
            </a:r>
            <a:endParaRPr lang="zh-TW" altLang="en-US" dirty="0"/>
          </a:p>
        </p:txBody>
      </p:sp>
      <p:cxnSp>
        <p:nvCxnSpPr>
          <p:cNvPr id="12" name="直線單箭頭接點 11"/>
          <p:cNvCxnSpPr/>
          <p:nvPr/>
        </p:nvCxnSpPr>
        <p:spPr>
          <a:xfrm>
            <a:off x="5187298" y="1728146"/>
            <a:ext cx="1606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6905002" y="1265605"/>
            <a:ext cx="925082" cy="92508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zh-TW" altLang="en-US" dirty="0"/>
          </a:p>
        </p:txBody>
      </p:sp>
      <p:sp>
        <p:nvSpPr>
          <p:cNvPr id="16" name="文字方塊 15"/>
          <p:cNvSpPr txBox="1"/>
          <p:nvPr/>
        </p:nvSpPr>
        <p:spPr>
          <a:xfrm>
            <a:off x="3948157" y="2256582"/>
            <a:ext cx="1323119" cy="369332"/>
          </a:xfrm>
          <a:prstGeom prst="rect">
            <a:avLst/>
          </a:prstGeom>
          <a:noFill/>
        </p:spPr>
        <p:txBody>
          <a:bodyPr wrap="none" rtlCol="0">
            <a:spAutoFit/>
          </a:bodyPr>
          <a:lstStyle/>
          <a:p>
            <a:r>
              <a:rPr lang="en-US" altLang="zh-TW" dirty="0" smtClean="0"/>
              <a:t>Unobserved</a:t>
            </a:r>
            <a:endParaRPr lang="zh-TW" altLang="en-US" dirty="0"/>
          </a:p>
        </p:txBody>
      </p:sp>
      <p:sp>
        <p:nvSpPr>
          <p:cNvPr id="17" name="文字方塊 16"/>
          <p:cNvSpPr txBox="1"/>
          <p:nvPr/>
        </p:nvSpPr>
        <p:spPr>
          <a:xfrm>
            <a:off x="6825407" y="2256582"/>
            <a:ext cx="1084271" cy="369332"/>
          </a:xfrm>
          <a:prstGeom prst="rect">
            <a:avLst/>
          </a:prstGeom>
          <a:noFill/>
        </p:spPr>
        <p:txBody>
          <a:bodyPr wrap="none" rtlCol="0">
            <a:spAutoFit/>
          </a:bodyPr>
          <a:lstStyle/>
          <a:p>
            <a:r>
              <a:rPr lang="en-US" altLang="zh-TW" dirty="0" smtClean="0"/>
              <a:t>Observed</a:t>
            </a:r>
            <a:endParaRPr lang="zh-TW" altLang="en-US" dirty="0"/>
          </a:p>
        </p:txBody>
      </p:sp>
      <mc:AlternateContent xmlns:mc="http://schemas.openxmlformats.org/markup-compatibility/2006">
        <mc:Choice xmlns:a14="http://schemas.microsoft.com/office/drawing/2010/main" Requires="a14">
          <p:sp>
            <p:nvSpPr>
              <p:cNvPr id="18" name="文字方塊 17"/>
              <p:cNvSpPr txBox="1"/>
              <p:nvPr/>
            </p:nvSpPr>
            <p:spPr>
              <a:xfrm>
                <a:off x="265632" y="2691809"/>
                <a:ext cx="11758301" cy="461665"/>
              </a:xfrm>
              <a:prstGeom prst="rect">
                <a:avLst/>
              </a:prstGeom>
              <a:noFill/>
            </p:spPr>
            <p:txBody>
              <a:bodyPr wrap="square" rtlCol="0">
                <a:spAutoFit/>
              </a:bodyPr>
              <a:lstStyle/>
              <a:p>
                <a:r>
                  <a:rPr lang="en-US" altLang="zh-TW" sz="2400" dirty="0" smtClean="0"/>
                  <a:t>Given a dataset </a:t>
                </a:r>
                <a14:m>
                  <m:oMath xmlns:m="http://schemas.openxmlformats.org/officeDocument/2006/math">
                    <m:r>
                      <a:rPr lang="en-US" altLang="zh-TW" sz="2400" b="0" i="1" smtClean="0">
                        <a:latin typeface="Cambria Math" panose="02040503050406030204" pitchFamily="18" charset="0"/>
                      </a:rPr>
                      <m:t>𝑋</m:t>
                    </m:r>
                  </m:oMath>
                </a14:m>
                <a:r>
                  <a:rPr lang="en-US" altLang="zh-TW" sz="2400" dirty="0" smtClean="0"/>
                  <a:t> of </a:t>
                </a:r>
                <a:r>
                  <a:rPr lang="en-US" altLang="zh-TW" sz="2400" dirty="0" smtClean="0"/>
                  <a:t>data, the goal is to find the parameters of the VAE that</a:t>
                </a:r>
                <a:r>
                  <a:rPr lang="en-US" altLang="zh-TW" sz="2400" dirty="0" smtClean="0"/>
                  <a:t> </a:t>
                </a:r>
                <a:endParaRPr lang="zh-TW" altLang="en-US" sz="2400" dirty="0"/>
              </a:p>
            </p:txBody>
          </p:sp>
        </mc:Choice>
        <mc:Fallback>
          <p:sp>
            <p:nvSpPr>
              <p:cNvPr id="18" name="文字方塊 17"/>
              <p:cNvSpPr txBox="1">
                <a:spLocks noRot="1" noChangeAspect="1" noMove="1" noResize="1" noEditPoints="1" noAdjustHandles="1" noChangeArrowheads="1" noChangeShapeType="1" noTextEdit="1"/>
              </p:cNvSpPr>
              <p:nvPr/>
            </p:nvSpPr>
            <p:spPr>
              <a:xfrm>
                <a:off x="265632" y="2691809"/>
                <a:ext cx="11758301" cy="461665"/>
              </a:xfrm>
              <a:prstGeom prst="rect">
                <a:avLst/>
              </a:prstGeom>
              <a:blipFill>
                <a:blip r:embed="rId2"/>
                <a:stretch>
                  <a:fillRect l="-830" t="-10667" b="-3066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0" name="文字方塊 19"/>
              <p:cNvSpPr txBox="1"/>
              <p:nvPr/>
            </p:nvSpPr>
            <p:spPr>
              <a:xfrm>
                <a:off x="4951760" y="3153474"/>
                <a:ext cx="1980927"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TW" sz="2400" i="1" smtClean="0">
                              <a:latin typeface="Cambria Math" panose="02040503050406030204" pitchFamily="18" charset="0"/>
                            </a:rPr>
                          </m:ctrlPr>
                        </m:funcPr>
                        <m:fName>
                          <m:limLow>
                            <m:limLowPr>
                              <m:ctrlPr>
                                <a:rPr lang="en-US" altLang="zh-TW" sz="2400" i="1" smtClean="0">
                                  <a:latin typeface="Cambria Math" panose="02040503050406030204" pitchFamily="18" charset="0"/>
                                </a:rPr>
                              </m:ctrlPr>
                            </m:limLowPr>
                            <m:e>
                              <m:r>
                                <m:rPr>
                                  <m:sty m:val="p"/>
                                </m:rPr>
                                <a:rPr lang="en-US" altLang="zh-TW" sz="2400" i="0" smtClean="0">
                                  <a:latin typeface="Cambria Math" panose="02040503050406030204" pitchFamily="18" charset="0"/>
                                </a:rPr>
                                <m:t>max</m:t>
                              </m:r>
                            </m:e>
                            <m:lim>
                              <m:r>
                                <a:rPr lang="en-US" altLang="zh-TW" sz="2400" b="0" i="1" smtClean="0">
                                  <a:latin typeface="Cambria Math" panose="02040503050406030204" pitchFamily="18" charset="0"/>
                                </a:rPr>
                                <m:t>𝜃</m:t>
                              </m:r>
                            </m:lim>
                          </m:limLow>
                        </m:fName>
                        <m:e>
                          <m:func>
                            <m:funcPr>
                              <m:ctrlPr>
                                <a:rPr lang="en-US" altLang="zh-TW" sz="2400" b="0" i="1" smtClean="0">
                                  <a:latin typeface="Cambria Math" panose="02040503050406030204" pitchFamily="18" charset="0"/>
                                </a:rPr>
                              </m:ctrlPr>
                            </m:funcPr>
                            <m:fName>
                              <m:r>
                                <m:rPr>
                                  <m:sty m:val="p"/>
                                </m:rPr>
                                <a:rPr lang="en-US" altLang="zh-TW" sz="2400" b="0" i="0" smtClean="0">
                                  <a:latin typeface="Cambria Math" panose="02040503050406030204" pitchFamily="18" charset="0"/>
                                </a:rPr>
                                <m:t>log</m:t>
                              </m:r>
                            </m:fName>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𝜃</m:t>
                                  </m:r>
                                </m:sub>
                              </m:sSub>
                            </m:e>
                          </m:func>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𝑋</m:t>
                          </m:r>
                          <m:r>
                            <a:rPr lang="en-US" altLang="zh-TW" sz="2400" b="0" i="1" smtClean="0">
                              <a:latin typeface="Cambria Math" panose="02040503050406030204" pitchFamily="18" charset="0"/>
                            </a:rPr>
                            <m:t>)</m:t>
                          </m:r>
                        </m:e>
                      </m:func>
                    </m:oMath>
                  </m:oMathPara>
                </a14:m>
                <a:endParaRPr lang="zh-TW" altLang="en-US" sz="2400" dirty="0"/>
              </a:p>
            </p:txBody>
          </p:sp>
        </mc:Choice>
        <mc:Fallback>
          <p:sp>
            <p:nvSpPr>
              <p:cNvPr id="20" name="文字方塊 19"/>
              <p:cNvSpPr txBox="1">
                <a:spLocks noRot="1" noChangeAspect="1" noMove="1" noResize="1" noEditPoints="1" noAdjustHandles="1" noChangeArrowheads="1" noChangeShapeType="1" noTextEdit="1"/>
              </p:cNvSpPr>
              <p:nvPr/>
            </p:nvSpPr>
            <p:spPr>
              <a:xfrm>
                <a:off x="4951760" y="3153474"/>
                <a:ext cx="1980927" cy="483209"/>
              </a:xfrm>
              <a:prstGeom prst="rect">
                <a:avLst/>
              </a:prstGeom>
              <a:blipFill>
                <a:blip r:embed="rId3"/>
                <a:stretch>
                  <a:fillRect l="-1846" r="-5538" b="-1500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文字方塊 22"/>
              <p:cNvSpPr txBox="1"/>
              <p:nvPr/>
            </p:nvSpPr>
            <p:spPr>
              <a:xfrm>
                <a:off x="216850" y="3723325"/>
                <a:ext cx="11758301" cy="2029273"/>
              </a:xfrm>
              <a:prstGeom prst="rect">
                <a:avLst/>
              </a:prstGeom>
              <a:noFill/>
            </p:spPr>
            <p:txBody>
              <a:bodyPr wrap="square" rtlCol="0">
                <a:spAutoFit/>
              </a:bodyPr>
              <a:lstStyle/>
              <a:p>
                <a:r>
                  <a:rPr lang="en-US" altLang="zh-TW" sz="2400" dirty="0" smtClean="0"/>
                  <a:t>Where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𝑃</m:t>
                        </m:r>
                      </m:e>
                      <m:sub>
                        <m:r>
                          <a:rPr lang="en-US" altLang="zh-TW" sz="2400" i="1">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limLoc m:val="undOvr"/>
                        <m:subHide m:val="on"/>
                        <m:supHide m:val="on"/>
                        <m:ctrlPr>
                          <a:rPr lang="en-US" altLang="zh-TW" sz="2400" b="0" i="1" smtClean="0">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𝑃</m:t>
                            </m:r>
                          </m:e>
                          <m:sub>
                            <m:r>
                              <a:rPr lang="en-US" altLang="zh-TW" sz="2400" i="1">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e>
                            <m:r>
                              <a:rPr lang="en-US" altLang="zh-TW" sz="2400" b="0" i="1" smtClean="0">
                                <a:latin typeface="Cambria Math" panose="02040503050406030204" pitchFamily="18" charset="0"/>
                              </a:rPr>
                              <m:t>𝑧</m:t>
                            </m:r>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𝑃</m:t>
                            </m:r>
                          </m:e>
                          <m:sub>
                            <m:r>
                              <a:rPr lang="en-US" altLang="zh-TW" sz="2400" i="1">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r>
                          <a:rPr lang="en-US" altLang="zh-TW" sz="2400" b="0" i="1" smtClean="0">
                            <a:latin typeface="Cambria Math" panose="02040503050406030204" pitchFamily="18" charset="0"/>
                          </a:rPr>
                          <m:t>𝑑𝑧</m:t>
                        </m:r>
                      </m:e>
                    </m:nary>
                  </m:oMath>
                </a14:m>
                <a:r>
                  <a:rPr lang="en-US" altLang="zh-TW" sz="2400" b="0" dirty="0" smtClean="0"/>
                  <a:t>.</a:t>
                </a:r>
              </a:p>
              <a:p>
                <a:endParaRPr lang="en-US" altLang="zh-TW" sz="2400" dirty="0" smtClean="0"/>
              </a:p>
              <a:p>
                <a:r>
                  <a:rPr lang="en-US" altLang="zh-TW" sz="2400" dirty="0" smtClean="0"/>
                  <a:t>Here,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𝑃</m:t>
                        </m:r>
                      </m:e>
                      <m:sub>
                        <m:r>
                          <a:rPr lang="en-US" altLang="zh-TW" sz="2400" i="1">
                            <a:latin typeface="Cambria Math" panose="02040503050406030204" pitchFamily="18" charset="0"/>
                          </a:rPr>
                          <m:t>𝜃</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e>
                        <m:r>
                          <a:rPr lang="en-US" altLang="zh-TW" sz="2400" i="1">
                            <a:latin typeface="Cambria Math" panose="02040503050406030204" pitchFamily="18" charset="0"/>
                          </a:rPr>
                          <m:t>𝑧</m:t>
                        </m:r>
                      </m:e>
                    </m:d>
                  </m:oMath>
                </a14:m>
                <a:r>
                  <a:rPr lang="zh-TW" altLang="en-US" sz="2400" dirty="0" smtClean="0"/>
                  <a:t> </a:t>
                </a:r>
                <a:r>
                  <a:rPr lang="en-US" altLang="zh-TW" sz="2400" dirty="0" smtClean="0"/>
                  <a:t>is called the </a:t>
                </a:r>
                <a:r>
                  <a:rPr lang="en-US" altLang="zh-TW" sz="2400" dirty="0" smtClean="0">
                    <a:solidFill>
                      <a:srgbClr val="FF0000"/>
                    </a:solidFill>
                  </a:rPr>
                  <a:t>Decoder</a:t>
                </a:r>
                <a:r>
                  <a:rPr lang="en-US" altLang="zh-TW" sz="2400" dirty="0" smtClean="0"/>
                  <a:t>.</a:t>
                </a:r>
              </a:p>
              <a:p>
                <a:r>
                  <a:rPr lang="en-US" altLang="zh-TW" sz="2400" dirty="0" smtClean="0"/>
                  <a:t>The decoder is usually implemented as a normal distribution with mean and variance given by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𝑃</m:t>
                        </m:r>
                      </m:e>
                      <m:sub>
                        <m:r>
                          <a:rPr lang="en-US" altLang="zh-TW" sz="2400" i="1">
                            <a:latin typeface="Cambria Math" panose="02040503050406030204" pitchFamily="18" charset="0"/>
                          </a:rPr>
                          <m:t>𝜃</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e>
                        <m:r>
                          <a:rPr lang="en-US" altLang="zh-TW" sz="2400" i="1">
                            <a:latin typeface="Cambria Math" panose="02040503050406030204" pitchFamily="18" charset="0"/>
                          </a:rPr>
                          <m:t>𝑧</m:t>
                        </m:r>
                      </m:e>
                    </m:d>
                    <m:r>
                      <a:rPr lang="en-US" altLang="zh-TW" sz="2400" i="1">
                        <a:latin typeface="Cambria Math" panose="02040503050406030204" pitchFamily="18" charset="0"/>
                      </a:rPr>
                      <m:t>=</m:t>
                    </m:r>
                    <m:r>
                      <m:rPr>
                        <m:sty m:val="p"/>
                      </m:rPr>
                      <a:rPr lang="en-US" altLang="zh-TW" sz="2400" b="0" i="0" smtClean="0">
                        <a:latin typeface="Cambria Math" panose="02040503050406030204" pitchFamily="18" charset="0"/>
                      </a:rPr>
                      <m:t>N</m:t>
                    </m:r>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x</m:t>
                    </m:r>
                    <m:r>
                      <a:rPr lang="en-US" altLang="zh-TW" sz="2400" b="0" i="0"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𝜇</m:t>
                        </m:r>
                      </m:e>
                      <m:sub>
                        <m:r>
                          <a:rPr lang="en-US" altLang="zh-TW" sz="2400" b="0" i="1" smtClean="0">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r>
                      <a:rPr lang="en-US" altLang="zh-TW" sz="2400" b="0" i="1" smtClean="0">
                        <a:latin typeface="Cambria Math" panose="02040503050406030204" pitchFamily="18" charset="0"/>
                      </a:rPr>
                      <m:t>,</m:t>
                    </m:r>
                    <m:sSub>
                      <m:sSubPr>
                        <m:ctrlPr>
                          <a:rPr lang="en-US" altLang="zh-TW" sz="2400" b="0" i="0" smtClean="0">
                            <a:latin typeface="Cambria Math" panose="02040503050406030204" pitchFamily="18" charset="0"/>
                          </a:rPr>
                        </m:ctrlPr>
                      </m:sSubPr>
                      <m:e>
                        <m:r>
                          <a:rPr lang="en-US" altLang="zh-TW" sz="2400" b="0" i="1" smtClean="0">
                            <a:latin typeface="Cambria Math" panose="02040503050406030204" pitchFamily="18" charset="0"/>
                          </a:rPr>
                          <m:t>𝜎</m:t>
                        </m:r>
                      </m:e>
                      <m:sub>
                        <m:r>
                          <a:rPr lang="en-US" altLang="zh-TW" sz="2400" b="0" i="1" smtClean="0">
                            <a:latin typeface="Cambria Math" panose="02040503050406030204" pitchFamily="18" charset="0"/>
                          </a:rPr>
                          <m:t>𝜃</m:t>
                        </m:r>
                      </m:sub>
                    </m:sSub>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z</m:t>
                    </m:r>
                    <m:r>
                      <a:rPr lang="en-US" altLang="zh-TW" sz="2400" b="0" i="0" smtClean="0">
                        <a:latin typeface="Cambria Math" panose="02040503050406030204" pitchFamily="18" charset="0"/>
                      </a:rPr>
                      <m:t>))</m:t>
                    </m:r>
                  </m:oMath>
                </a14:m>
                <a:endParaRPr lang="zh-TW" altLang="en-US" sz="2400" dirty="0"/>
              </a:p>
            </p:txBody>
          </p:sp>
        </mc:Choice>
        <mc:Fallback>
          <p:sp>
            <p:nvSpPr>
              <p:cNvPr id="23" name="文字方塊 22"/>
              <p:cNvSpPr txBox="1">
                <a:spLocks noRot="1" noChangeAspect="1" noMove="1" noResize="1" noEditPoints="1" noAdjustHandles="1" noChangeArrowheads="1" noChangeShapeType="1" noTextEdit="1"/>
              </p:cNvSpPr>
              <p:nvPr/>
            </p:nvSpPr>
            <p:spPr>
              <a:xfrm>
                <a:off x="216850" y="3723325"/>
                <a:ext cx="11758301" cy="2029273"/>
              </a:xfrm>
              <a:prstGeom prst="rect">
                <a:avLst/>
              </a:prstGeom>
              <a:blipFill>
                <a:blip r:embed="rId4"/>
                <a:stretch>
                  <a:fillRect l="-830" t="-36336" b="-420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3904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Statistical Motivation</a:t>
            </a:r>
            <a:endParaRPr lang="zh-TW" altLang="en-US" dirty="0">
              <a:solidFill>
                <a:schemeClr val="bg1"/>
              </a:solidFill>
            </a:endParaRPr>
          </a:p>
        </p:txBody>
      </p:sp>
      <p:sp>
        <p:nvSpPr>
          <p:cNvPr id="7" name="橢圓 6"/>
          <p:cNvSpPr/>
          <p:nvPr/>
        </p:nvSpPr>
        <p:spPr>
          <a:xfrm>
            <a:off x="4101982" y="1265605"/>
            <a:ext cx="925082" cy="925082"/>
          </a:xfrm>
          <a:prstGeom prst="ellipse">
            <a:avLst/>
          </a:prstGeom>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z</a:t>
            </a:r>
            <a:endParaRPr lang="zh-TW" altLang="en-US" dirty="0"/>
          </a:p>
        </p:txBody>
      </p:sp>
      <p:cxnSp>
        <p:nvCxnSpPr>
          <p:cNvPr id="12" name="直線單箭頭接點 11"/>
          <p:cNvCxnSpPr/>
          <p:nvPr/>
        </p:nvCxnSpPr>
        <p:spPr>
          <a:xfrm>
            <a:off x="5187298" y="1728146"/>
            <a:ext cx="160660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橢圓 12"/>
          <p:cNvSpPr/>
          <p:nvPr/>
        </p:nvSpPr>
        <p:spPr>
          <a:xfrm>
            <a:off x="6905002" y="1265605"/>
            <a:ext cx="925082" cy="92508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x</a:t>
            </a:r>
            <a:endParaRPr lang="zh-TW" altLang="en-US" dirty="0"/>
          </a:p>
        </p:txBody>
      </p:sp>
      <p:sp>
        <p:nvSpPr>
          <p:cNvPr id="16" name="文字方塊 15"/>
          <p:cNvSpPr txBox="1"/>
          <p:nvPr/>
        </p:nvSpPr>
        <p:spPr>
          <a:xfrm>
            <a:off x="3948157" y="2256582"/>
            <a:ext cx="1323119" cy="369332"/>
          </a:xfrm>
          <a:prstGeom prst="rect">
            <a:avLst/>
          </a:prstGeom>
          <a:noFill/>
        </p:spPr>
        <p:txBody>
          <a:bodyPr wrap="none" rtlCol="0">
            <a:spAutoFit/>
          </a:bodyPr>
          <a:lstStyle/>
          <a:p>
            <a:r>
              <a:rPr lang="en-US" altLang="zh-TW" dirty="0" smtClean="0"/>
              <a:t>Unobserved</a:t>
            </a:r>
            <a:endParaRPr lang="zh-TW" altLang="en-US" dirty="0"/>
          </a:p>
        </p:txBody>
      </p:sp>
      <p:sp>
        <p:nvSpPr>
          <p:cNvPr id="17" name="文字方塊 16"/>
          <p:cNvSpPr txBox="1"/>
          <p:nvPr/>
        </p:nvSpPr>
        <p:spPr>
          <a:xfrm>
            <a:off x="6825407" y="2256582"/>
            <a:ext cx="1084271" cy="369332"/>
          </a:xfrm>
          <a:prstGeom prst="rect">
            <a:avLst/>
          </a:prstGeom>
          <a:noFill/>
        </p:spPr>
        <p:txBody>
          <a:bodyPr wrap="none" rtlCol="0">
            <a:spAutoFit/>
          </a:bodyPr>
          <a:lstStyle/>
          <a:p>
            <a:r>
              <a:rPr lang="en-US" altLang="zh-TW" dirty="0" smtClean="0"/>
              <a:t>Observed</a:t>
            </a:r>
            <a:endParaRPr lang="zh-TW" altLang="en-US" dirty="0"/>
          </a:p>
        </p:txBody>
      </p:sp>
      <mc:AlternateContent xmlns:mc="http://schemas.openxmlformats.org/markup-compatibility/2006">
        <mc:Choice xmlns:a14="http://schemas.microsoft.com/office/drawing/2010/main" Requires="a14">
          <p:sp>
            <p:nvSpPr>
              <p:cNvPr id="18" name="文字方塊 17"/>
              <p:cNvSpPr txBox="1"/>
              <p:nvPr/>
            </p:nvSpPr>
            <p:spPr>
              <a:xfrm>
                <a:off x="265632" y="2691809"/>
                <a:ext cx="11758301" cy="461665"/>
              </a:xfrm>
              <a:prstGeom prst="rect">
                <a:avLst/>
              </a:prstGeom>
              <a:noFill/>
            </p:spPr>
            <p:txBody>
              <a:bodyPr wrap="square" rtlCol="0">
                <a:spAutoFit/>
              </a:bodyPr>
              <a:lstStyle/>
              <a:p>
                <a:r>
                  <a:rPr lang="en-US" altLang="zh-TW" sz="2400" dirty="0" smtClean="0"/>
                  <a:t>Given a dataset </a:t>
                </a:r>
                <a14:m>
                  <m:oMath xmlns:m="http://schemas.openxmlformats.org/officeDocument/2006/math">
                    <m:r>
                      <a:rPr lang="en-US" altLang="zh-TW" sz="2400" b="0" i="1" smtClean="0">
                        <a:latin typeface="Cambria Math" panose="02040503050406030204" pitchFamily="18" charset="0"/>
                      </a:rPr>
                      <m:t>𝑋</m:t>
                    </m:r>
                  </m:oMath>
                </a14:m>
                <a:r>
                  <a:rPr lang="en-US" altLang="zh-TW" sz="2400" dirty="0" smtClean="0"/>
                  <a:t> of </a:t>
                </a:r>
                <a:r>
                  <a:rPr lang="en-US" altLang="zh-TW" sz="2400" dirty="0" smtClean="0"/>
                  <a:t>data, the goal is to find the parameters of the VAE that</a:t>
                </a:r>
                <a:r>
                  <a:rPr lang="en-US" altLang="zh-TW" sz="2400" dirty="0" smtClean="0"/>
                  <a:t> </a:t>
                </a:r>
                <a:endParaRPr lang="zh-TW" altLang="en-US" sz="2400" dirty="0"/>
              </a:p>
            </p:txBody>
          </p:sp>
        </mc:Choice>
        <mc:Fallback>
          <p:sp>
            <p:nvSpPr>
              <p:cNvPr id="18" name="文字方塊 17"/>
              <p:cNvSpPr txBox="1">
                <a:spLocks noRot="1" noChangeAspect="1" noMove="1" noResize="1" noEditPoints="1" noAdjustHandles="1" noChangeArrowheads="1" noChangeShapeType="1" noTextEdit="1"/>
              </p:cNvSpPr>
              <p:nvPr/>
            </p:nvSpPr>
            <p:spPr>
              <a:xfrm>
                <a:off x="265632" y="2691809"/>
                <a:ext cx="11758301" cy="461665"/>
              </a:xfrm>
              <a:prstGeom prst="rect">
                <a:avLst/>
              </a:prstGeom>
              <a:blipFill>
                <a:blip r:embed="rId2"/>
                <a:stretch>
                  <a:fillRect l="-830" t="-10667" b="-3066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0" name="文字方塊 19"/>
              <p:cNvSpPr txBox="1"/>
              <p:nvPr/>
            </p:nvSpPr>
            <p:spPr>
              <a:xfrm>
                <a:off x="4951760" y="3153474"/>
                <a:ext cx="1980927"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TW" sz="2400" i="1" smtClean="0">
                              <a:latin typeface="Cambria Math" panose="02040503050406030204" pitchFamily="18" charset="0"/>
                            </a:rPr>
                          </m:ctrlPr>
                        </m:funcPr>
                        <m:fName>
                          <m:limLow>
                            <m:limLowPr>
                              <m:ctrlPr>
                                <a:rPr lang="en-US" altLang="zh-TW" sz="2400" i="1" smtClean="0">
                                  <a:latin typeface="Cambria Math" panose="02040503050406030204" pitchFamily="18" charset="0"/>
                                </a:rPr>
                              </m:ctrlPr>
                            </m:limLowPr>
                            <m:e>
                              <m:r>
                                <m:rPr>
                                  <m:sty m:val="p"/>
                                </m:rPr>
                                <a:rPr lang="en-US" altLang="zh-TW" sz="2400" i="0" smtClean="0">
                                  <a:latin typeface="Cambria Math" panose="02040503050406030204" pitchFamily="18" charset="0"/>
                                </a:rPr>
                                <m:t>max</m:t>
                              </m:r>
                            </m:e>
                            <m:lim>
                              <m:r>
                                <a:rPr lang="en-US" altLang="zh-TW" sz="2400" b="0" i="1" smtClean="0">
                                  <a:latin typeface="Cambria Math" panose="02040503050406030204" pitchFamily="18" charset="0"/>
                                </a:rPr>
                                <m:t>𝜃</m:t>
                              </m:r>
                            </m:lim>
                          </m:limLow>
                        </m:fName>
                        <m:e>
                          <m:func>
                            <m:funcPr>
                              <m:ctrlPr>
                                <a:rPr lang="en-US" altLang="zh-TW" sz="2400" b="0" i="1" smtClean="0">
                                  <a:latin typeface="Cambria Math" panose="02040503050406030204" pitchFamily="18" charset="0"/>
                                </a:rPr>
                              </m:ctrlPr>
                            </m:funcPr>
                            <m:fName>
                              <m:r>
                                <m:rPr>
                                  <m:sty m:val="p"/>
                                </m:rPr>
                                <a:rPr lang="en-US" altLang="zh-TW" sz="2400" b="0" i="0" smtClean="0">
                                  <a:latin typeface="Cambria Math" panose="02040503050406030204" pitchFamily="18" charset="0"/>
                                </a:rPr>
                                <m:t>log</m:t>
                              </m:r>
                            </m:fName>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𝜃</m:t>
                                  </m:r>
                                </m:sub>
                              </m:sSub>
                            </m:e>
                          </m:func>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𝑋</m:t>
                          </m:r>
                          <m:r>
                            <a:rPr lang="en-US" altLang="zh-TW" sz="2400" b="0" i="1" smtClean="0">
                              <a:latin typeface="Cambria Math" panose="02040503050406030204" pitchFamily="18" charset="0"/>
                            </a:rPr>
                            <m:t>)</m:t>
                          </m:r>
                        </m:e>
                      </m:func>
                    </m:oMath>
                  </m:oMathPara>
                </a14:m>
                <a:endParaRPr lang="zh-TW" altLang="en-US" sz="2400" dirty="0"/>
              </a:p>
            </p:txBody>
          </p:sp>
        </mc:Choice>
        <mc:Fallback>
          <p:sp>
            <p:nvSpPr>
              <p:cNvPr id="20" name="文字方塊 19"/>
              <p:cNvSpPr txBox="1">
                <a:spLocks noRot="1" noChangeAspect="1" noMove="1" noResize="1" noEditPoints="1" noAdjustHandles="1" noChangeArrowheads="1" noChangeShapeType="1" noTextEdit="1"/>
              </p:cNvSpPr>
              <p:nvPr/>
            </p:nvSpPr>
            <p:spPr>
              <a:xfrm>
                <a:off x="4951760" y="3153474"/>
                <a:ext cx="1980927" cy="483209"/>
              </a:xfrm>
              <a:prstGeom prst="rect">
                <a:avLst/>
              </a:prstGeom>
              <a:blipFill>
                <a:blip r:embed="rId3"/>
                <a:stretch>
                  <a:fillRect l="-1846" r="-5538" b="-1500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文字方塊 22"/>
              <p:cNvSpPr txBox="1"/>
              <p:nvPr/>
            </p:nvSpPr>
            <p:spPr>
              <a:xfrm>
                <a:off x="216850" y="3723325"/>
                <a:ext cx="11758301" cy="1791581"/>
              </a:xfrm>
              <a:prstGeom prst="rect">
                <a:avLst/>
              </a:prstGeom>
              <a:noFill/>
            </p:spPr>
            <p:txBody>
              <a:bodyPr wrap="square" rtlCol="0">
                <a:spAutoFit/>
              </a:bodyPr>
              <a:lstStyle/>
              <a:p>
                <a:r>
                  <a:rPr lang="en-US" altLang="zh-TW" sz="2400" dirty="0" smtClean="0"/>
                  <a:t>Where </a:t>
                </a:r>
                <a14:m>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𝑃</m:t>
                        </m:r>
                      </m:e>
                      <m:sub>
                        <m:r>
                          <a:rPr lang="en-US" altLang="zh-TW" sz="2400" i="1">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i="1">
                                <a:latin typeface="Cambria Math" panose="02040503050406030204" pitchFamily="18" charset="0"/>
                              </a:rPr>
                              <m:t>𝜃</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num>
                      <m:den>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i="1">
                                <a:latin typeface="Cambria Math" panose="02040503050406030204" pitchFamily="18" charset="0"/>
                              </a:rPr>
                              <m:t>𝜃</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den>
                    </m:f>
                  </m:oMath>
                </a14:m>
                <a:r>
                  <a:rPr lang="en-US" altLang="zh-TW" sz="2400" b="0" dirty="0" smtClean="0"/>
                  <a:t>.</a:t>
                </a:r>
              </a:p>
              <a:p>
                <a:endParaRPr lang="en-US" altLang="zh-TW" sz="2400" dirty="0" smtClean="0"/>
              </a:p>
              <a:p>
                <a:r>
                  <a:rPr lang="en-US" altLang="zh-TW" sz="2400" dirty="0" smtClean="0"/>
                  <a:t>Here, the VAE introduce the second network called an </a:t>
                </a:r>
                <a:r>
                  <a:rPr lang="en-US" altLang="zh-TW" sz="2400" dirty="0" smtClean="0">
                    <a:solidFill>
                      <a:srgbClr val="FF0000"/>
                    </a:solidFill>
                  </a:rPr>
                  <a:t>encoder</a:t>
                </a:r>
                <a:r>
                  <a:rPr lang="en-US" altLang="zh-TW" sz="2400" dirty="0" smtClean="0"/>
                  <a:t>. The core of the VAE approach is as below</a:t>
                </a:r>
                <a:r>
                  <a:rPr lang="en-US" altLang="zh-TW" sz="2400" baseline="30000" dirty="0" smtClean="0"/>
                  <a:t>[1]</a:t>
                </a:r>
                <a:r>
                  <a:rPr lang="en-US" altLang="zh-TW" sz="2400" dirty="0" smtClean="0"/>
                  <a:t>:</a:t>
                </a:r>
              </a:p>
            </p:txBody>
          </p:sp>
        </mc:Choice>
        <mc:Fallback>
          <p:sp>
            <p:nvSpPr>
              <p:cNvPr id="23" name="文字方塊 22"/>
              <p:cNvSpPr txBox="1">
                <a:spLocks noRot="1" noChangeAspect="1" noMove="1" noResize="1" noEditPoints="1" noAdjustHandles="1" noChangeArrowheads="1" noChangeShapeType="1" noTextEdit="1"/>
              </p:cNvSpPr>
              <p:nvPr/>
            </p:nvSpPr>
            <p:spPr>
              <a:xfrm>
                <a:off x="216850" y="3723325"/>
                <a:ext cx="11758301" cy="1791581"/>
              </a:xfrm>
              <a:prstGeom prst="rect">
                <a:avLst/>
              </a:prstGeom>
              <a:blipFill>
                <a:blip r:embed="rId4"/>
                <a:stretch>
                  <a:fillRect l="-830" r="-985" b="-680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 name="文字方塊 3"/>
              <p:cNvSpPr txBox="1"/>
              <p:nvPr/>
            </p:nvSpPr>
            <p:spPr>
              <a:xfrm>
                <a:off x="606933" y="5801197"/>
                <a:ext cx="10912154" cy="4417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US" altLang="zh-TW" sz="2400" b="0" i="1" smtClean="0">
                              <a:latin typeface="Cambria Math" panose="02040503050406030204" pitchFamily="18" charset="0"/>
                            </a:rPr>
                          </m:ctrlPr>
                        </m:funcPr>
                        <m:fName>
                          <m:r>
                            <m:rPr>
                              <m:sty m:val="p"/>
                            </m:rPr>
                            <a:rPr lang="en-US" altLang="zh-TW" sz="2400" b="0" i="0" smtClean="0">
                              <a:latin typeface="Cambria Math" panose="02040503050406030204" pitchFamily="18" charset="0"/>
                            </a:rPr>
                            <m:t>log</m:t>
                          </m:r>
                        </m:fName>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i="1">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𝐾𝐿</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𝑄</m:t>
                              </m:r>
                            </m:e>
                            <m:sub>
                              <m:r>
                                <a:rPr lang="en-US" altLang="zh-TW" sz="2400" b="0" i="1" smtClean="0">
                                  <a:latin typeface="Cambria Math" panose="02040503050406030204" pitchFamily="18" charset="0"/>
                                </a:rPr>
                                <m:t>𝜙</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i="1">
                                  <a:latin typeface="Cambria Math" panose="02040503050406030204" pitchFamily="18" charset="0"/>
                                </a:rPr>
                                <m:t>𝜃</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e>
                      </m:func>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𝐸</m:t>
                          </m:r>
                        </m:e>
                        <m:sub>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𝑄</m:t>
                              </m:r>
                            </m:e>
                            <m:sub>
                              <m:r>
                                <a:rPr lang="en-US" altLang="zh-TW" sz="2400" b="0" i="1" smtClean="0">
                                  <a:latin typeface="Cambria Math" panose="02040503050406030204" pitchFamily="18" charset="0"/>
                                </a:rPr>
                                <m:t>𝜙</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ub>
                      </m:sSub>
                      <m:d>
                        <m:dPr>
                          <m:begChr m:val="["/>
                          <m:endChr m:val="]"/>
                          <m:ctrlPr>
                            <a:rPr lang="en-US" altLang="zh-TW" sz="2400" b="0" i="1" smtClean="0">
                              <a:latin typeface="Cambria Math" panose="02040503050406030204" pitchFamily="18" charset="0"/>
                            </a:rPr>
                          </m:ctrlPr>
                        </m:dPr>
                        <m:e>
                          <m:func>
                            <m:funcPr>
                              <m:ctrlPr>
                                <a:rPr lang="en-US" altLang="zh-TW" sz="2400" b="0" i="1" smtClean="0">
                                  <a:latin typeface="Cambria Math" panose="02040503050406030204" pitchFamily="18" charset="0"/>
                                </a:rPr>
                              </m:ctrlPr>
                            </m:funcPr>
                            <m:fName>
                              <m:r>
                                <m:rPr>
                                  <m:sty m:val="p"/>
                                </m:rPr>
                                <a:rPr lang="en-US" altLang="zh-TW" sz="2400" b="0" i="0" smtClean="0">
                                  <a:latin typeface="Cambria Math" panose="02040503050406030204" pitchFamily="18" charset="0"/>
                                </a:rPr>
                                <m:t>log</m:t>
                              </m:r>
                            </m:fName>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i="1">
                                      <a:latin typeface="Cambria Math" panose="02040503050406030204" pitchFamily="18" charset="0"/>
                                    </a:rPr>
                                    <m:t>𝜃</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e>
                                  <m:r>
                                    <a:rPr lang="en-US" altLang="zh-TW" sz="2400" b="0" i="1" smtClean="0">
                                      <a:latin typeface="Cambria Math" panose="02040503050406030204" pitchFamily="18" charset="0"/>
                                    </a:rPr>
                                    <m:t>𝑧</m:t>
                                  </m:r>
                                </m:e>
                              </m:d>
                            </m:e>
                          </m:func>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𝐾𝐿</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𝑄</m:t>
                          </m:r>
                        </m:e>
                        <m:sub>
                          <m:r>
                            <a:rPr lang="en-US" altLang="zh-TW" sz="2400" b="0" i="1" smtClean="0">
                              <a:latin typeface="Cambria Math" panose="02040503050406030204" pitchFamily="18" charset="0"/>
                            </a:rPr>
                            <m:t>𝜙</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i="1">
                              <a:latin typeface="Cambria Math" panose="02040503050406030204" pitchFamily="18" charset="0"/>
                            </a:rPr>
                            <m:t>𝜃</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oMath>
                  </m:oMathPara>
                </a14:m>
                <a:endParaRPr lang="zh-TW" altLang="en-US" sz="2400" dirty="0"/>
              </a:p>
            </p:txBody>
          </p:sp>
        </mc:Choice>
        <mc:Fallback>
          <p:sp>
            <p:nvSpPr>
              <p:cNvPr id="4" name="文字方塊 3"/>
              <p:cNvSpPr txBox="1">
                <a:spLocks noRot="1" noChangeAspect="1" noMove="1" noResize="1" noEditPoints="1" noAdjustHandles="1" noChangeArrowheads="1" noChangeShapeType="1" noTextEdit="1"/>
              </p:cNvSpPr>
              <p:nvPr/>
            </p:nvSpPr>
            <p:spPr>
              <a:xfrm>
                <a:off x="606933" y="5801197"/>
                <a:ext cx="10912154" cy="441724"/>
              </a:xfrm>
              <a:prstGeom prst="rect">
                <a:avLst/>
              </a:prstGeom>
              <a:blipFill>
                <a:blip r:embed="rId5"/>
                <a:stretch>
                  <a:fillRect l="-559" r="-503" b="-19444"/>
                </a:stretch>
              </a:blipFill>
            </p:spPr>
            <p:txBody>
              <a:bodyPr/>
              <a:lstStyle/>
              <a:p>
                <a:r>
                  <a:rPr lang="zh-TW" altLang="en-US">
                    <a:noFill/>
                  </a:rPr>
                  <a:t> </a:t>
                </a:r>
              </a:p>
            </p:txBody>
          </p:sp>
        </mc:Fallback>
      </mc:AlternateContent>
      <p:sp>
        <p:nvSpPr>
          <p:cNvPr id="5" name="文字方塊 4"/>
          <p:cNvSpPr txBox="1"/>
          <p:nvPr/>
        </p:nvSpPr>
        <p:spPr>
          <a:xfrm>
            <a:off x="287228" y="6431541"/>
            <a:ext cx="6617774" cy="369332"/>
          </a:xfrm>
          <a:prstGeom prst="rect">
            <a:avLst/>
          </a:prstGeom>
          <a:noFill/>
        </p:spPr>
        <p:txBody>
          <a:bodyPr wrap="none" rtlCol="0">
            <a:spAutoFit/>
          </a:bodyPr>
          <a:lstStyle/>
          <a:p>
            <a:r>
              <a:rPr lang="en-US" altLang="zh-TW" dirty="0" smtClean="0">
                <a:solidFill>
                  <a:schemeClr val="bg1">
                    <a:lumMod val="50000"/>
                  </a:schemeClr>
                </a:solidFill>
              </a:rPr>
              <a:t>[1]: See </a:t>
            </a:r>
            <a:r>
              <a:rPr lang="en-US" altLang="zh-TW" dirty="0" err="1" smtClean="0">
                <a:solidFill>
                  <a:schemeClr val="bg1">
                    <a:lumMod val="50000"/>
                  </a:schemeClr>
                </a:solidFill>
              </a:rPr>
              <a:t>Kingma</a:t>
            </a:r>
            <a:r>
              <a:rPr lang="en-US" altLang="zh-TW" dirty="0" smtClean="0">
                <a:solidFill>
                  <a:schemeClr val="bg1">
                    <a:lumMod val="50000"/>
                  </a:schemeClr>
                </a:solidFill>
              </a:rPr>
              <a:t> and Welling (2019) or </a:t>
            </a:r>
            <a:r>
              <a:rPr lang="en-US" altLang="zh-TW" dirty="0" err="1" smtClean="0">
                <a:solidFill>
                  <a:schemeClr val="bg1">
                    <a:lumMod val="50000"/>
                  </a:schemeClr>
                </a:solidFill>
              </a:rPr>
              <a:t>Doersch</a:t>
            </a:r>
            <a:r>
              <a:rPr lang="en-US" altLang="zh-TW" dirty="0" smtClean="0">
                <a:solidFill>
                  <a:schemeClr val="bg1">
                    <a:lumMod val="50000"/>
                  </a:schemeClr>
                </a:solidFill>
              </a:rPr>
              <a:t> (2021) for a deviation.</a:t>
            </a:r>
            <a:endParaRPr lang="zh-TW" altLang="en-US" dirty="0">
              <a:solidFill>
                <a:schemeClr val="bg1">
                  <a:lumMod val="50000"/>
                </a:schemeClr>
              </a:solidFill>
            </a:endParaRPr>
          </a:p>
        </p:txBody>
      </p:sp>
    </p:spTree>
    <p:extLst>
      <p:ext uri="{BB962C8B-B14F-4D97-AF65-F5344CB8AC3E}">
        <p14:creationId xmlns:p14="http://schemas.microsoft.com/office/powerpoint/2010/main" val="815372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Summary of </a:t>
            </a:r>
            <a:r>
              <a:rPr lang="en-US" altLang="zh-TW" dirty="0" err="1" smtClean="0">
                <a:solidFill>
                  <a:schemeClr val="bg1"/>
                </a:solidFill>
              </a:rPr>
              <a:t>Variational</a:t>
            </a:r>
            <a:r>
              <a:rPr lang="en-US" altLang="zh-TW" dirty="0" smtClean="0">
                <a:solidFill>
                  <a:schemeClr val="bg1"/>
                </a:solidFill>
              </a:rPr>
              <a:t> Auto-Encoder</a:t>
            </a:r>
            <a:endParaRPr lang="zh-TW" altLang="en-US" dirty="0">
              <a:solidFill>
                <a:schemeClr val="bg1"/>
              </a:solidFill>
            </a:endParaRPr>
          </a:p>
        </p:txBody>
      </p:sp>
      <p:pic>
        <p:nvPicPr>
          <p:cNvPr id="10" name="圖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383" y="1398402"/>
            <a:ext cx="4511236" cy="5108211"/>
          </a:xfrm>
          <a:prstGeom prst="rect">
            <a:avLst/>
          </a:prstGeom>
        </p:spPr>
      </p:pic>
      <p:sp>
        <p:nvSpPr>
          <p:cNvPr id="4" name="矩形 3"/>
          <p:cNvSpPr/>
          <p:nvPr/>
        </p:nvSpPr>
        <p:spPr>
          <a:xfrm>
            <a:off x="7191375" y="3924300"/>
            <a:ext cx="571500" cy="219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矩形 7"/>
              <p:cNvSpPr/>
              <p:nvPr/>
            </p:nvSpPr>
            <p:spPr>
              <a:xfrm>
                <a:off x="7115776" y="3835598"/>
                <a:ext cx="722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1400" i="1" smtClean="0">
                          <a:latin typeface="Cambria Math" panose="02040503050406030204" pitchFamily="18" charset="0"/>
                          <a:ea typeface="Cambria Math" panose="02040503050406030204" pitchFamily="18" charset="0"/>
                        </a:rPr>
                        <m:t>𝑝</m:t>
                      </m:r>
                      <m:d>
                        <m:dPr>
                          <m:ctrlPr>
                            <a:rPr lang="en-US" altLang="zh-TW" sz="1400" i="1">
                              <a:latin typeface="Cambria Math" panose="02040503050406030204" pitchFamily="18" charset="0"/>
                            </a:rPr>
                          </m:ctrlPr>
                        </m:dPr>
                        <m:e>
                          <m:r>
                            <a:rPr lang="en-US" altLang="zh-TW" sz="1400" b="0" i="1" smtClean="0">
                              <a:latin typeface="Cambria Math" panose="02040503050406030204" pitchFamily="18" charset="0"/>
                            </a:rPr>
                            <m:t>𝑥</m:t>
                          </m:r>
                          <m:r>
                            <a:rPr lang="en-US" altLang="zh-TW" sz="1400" i="1">
                              <a:latin typeface="Cambria Math" panose="02040503050406030204" pitchFamily="18" charset="0"/>
                            </a:rPr>
                            <m:t>|</m:t>
                          </m:r>
                          <m:r>
                            <a:rPr lang="en-US" altLang="zh-TW" sz="1400" b="0" i="1" smtClean="0">
                              <a:latin typeface="Cambria Math" panose="02040503050406030204" pitchFamily="18" charset="0"/>
                            </a:rPr>
                            <m:t>𝑧</m:t>
                          </m:r>
                        </m:e>
                      </m:d>
                    </m:oMath>
                  </m:oMathPara>
                </a14:m>
                <a:endParaRPr lang="zh-TW" altLang="en-US" sz="1400" dirty="0"/>
              </a:p>
            </p:txBody>
          </p:sp>
        </mc:Choice>
        <mc:Fallback xmlns="">
          <p:sp>
            <p:nvSpPr>
              <p:cNvPr id="8" name="矩形 7"/>
              <p:cNvSpPr>
                <a:spLocks noRot="1" noChangeAspect="1" noMove="1" noResize="1" noEditPoints="1" noAdjustHandles="1" noChangeArrowheads="1" noChangeShapeType="1" noTextEdit="1"/>
              </p:cNvSpPr>
              <p:nvPr/>
            </p:nvSpPr>
            <p:spPr>
              <a:xfrm>
                <a:off x="7115776" y="3835598"/>
                <a:ext cx="722698" cy="307777"/>
              </a:xfrm>
              <a:prstGeom prst="rect">
                <a:avLst/>
              </a:prstGeom>
              <a:blipFill>
                <a:blip r:embed="rId3"/>
                <a:stretch>
                  <a:fillRect b="-588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9059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10756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265632" y="152068"/>
            <a:ext cx="10515600" cy="771466"/>
          </a:xfrm>
        </p:spPr>
        <p:txBody>
          <a:bodyPr/>
          <a:lstStyle/>
          <a:p>
            <a:r>
              <a:rPr lang="en-US" altLang="zh-TW" dirty="0" smtClean="0">
                <a:solidFill>
                  <a:schemeClr val="bg1"/>
                </a:solidFill>
              </a:rPr>
              <a:t>Summary of </a:t>
            </a:r>
            <a:r>
              <a:rPr lang="en-US" altLang="zh-TW" dirty="0" err="1" smtClean="0">
                <a:solidFill>
                  <a:schemeClr val="bg1"/>
                </a:solidFill>
              </a:rPr>
              <a:t>Variational</a:t>
            </a:r>
            <a:r>
              <a:rPr lang="en-US" altLang="zh-TW" dirty="0" smtClean="0">
                <a:solidFill>
                  <a:schemeClr val="bg1"/>
                </a:solidFill>
              </a:rPr>
              <a:t> Auto-Encoder</a:t>
            </a:r>
            <a:endParaRPr lang="zh-TW" altLang="en-US" dirty="0">
              <a:solidFill>
                <a:schemeClr val="bg1"/>
              </a:solidFill>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36" y="1075602"/>
            <a:ext cx="10845330" cy="5362488"/>
          </a:xfrm>
          <a:prstGeom prst="rect">
            <a:avLst/>
          </a:prstGeom>
        </p:spPr>
      </p:pic>
    </p:spTree>
    <p:extLst>
      <p:ext uri="{BB962C8B-B14F-4D97-AF65-F5344CB8AC3E}">
        <p14:creationId xmlns:p14="http://schemas.microsoft.com/office/powerpoint/2010/main" val="1322910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2772</TotalTime>
  <Words>776</Words>
  <Application>Microsoft Office PowerPoint</Application>
  <PresentationFormat>寬螢幕</PresentationFormat>
  <Paragraphs>117</Paragraphs>
  <Slides>24</Slides>
  <Notes>16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24</vt:i4>
      </vt:variant>
    </vt:vector>
  </HeadingPairs>
  <TitlesOfParts>
    <vt:vector size="30" baseType="lpstr">
      <vt:lpstr>新細明體</vt:lpstr>
      <vt:lpstr>Arial</vt:lpstr>
      <vt:lpstr>Calibri</vt:lpstr>
      <vt:lpstr>Calibri Light</vt:lpstr>
      <vt:lpstr>Cambria Math</vt:lpstr>
      <vt:lpstr>Office 佈景主題</vt:lpstr>
      <vt:lpstr>Inferring a Continuous Distribution of Atom Coordinates from Cryo-EM Images using VAEs</vt:lpstr>
      <vt:lpstr>Auto-Encoder</vt:lpstr>
      <vt:lpstr>Auto-Encoder</vt:lpstr>
      <vt:lpstr>Variational Auto-Encoder</vt:lpstr>
      <vt:lpstr>Variational Auto-Encoder</vt:lpstr>
      <vt:lpstr>Statistical Motivation</vt:lpstr>
      <vt:lpstr>Statistical Motivation</vt:lpstr>
      <vt:lpstr>Summary of Variational Auto-Encoder</vt:lpstr>
      <vt:lpstr>Summary of Variational Auto-Encoder</vt:lpstr>
      <vt:lpstr>Overview of the proposed method</vt:lpstr>
      <vt:lpstr>Overview of the proposed method</vt:lpstr>
      <vt:lpstr>Overview of the proposed method</vt:lpstr>
      <vt:lpstr>Model Components</vt:lpstr>
      <vt:lpstr>Model Components: Encoder</vt:lpstr>
      <vt:lpstr>Model Components: Decoder</vt:lpstr>
      <vt:lpstr>Model Components: Protein structure</vt:lpstr>
      <vt:lpstr>Model Components: Renderer</vt:lpstr>
      <vt:lpstr>Losses used to train the model</vt:lpstr>
      <vt:lpstr>Losses used to train the model</vt:lpstr>
      <vt:lpstr>Losses used to train the model</vt:lpstr>
      <vt:lpstr>Simulated dataset</vt:lpstr>
      <vt:lpstr>Simulated dataset</vt:lpstr>
      <vt:lpstr>Simulated dataset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Data Analysis</dc:title>
  <dc:creator>洪承郁</dc:creator>
  <cp:lastModifiedBy>洪承郁</cp:lastModifiedBy>
  <cp:revision>150</cp:revision>
  <dcterms:created xsi:type="dcterms:W3CDTF">2021-02-07T12:43:21Z</dcterms:created>
  <dcterms:modified xsi:type="dcterms:W3CDTF">2021-08-03T05:40:15Z</dcterms:modified>
</cp:coreProperties>
</file>