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57" r:id="rId4"/>
    <p:sldId id="262" r:id="rId5"/>
    <p:sldId id="274" r:id="rId6"/>
    <p:sldId id="282" r:id="rId7"/>
    <p:sldId id="277" r:id="rId8"/>
    <p:sldId id="275" r:id="rId9"/>
    <p:sldId id="271" r:id="rId10"/>
    <p:sldId id="278" r:id="rId11"/>
    <p:sldId id="279" r:id="rId12"/>
    <p:sldId id="286" r:id="rId13"/>
    <p:sldId id="264" r:id="rId14"/>
    <p:sldId id="266" r:id="rId15"/>
    <p:sldId id="284" r:id="rId16"/>
    <p:sldId id="283" r:id="rId17"/>
    <p:sldId id="259" r:id="rId18"/>
    <p:sldId id="26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259D8-4AC5-4BDC-8718-66790E153E2D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A16B2-CCB9-45E6-9F01-F724D45BB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1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Pixel value : [0,1] </a:t>
            </a:r>
          </a:p>
          <a:p>
            <a:r>
              <a:rPr lang="en-US" altLang="zh-TW" dirty="0"/>
              <a:t>Normal variance = 0.1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A16B2-CCB9-45E6-9F01-F724D45BB96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4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7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6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9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14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46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0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51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8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43D4-EB1C-47BC-90CF-8795D0AA22D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0FCD-7836-4AB1-8355-D7776F0C4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7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wp1MsSXOZ4" TargetMode="External"/><Relationship Id="rId2" Type="http://schemas.openxmlformats.org/officeDocument/2006/relationships/hyperlink" Target="http://proceedings.mlr.press/v97/batson19a/batson19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Noise2Self: Blind </a:t>
            </a:r>
            <a:r>
              <a:rPr lang="en-US" altLang="zh-TW" sz="3600" dirty="0" err="1"/>
              <a:t>Denoising</a:t>
            </a:r>
            <a:r>
              <a:rPr lang="en-US" altLang="zh-TW" sz="3600" dirty="0"/>
              <a:t> by Self-Supervision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Hung Yi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43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40318-3E46-4693-A705-08A20966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Self-supervision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3C01B-F6D2-4FAF-B95F-57399F3D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30CC72-D04C-49C3-B73E-78B3A223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51" y="1564206"/>
            <a:ext cx="8635302" cy="24574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7249EF-8A32-4EDD-AECB-4EBBEF976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6" t="58842" r="29107" b="5324"/>
          <a:stretch/>
        </p:blipFill>
        <p:spPr>
          <a:xfrm>
            <a:off x="1617651" y="4035426"/>
            <a:ext cx="8635302" cy="2457449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89B2DFAD-C1D4-407D-AC7E-3AA2AA4FDAD9}"/>
              </a:ext>
            </a:extLst>
          </p:cNvPr>
          <p:cNvSpPr/>
          <p:nvPr/>
        </p:nvSpPr>
        <p:spPr>
          <a:xfrm>
            <a:off x="6896911" y="4931923"/>
            <a:ext cx="1011676" cy="36187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EEF9BB8E-FA0D-4A29-86A4-81242F48816E}"/>
              </a:ext>
            </a:extLst>
          </p:cNvPr>
          <p:cNvSpPr/>
          <p:nvPr/>
        </p:nvSpPr>
        <p:spPr>
          <a:xfrm rot="14336048">
            <a:off x="7170212" y="3361772"/>
            <a:ext cx="408562" cy="100091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62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47C2D-9A74-42D9-AE23-ECD86396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D6E0FF-7B66-40D5-8BAD-851BA6569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b="1" dirty="0"/>
                  <a:t>Proposition. </a:t>
                </a:r>
                <a:r>
                  <a:rPr lang="en-US" altLang="zh-TW" dirty="0"/>
                  <a:t>Let x, z be random variables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/>
                  <a:t> a partition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dirty="0"/>
                  <a:t> satisfying</a:t>
                </a:r>
                <a:endParaRPr lang="en-US" altLang="zh-TW" b="1" dirty="0"/>
              </a:p>
              <a:p>
                <a:r>
                  <a:rPr lang="en-US" altLang="zh-TW" dirty="0"/>
                  <a:t>Conditional Independence: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Mean-zero Noise: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be 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/>
                  <a:t>-invariant function. Then</a:t>
                </a:r>
              </a:p>
              <a:p>
                <a:pPr lvl="5"/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5D6E0FF-7B66-40D5-8BAD-851BA6569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5046E47F-F9CE-4C0E-8661-BB3903A36F18}"/>
              </a:ext>
            </a:extLst>
          </p:cNvPr>
          <p:cNvSpPr txBox="1"/>
          <p:nvPr/>
        </p:nvSpPr>
        <p:spPr>
          <a:xfrm>
            <a:off x="2152950" y="5728996"/>
            <a:ext cx="26125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dirty="0"/>
              <a:t>Self-supervised loss</a:t>
            </a:r>
            <a:endParaRPr lang="zh-TW" altLang="en-US" sz="23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A3AFD1-0933-4970-8260-D982C3EED21E}"/>
              </a:ext>
            </a:extLst>
          </p:cNvPr>
          <p:cNvSpPr/>
          <p:nvPr/>
        </p:nvSpPr>
        <p:spPr>
          <a:xfrm>
            <a:off x="5215519" y="5728996"/>
            <a:ext cx="229107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300" dirty="0"/>
              <a:t>Ground truth loss</a:t>
            </a:r>
            <a:endParaRPr lang="zh-TW" altLang="en-US" sz="23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B4CCD0-0C90-4173-AD4C-CA6C9ED9F4E2}"/>
              </a:ext>
            </a:extLst>
          </p:cNvPr>
          <p:cNvSpPr/>
          <p:nvPr/>
        </p:nvSpPr>
        <p:spPr>
          <a:xfrm>
            <a:off x="8101788" y="5728996"/>
            <a:ext cx="193726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300" dirty="0"/>
              <a:t>Noise variance</a:t>
            </a:r>
            <a:endParaRPr lang="zh-TW" altLang="en-US" sz="23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06C164-AB91-4759-9E47-54DF2D3C4A6B}"/>
              </a:ext>
            </a:extLst>
          </p:cNvPr>
          <p:cNvSpPr txBox="1"/>
          <p:nvPr/>
        </p:nvSpPr>
        <p:spPr>
          <a:xfrm>
            <a:off x="10039050" y="2698899"/>
            <a:ext cx="205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X:</a:t>
            </a:r>
            <a:r>
              <a:rPr lang="zh-TW" altLang="en-US" dirty="0"/>
              <a:t> </a:t>
            </a:r>
            <a:r>
              <a:rPr lang="en-US" altLang="zh-TW" dirty="0"/>
              <a:t>noisy data</a:t>
            </a:r>
          </a:p>
          <a:p>
            <a:r>
              <a:rPr lang="en-US" altLang="zh-TW" dirty="0"/>
              <a:t>Z: ground truth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46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2A8A7-39FE-4551-975C-A3BB2516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135987-0F6D-4DE6-AED0-30A305CB5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TW" b="1" dirty="0"/>
                  <a:t>Proposition. </a:t>
                </a:r>
                <a:r>
                  <a:rPr lang="en-US" altLang="zh-TW" dirty="0"/>
                  <a:t>Let x, z be random variables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/>
                  <a:t> a partition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dirty="0"/>
                  <a:t> satisfying</a:t>
                </a:r>
                <a:endParaRPr lang="en-US" altLang="zh-TW" b="1" dirty="0"/>
              </a:p>
              <a:p>
                <a:r>
                  <a:rPr lang="en-US" altLang="zh-TW" dirty="0"/>
                  <a:t>Conditional Independence: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Mean-zero Noise: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lvl="6"/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 −2&lt;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/>
                  <a:t>-invariant, then for each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)⊥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Hence, the third term reduces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)→ 0,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135987-0F6D-4DE6-AED0-30A305CB5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0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91974-085F-48F7-A457-0854A2DD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median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6B642-C27E-4913-B192-6DB5C8A2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964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D9AC44-F90D-4E11-80BB-F32DFF3FF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2"/>
          <a:stretch/>
        </p:blipFill>
        <p:spPr>
          <a:xfrm>
            <a:off x="1371226" y="1332583"/>
            <a:ext cx="8929770" cy="55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120BE-1D1F-4126-AE37-5535457E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Calibration existing models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3C06E8-675F-42E6-A054-8ABF53AFA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b="0" dirty="0">
                    <a:latin typeface="Cambria Math" panose="02040503050406030204" pitchFamily="18" charset="0"/>
                  </a:rPr>
                  <a:t>Let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any classical denoiser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any partition of pixel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We can define a J-invariant version of g in the following way. Let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 replacing each pixel with the average of its neighbors</a:t>
                </a:r>
              </a:p>
              <a:p>
                <a:r>
                  <a:rPr lang="en-US" altLang="zh-TW" dirty="0"/>
                  <a:t>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3C06E8-675F-42E6-A054-8ABF53AFA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13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8DCAB-D441-46B4-BB06-ECC64BD8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J-invariant Deep CNN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AB6455-6E91-47F8-8929-3A3D9E81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2" descr="https://github.com/czbiohub/noise2self/raw/master/figs/hanzi_movie.gif">
            <a:extLst>
              <a:ext uri="{FF2B5EF4-FFF2-40B4-BE49-F238E27FC236}">
                <a16:creationId xmlns:a16="http://schemas.microsoft.com/office/drawing/2014/main" id="{3EAC0E57-0FD2-4BE2-9711-3EB241C5C1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5626"/>
            <a:ext cx="8702674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9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00D7D-EDB9-411F-8F92-A7F0B18C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Single shot training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AC07333-B193-4E8B-BB16-76F742FF5F57}"/>
              </a:ext>
            </a:extLst>
          </p:cNvPr>
          <p:cNvGrpSpPr/>
          <p:nvPr/>
        </p:nvGrpSpPr>
        <p:grpSpPr>
          <a:xfrm>
            <a:off x="2119789" y="1889759"/>
            <a:ext cx="7952421" cy="4490721"/>
            <a:chOff x="1323659" y="1530034"/>
            <a:chExt cx="8696642" cy="5327966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7957568F-67C7-4AAB-9A21-179302BC1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059" y="1530034"/>
              <a:ext cx="2575242" cy="257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9E6882CD-3243-48EC-8346-E4CEBB2D9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659" y="1530035"/>
              <a:ext cx="2575242" cy="257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29915998-4163-4241-A749-DBC9B89C1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359" y="1530034"/>
              <a:ext cx="2575242" cy="257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D08FDBF0-422D-4348-A923-8A043D022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659" y="4282758"/>
              <a:ext cx="2575242" cy="257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09B551C2-8F90-44D7-BE69-A6F70375B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059" y="4282758"/>
              <a:ext cx="2575242" cy="257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0668F528-1C6A-4881-AD9A-AA19FCC88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359" y="4282758"/>
              <a:ext cx="2575242" cy="257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6B643E-4B95-4F59-8CD6-1CE2AB3DFEDB}"/>
              </a:ext>
            </a:extLst>
          </p:cNvPr>
          <p:cNvSpPr txBox="1"/>
          <p:nvPr/>
        </p:nvSpPr>
        <p:spPr>
          <a:xfrm>
            <a:off x="2661920" y="1402080"/>
            <a:ext cx="707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Clean			     Noisy			    Denoised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64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61560" cy="1325563"/>
          </a:xfrm>
        </p:spPr>
        <p:txBody>
          <a:bodyPr/>
          <a:lstStyle/>
          <a:p>
            <a:r>
              <a:rPr lang="en-US" altLang="zh-TW" dirty="0"/>
              <a:t>Single-Cell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417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single-cell transcriptomic experiments</a:t>
            </a:r>
          </a:p>
          <a:p>
            <a:pPr marL="0" indent="0">
              <a:buNone/>
            </a:pPr>
            <a:r>
              <a:rPr lang="en-US" altLang="zh-TW" dirty="0" smtClean="0"/>
              <a:t>20,000-dimensional vector of counts with thousands of observations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Principal </a:t>
            </a:r>
            <a:r>
              <a:rPr lang="en-US" altLang="zh-TW" dirty="0"/>
              <a:t>Component Regression</a:t>
            </a:r>
          </a:p>
          <a:p>
            <a:pPr marL="0" indent="0">
              <a:buNone/>
            </a:pPr>
            <a:r>
              <a:rPr lang="en-US" altLang="zh-TW" sz="2000" dirty="0"/>
              <a:t>(a) Raw expression of three genes </a:t>
            </a:r>
          </a:p>
          <a:p>
            <a:pPr marL="0" indent="0">
              <a:buNone/>
            </a:pPr>
            <a:r>
              <a:rPr lang="en-US" altLang="zh-TW" sz="2000" dirty="0"/>
              <a:t>(e) Self-supervised loss for principal component regression.</a:t>
            </a:r>
          </a:p>
          <a:p>
            <a:pPr marL="0" indent="0">
              <a:buNone/>
            </a:pPr>
            <a:r>
              <a:rPr lang="en-US" altLang="zh-TW" sz="2000" dirty="0"/>
              <a:t>(d) the denoised data for the optimal number of principal components(17, red arrow).</a:t>
            </a:r>
          </a:p>
          <a:p>
            <a:pPr marL="0" indent="0">
              <a:buNone/>
            </a:pPr>
            <a:r>
              <a:rPr lang="en-US" altLang="zh-TW" sz="2000" dirty="0"/>
              <a:t>(c) result of using too few components</a:t>
            </a:r>
          </a:p>
          <a:p>
            <a:pPr marL="0" indent="0">
              <a:buNone/>
            </a:pPr>
            <a:r>
              <a:rPr lang="en-US" altLang="zh-TW" sz="2000" dirty="0"/>
              <a:t>(b) result of using too many.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7CB91A-2FDF-4CBE-B330-D44D2507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65" y="449024"/>
            <a:ext cx="3959335" cy="59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6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A38C1-224A-4146-8DEE-0217FF48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730DCF-F8CD-4E95-97DA-2C5C6538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altLang="zh-TW"/>
              <a:t>Jaakko Lehtinen, Jacob Munkberg, Jon Hasselgren, Samuli Laine, Tero Karras, Miika Aittala, </a:t>
            </a:r>
            <a:r>
              <a:rPr lang="fi-FI" altLang="zh-TW"/>
              <a:t>Timo </a:t>
            </a:r>
            <a:r>
              <a:rPr lang="fi-FI" altLang="zh-TW" smtClean="0"/>
              <a:t>Aila. </a:t>
            </a:r>
            <a:r>
              <a:rPr lang="en-US" altLang="zh-TW" smtClean="0"/>
              <a:t>Noise2Noise</a:t>
            </a:r>
            <a:r>
              <a:rPr lang="en-US" altLang="zh-TW" dirty="0"/>
              <a:t>: Learning Image Restoration without Clean Data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Joshua </a:t>
            </a:r>
            <a:r>
              <a:rPr lang="en-US" altLang="zh-TW" dirty="0"/>
              <a:t>Batson, </a:t>
            </a:r>
            <a:r>
              <a:rPr lang="en-US" altLang="zh-TW" dirty="0" err="1"/>
              <a:t>Loic</a:t>
            </a:r>
            <a:r>
              <a:rPr lang="en-US" altLang="zh-TW" dirty="0"/>
              <a:t> Royer. Noise2Self: Blind Denoising by Self-Supervision</a:t>
            </a:r>
          </a:p>
          <a:p>
            <a:pPr lvl="1"/>
            <a:r>
              <a:rPr lang="en-US" altLang="zh-TW" dirty="0">
                <a:hlinkClick r:id="rId2"/>
              </a:rPr>
              <a:t>http://proceedings.mlr.press/v97/batson19a/batson19a.pdf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hlinkClick r:id="rId3"/>
              </a:rPr>
              <a:t>https://youtu.be/jwp1MsSXOZ4</a:t>
            </a:r>
            <a:r>
              <a:rPr lang="en-US" altLang="zh-TW" dirty="0"/>
              <a:t> 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292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b="1" dirty="0" smtClean="0"/>
              <a:t>Summary: </a:t>
            </a:r>
            <a:r>
              <a:rPr lang="en-US" altLang="zh-TW" sz="3000" b="1" dirty="0"/>
              <a:t>Noise2Self: Blind </a:t>
            </a:r>
            <a:r>
              <a:rPr lang="en-US" altLang="zh-TW" sz="3000" b="1" dirty="0" err="1"/>
              <a:t>Denoising</a:t>
            </a:r>
            <a:r>
              <a:rPr lang="en-US" altLang="zh-TW" sz="3000" b="1" dirty="0"/>
              <a:t> by </a:t>
            </a:r>
            <a:r>
              <a:rPr lang="en-US" altLang="zh-TW" sz="3000" b="1" dirty="0" smtClean="0"/>
              <a:t>Self-Supervision</a:t>
            </a:r>
            <a:endParaRPr lang="zh-TW" altLang="en-US" sz="3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 smtClean="0"/>
              <a:t>Problem:</a:t>
            </a:r>
          </a:p>
          <a:p>
            <a:pPr lvl="1"/>
            <a:r>
              <a:rPr lang="en-US" altLang="zh-TW" dirty="0" smtClean="0"/>
              <a:t>high-dimensional noisy </a:t>
            </a:r>
            <a:r>
              <a:rPr lang="en-US" altLang="zh-TW" dirty="0"/>
              <a:t>measurements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Assumption: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noise </a:t>
            </a:r>
            <a:r>
              <a:rPr lang="en-US" altLang="zh-TW" dirty="0" smtClean="0"/>
              <a:t>is independence </a:t>
            </a:r>
            <a:r>
              <a:rPr lang="en-US" altLang="zh-TW" dirty="0"/>
              <a:t>across different dimensions of the </a:t>
            </a:r>
            <a:r>
              <a:rPr lang="en-US" altLang="zh-TW" dirty="0" smtClean="0"/>
              <a:t>measurement</a:t>
            </a:r>
          </a:p>
          <a:p>
            <a:pPr lvl="1"/>
            <a:r>
              <a:rPr lang="en-US" altLang="zh-TW" dirty="0" smtClean="0"/>
              <a:t>The true </a:t>
            </a:r>
            <a:r>
              <a:rPr lang="en-US" altLang="zh-TW" dirty="0"/>
              <a:t>signal exhibits some </a:t>
            </a:r>
            <a:r>
              <a:rPr lang="en-US" altLang="zh-TW" dirty="0" smtClean="0"/>
              <a:t>correlation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Contribution: </a:t>
            </a:r>
          </a:p>
          <a:p>
            <a:pPr lvl="1"/>
            <a:r>
              <a:rPr lang="en-US" altLang="zh-TW" dirty="0" smtClean="0"/>
              <a:t>Propose a general </a:t>
            </a:r>
            <a:r>
              <a:rPr lang="en-US" altLang="zh-TW" dirty="0"/>
              <a:t>framework for </a:t>
            </a:r>
            <a:r>
              <a:rPr lang="en-US" altLang="zh-TW" dirty="0" err="1" smtClean="0"/>
              <a:t>denoising</a:t>
            </a:r>
            <a:r>
              <a:rPr lang="en-US" altLang="zh-TW" dirty="0" smtClean="0"/>
              <a:t> </a:t>
            </a:r>
            <a:r>
              <a:rPr lang="en-US" altLang="zh-TW" dirty="0"/>
              <a:t>high-dimensional noisy </a:t>
            </a:r>
            <a:r>
              <a:rPr lang="en-US" altLang="zh-TW" dirty="0" smtClean="0"/>
              <a:t>measurements</a:t>
            </a:r>
            <a:endParaRPr lang="en-US" altLang="zh-TW" dirty="0"/>
          </a:p>
          <a:p>
            <a:pPr lvl="1"/>
            <a:r>
              <a:rPr lang="en-US" altLang="zh-TW" dirty="0" smtClean="0"/>
              <a:t>requiring </a:t>
            </a:r>
            <a:r>
              <a:rPr lang="en-US" altLang="zh-TW" dirty="0"/>
              <a:t>no estimate of the noise, and no clean training </a:t>
            </a:r>
            <a:r>
              <a:rPr lang="en-US" altLang="zh-TW" dirty="0" smtClean="0"/>
              <a:t>data</a:t>
            </a:r>
          </a:p>
          <a:p>
            <a:pPr lvl="1"/>
            <a:endParaRPr lang="zh-TW" altLang="en-US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74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Overview: image denoise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Model: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Input </a:t>
                </a:r>
                <a:r>
                  <a:rPr lang="en-US" altLang="zh-TW" dirty="0">
                    <a:sym typeface="Wingdings" panose="05000000000000000000" pitchFamily="2" charset="2"/>
                  </a:rPr>
                  <a:t></a:t>
                </a:r>
                <a:r>
                  <a:rPr lang="en-US" altLang="zh-TW" dirty="0"/>
                  <a:t>Output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Peak Signal to Noise Ratio(PSNR)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𝑀𝐴</m:t>
                        </m:r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0008042-7F6C-406E-9413-1EA533D9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98" y="1825625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79CA61-9BF8-4F18-822D-0835CEBF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7" y="1825626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8A635C40-6EBE-477A-8630-D13D4AB477B4}"/>
              </a:ext>
            </a:extLst>
          </p:cNvPr>
          <p:cNvSpPr/>
          <p:nvPr/>
        </p:nvSpPr>
        <p:spPr>
          <a:xfrm>
            <a:off x="7735078" y="3088433"/>
            <a:ext cx="951722" cy="5411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36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4E1B9-8F03-4055-AACC-9C3E1A9B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from clean label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58AD46-26B8-4713-BC7E-DCF91B014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Loss function: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58AD46-26B8-4713-BC7E-DCF91B014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1B7296A8-61C8-43D7-88D3-C6B3382ED3AC}"/>
              </a:ext>
            </a:extLst>
          </p:cNvPr>
          <p:cNvGrpSpPr/>
          <p:nvPr/>
        </p:nvGrpSpPr>
        <p:grpSpPr>
          <a:xfrm>
            <a:off x="1556559" y="2042808"/>
            <a:ext cx="6886186" cy="3245167"/>
            <a:chOff x="2424306" y="1611021"/>
            <a:chExt cx="6886186" cy="3245167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00F4C0C-9C4F-440F-9576-EAED9E4E5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7767" y="1611021"/>
              <a:ext cx="275272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5534F0C2-C6EF-48C4-A03C-B23916515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306" y="1611022"/>
              <a:ext cx="275272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C34896EB-1B3D-4C92-9727-D51E52BC0A7D}"/>
                </a:ext>
              </a:extLst>
            </p:cNvPr>
            <p:cNvSpPr/>
            <p:nvPr/>
          </p:nvSpPr>
          <p:spPr>
            <a:xfrm>
              <a:off x="5439747" y="2873829"/>
              <a:ext cx="951722" cy="54117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f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0D5978-1F68-4EEB-B69E-686EDFB9B4F2}"/>
                </a:ext>
              </a:extLst>
            </p:cNvPr>
            <p:cNvSpPr/>
            <p:nvPr/>
          </p:nvSpPr>
          <p:spPr>
            <a:xfrm>
              <a:off x="2424306" y="4315394"/>
              <a:ext cx="286769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600" dirty="0"/>
                <a:t>Noisy measurement</a:t>
              </a:r>
              <a:endParaRPr lang="zh-TW" altLang="en-US" sz="26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5B39E6A-8B29-4140-A41E-F02595306940}"/>
                </a:ext>
              </a:extLst>
            </p:cNvPr>
            <p:cNvSpPr/>
            <p:nvPr/>
          </p:nvSpPr>
          <p:spPr>
            <a:xfrm>
              <a:off x="6951156" y="4363745"/>
              <a:ext cx="1873946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600" dirty="0"/>
                <a:t>Clean label</a:t>
              </a:r>
              <a:endParaRPr lang="zh-TW" alt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084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9DF5D-E680-4203-905D-E9F429D2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EFBEBF1-AC0A-4977-97B6-E45ED25E8734}"/>
              </a:ext>
            </a:extLst>
          </p:cNvPr>
          <p:cNvGrpSpPr/>
          <p:nvPr/>
        </p:nvGrpSpPr>
        <p:grpSpPr>
          <a:xfrm>
            <a:off x="2069841" y="1825625"/>
            <a:ext cx="8245718" cy="3046994"/>
            <a:chOff x="2554935" y="1690688"/>
            <a:chExt cx="7004472" cy="328337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5429F83-FB15-43A0-8144-489BA30639DE}"/>
                </a:ext>
              </a:extLst>
            </p:cNvPr>
            <p:cNvGrpSpPr/>
            <p:nvPr/>
          </p:nvGrpSpPr>
          <p:grpSpPr>
            <a:xfrm>
              <a:off x="2554935" y="1690689"/>
              <a:ext cx="7004472" cy="3283369"/>
              <a:chOff x="2424306" y="1611022"/>
              <a:chExt cx="7004472" cy="3283369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FDA50D5D-BB57-4230-8C4D-77BDD72272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4306" y="1611022"/>
                <a:ext cx="2752725" cy="2752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3E817E44-129F-4E8E-91E4-A8AE70484E02}"/>
                  </a:ext>
                </a:extLst>
              </p:cNvPr>
              <p:cNvSpPr/>
              <p:nvPr/>
            </p:nvSpPr>
            <p:spPr>
              <a:xfrm>
                <a:off x="5439747" y="2873829"/>
                <a:ext cx="951722" cy="541175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D2E42E-ADD0-4DFD-94C6-2B06633845E1}"/>
                  </a:ext>
                </a:extLst>
              </p:cNvPr>
              <p:cNvSpPr/>
              <p:nvPr/>
            </p:nvSpPr>
            <p:spPr>
              <a:xfrm>
                <a:off x="2424306" y="4363746"/>
                <a:ext cx="3146113" cy="530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600" dirty="0"/>
                  <a:t>Noisy measurement 1</a:t>
                </a:r>
                <a:endParaRPr lang="zh-TW" altLang="en-US" sz="2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95CC63-33DB-4B19-B3DF-17EB0812E083}"/>
                  </a:ext>
                </a:extLst>
              </p:cNvPr>
              <p:cNvSpPr/>
              <p:nvPr/>
            </p:nvSpPr>
            <p:spPr>
              <a:xfrm>
                <a:off x="6676054" y="4363745"/>
                <a:ext cx="2752724" cy="530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600" dirty="0"/>
                  <a:t>Noisy measurement 2</a:t>
                </a:r>
                <a:endParaRPr lang="zh-TW" altLang="en-US" sz="2600" dirty="0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EFA1D2D-6F52-40A5-B9F0-1E31DB967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395" y="1690688"/>
              <a:ext cx="275272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7DFB4B8D-E4A8-4192-98E5-E6DC1B523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637" y="4837166"/>
            <a:ext cx="2752725" cy="184986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9BAC74D-E3E7-4254-B62B-E1DCF7816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349" y="298372"/>
            <a:ext cx="7727302" cy="1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6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738C6-0715-4B6E-83C1-6AF54EC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Learning from Noisy Labels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55D3E8-043E-4970-A98D-94274C9E7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b="1" dirty="0"/>
                  <a:t>Proposition.</a:t>
                </a:r>
                <a:r>
                  <a:rPr lang="en-US" altLang="zh-TW" dirty="0"/>
                  <a:t> Let </a:t>
                </a:r>
                <a:r>
                  <a:rPr lang="en-US" altLang="zh-TW" dirty="0" err="1"/>
                  <a:t>x,y,z</a:t>
                </a:r>
                <a:r>
                  <a:rPr lang="en-US" altLang="zh-TW" dirty="0"/>
                  <a:t> be random variables satisfying </a:t>
                </a:r>
              </a:p>
              <a:p>
                <a:r>
                  <a:rPr lang="en-US" altLang="zh-TW" dirty="0"/>
                  <a:t>Conditional Independence: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Mean-zero Noise: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dirty="0"/>
                  <a:t> be any function. Then</a:t>
                </a:r>
              </a:p>
              <a:p>
                <a:pPr lvl="5"/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55D3E8-043E-4970-A98D-94274C9E7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AC085BFD-F61A-46E5-91C5-8683098524C0}"/>
              </a:ext>
            </a:extLst>
          </p:cNvPr>
          <p:cNvSpPr txBox="1"/>
          <p:nvPr/>
        </p:nvSpPr>
        <p:spPr>
          <a:xfrm flipH="1">
            <a:off x="9590771" y="1957136"/>
            <a:ext cx="1763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X: </a:t>
            </a:r>
            <a:r>
              <a:rPr lang="en-US" altLang="zh-TW" dirty="0" smtClean="0"/>
              <a:t>training data</a:t>
            </a:r>
            <a:endParaRPr lang="en-US" altLang="zh-TW" dirty="0"/>
          </a:p>
          <a:p>
            <a:r>
              <a:rPr lang="en-US" altLang="zh-TW" dirty="0"/>
              <a:t>Y: noisy label</a:t>
            </a:r>
          </a:p>
          <a:p>
            <a:r>
              <a:rPr lang="en-US" altLang="zh-TW" dirty="0"/>
              <a:t>Z: ground </a:t>
            </a:r>
            <a:r>
              <a:rPr lang="en-US" altLang="zh-TW" dirty="0" err="1"/>
              <a:t>gruth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197DAA-AF6A-4306-9E56-C373DC70FCB8}"/>
              </a:ext>
            </a:extLst>
          </p:cNvPr>
          <p:cNvSpPr txBox="1"/>
          <p:nvPr/>
        </p:nvSpPr>
        <p:spPr>
          <a:xfrm>
            <a:off x="2590063" y="5183771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Noisy Label Loss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45A253-2E54-441C-932D-E6F7A8EED6BA}"/>
              </a:ext>
            </a:extLst>
          </p:cNvPr>
          <p:cNvSpPr txBox="1"/>
          <p:nvPr/>
        </p:nvSpPr>
        <p:spPr>
          <a:xfrm>
            <a:off x="5210041" y="5157804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Ground Truth Loss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871F3C-2A7F-4B0D-8C65-45B30995CD41}"/>
              </a:ext>
            </a:extLst>
          </p:cNvPr>
          <p:cNvSpPr txBox="1"/>
          <p:nvPr/>
        </p:nvSpPr>
        <p:spPr>
          <a:xfrm>
            <a:off x="7979309" y="5157804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Noise Variance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9DF5D-E680-4203-905D-E9F429D2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some cases, we may not obtain multiple measurements of the same signal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EFBEBF1-AC0A-4977-97B6-E45ED25E8734}"/>
              </a:ext>
            </a:extLst>
          </p:cNvPr>
          <p:cNvGrpSpPr/>
          <p:nvPr/>
        </p:nvGrpSpPr>
        <p:grpSpPr>
          <a:xfrm>
            <a:off x="2069841" y="1825625"/>
            <a:ext cx="8245718" cy="3046994"/>
            <a:chOff x="2554935" y="1690688"/>
            <a:chExt cx="7004472" cy="328337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5429F83-FB15-43A0-8144-489BA30639DE}"/>
                </a:ext>
              </a:extLst>
            </p:cNvPr>
            <p:cNvGrpSpPr/>
            <p:nvPr/>
          </p:nvGrpSpPr>
          <p:grpSpPr>
            <a:xfrm>
              <a:off x="2554935" y="1690689"/>
              <a:ext cx="7004472" cy="3283369"/>
              <a:chOff x="2424306" y="1611022"/>
              <a:chExt cx="7004472" cy="3283369"/>
            </a:xfrm>
          </p:grpSpPr>
          <p:pic>
            <p:nvPicPr>
              <p:cNvPr id="6" name="Picture 6">
                <a:extLst>
                  <a:ext uri="{FF2B5EF4-FFF2-40B4-BE49-F238E27FC236}">
                    <a16:creationId xmlns:a16="http://schemas.microsoft.com/office/drawing/2014/main" id="{FDA50D5D-BB57-4230-8C4D-77BDD72272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4306" y="1611022"/>
                <a:ext cx="2752725" cy="2752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3E817E44-129F-4E8E-91E4-A8AE70484E02}"/>
                  </a:ext>
                </a:extLst>
              </p:cNvPr>
              <p:cNvSpPr/>
              <p:nvPr/>
            </p:nvSpPr>
            <p:spPr>
              <a:xfrm>
                <a:off x="5439747" y="2873829"/>
                <a:ext cx="951722" cy="541175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f</a:t>
                </a:r>
                <a:endParaRPr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D2E42E-ADD0-4DFD-94C6-2B06633845E1}"/>
                  </a:ext>
                </a:extLst>
              </p:cNvPr>
              <p:cNvSpPr/>
              <p:nvPr/>
            </p:nvSpPr>
            <p:spPr>
              <a:xfrm>
                <a:off x="2424306" y="4363746"/>
                <a:ext cx="3146113" cy="530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600" dirty="0"/>
                  <a:t>Noisy measurement 1</a:t>
                </a:r>
                <a:endParaRPr lang="zh-TW" altLang="en-US" sz="2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095CC63-33DB-4B19-B3DF-17EB0812E083}"/>
                  </a:ext>
                </a:extLst>
              </p:cNvPr>
              <p:cNvSpPr/>
              <p:nvPr/>
            </p:nvSpPr>
            <p:spPr>
              <a:xfrm>
                <a:off x="6676054" y="4363745"/>
                <a:ext cx="2752724" cy="530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600" dirty="0"/>
                  <a:t>Noisy measurement 2</a:t>
                </a:r>
                <a:endParaRPr lang="zh-TW" altLang="en-US" sz="2600" dirty="0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EFA1D2D-6F52-40A5-B9F0-1E31DB967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395" y="1690688"/>
              <a:ext cx="2752725" cy="2752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59BAC74D-E3E7-4254-B62B-E1DCF781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349" y="307702"/>
            <a:ext cx="7727302" cy="1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368D7-33A9-4066-A62E-A5F1C8FD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Learning with self-label (self-supervision)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B70FF6-5494-48C3-A205-D789514D2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Trivial solution: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𝐼𝑑𝑒𝑛𝑡𝑖𝑡𝑦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B70FF6-5494-48C3-A205-D789514D2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5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8864C-6E58-4006-B7FB-1A7CB27C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J-invariant functions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D269E0-35B7-42F7-814B-52D216C6F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We call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 is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altLang="zh-TW" b="1" dirty="0"/>
                  <a:t>-invariant</a:t>
                </a:r>
                <a:r>
                  <a:rPr lang="en-US" altLang="zh-TW" dirty="0"/>
                  <a:t> if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Partition of the dimensions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 does not depend on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 for 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D269E0-35B7-42F7-814B-52D216C6F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02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381</Words>
  <Application>Microsoft Office PowerPoint</Application>
  <PresentationFormat>寬螢幕</PresentationFormat>
  <Paragraphs>132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Noise2Self: Blind Denoising by Self-Supervision</vt:lpstr>
      <vt:lpstr>Summary: Noise2Self: Blind Denoising by Self-Supervision</vt:lpstr>
      <vt:lpstr>Overview: image denoise</vt:lpstr>
      <vt:lpstr>Learning from clean label</vt:lpstr>
      <vt:lpstr>PowerPoint 簡報</vt:lpstr>
      <vt:lpstr>Learning from Noisy Labels</vt:lpstr>
      <vt:lpstr>PowerPoint 簡報</vt:lpstr>
      <vt:lpstr>Learning with self-label (self-supervision)</vt:lpstr>
      <vt:lpstr>J-invariant functions</vt:lpstr>
      <vt:lpstr>Self-supervision</vt:lpstr>
      <vt:lpstr>Theory</vt:lpstr>
      <vt:lpstr>Theory</vt:lpstr>
      <vt:lpstr>Example: median filter</vt:lpstr>
      <vt:lpstr>Calibration existing models</vt:lpstr>
      <vt:lpstr>J-invariant Deep CNN</vt:lpstr>
      <vt:lpstr>Single shot training</vt:lpstr>
      <vt:lpstr>Single-Cell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Noise2Self: Blind Denoising by Self-Supervision</dc:title>
  <dc:creator>user</dc:creator>
  <cp:lastModifiedBy>user</cp:lastModifiedBy>
  <cp:revision>54</cp:revision>
  <dcterms:created xsi:type="dcterms:W3CDTF">2020-11-13T09:26:23Z</dcterms:created>
  <dcterms:modified xsi:type="dcterms:W3CDTF">2020-11-18T02:18:44Z</dcterms:modified>
</cp:coreProperties>
</file>