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77" r:id="rId15"/>
    <p:sldId id="269" r:id="rId16"/>
    <p:sldId id="270" r:id="rId17"/>
    <p:sldId id="271" r:id="rId18"/>
    <p:sldId id="273" r:id="rId19"/>
    <p:sldId id="274" r:id="rId20"/>
    <p:sldId id="279" r:id="rId21"/>
    <p:sldId id="280" r:id="rId22"/>
    <p:sldId id="281" r:id="rId23"/>
    <p:sldId id="278" r:id="rId24"/>
    <p:sldId id="282" r:id="rId25"/>
    <p:sldId id="283" r:id="rId26"/>
    <p:sldId id="275" r:id="rId27"/>
    <p:sldId id="276" r:id="rId28"/>
    <p:sldId id="284" r:id="rId29"/>
    <p:sldId id="285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8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59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48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75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16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895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73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99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87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0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30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79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3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45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82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7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40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D471D4-675E-49FD-A62D-3B5E2820EB5B}" type="datetimeFigureOut">
              <a:rPr lang="zh-TW" altLang="en-US" smtClean="0"/>
              <a:t>2021/5/11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568369-0E7B-4EE5-ABBF-D480DC6BF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30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Diffusion Map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林思</a:t>
            </a:r>
            <a:r>
              <a:rPr lang="zh-TW" altLang="en-US" dirty="0" smtClean="0"/>
              <a:t>涵</a:t>
            </a:r>
            <a:endParaRPr lang="en-US" altLang="zh-TW" dirty="0" smtClean="0"/>
          </a:p>
          <a:p>
            <a:r>
              <a:rPr lang="en-US" altLang="zh-TW" dirty="0" smtClean="0"/>
              <a:t>2021/05/11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Laplacian </a:t>
            </a:r>
            <a:r>
              <a:rPr lang="en-US" altLang="zh-TW" dirty="0" err="1" smtClean="0"/>
              <a:t>Eigenmaps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 smtClean="0"/>
                  <a:t>取得</a:t>
                </a:r>
                <a:r>
                  <a:rPr lang="en-US" altLang="zh-TW" dirty="0"/>
                  <a:t>local properties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對於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 smtClean="0"/>
                  <a:t>利用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TW" altLang="en-US" dirty="0"/>
                  <a:t>，找到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，使得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zh-TW" altLang="en-US" dirty="0"/>
                  <a:t>最小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3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TW" dirty="0"/>
                  <a:t>Laplacian </a:t>
                </a:r>
                <a:r>
                  <a:rPr lang="en-US" altLang="zh-TW" dirty="0" err="1" smtClean="0"/>
                  <a:t>Eigenmaps</a:t>
                </a:r>
                <a:r>
                  <a:rPr lang="en-US" altLang="zh-TW" dirty="0" smtClean="0"/>
                  <a:t> (LE)</a:t>
                </a:r>
                <a:br>
                  <a:rPr lang="en-US" altLang="zh-TW" dirty="0" smtClean="0"/>
                </a:br>
                <a:r>
                  <a:rPr lang="en-US" altLang="zh-TW" sz="3100" dirty="0"/>
                  <a:t>Derive an optimal global embedding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TW" altLang="en-US" sz="3100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zh-TW" altLang="en-US" sz="31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02" b="-65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2556932"/>
                <a:ext cx="11216639" cy="3318936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0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/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en-US" altLang="zh-TW" sz="2000" dirty="0" smtClean="0"/>
                  <a:t> </a:t>
                </a:r>
              </a:p>
              <a:p>
                <a:r>
                  <a:rPr lang="zh-TW" altLang="en-US" sz="20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0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sz="20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000" dirty="0" smtClean="0"/>
                  <a:t> </a:t>
                </a:r>
              </a:p>
              <a:p>
                <a:r>
                  <a:rPr lang="zh-TW" altLang="en-US" sz="2000" dirty="0"/>
                  <a:t>令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TW" altLang="en-US" sz="2000" dirty="0" smtClean="0"/>
                  <a:t>，</a:t>
                </a:r>
                <a:r>
                  <a:rPr lang="en-US" altLang="zh-TW" sz="2000" dirty="0" smtClean="0"/>
                  <a:t>by Lagrange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/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/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/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/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TW" sz="2000" dirty="0" smtClean="0"/>
              </a:p>
              <a:p>
                <a:pPr marL="285750" lvl="1"/>
                <a:r>
                  <a:rPr lang="zh-TW" altLang="en-US" dirty="0" smtClean="0"/>
                  <a:t>取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/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/>
                    </m:sSub>
                  </m:oMath>
                </a14:m>
                <a:r>
                  <a:rPr lang="zh-TW" altLang="en-US" dirty="0" smtClean="0"/>
                  <a:t>第</a:t>
                </a:r>
                <a:r>
                  <a:rPr lang="en-US" altLang="zh-TW" dirty="0"/>
                  <a:t>2~(q+1)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eigenvector</a:t>
                </a:r>
                <a:r>
                  <a:rPr lang="zh-TW" altLang="en-US" dirty="0"/>
                  <a:t>，即為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2556932"/>
                <a:ext cx="11216639" cy="3318936"/>
              </a:xfrm>
              <a:blipFill>
                <a:blip r:embed="rId3"/>
                <a:stretch>
                  <a:fillRect l="-653" b="-205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7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Diffusion Map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9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Diffusion Map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29640" y="2556932"/>
                <a:ext cx="10363199" cy="331893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 smtClean="0"/>
                  <a:t>取得</a:t>
                </a:r>
                <a:r>
                  <a:rPr lang="en-US" altLang="zh-TW" dirty="0"/>
                  <a:t>local properties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 smtClean="0"/>
                  <a:t>根據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 smtClean="0"/>
                  <a:t>，建立</a:t>
                </a:r>
                <a:r>
                  <a:rPr lang="en-US" altLang="zh-TW" dirty="0" smtClean="0"/>
                  <a:t>Markov Chain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transition kernel (diffusion operator)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 smtClean="0"/>
                  <a:t>取得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diffusion distance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越小，表示從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可以走的最短路徑越多</a:t>
                </a:r>
                <a:endParaRPr lang="en-US" altLang="zh-TW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Derive an optimal global embedding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which preserves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diffusion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distances</a:t>
                </a:r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9640" y="2556932"/>
                <a:ext cx="10363199" cy="3318936"/>
              </a:xfrm>
              <a:blipFill>
                <a:blip r:embed="rId2"/>
                <a:stretch>
                  <a:fillRect l="-1059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5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55" y="2423773"/>
            <a:ext cx="8239125" cy="1876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58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1295400" y="1683173"/>
            <a:ext cx="4718304" cy="576262"/>
          </a:xfrm>
        </p:spPr>
        <p:txBody>
          <a:bodyPr/>
          <a:lstStyle/>
          <a:p>
            <a:r>
              <a:rPr lang="en-US" altLang="zh-TW" dirty="0"/>
              <a:t>Laplacian </a:t>
            </a:r>
            <a:r>
              <a:rPr lang="en-US" altLang="zh-TW" dirty="0" err="1"/>
              <a:t>Eigenmaps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295400" y="2560320"/>
                <a:ext cx="4718304" cy="331554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000" dirty="0"/>
                  <a:t>取得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TW" sz="2000" dirty="0" smtClean="0"/>
              </a:p>
              <a:p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0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TW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TW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endParaRPr lang="en-US" altLang="zh-TW" sz="2000" dirty="0" smtClean="0"/>
              </a:p>
              <a:p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sz="2000" dirty="0" smtClean="0"/>
              </a:p>
              <a:p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TW" sz="2000" dirty="0" smtClean="0"/>
              </a:p>
              <a:p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endParaRPr lang="en-US" altLang="zh-TW" sz="200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95400" y="2560320"/>
                <a:ext cx="4718304" cy="3315547"/>
              </a:xfrm>
              <a:blipFill>
                <a:blip r:embed="rId2"/>
                <a:stretch>
                  <a:fillRect l="-1550" t="-1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>
          <a:xfrm>
            <a:off x="6180671" y="1683173"/>
            <a:ext cx="4718304" cy="576262"/>
          </a:xfrm>
        </p:spPr>
        <p:txBody>
          <a:bodyPr/>
          <a:lstStyle/>
          <a:p>
            <a:r>
              <a:rPr lang="en-US" altLang="zh-TW" dirty="0"/>
              <a:t>Diffusion </a:t>
            </a:r>
            <a:r>
              <a:rPr lang="en-US" altLang="zh-TW" dirty="0" smtClean="0"/>
              <a:t>Map </a:t>
            </a:r>
            <a:r>
              <a:rPr lang="zh-TW" altLang="en-US" dirty="0" smtClean="0"/>
              <a:t>初始想法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10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0671" y="2560320"/>
                <a:ext cx="4718304" cy="331554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TW" altLang="en-US" dirty="0" smtClean="0"/>
                  <a:t>取得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Markov </a:t>
                </a:r>
                <a:r>
                  <a:rPr lang="en-US" altLang="zh-TW" dirty="0"/>
                  <a:t>Chain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transition </a:t>
                </a:r>
                <a:r>
                  <a:rPr lang="en-US" altLang="zh-TW" dirty="0" smtClean="0"/>
                  <a:t>kernel</a:t>
                </a:r>
              </a:p>
              <a:p>
                <a:pPr lvl="1"/>
                <a:r>
                  <a:rPr lang="zh-TW" altLang="en-US" dirty="0" smtClean="0"/>
                  <a:t>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轉移的機率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 smtClean="0"/>
                  <a:t> (</a:t>
                </a:r>
                <a:r>
                  <a:rPr lang="en-US" altLang="zh-TW" dirty="0"/>
                  <a:t>diffusion operator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 smtClean="0"/>
                  <a:t>與</a:t>
                </a:r>
                <a:r>
                  <a:rPr lang="en-US" altLang="zh-TW" dirty="0" smtClean="0"/>
                  <a:t>LE</a:t>
                </a:r>
                <a:r>
                  <a:rPr lang="zh-TW" altLang="en-US" dirty="0" smtClean="0"/>
                  <a:t>連結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TW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TW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endParaRPr lang="en-US" altLang="zh-TW" i="1" dirty="0"/>
              </a:p>
            </p:txBody>
          </p:sp>
        </mc:Choice>
        <mc:Fallback xmlns="">
          <p:sp>
            <p:nvSpPr>
              <p:cNvPr id="11" name="內容版面配置區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0671" y="2560320"/>
                <a:ext cx="4718304" cy="3315547"/>
              </a:xfrm>
              <a:blipFill>
                <a:blip r:embed="rId3"/>
                <a:stretch>
                  <a:fillRect l="-1550" t="-2574" b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1493520" y="580742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從第</a:t>
            </a:r>
            <a:r>
              <a:rPr lang="en-US" altLang="zh-TW" dirty="0" smtClean="0"/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小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eigenvector</a:t>
            </a:r>
            <a:r>
              <a:rPr lang="zh-TW" altLang="en-US" dirty="0" smtClean="0"/>
              <a:t>開始收集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77000" y="580742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從第</a:t>
            </a:r>
            <a:r>
              <a:rPr lang="en-US" altLang="zh-TW" dirty="0" smtClean="0"/>
              <a:t>2</a:t>
            </a:r>
            <a:r>
              <a:rPr lang="zh-TW" altLang="en-US" dirty="0">
                <a:solidFill>
                  <a:srgbClr val="FF0000"/>
                </a:solidFill>
              </a:rPr>
              <a:t>大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eigenvector</a:t>
            </a:r>
            <a:r>
              <a:rPr lang="zh-TW" altLang="en-US" dirty="0" smtClean="0"/>
              <a:t>開始收集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6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Diffusion Map</a:t>
            </a:r>
            <a:br>
              <a:rPr lang="en-US" altLang="zh-TW" dirty="0" smtClean="0"/>
            </a:br>
            <a:r>
              <a:rPr lang="zh-TW" altLang="en-US" dirty="0"/>
              <a:t>正式版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Diffusion Map </a:t>
                </a:r>
                <a:r>
                  <a:rPr lang="zh-TW" altLang="en-US" dirty="0"/>
                  <a:t>初始</a:t>
                </a:r>
                <a:r>
                  <a:rPr lang="zh-TW" altLang="en-US" dirty="0" smtClean="0"/>
                  <a:t>想法由一般的</a:t>
                </a:r>
                <a:r>
                  <a:rPr lang="en-US" altLang="zh-TW" dirty="0"/>
                  <a:t>Laplacian </a:t>
                </a:r>
                <a:r>
                  <a:rPr lang="en-US" altLang="zh-TW" dirty="0" err="1" smtClean="0"/>
                  <a:t>Eigenmaps</a:t>
                </a:r>
                <a:r>
                  <a:rPr lang="zh-TW" altLang="en-US" dirty="0" smtClean="0"/>
                  <a:t>而來</a:t>
                </a:r>
                <a:endParaRPr lang="zh-TW" altLang="en-US" dirty="0"/>
              </a:p>
              <a:p>
                <a:r>
                  <a:rPr lang="en-US" altLang="zh-TW" dirty="0" err="1"/>
                  <a:t>Coifman</a:t>
                </a:r>
                <a:r>
                  <a:rPr lang="en-US" altLang="zh-TW" dirty="0"/>
                  <a:t> and </a:t>
                </a:r>
                <a:r>
                  <a:rPr lang="en-US" altLang="zh-TW" dirty="0" smtClean="0"/>
                  <a:t>Lafon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(2005) provide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 </a:t>
                </a:r>
                <a:r>
                  <a:rPr lang="en-US" altLang="zh-TW" dirty="0"/>
                  <a:t>new motivation for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normalized graph Laplacians</a:t>
                </a:r>
                <a:r>
                  <a:rPr lang="en-US" altLang="zh-TW" dirty="0"/>
                  <a:t> by relating them to diffusion distances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LE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根據</a:t>
                </a:r>
                <a:r>
                  <a:rPr lang="en-US" altLang="zh-TW" dirty="0" smtClean="0"/>
                  <a:t>LE</a:t>
                </a:r>
                <a:r>
                  <a:rPr lang="zh-TW" altLang="en-US" dirty="0" smtClean="0"/>
                  <a:t>，轉換成</a:t>
                </a:r>
                <a:r>
                  <a:rPr lang="en-US" altLang="zh-TW" dirty="0"/>
                  <a:t>Diffusion Map 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/>
                  <a:t>diffusion </a:t>
                </a:r>
                <a:r>
                  <a:rPr lang="en-US" altLang="zh-TW" dirty="0" smtClean="0"/>
                  <a:t>operator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 smtClean="0"/>
                  <a:t>Normalized Laplacians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轉換成</a:t>
                </a:r>
                <a:r>
                  <a:rPr lang="en-US" altLang="zh-TW" dirty="0"/>
                  <a:t>Diffusion Map 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TW" dirty="0" smtClean="0"/>
                  <a:t>W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/>
                  <a:t>diffusion operator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m:rPr>
                        <m:nor/>
                      </m:rPr>
                      <a:rPr lang="en-US" altLang="zh-TW" dirty="0"/>
                      <m:t>W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2936" b="-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Diffusion Map</a:t>
            </a:r>
            <a:br>
              <a:rPr lang="en-US" altLang="zh-TW" dirty="0"/>
            </a:br>
            <a:r>
              <a:rPr lang="zh-TW" altLang="en-US" dirty="0"/>
              <a:t>正式版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Normalized LE</a:t>
                </a:r>
                <a:r>
                  <a:rPr lang="zh-TW" altLang="en-US" dirty="0" smtClean="0"/>
                  <a:t>，</a:t>
                </a:r>
                <a:r>
                  <a:rPr lang="en-US" altLang="zh-TW" dirty="0" smtClean="0"/>
                  <a:t>Diffusion </a:t>
                </a:r>
                <a:r>
                  <a:rPr lang="en-US" altLang="zh-TW" dirty="0"/>
                  <a:t>operator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m:rPr>
                        <m:nor/>
                      </m:rPr>
                      <a:rPr lang="en-US" altLang="zh-TW" dirty="0"/>
                      <m:t>W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248399" y="4615934"/>
            <a:ext cx="3313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從第</a:t>
            </a:r>
            <a:r>
              <a:rPr lang="en-US" altLang="zh-TW" sz="3200" dirty="0" smtClean="0"/>
              <a:t>1</a:t>
            </a:r>
            <a:r>
              <a:rPr lang="zh-TW" altLang="en-US" dirty="0" smtClean="0">
                <a:solidFill>
                  <a:srgbClr val="FF0000"/>
                </a:solidFill>
              </a:rPr>
              <a:t>大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eigenvector</a:t>
            </a:r>
            <a:r>
              <a:rPr lang="zh-TW" altLang="en-US" dirty="0" smtClean="0"/>
              <a:t>開始收集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Diffusion </a:t>
            </a:r>
            <a:r>
              <a:rPr lang="en-US" altLang="zh-TW" dirty="0" smtClean="0"/>
              <a:t>Map</a:t>
            </a:r>
            <a:br>
              <a:rPr lang="en-US" altLang="zh-TW" dirty="0" smtClean="0"/>
            </a:br>
            <a:r>
              <a:rPr lang="en-US" altLang="zh-TW" dirty="0" smtClean="0"/>
              <a:t>(Extend)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 step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TW" altLang="en-US" dirty="0" smtClean="0"/>
                  <a:t>取得</a:t>
                </a:r>
                <a:r>
                  <a:rPr lang="en-US" altLang="zh-TW" dirty="0"/>
                  <a:t>local properties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轉移的機率，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rad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Diffusion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63" t="-34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t steps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0670" y="3243262"/>
                <a:ext cx="5295049" cy="320325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TW" altLang="en-US" dirty="0" smtClean="0"/>
                  <a:t>每一步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轉移的</a:t>
                </a:r>
                <a:r>
                  <a:rPr lang="zh-TW" altLang="en-US" dirty="0" smtClean="0"/>
                  <a:t>機率為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zh-TW" altLang="en-US" dirty="0" smtClean="0"/>
                  <a:t>經過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轉移的</a:t>
                </a:r>
                <a:r>
                  <a:rPr lang="zh-TW" altLang="en-US" dirty="0" smtClean="0"/>
                  <a:t>機率為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∙⋯∙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Diffusion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0670" y="3243262"/>
                <a:ext cx="5295049" cy="3203258"/>
              </a:xfrm>
              <a:blipFill>
                <a:blip r:embed="rId3"/>
                <a:stretch>
                  <a:fillRect l="-1037" t="-22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4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Diffusion Map</a:t>
            </a:r>
            <a:br>
              <a:rPr lang="en-US" altLang="zh-TW" dirty="0"/>
            </a:br>
            <a:r>
              <a:rPr lang="en-US" altLang="zh-TW" dirty="0"/>
              <a:t>(Extend)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 </a:t>
            </a:r>
            <a:r>
              <a:rPr lang="en-US" altLang="zh-TW" dirty="0" smtClean="0"/>
              <a:t>step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295400" y="3243262"/>
                <a:ext cx="4718304" cy="312705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/>
                  <a:t>Diffusion operator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95400" y="3243262"/>
                <a:ext cx="4718304" cy="3127058"/>
              </a:xfrm>
              <a:blipFill>
                <a:blip r:embed="rId2"/>
                <a:stretch>
                  <a:fillRect l="-1550" t="-27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t steps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0671" y="3243262"/>
                <a:ext cx="4718304" cy="312705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Diffusion operator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0671" y="3243262"/>
                <a:ext cx="4718304" cy="3127058"/>
              </a:xfrm>
              <a:blipFill>
                <a:blip r:embed="rId3"/>
                <a:stretch>
                  <a:fillRect l="-1550" t="-27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0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95" y="549253"/>
            <a:ext cx="8239125" cy="1876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2" y="3843989"/>
            <a:ext cx="5905500" cy="2228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629" y="2730021"/>
            <a:ext cx="5467350" cy="19240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222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13" y="1401775"/>
            <a:ext cx="5905500" cy="2228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矩形 7"/>
          <p:cNvSpPr/>
          <p:nvPr/>
        </p:nvSpPr>
        <p:spPr>
          <a:xfrm>
            <a:off x="2581216" y="4173974"/>
            <a:ext cx="252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Diffusion Map </a:t>
            </a:r>
            <a:r>
              <a:rPr lang="zh-TW" altLang="en-US" dirty="0" smtClean="0"/>
              <a:t>初始想法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10"/>
              <p:cNvSpPr txBox="1">
                <a:spLocks/>
              </p:cNvSpPr>
              <p:nvPr/>
            </p:nvSpPr>
            <p:spPr>
              <a:xfrm>
                <a:off x="7064591" y="2516200"/>
                <a:ext cx="4718304" cy="3315547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dirty="0" smtClean="0"/>
                  <a:t>取得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Markov </a:t>
                </a:r>
                <a:r>
                  <a:rPr lang="en-US" altLang="zh-TW" dirty="0"/>
                  <a:t>Chain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transition </a:t>
                </a:r>
                <a:r>
                  <a:rPr lang="en-US" altLang="zh-TW" dirty="0" smtClean="0"/>
                  <a:t>kernel</a:t>
                </a:r>
              </a:p>
              <a:p>
                <a:pPr lvl="1"/>
                <a:r>
                  <a:rPr lang="zh-TW" altLang="en-US" dirty="0" smtClean="0"/>
                  <a:t>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轉移的機率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 smtClean="0"/>
                  <a:t> (</a:t>
                </a:r>
                <a:r>
                  <a:rPr lang="en-US" altLang="zh-TW" dirty="0"/>
                  <a:t>diffusion operator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 smtClean="0"/>
                  <a:t>與</a:t>
                </a:r>
                <a:r>
                  <a:rPr lang="en-US" altLang="zh-TW" dirty="0" smtClean="0"/>
                  <a:t>LE</a:t>
                </a:r>
                <a:r>
                  <a:rPr lang="zh-TW" altLang="en-US" dirty="0" smtClean="0"/>
                  <a:t>連結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TW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TW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endParaRPr lang="en-US" altLang="zh-TW" i="1" dirty="0"/>
              </a:p>
            </p:txBody>
          </p:sp>
        </mc:Choice>
        <mc:Fallback xmlns="">
          <p:sp>
            <p:nvSpPr>
              <p:cNvPr id="9" name="內容版面配置區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591" y="2516200"/>
                <a:ext cx="4718304" cy="3315547"/>
              </a:xfrm>
              <a:prstGeom prst="rect">
                <a:avLst/>
              </a:prstGeom>
              <a:blipFill>
                <a:blip r:embed="rId3"/>
                <a:stretch>
                  <a:fillRect l="-1550" t="-2574" b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187999" y="4794267"/>
            <a:ext cx="3313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從第</a:t>
            </a:r>
            <a:r>
              <a:rPr lang="en-US" altLang="zh-TW" sz="3200" dirty="0" smtClean="0"/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大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eigenvector</a:t>
            </a:r>
            <a:r>
              <a:rPr lang="zh-TW" altLang="en-US" dirty="0" smtClean="0"/>
              <a:t>開始收集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8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Diffusion </a:t>
            </a:r>
            <a:r>
              <a:rPr lang="en-US" altLang="zh-TW" dirty="0" smtClean="0"/>
              <a:t>Map</a:t>
            </a:r>
            <a:br>
              <a:rPr lang="en-US" altLang="zh-TW" dirty="0" smtClean="0"/>
            </a:br>
            <a:r>
              <a:rPr lang="en-US" altLang="zh-TW" dirty="0" smtClean="0"/>
              <a:t>(Extend)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 step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TW" altLang="en-US" dirty="0"/>
                  <a:t>取得</a:t>
                </a:r>
                <a:r>
                  <a:rPr lang="en-US" altLang="zh-TW" dirty="0"/>
                  <a:t>local properties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轉移的機率，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Diffusion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550" t="-43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t steps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0670" y="3243262"/>
                <a:ext cx="5295049" cy="320325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TW" altLang="en-US" dirty="0" smtClean="0"/>
                  <a:t>每一步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轉移的</a:t>
                </a:r>
                <a:r>
                  <a:rPr lang="zh-TW" altLang="en-US" dirty="0" smtClean="0"/>
                  <a:t>機率為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zh-TW" altLang="en-US" dirty="0" smtClean="0"/>
                  <a:t>經過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轉移的</a:t>
                </a:r>
                <a:r>
                  <a:rPr lang="zh-TW" altLang="en-US" dirty="0" smtClean="0"/>
                  <a:t>機率為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∙⋯∙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Diffusion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0670" y="3243262"/>
                <a:ext cx="5295049" cy="3203258"/>
              </a:xfrm>
              <a:blipFill>
                <a:blip r:embed="rId3"/>
                <a:stretch>
                  <a:fillRect l="-1037" t="-22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0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Diffusion Map</a:t>
            </a:r>
            <a:br>
              <a:rPr lang="en-US" altLang="zh-TW" dirty="0"/>
            </a:br>
            <a:r>
              <a:rPr lang="en-US" altLang="zh-TW" dirty="0"/>
              <a:t>(Extend)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 </a:t>
            </a:r>
            <a:r>
              <a:rPr lang="en-US" altLang="zh-TW" dirty="0" smtClean="0"/>
              <a:t>step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295400" y="3243262"/>
                <a:ext cx="4718304" cy="312705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Diffusion operator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95400" y="3243262"/>
                <a:ext cx="4718304" cy="3127058"/>
              </a:xfrm>
              <a:blipFill>
                <a:blip r:embed="rId2"/>
                <a:stretch>
                  <a:fillRect l="-1550" t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t steps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0671" y="3243262"/>
                <a:ext cx="4718304" cy="312705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Diffusion operator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0671" y="3243262"/>
                <a:ext cx="4718304" cy="3127058"/>
              </a:xfrm>
              <a:blipFill>
                <a:blip r:embed="rId3"/>
                <a:stretch>
                  <a:fillRect l="-1550" t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89" y="1647981"/>
            <a:ext cx="5467350" cy="19240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文字方塊 9"/>
          <p:cNvSpPr txBox="1"/>
          <p:nvPr/>
        </p:nvSpPr>
        <p:spPr>
          <a:xfrm>
            <a:off x="2879695" y="4053840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同時</a:t>
            </a:r>
            <a:r>
              <a:rPr lang="zh-TW" altLang="en-US" dirty="0" smtClean="0"/>
              <a:t>結合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初始想法</a:t>
            </a:r>
            <a:r>
              <a:rPr lang="en-US" altLang="zh-TW" dirty="0" smtClean="0"/>
              <a:t>+</a:t>
            </a:r>
            <a:r>
              <a:rPr lang="zh-TW" altLang="en-US" dirty="0" smtClean="0"/>
              <a:t>正式版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10"/>
              <p:cNvSpPr txBox="1">
                <a:spLocks/>
              </p:cNvSpPr>
              <p:nvPr/>
            </p:nvSpPr>
            <p:spPr>
              <a:xfrm>
                <a:off x="7064591" y="2516200"/>
                <a:ext cx="4718304" cy="38846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dirty="0" smtClean="0"/>
                  <a:t>取得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Markov </a:t>
                </a:r>
                <a:r>
                  <a:rPr lang="en-US" altLang="zh-TW" dirty="0"/>
                  <a:t>Chain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transition </a:t>
                </a:r>
                <a:r>
                  <a:rPr lang="en-US" altLang="zh-TW" dirty="0" smtClean="0"/>
                  <a:t>kernel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m:rPr>
                        <m:nor/>
                      </m:rPr>
                      <a:rPr lang="en-US" altLang="zh-TW" dirty="0"/>
                      <m:t>W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altLang="zh-TW" dirty="0"/>
                  <a:t>(diffusion operator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比對</a:t>
                </a:r>
                <a:r>
                  <a:rPr lang="en-US" altLang="zh-TW" dirty="0" smtClean="0"/>
                  <a:t>LE</a:t>
                </a:r>
                <a:r>
                  <a:rPr lang="zh-TW" altLang="en-US" dirty="0" smtClean="0"/>
                  <a:t>連結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TW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TW" i="1" dirty="0" smtClean="0"/>
              </a:p>
            </p:txBody>
          </p:sp>
        </mc:Choice>
        <mc:Fallback xmlns="">
          <p:sp>
            <p:nvSpPr>
              <p:cNvPr id="11" name="內容版面配置區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591" y="2516200"/>
                <a:ext cx="4718304" cy="3884600"/>
              </a:xfrm>
              <a:prstGeom prst="rect">
                <a:avLst/>
              </a:prstGeom>
              <a:blipFill>
                <a:blip r:embed="rId3"/>
                <a:stretch>
                  <a:fillRect l="-2326" t="-3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2187999" y="4889592"/>
            <a:ext cx="3313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從第</a:t>
            </a:r>
            <a:r>
              <a:rPr lang="en-US" altLang="zh-TW" sz="3200" dirty="0" smtClean="0"/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大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eigenvector</a:t>
            </a:r>
            <a:r>
              <a:rPr lang="zh-TW" altLang="en-US" dirty="0" smtClean="0"/>
              <a:t>開始收集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2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Diffusion </a:t>
            </a:r>
            <a:r>
              <a:rPr lang="en-US" altLang="zh-TW" dirty="0" smtClean="0"/>
              <a:t>Map</a:t>
            </a:r>
            <a:br>
              <a:rPr lang="en-US" altLang="zh-TW" dirty="0" smtClean="0"/>
            </a:br>
            <a:r>
              <a:rPr lang="en-US" altLang="zh-TW" dirty="0" smtClean="0"/>
              <a:t>(Extend)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 step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295400" y="3243262"/>
                <a:ext cx="4718304" cy="320325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TW" altLang="en-US" dirty="0"/>
                  <a:t>取得</a:t>
                </a:r>
                <a:r>
                  <a:rPr lang="en-US" altLang="zh-TW" dirty="0"/>
                  <a:t>local properties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轉移的機率，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m:rPr>
                        <m:nor/>
                      </m:rPr>
                      <a:rPr lang="en-US" altLang="zh-TW" dirty="0"/>
                      <m:t>W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zh-TW" altLang="en-US" dirty="0"/>
                      <m:t>，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diffusion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operator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Diffusion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95400" y="3243262"/>
                <a:ext cx="4718304" cy="3203258"/>
              </a:xfrm>
              <a:blipFill>
                <a:blip r:embed="rId2"/>
                <a:stretch>
                  <a:fillRect l="-1550" t="-36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t steps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0670" y="3243262"/>
                <a:ext cx="5295049" cy="320325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zh-TW" altLang="en-US" dirty="0" smtClean="0"/>
                  <a:t>每一步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轉移的</a:t>
                </a:r>
                <a:r>
                  <a:rPr lang="zh-TW" altLang="en-US" dirty="0" smtClean="0"/>
                  <a:t>機率為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zh-TW" altLang="en-US" dirty="0" smtClean="0"/>
                  <a:t>經過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轉移的</a:t>
                </a:r>
                <a:r>
                  <a:rPr lang="zh-TW" altLang="en-US" dirty="0" smtClean="0"/>
                  <a:t>機率為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∙⋯∙</m:t>
                      </m:r>
                      <m:acc>
                        <m:accPr>
                          <m:chr m:val="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Diffusion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0670" y="3243262"/>
                <a:ext cx="5295049" cy="3203258"/>
              </a:xfrm>
              <a:blipFill>
                <a:blip r:embed="rId3"/>
                <a:stretch>
                  <a:fillRect l="-1037" t="-22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8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Diffusion Map</a:t>
            </a:r>
            <a:br>
              <a:rPr lang="en-US" altLang="zh-TW" dirty="0"/>
            </a:br>
            <a:r>
              <a:rPr lang="en-US" altLang="zh-TW" dirty="0"/>
              <a:t>(Extend)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 </a:t>
            </a:r>
            <a:r>
              <a:rPr lang="en-US" altLang="zh-TW" dirty="0" smtClean="0"/>
              <a:t>step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295400" y="3243262"/>
                <a:ext cx="4718304" cy="312705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Diffusion operator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95400" y="3243262"/>
                <a:ext cx="4718304" cy="3127058"/>
              </a:xfrm>
              <a:blipFill>
                <a:blip r:embed="rId2"/>
                <a:stretch>
                  <a:fillRect l="-1550" t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t steps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0671" y="3243262"/>
                <a:ext cx="4718304" cy="312705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Diffusion operator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0671" y="3243262"/>
                <a:ext cx="4718304" cy="3127058"/>
              </a:xfrm>
              <a:blipFill>
                <a:blip r:embed="rId3"/>
                <a:stretch>
                  <a:fillRect l="-1550" t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5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Diffusion Map</a:t>
            </a:r>
            <a:br>
              <a:rPr lang="en-US" altLang="zh-TW" dirty="0" smtClean="0"/>
            </a:br>
            <a:r>
              <a:rPr lang="zh-TW" altLang="en-US" dirty="0" smtClean="0"/>
              <a:t>應用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41" y="0"/>
            <a:ext cx="4937760" cy="6878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 smtClean="0"/>
                  <a:t>Construct similarity graph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Compute normalized </a:t>
                </a:r>
                <a:r>
                  <a:rPr lang="en-US" altLang="zh-TW" dirty="0" smtClean="0"/>
                  <a:t>Laplacian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Define the </a:t>
                </a:r>
                <a:r>
                  <a:rPr lang="en-US" altLang="zh-TW" dirty="0" smtClean="0"/>
                  <a:t>embedding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 via diffusion maps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Cluster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zh-TW" dirty="0" smtClean="0"/>
                  <a:t> with </a:t>
                </a:r>
                <a:r>
                  <a:rPr lang="en-US" altLang="zh-TW" dirty="0"/>
                  <a:t>k-means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內容版面配置區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8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Anisotropic Diffusions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Diffusions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295400" y="3243262"/>
                <a:ext cx="4718304" cy="311181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TW" altLang="en-US" dirty="0" smtClean="0"/>
                  <a:t>取得</a:t>
                </a:r>
                <a:r>
                  <a:rPr lang="en-US" altLang="zh-TW" dirty="0"/>
                  <a:t>local properties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轉移的機率，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m:rPr>
                        <m:nor/>
                      </m:rPr>
                      <a:rPr lang="en-US" altLang="zh-TW" dirty="0"/>
                      <m:t>W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zh-TW" altLang="en-US" dirty="0"/>
                      <m:t>，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diffusion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operator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經過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轉移的機率為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∙⋯∙</m:t>
                      </m:r>
                      <m:acc>
                        <m:accPr>
                          <m:chr m:val="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95400" y="3243262"/>
                <a:ext cx="4718304" cy="3111818"/>
              </a:xfrm>
              <a:blipFill>
                <a:blip r:embed="rId2"/>
                <a:stretch>
                  <a:fillRect l="-1550" t="-37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Anisotropic Diffusions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80671" y="3243262"/>
                <a:ext cx="4718304" cy="311181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TW" altLang="en-US" dirty="0" smtClean="0"/>
                  <a:t>取得</a:t>
                </a:r>
                <a:r>
                  <a:rPr lang="en-US" altLang="zh-TW" dirty="0"/>
                  <a:t>local properties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轉移的機率，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m:rPr>
                        <m:nor/>
                      </m:rPr>
                      <a:rPr lang="en-US" altLang="zh-TW" dirty="0"/>
                      <m:t>W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zh-TW" altLang="en-US" dirty="0"/>
                      <m:t>，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diffusion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operator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經過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轉移的機率為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∙⋯∙</m:t>
                      </m:r>
                      <m:acc>
                        <m:accPr>
                          <m:chr m:val="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80671" y="3243262"/>
                <a:ext cx="4718304" cy="3111818"/>
              </a:xfrm>
              <a:blipFill>
                <a:blip r:embed="rId3"/>
                <a:stretch>
                  <a:fillRect l="-1550" t="-27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0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99" y="518160"/>
            <a:ext cx="9180321" cy="58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7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PCA</a:t>
            </a:r>
          </a:p>
          <a:p>
            <a:r>
              <a:rPr lang="en-US" altLang="zh-TW" dirty="0" smtClean="0"/>
              <a:t>Local Linear Embedding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MDS</a:t>
            </a:r>
          </a:p>
          <a:p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Isomap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/>
              <a:t>Laplacian </a:t>
            </a:r>
            <a:r>
              <a:rPr lang="en-US" altLang="zh-TW" dirty="0" err="1" smtClean="0"/>
              <a:t>Eigenmaps</a:t>
            </a:r>
            <a:endParaRPr lang="en-US" altLang="zh-TW" dirty="0" smtClean="0"/>
          </a:p>
          <a:p>
            <a:r>
              <a:rPr lang="en-US" altLang="zh-TW" dirty="0" smtClean="0"/>
              <a:t>Diffusion Maps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50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PCA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074" y="2446446"/>
            <a:ext cx="747785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Graph-Based Algorithms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10253596" cy="3318936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 smtClean="0"/>
                  <a:t>Build undirected similarity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 smtClean="0"/>
                  <a:t>Estimate local properties. Define the weighted similarity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 smtClean="0"/>
                  <a:t>Derive an optimal global embedding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which preserves these local properties.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10253596" cy="3318936"/>
              </a:xfrm>
              <a:blipFill>
                <a:blip r:embed="rId2"/>
                <a:stretch>
                  <a:fillRect l="-1070" t="-2385" r="-4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內容版面配置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89" b="14544"/>
          <a:stretch/>
        </p:blipFill>
        <p:spPr>
          <a:xfrm>
            <a:off x="2404474" y="4510880"/>
            <a:ext cx="4492947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919587" y="5226214"/>
                <a:ext cx="1598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87" y="5226214"/>
                <a:ext cx="15980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內容版面配置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4" b="13848"/>
          <a:stretch/>
        </p:blipFill>
        <p:spPr>
          <a:xfrm>
            <a:off x="8539755" y="4510880"/>
            <a:ext cx="2008473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651390" y="5226214"/>
                <a:ext cx="7530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390" y="5226214"/>
                <a:ext cx="7530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0672070" y="5226214"/>
                <a:ext cx="7530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070" y="5226214"/>
                <a:ext cx="7530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37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Local Linear </a:t>
            </a:r>
            <a:r>
              <a:rPr lang="en-US" altLang="zh-TW" dirty="0" smtClean="0"/>
              <a:t>Embedding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LLE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89" b="14544"/>
          <a:stretch/>
        </p:blipFill>
        <p:spPr>
          <a:xfrm>
            <a:off x="1603053" y="2589891"/>
            <a:ext cx="8985893" cy="36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40910" y="3256767"/>
            <a:ext cx="3394553" cy="4133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267178" y="4314735"/>
            <a:ext cx="182109" cy="1821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345706" y="3450920"/>
            <a:ext cx="206680" cy="20668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59200" y="4095529"/>
            <a:ext cx="206680" cy="20668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637974" y="5144022"/>
            <a:ext cx="206680" cy="20668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007503" y="5272414"/>
            <a:ext cx="206680" cy="20668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944882" y="3453008"/>
            <a:ext cx="206680" cy="20668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826125" y="4614769"/>
            <a:ext cx="206680" cy="20668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01941" y="3217224"/>
                <a:ext cx="4821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41" y="3217224"/>
                <a:ext cx="48218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876049" y="4225666"/>
                <a:ext cx="4821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049" y="4225666"/>
                <a:ext cx="48218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449046" y="3114308"/>
                <a:ext cx="459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046" y="3114308"/>
                <a:ext cx="459998" cy="369332"/>
              </a:xfrm>
              <a:prstGeom prst="rect">
                <a:avLst/>
              </a:prstGeom>
              <a:blipFill>
                <a:blip r:embed="rId5"/>
                <a:stretch>
                  <a:fillRect l="-14667" r="-5333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9450807" y="3932877"/>
                <a:ext cx="459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807" y="3932877"/>
                <a:ext cx="459998" cy="369332"/>
              </a:xfrm>
              <a:prstGeom prst="rect">
                <a:avLst/>
              </a:prstGeom>
              <a:blipFill>
                <a:blip r:embed="rId6"/>
                <a:stretch>
                  <a:fillRect l="-14474" r="-394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9822281" y="5216298"/>
                <a:ext cx="459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281" y="5216298"/>
                <a:ext cx="459998" cy="369332"/>
              </a:xfrm>
              <a:prstGeom prst="rect">
                <a:avLst/>
              </a:prstGeom>
              <a:blipFill>
                <a:blip r:embed="rId7"/>
                <a:stretch>
                  <a:fillRect l="-14474" r="-3947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214183" y="5043490"/>
                <a:ext cx="459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83" y="5043490"/>
                <a:ext cx="459998" cy="369332"/>
              </a:xfrm>
              <a:prstGeom prst="rect">
                <a:avLst/>
              </a:prstGeom>
              <a:blipFill>
                <a:blip r:embed="rId8"/>
                <a:stretch>
                  <a:fillRect l="-14474" r="-394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052151" y="4452117"/>
                <a:ext cx="479234" cy="383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151" y="4452117"/>
                <a:ext cx="479234" cy="383246"/>
              </a:xfrm>
              <a:prstGeom prst="rect">
                <a:avLst/>
              </a:prstGeom>
              <a:blipFill>
                <a:blip r:embed="rId9"/>
                <a:stretch>
                  <a:fillRect l="-14103" r="-5128" b="-269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187134" y="3256767"/>
                <a:ext cx="479234" cy="383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TW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134" y="3256767"/>
                <a:ext cx="479234" cy="383246"/>
              </a:xfrm>
              <a:prstGeom prst="rect">
                <a:avLst/>
              </a:prstGeom>
              <a:blipFill>
                <a:blip r:embed="rId10"/>
                <a:stretch>
                  <a:fillRect l="-13924" r="-3797" b="-269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402342" y="3763310"/>
                <a:ext cx="386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342" y="3763310"/>
                <a:ext cx="386581" cy="276999"/>
              </a:xfrm>
              <a:prstGeom prst="rect">
                <a:avLst/>
              </a:prstGeom>
              <a:blipFill>
                <a:blip r:embed="rId11"/>
                <a:stretch>
                  <a:fillRect l="-7813" r="-6250" b="-1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8683867" y="4225666"/>
                <a:ext cx="386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867" y="4225666"/>
                <a:ext cx="386581" cy="276999"/>
              </a:xfrm>
              <a:prstGeom prst="rect">
                <a:avLst/>
              </a:prstGeom>
              <a:blipFill>
                <a:blip r:embed="rId12"/>
                <a:stretch>
                  <a:fillRect l="-7937" r="-6349" b="-1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8967295" y="4821449"/>
                <a:ext cx="386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295" y="4821449"/>
                <a:ext cx="386581" cy="276999"/>
              </a:xfrm>
              <a:prstGeom prst="rect">
                <a:avLst/>
              </a:prstGeom>
              <a:blipFill>
                <a:blip r:embed="rId13"/>
                <a:stretch>
                  <a:fillRect l="-7937" r="-7937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870371" y="4742300"/>
                <a:ext cx="386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371" y="4742300"/>
                <a:ext cx="386581" cy="276999"/>
              </a:xfrm>
              <a:prstGeom prst="rect">
                <a:avLst/>
              </a:prstGeom>
              <a:blipFill>
                <a:blip r:embed="rId14"/>
                <a:stretch>
                  <a:fillRect l="-7937" r="-7937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302399" y="4280028"/>
                <a:ext cx="386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399" y="4280028"/>
                <a:ext cx="386581" cy="276999"/>
              </a:xfrm>
              <a:prstGeom prst="rect">
                <a:avLst/>
              </a:prstGeom>
              <a:blipFill>
                <a:blip r:embed="rId15"/>
                <a:stretch>
                  <a:fillRect l="-7937" r="-7937" b="-1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608396" y="3684737"/>
                <a:ext cx="386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396" y="3684737"/>
                <a:ext cx="386581" cy="276999"/>
              </a:xfrm>
              <a:prstGeom prst="rect">
                <a:avLst/>
              </a:prstGeom>
              <a:blipFill>
                <a:blip r:embed="rId16"/>
                <a:stretch>
                  <a:fillRect l="-7813" r="-6250" b="-1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0322234" y="2501317"/>
                <a:ext cx="1168333" cy="815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34" y="2501317"/>
                <a:ext cx="1168333" cy="8158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4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1295400" y="997372"/>
                <a:ext cx="9601196" cy="1303867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Local Linear Embedding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(LLE)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2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/>
                        </m:limLow>
                      </m:fName>
                      <m:e>
                        <m:f>
                          <m:fPr>
                            <m:ctrlPr>
                              <a:rPr lang="en-US" altLang="zh-TW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2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200" dirty="0" smtClean="0"/>
                  <a:t>，</a:t>
                </a:r>
                <a:r>
                  <a:rPr lang="zh-TW" altLang="en-US" sz="2400" dirty="0"/>
                  <a:t>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0" y="997372"/>
                <a:ext cx="9601196" cy="1303867"/>
              </a:xfrm>
              <a:blipFill>
                <a:blip r:embed="rId2"/>
                <a:stretch>
                  <a:fillRect t="-7512" b="-4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2556932"/>
                <a:ext cx="10165079" cy="3318936"/>
              </a:xfrm>
            </p:spPr>
            <p:txBody>
              <a:bodyPr/>
              <a:lstStyle/>
              <a:p>
                <a:r>
                  <a:rPr lang="zh-TW" altLang="en-US" dirty="0" smtClean="0"/>
                  <a:t>如何求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b="0" dirty="0" smtClean="0"/>
              </a:p>
              <a:p>
                <a:r>
                  <a:rPr lang="zh-TW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法一、</a:t>
                </a:r>
                <a:r>
                  <a:rPr lang="en-US" altLang="zh-TW" dirty="0" smtClean="0"/>
                  <a:t>By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minimizing Lagrange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/>
                  <a:t>法</a:t>
                </a:r>
                <a:r>
                  <a:rPr lang="zh-TW" altLang="en-US" dirty="0" smtClean="0"/>
                  <a:t>二、令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zh-TW" altLang="en-US" dirty="0" smtClean="0"/>
                  <a:t>　　　　計算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TW" altLang="en-US" dirty="0" smtClean="0"/>
                  <a:t>，</a:t>
                </a:r>
                <a:r>
                  <a:rPr lang="zh-TW" altLang="en-US" dirty="0"/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2556932"/>
                <a:ext cx="10165079" cy="3318936"/>
              </a:xfrm>
              <a:blipFill>
                <a:blip r:embed="rId3"/>
                <a:stretch>
                  <a:fillRect l="-1080" t="-25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2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TW" dirty="0"/>
                  <a:t>Local Linear </a:t>
                </a:r>
                <a:r>
                  <a:rPr lang="en-US" altLang="zh-TW" dirty="0" smtClean="0"/>
                  <a:t>Embedding</a:t>
                </a:r>
                <a:r>
                  <a:rPr lang="zh-TW" altLang="en-US" dirty="0" smtClean="0"/>
                  <a:t> </a:t>
                </a:r>
                <a:r>
                  <a:rPr lang="en-US" altLang="zh-TW" dirty="0"/>
                  <a:t>(LLE)</a:t>
                </a:r>
                <a:br>
                  <a:rPr lang="en-US" altLang="zh-TW" dirty="0"/>
                </a:br>
                <a:r>
                  <a:rPr lang="en-US" altLang="zh-TW" sz="3100" dirty="0"/>
                  <a:t>Derive an optimal global embedding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TW" altLang="en-US" sz="3100" dirty="0" smtClean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TW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zh-TW" altLang="en-US" sz="31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02" b="-65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2440" y="2435012"/>
                <a:ext cx="11262360" cy="3318936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/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altLang="zh-TW" sz="18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sz="1800" dirty="0" smtClean="0"/>
                  <a:t>，</a:t>
                </a:r>
                <a:r>
                  <a:rPr lang="zh-TW" altLang="en-US" sz="1800" dirty="0"/>
                  <a:t>沒有邊相連的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1800" dirty="0" smtClean="0"/>
              </a:p>
              <a:p>
                <a:r>
                  <a:rPr lang="zh-TW" altLang="en-US" sz="18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zh-TW" altLang="en-US" sz="1800" dirty="0" smtClean="0"/>
                  <a:t>，</a:t>
                </a:r>
                <a:r>
                  <a:rPr lang="zh-TW" alt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sz="1800" dirty="0" smtClean="0"/>
              </a:p>
              <a:p>
                <a:r>
                  <a:rPr lang="en-US" altLang="zh-TW" sz="1800" dirty="0" smtClean="0"/>
                  <a:t>By </a:t>
                </a:r>
                <a:r>
                  <a:rPr lang="en-US" altLang="zh-TW" sz="1800" dirty="0"/>
                  <a:t>minimizing Lagrange </a:t>
                </a:r>
                <a:endParaRPr lang="en-US" altLang="zh-TW" sz="1800" dirty="0" smtClean="0"/>
              </a:p>
              <a:p>
                <a:pPr lvl="1"/>
                <a:r>
                  <a:rPr lang="en-US" altLang="zh-TW" sz="1800" dirty="0" smtClean="0"/>
                  <a:t>Minimize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l-GR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  <m:sup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TW" sz="1800" dirty="0" smtClean="0"/>
              </a:p>
              <a:p>
                <a:pPr lvl="1"/>
                <a:r>
                  <a:rPr lang="zh-TW" altLang="en-US" sz="1800" dirty="0" smtClean="0"/>
                  <a:t>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r>
                  <a:rPr lang="zh-TW" altLang="en-US" sz="1800" dirty="0" smtClean="0"/>
                  <a:t>第</a:t>
                </a:r>
                <a:r>
                  <a:rPr lang="en-US" altLang="zh-TW" sz="1800" dirty="0" smtClean="0"/>
                  <a:t>2~(q+1)</a:t>
                </a:r>
                <a:r>
                  <a:rPr lang="zh-TW" altLang="en-US" sz="1800" dirty="0" smtClean="0"/>
                  <a:t>個</a:t>
                </a:r>
                <a:r>
                  <a:rPr lang="en-US" altLang="zh-TW" sz="1800" dirty="0" smtClean="0"/>
                  <a:t>eigenvector</a:t>
                </a:r>
                <a:r>
                  <a:rPr lang="zh-TW" altLang="en-US" sz="1800" dirty="0" smtClean="0"/>
                  <a:t>，即為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" y="2435012"/>
                <a:ext cx="11262360" cy="3318936"/>
              </a:xfrm>
              <a:blipFill>
                <a:blip r:embed="rId3"/>
                <a:stretch>
                  <a:fillRect l="-541" t="-11009" b="-194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6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Local Linear Embedding</a:t>
            </a:r>
            <a:br>
              <a:rPr lang="en-US" altLang="zh-TW" dirty="0"/>
            </a:br>
            <a:r>
              <a:rPr lang="en-US" altLang="zh-TW" dirty="0"/>
              <a:t>LLE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 smtClean="0"/>
                  <a:t>取得</a:t>
                </a:r>
                <a:r>
                  <a:rPr lang="en-US" altLang="zh-TW" dirty="0"/>
                  <a:t>local </a:t>
                </a:r>
                <a:r>
                  <a:rPr lang="en-US" altLang="zh-TW" dirty="0" smtClean="0"/>
                  <a:t>properties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對於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</a:t>
                </a:r>
                <a:r>
                  <a:rPr lang="zh-TW" altLang="en-US" dirty="0"/>
                  <a:t>估計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dirty="0" smtClean="0"/>
                  <a:t>利用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TW" altLang="en-US" dirty="0" smtClean="0"/>
                  <a:t>，找到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，使得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TW" altLang="en-US" dirty="0" smtClean="0"/>
                  <a:t>最小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3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1604</TotalTime>
  <Words>421</Words>
  <Application>Microsoft Office PowerPoint</Application>
  <PresentationFormat>寬螢幕</PresentationFormat>
  <Paragraphs>218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標楷體</vt:lpstr>
      <vt:lpstr>Arial</vt:lpstr>
      <vt:lpstr>Cambria Math</vt:lpstr>
      <vt:lpstr>Times New Roman</vt:lpstr>
      <vt:lpstr>有機</vt:lpstr>
      <vt:lpstr>Diffusion Map</vt:lpstr>
      <vt:lpstr>PowerPoint 簡報</vt:lpstr>
      <vt:lpstr>Outline</vt:lpstr>
      <vt:lpstr>PCA</vt:lpstr>
      <vt:lpstr>Graph-Based Algorithms</vt:lpstr>
      <vt:lpstr>Local Linear Embedding LLE</vt:lpstr>
      <vt:lpstr>Local Linear Embedding (LLE) min┬⁡〖1/2〗 ‖X_i-∑_(j=1)^k▒〖w_ij η_j 〗‖^2，且W_i^T 1=1</vt:lpstr>
      <vt:lpstr>Local Linear Embedding (LLE) Derive an optimal global embedding Ψ，Ψ:X∈R^p→Y∈R^q</vt:lpstr>
      <vt:lpstr>Local Linear Embedding LLE</vt:lpstr>
      <vt:lpstr>Laplacian Eigenmaps LE</vt:lpstr>
      <vt:lpstr>Laplacian Eigenmaps (LE) Derive an optimal global embedding Ψ，Ψ:X∈R^p→Y∈R^q</vt:lpstr>
      <vt:lpstr>Diffusion Map</vt:lpstr>
      <vt:lpstr>Diffusion Map</vt:lpstr>
      <vt:lpstr>PowerPoint 簡報</vt:lpstr>
      <vt:lpstr>PowerPoint 簡報</vt:lpstr>
      <vt:lpstr>Diffusion Map 正式版</vt:lpstr>
      <vt:lpstr>Diffusion Map 正式版</vt:lpstr>
      <vt:lpstr>Diffusion Map (Extend)</vt:lpstr>
      <vt:lpstr>Diffusion Map (Extend)</vt:lpstr>
      <vt:lpstr>PowerPoint 簡報</vt:lpstr>
      <vt:lpstr>Diffusion Map (Extend)</vt:lpstr>
      <vt:lpstr>Diffusion Map (Extend)</vt:lpstr>
      <vt:lpstr>PowerPoint 簡報</vt:lpstr>
      <vt:lpstr>Diffusion Map (Extend)</vt:lpstr>
      <vt:lpstr>Diffusion Map (Extend)</vt:lpstr>
      <vt:lpstr>Diffusion Map 應用</vt:lpstr>
      <vt:lpstr>Anisotropic Diffusions</vt:lpstr>
      <vt:lpstr>PowerPoint 簡報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Map</dc:title>
  <dc:creator>moonsita</dc:creator>
  <cp:lastModifiedBy>moonsita</cp:lastModifiedBy>
  <cp:revision>49</cp:revision>
  <dcterms:created xsi:type="dcterms:W3CDTF">2021-05-10T02:24:03Z</dcterms:created>
  <dcterms:modified xsi:type="dcterms:W3CDTF">2021-05-11T07:38:12Z</dcterms:modified>
</cp:coreProperties>
</file>