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8" r:id="rId5"/>
    <p:sldId id="259" r:id="rId6"/>
    <p:sldId id="260" r:id="rId7"/>
    <p:sldId id="261" r:id="rId8"/>
    <p:sldId id="266" r:id="rId9"/>
    <p:sldId id="267" r:id="rId10"/>
    <p:sldId id="262" r:id="rId11"/>
    <p:sldId id="264" r:id="rId12"/>
    <p:sldId id="265" r:id="rId13"/>
    <p:sldId id="263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65ADE-61C3-4DAD-9DA2-F5984A1D9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026D1B-B71D-4196-A833-971B5BA1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07F21-D46B-4C42-AF94-C55B3085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73F94A-63DA-43EA-828B-678BF44B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661442-8596-4969-8CA6-797B2426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79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D17BB-AF0B-4B53-86ED-D143B5B6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32B70D-0E89-421B-84F7-50410954D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EDE1AD-5316-49A6-B05D-EDB56A97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79F7FA-8FDE-46BC-BAB2-7BA2E189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DF2E5F-B731-4E48-9B01-00890EDB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12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89F964-1B79-4137-9460-B034F658D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FECBC0-DEA0-478A-9D63-4EE38952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54770-AAE1-4A6E-9FD2-EDD87560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CB711D-770F-455A-966D-9A0A7C42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814BD2-B7DD-4DB3-9BAD-8F0BE8B6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96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09BE85-F62E-4BBB-A724-3911592F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EF236-1D2C-4CEC-84A8-CDA2E917C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769F04-7DDB-4057-A7F6-BFC0546B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2FD36-5806-46E8-9B7F-D6F25AA5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6C428B-5BEA-4AC9-974E-2E3F9E7C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39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838B3-7E21-4449-916C-CF9DC2E6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A675B-FE1F-4EB3-934F-3555E4E28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F39288-15C8-4C46-9453-EDAB4425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1A2614-E8CF-4713-9E3F-248F0427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E1FD9-664E-4483-8CA8-38962F64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6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E4F67-3CE8-44BE-9F80-C8C14CEF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2B91E-4D23-4668-97DA-811959BA3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A8C2D6-3EFB-4A40-A75B-99322F43D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1E09E0-6D26-4196-B055-FA14EA3D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6AA482-AE4F-47B3-A19D-BBF5D7D6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3039B2-94FF-4A35-B6D3-D0FBFB11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12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D4057-CB43-4375-92C4-699F5774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801A77-9E88-4E0A-A787-3DBF958D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83B277-C2C1-4FC0-9B5C-8C4C21FE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76C56A-1AD0-4CA6-A6F6-F95F3F523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EFA962-1B6A-4644-9107-799A9D910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43AA6C-A5FF-402F-8549-F35AD21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965165-168B-405B-949C-70E8B961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5C2217F-5683-4344-BC0E-B4B7A132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53B3C-1CA6-48B9-843B-1556B486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DA56D4-5DBE-417E-9911-3B299188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E741CF-A8D2-4143-9D3F-F7240050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9FC16D-62F9-49E7-AA53-04C4B7A3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76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5ED779-DC43-4B0F-A650-EA019341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5A309B-8AD8-477F-964A-B67F29E2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EB205-57D6-4F21-AEAE-4E865816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91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E490F-408D-41B9-B9A5-8BB1A69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C84732-1D61-4DFF-8AC4-DD5FCB49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71E79E-43E9-497A-A4D8-AD7982F2D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E8389-D88B-4933-B835-6E8281FA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9A5565-FF16-432F-B552-D98A59C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8D6527-1E10-48EB-A240-2757BB58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1B004-AE51-4796-8999-71AE5205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B359D4-6FAF-42C9-BE9A-62DA82058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63589B-71E6-4C52-96E1-7EBC16312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71100A-360A-4579-9749-5247B77A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BC0107-2DBD-4F62-BE1A-A0A23703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E7781C-403A-478F-9EF2-63CB8CD9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82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413BF8-B0D9-4637-9946-4A220E49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D92BA9-392F-4383-B925-315AC1D9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2D7BAB-5CEA-4A68-A310-1BB7992D1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295C-8C13-4D02-AB82-71DE878196F2}" type="datetimeFigureOut">
              <a:rPr lang="zh-TW" altLang="en-US" smtClean="0"/>
              <a:t>2021/4/19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C5CB6-7BAA-4435-96DF-C12045818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7075DA-BBD9-4BC2-8A6A-A166857CD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00A1-F33E-4F58-9E20-40E2C5229C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0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0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12BF7-1900-4996-BDF0-44E3ECD06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Directly reconstructing PCAs of heterogeneous</a:t>
            </a:r>
            <a:r>
              <a:rPr lang="zh-TW" altLang="en-US" dirty="0"/>
              <a:t> </a:t>
            </a:r>
            <a:r>
              <a:rPr lang="en-US" altLang="zh-TW" dirty="0"/>
              <a:t>particles</a:t>
            </a:r>
            <a:r>
              <a:rPr lang="zh-TW" altLang="en-US" dirty="0"/>
              <a:t> </a:t>
            </a:r>
            <a:r>
              <a:rPr lang="en-US" altLang="zh-TW" dirty="0"/>
              <a:t>from cryo-EM images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16D5DF-C009-47DA-BD59-6675F56AC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Hemant D. </a:t>
            </a:r>
            <a:r>
              <a:rPr lang="en-US" altLang="zh-TW" dirty="0" err="1"/>
              <a:t>Tagare</a:t>
            </a:r>
            <a:r>
              <a:rPr lang="en-US" altLang="zh-TW" dirty="0"/>
              <a:t>, Alp </a:t>
            </a:r>
            <a:r>
              <a:rPr lang="en-US" altLang="zh-TW" dirty="0" err="1"/>
              <a:t>Kucukelbir</a:t>
            </a:r>
            <a:r>
              <a:rPr lang="en-US" altLang="zh-TW" dirty="0"/>
              <a:t>, Fred J. </a:t>
            </a:r>
            <a:r>
              <a:rPr lang="en-US" altLang="zh-TW" dirty="0" err="1"/>
              <a:t>Sigworth</a:t>
            </a:r>
            <a:r>
              <a:rPr lang="en-US" altLang="zh-TW" dirty="0"/>
              <a:t>, Hongwei Wang, Murali Rao </a:t>
            </a:r>
          </a:p>
          <a:p>
            <a:r>
              <a:rPr lang="en-US" altLang="zh-TW" dirty="0"/>
              <a:t>2021/4/20 </a:t>
            </a:r>
            <a:r>
              <a:rPr lang="zh-TW" altLang="en-US" dirty="0"/>
              <a:t>陳慶豐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01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D1A8C-B647-47B6-89BC-6C1BD4CD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Q-function for non-iterative approach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34F07CF-EA08-4634-AD26-F1D00DCB154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3637599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34F07CF-EA08-4634-AD26-F1D00DCB1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637599" cy="506870"/>
              </a:xfrm>
              <a:prstGeom prst="rect">
                <a:avLst/>
              </a:prstGeom>
              <a:blipFill>
                <a:blip r:embed="rId2"/>
                <a:stretch>
                  <a:fillRect l="-336" t="-73494" b="-1228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EB826F4-EC5C-4D98-A3E4-A3E3773127F7}"/>
                  </a:ext>
                </a:extLst>
              </p:cNvPr>
              <p:cNvSpPr/>
              <p:nvPr/>
            </p:nvSpPr>
            <p:spPr>
              <a:xfrm>
                <a:off x="1864122" y="2325677"/>
                <a:ext cx="2463367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EB826F4-EC5C-4D98-A3E4-A3E377312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22" y="2325677"/>
                <a:ext cx="2463367" cy="506870"/>
              </a:xfrm>
              <a:prstGeom prst="rect">
                <a:avLst/>
              </a:prstGeom>
              <a:blipFill>
                <a:blip r:embed="rId3"/>
                <a:stretch>
                  <a:fillRect l="-4208" t="-73494" b="-1228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6FA9E3-A829-4336-869F-4A6525E0EC6A}"/>
                  </a:ext>
                </a:extLst>
              </p:cNvPr>
              <p:cNvSpPr/>
              <p:nvPr/>
            </p:nvSpPr>
            <p:spPr>
              <a:xfrm>
                <a:off x="1864122" y="2832547"/>
                <a:ext cx="40886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26FA9E3-A829-4336-869F-4A6525E0E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22" y="2832547"/>
                <a:ext cx="40886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7CE6E2F-C962-4B66-B9E9-DE15CE3B546A}"/>
                  </a:ext>
                </a:extLst>
              </p:cNvPr>
              <p:cNvSpPr/>
              <p:nvPr/>
            </p:nvSpPr>
            <p:spPr>
              <a:xfrm>
                <a:off x="1864122" y="3541267"/>
                <a:ext cx="4949368" cy="710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7CE6E2F-C962-4B66-B9E9-DE15CE3B5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22" y="3541267"/>
                <a:ext cx="4949368" cy="710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B188445-C368-4624-BA1A-7681DE0CFFF0}"/>
                  </a:ext>
                </a:extLst>
              </p:cNvPr>
              <p:cNvSpPr/>
              <p:nvPr/>
            </p:nvSpPr>
            <p:spPr>
              <a:xfrm>
                <a:off x="1864122" y="4249987"/>
                <a:ext cx="6096000" cy="7087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B188445-C368-4624-BA1A-7681DE0CF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22" y="4249987"/>
                <a:ext cx="6096000" cy="708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E7A303F-586E-4280-84B1-9A68D26F78D9}"/>
                  </a:ext>
                </a:extLst>
              </p:cNvPr>
              <p:cNvSpPr/>
              <p:nvPr/>
            </p:nvSpPr>
            <p:spPr>
              <a:xfrm>
                <a:off x="1864122" y="4878705"/>
                <a:ext cx="7402426" cy="718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E7A303F-586E-4280-84B1-9A68D26F78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22" y="4878705"/>
                <a:ext cx="7402426" cy="718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3DAC3D8-AC5B-4274-AD10-C4514667BABB}"/>
                  </a:ext>
                </a:extLst>
              </p:cNvPr>
              <p:cNvSpPr/>
              <p:nvPr/>
            </p:nvSpPr>
            <p:spPr>
              <a:xfrm>
                <a:off x="1864122" y="5515760"/>
                <a:ext cx="7907574" cy="718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3DAC3D8-AC5B-4274-AD10-C4514667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22" y="5515760"/>
                <a:ext cx="7907574" cy="718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EDDB43F2-D57E-4DEA-A5C3-5B2FC18E9F3C}"/>
              </a:ext>
            </a:extLst>
          </p:cNvPr>
          <p:cNvSpPr/>
          <p:nvPr/>
        </p:nvSpPr>
        <p:spPr>
          <a:xfrm>
            <a:off x="753358" y="1690687"/>
            <a:ext cx="8852555" cy="4700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42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D1A8C-B647-47B6-89BC-6C1BD4CD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Q-function for non-iterative approach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34F07CF-EA08-4634-AD26-F1D00DCB1545}"/>
                  </a:ext>
                </a:extLst>
              </p:cNvPr>
              <p:cNvSpPr/>
              <p:nvPr/>
            </p:nvSpPr>
            <p:spPr>
              <a:xfrm>
                <a:off x="838200" y="1690688"/>
                <a:ext cx="8411598" cy="995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zh-TW" altLang="en-US" dirty="0"/>
                      <m:t> </m:t>
                    </m:r>
                  </m:oMath>
                </a14:m>
                <a:r>
                  <a:rPr lang="zh-TW" altLang="en-US" dirty="0"/>
                  <a:t> </a:t>
                </a:r>
              </a:p>
              <a:p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34F07CF-EA08-4634-AD26-F1D00DCB1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411598" cy="995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2D5A6A5B-594E-4CC0-A15C-3F2FABB81940}"/>
              </a:ext>
            </a:extLst>
          </p:cNvPr>
          <p:cNvSpPr txBox="1"/>
          <p:nvPr/>
        </p:nvSpPr>
        <p:spPr>
          <a:xfrm>
            <a:off x="838200" y="2322276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Which gives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B15D6B-2C1F-4E36-9D08-E11FC03D2FE9}"/>
                  </a:ext>
                </a:extLst>
              </p:cNvPr>
              <p:cNvSpPr/>
              <p:nvPr/>
            </p:nvSpPr>
            <p:spPr>
              <a:xfrm>
                <a:off x="838200" y="2710342"/>
                <a:ext cx="5073440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</m:sSub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μ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B15D6B-2C1F-4E36-9D08-E11FC03D2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10342"/>
                <a:ext cx="5073440" cy="71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1BE520-12FE-45BA-BFA1-4D4D4A1BDB1D}"/>
                  </a:ext>
                </a:extLst>
              </p:cNvPr>
              <p:cNvSpPr/>
              <p:nvPr/>
            </p:nvSpPr>
            <p:spPr>
              <a:xfrm>
                <a:off x="1300114" y="3394602"/>
                <a:ext cx="7579936" cy="593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11BE520-12FE-45BA-BFA1-4D4D4A1BD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14" y="3394602"/>
                <a:ext cx="7579936" cy="593176"/>
              </a:xfrm>
              <a:prstGeom prst="rect">
                <a:avLst/>
              </a:prstGeom>
              <a:blipFill>
                <a:blip r:embed="rId4"/>
                <a:stretch>
                  <a:fillRect t="-60825" b="-92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79FDB77-E507-4D79-A0FC-48B30F59DE46}"/>
                  </a:ext>
                </a:extLst>
              </p:cNvPr>
              <p:cNvSpPr/>
              <p:nvPr/>
            </p:nvSpPr>
            <p:spPr>
              <a:xfrm>
                <a:off x="1300114" y="3977510"/>
                <a:ext cx="4737772" cy="593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79FDB77-E507-4D79-A0FC-48B30F59D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14" y="3977510"/>
                <a:ext cx="4737772" cy="593176"/>
              </a:xfrm>
              <a:prstGeom prst="rect">
                <a:avLst/>
              </a:prstGeom>
              <a:blipFill>
                <a:blip r:embed="rId5"/>
                <a:stretch>
                  <a:fillRect t="-60204" b="-908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C81C9A2-3252-4C8A-AE99-B43B8F7A9FF8}"/>
                  </a:ext>
                </a:extLst>
              </p:cNvPr>
              <p:cNvSpPr/>
              <p:nvPr/>
            </p:nvSpPr>
            <p:spPr>
              <a:xfrm>
                <a:off x="1300114" y="4563696"/>
                <a:ext cx="4383508" cy="593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en-US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C81C9A2-3252-4C8A-AE99-B43B8F7A9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14" y="4563696"/>
                <a:ext cx="4383508" cy="593176"/>
              </a:xfrm>
              <a:prstGeom prst="rect">
                <a:avLst/>
              </a:prstGeom>
              <a:blipFill>
                <a:blip r:embed="rId6"/>
                <a:stretch>
                  <a:fillRect t="-60825" b="-92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9A38424-3B97-447D-98C5-880C4155567D}"/>
                  </a:ext>
                </a:extLst>
              </p:cNvPr>
              <p:cNvSpPr/>
              <p:nvPr/>
            </p:nvSpPr>
            <p:spPr>
              <a:xfrm>
                <a:off x="1300113" y="5241361"/>
                <a:ext cx="7664777" cy="701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sz="20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zh-TW" altLang="zh-TW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term, we can’t have close form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But we can use gradient descent to optimize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μ</m:t>
                    </m:r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zh-TW" altLang="zh-TW" sz="20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9A38424-3B97-447D-98C5-880C41555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13" y="5241361"/>
                <a:ext cx="7664777" cy="701795"/>
              </a:xfrm>
              <a:prstGeom prst="rect">
                <a:avLst/>
              </a:prstGeom>
              <a:blipFill>
                <a:blip r:embed="rId7"/>
                <a:stretch>
                  <a:fillRect l="-795" t="-5217" b="-13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A605AFA-FF29-4793-B559-A29FD2E97E12}"/>
              </a:ext>
            </a:extLst>
          </p:cNvPr>
          <p:cNvSpPr/>
          <p:nvPr/>
        </p:nvSpPr>
        <p:spPr>
          <a:xfrm>
            <a:off x="640236" y="1525661"/>
            <a:ext cx="8946824" cy="455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177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48769-8E0A-4D64-BA86-855FDFD8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Multilinear form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0C15AF-6B4F-4F02-A746-CDC93D14996D}"/>
                  </a:ext>
                </a:extLst>
              </p:cNvPr>
              <p:cNvSpPr/>
              <p:nvPr/>
            </p:nvSpPr>
            <p:spPr>
              <a:xfrm>
                <a:off x="838200" y="2296985"/>
                <a:ext cx="3555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20C15AF-6B4F-4F02-A746-CDC93D149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6985"/>
                <a:ext cx="3555845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332646-BCF1-4A3F-A70D-437182BA58CF}"/>
                  </a:ext>
                </a:extLst>
              </p:cNvPr>
              <p:cNvSpPr/>
              <p:nvPr/>
            </p:nvSpPr>
            <p:spPr>
              <a:xfrm>
                <a:off x="1020366" y="2678160"/>
                <a:ext cx="1214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μz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332646-BCF1-4A3F-A70D-437182BA5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6" y="2678160"/>
                <a:ext cx="121475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521618F8-C8A4-4281-9446-A3B7449D5F4E}"/>
              </a:ext>
            </a:extLst>
          </p:cNvPr>
          <p:cNvSpPr txBox="1"/>
          <p:nvPr/>
        </p:nvSpPr>
        <p:spPr>
          <a:xfrm>
            <a:off x="838200" y="1927653"/>
            <a:ext cx="27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Original form (vector form)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ABD26F-4FAC-4AA3-8CB4-80610F8F9418}"/>
                  </a:ext>
                </a:extLst>
              </p:cNvPr>
              <p:cNvSpPr/>
              <p:nvPr/>
            </p:nvSpPr>
            <p:spPr>
              <a:xfrm>
                <a:off x="838200" y="3441177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z</m:t>
                    </m:r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ABD26F-4FAC-4AA3-8CB4-80610F8F94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41177"/>
                <a:ext cx="305513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F6A9AD6F-340E-4851-A25E-7B31B51E079B}"/>
              </a:ext>
            </a:extLst>
          </p:cNvPr>
          <p:cNvSpPr txBox="1"/>
          <p:nvPr/>
        </p:nvSpPr>
        <p:spPr>
          <a:xfrm>
            <a:off x="838200" y="3087948"/>
            <a:ext cx="302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Multilinear form (tensor form)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51637C-FF53-4AE3-8810-4F915C9AD697}"/>
              </a:ext>
            </a:extLst>
          </p:cNvPr>
          <p:cNvSpPr txBox="1"/>
          <p:nvPr/>
        </p:nvSpPr>
        <p:spPr>
          <a:xfrm>
            <a:off x="877687" y="4310129"/>
            <a:ext cx="88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where 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C634EEE-F81A-460C-884D-AC4731272A67}"/>
                  </a:ext>
                </a:extLst>
              </p:cNvPr>
              <p:cNvSpPr txBox="1"/>
              <p:nvPr/>
            </p:nvSpPr>
            <p:spPr>
              <a:xfrm>
                <a:off x="938984" y="4679461"/>
                <a:ext cx="1599862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TW" altLang="en-US" b="0" dirty="0"/>
                  <a:t> </a:t>
                </a:r>
                <a:endParaRPr lang="en-US" altLang="zh-TW" b="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C634EEE-F81A-460C-884D-AC473127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84" y="4679461"/>
                <a:ext cx="1599862" cy="281937"/>
              </a:xfrm>
              <a:prstGeom prst="rect">
                <a:avLst/>
              </a:prstGeom>
              <a:blipFill>
                <a:blip r:embed="rId5"/>
                <a:stretch>
                  <a:fillRect l="-3817" t="-6522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1CA7D71-F332-4238-B3F8-A70EC765AD0E}"/>
                  </a:ext>
                </a:extLst>
              </p:cNvPr>
              <p:cNvSpPr/>
              <p:nvPr/>
            </p:nvSpPr>
            <p:spPr>
              <a:xfrm>
                <a:off x="838200" y="5043308"/>
                <a:ext cx="2038755" cy="374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1CA7D71-F332-4238-B3F8-A70EC765A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43308"/>
                <a:ext cx="2038755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00F2870-C03A-4D20-B9E3-BB22AE304839}"/>
                  </a:ext>
                </a:extLst>
              </p:cNvPr>
              <p:cNvSpPr/>
              <p:nvPr/>
            </p:nvSpPr>
            <p:spPr>
              <a:xfrm>
                <a:off x="838200" y="5407155"/>
                <a:ext cx="1374800" cy="374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TW" altLang="en-US" dirty="0"/>
                  <a:t>  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00F2870-C03A-4D20-B9E3-BB22AE304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7155"/>
                <a:ext cx="1374800" cy="374270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726B98C-CF9E-4B73-88D1-952251F2DE1F}"/>
                  </a:ext>
                </a:extLst>
              </p:cNvPr>
              <p:cNvSpPr/>
              <p:nvPr/>
            </p:nvSpPr>
            <p:spPr>
              <a:xfrm>
                <a:off x="5590085" y="4041015"/>
                <a:ext cx="3968009" cy="400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d>
                          <m:dPr>
                            <m:ctrl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d>
                          <m:dPr>
                            <m:ctrl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zh-TW" altLang="en-US" dirty="0"/>
                  <a:t>   </a:t>
                </a:r>
                <a:r>
                  <a:rPr lang="en-US" altLang="zh-TW" dirty="0"/>
                  <a:t>(matrix form)</a:t>
                </a:r>
                <a:endParaRPr lang="zh-TW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726B98C-CF9E-4B73-88D1-952251F2D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85" y="4041015"/>
                <a:ext cx="3968009" cy="400174"/>
              </a:xfrm>
              <a:prstGeom prst="rect">
                <a:avLst/>
              </a:prstGeom>
              <a:blipFill>
                <a:blip r:embed="rId8"/>
                <a:stretch>
                  <a:fillRect t="-6061" r="-614" b="-181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F7EA7D2-F978-484B-91C2-66859A443D22}"/>
                  </a:ext>
                </a:extLst>
              </p:cNvPr>
              <p:cNvSpPr txBox="1"/>
              <p:nvPr/>
            </p:nvSpPr>
            <p:spPr>
              <a:xfrm>
                <a:off x="938984" y="3764016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3F7EA7D2-F978-484B-91C2-66859A44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84" y="3764016"/>
                <a:ext cx="304571" cy="276999"/>
              </a:xfrm>
              <a:prstGeom prst="rect">
                <a:avLst/>
              </a:prstGeom>
              <a:blipFill>
                <a:blip r:embed="rId9"/>
                <a:stretch>
                  <a:fillRect l="-2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1DD0B70-605D-474B-A70C-51F1B8CF11DA}"/>
                  </a:ext>
                </a:extLst>
              </p:cNvPr>
              <p:cNvSpPr/>
              <p:nvPr/>
            </p:nvSpPr>
            <p:spPr>
              <a:xfrm>
                <a:off x="838200" y="4030327"/>
                <a:ext cx="386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z</m:t>
                    </m:r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×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(tensor form)</a:t>
                </a:r>
                <a:endParaRPr lang="zh-TW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1DD0B70-605D-474B-A70C-51F1B8CF1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0327"/>
                <a:ext cx="3863750" cy="369332"/>
              </a:xfrm>
              <a:prstGeom prst="rect">
                <a:avLst/>
              </a:prstGeom>
              <a:blipFill>
                <a:blip r:embed="rId10"/>
                <a:stretch>
                  <a:fillRect t="-8197" r="-79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C90B395-556E-419B-9DB4-6F0A7E6CDAB4}"/>
                  </a:ext>
                </a:extLst>
              </p:cNvPr>
              <p:cNvSpPr txBox="1"/>
              <p:nvPr/>
            </p:nvSpPr>
            <p:spPr>
              <a:xfrm>
                <a:off x="5296395" y="4124676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C90B395-556E-419B-9DB4-6F0A7E6CD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395" y="4124676"/>
                <a:ext cx="304571" cy="276999"/>
              </a:xfrm>
              <a:prstGeom prst="rect">
                <a:avLst/>
              </a:prstGeom>
              <a:blipFill>
                <a:blip r:embed="rId11"/>
                <a:stretch>
                  <a:fillRect l="-22000" b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CF94E4-438D-4C27-8C66-56913E4FF6C8}"/>
                  </a:ext>
                </a:extLst>
              </p:cNvPr>
              <p:cNvSpPr/>
              <p:nvPr/>
            </p:nvSpPr>
            <p:spPr>
              <a:xfrm>
                <a:off x="5590085" y="4844914"/>
                <a:ext cx="3979166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</m:e>
                    </m:acc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acc>
                      <m:accPr>
                        <m:chr m:val="̃"/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</m:e>
                    </m:acc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  (vector form)</a:t>
                </a:r>
                <a:endParaRPr lang="zh-TW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CF94E4-438D-4C27-8C66-56913E4FF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085" y="4844914"/>
                <a:ext cx="3979166" cy="388889"/>
              </a:xfrm>
              <a:prstGeom prst="rect">
                <a:avLst/>
              </a:prstGeom>
              <a:blipFill>
                <a:blip r:embed="rId12"/>
                <a:stretch>
                  <a:fillRect t="-7813" r="-766" b="-20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C0CE8-527C-4E6B-8D9B-AD1ABD74C501}"/>
                  </a:ext>
                </a:extLst>
              </p:cNvPr>
              <p:cNvSpPr txBox="1"/>
              <p:nvPr/>
            </p:nvSpPr>
            <p:spPr>
              <a:xfrm>
                <a:off x="5693780" y="4521748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C0CE8-527C-4E6B-8D9B-AD1ABD74C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80" y="4521748"/>
                <a:ext cx="304571" cy="276999"/>
              </a:xfrm>
              <a:prstGeom prst="rect">
                <a:avLst/>
              </a:prstGeom>
              <a:blipFill>
                <a:blip r:embed="rId13"/>
                <a:stretch>
                  <a:fillRect l="-22000" b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5D083DA8-8317-4529-9A8B-CF6AC224E255}"/>
              </a:ext>
            </a:extLst>
          </p:cNvPr>
          <p:cNvSpPr/>
          <p:nvPr/>
        </p:nvSpPr>
        <p:spPr>
          <a:xfrm>
            <a:off x="753357" y="1690688"/>
            <a:ext cx="4357411" cy="442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45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FE1B9-BE6B-43A8-BD92-BFD04625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Q-function for multilinear form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EC5BA2-8893-4AAF-A524-C733A742D355}"/>
                  </a:ext>
                </a:extLst>
              </p:cNvPr>
              <p:cNvSpPr/>
              <p:nvPr/>
            </p:nvSpPr>
            <p:spPr>
              <a:xfrm>
                <a:off x="838200" y="1854438"/>
                <a:ext cx="9037164" cy="718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zh-TW" altLang="en-US" dirty="0"/>
                      <m:t> 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EC5BA2-8893-4AAF-A524-C733A742D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4438"/>
                <a:ext cx="9037164" cy="718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B2C9A82-0180-4B6A-8EAE-72FCA1E6EA11}"/>
                  </a:ext>
                </a:extLst>
              </p:cNvPr>
              <p:cNvSpPr/>
              <p:nvPr/>
            </p:nvSpPr>
            <p:spPr>
              <a:xfrm>
                <a:off x="838200" y="2725509"/>
                <a:ext cx="258429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</m:e>
                    </m:acc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acc>
                      <m:accPr>
                        <m:chr m:val="̃"/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</m:e>
                    </m:acc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B2C9A82-0180-4B6A-8EAE-72FCA1E6E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5509"/>
                <a:ext cx="2584297" cy="388889"/>
              </a:xfrm>
              <a:prstGeom prst="rect">
                <a:avLst/>
              </a:prstGeom>
              <a:blipFill>
                <a:blip r:embed="rId3"/>
                <a:stretch>
                  <a:fillRect r="-19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117AB2-8F94-4256-AEC6-E0D574F97F35}"/>
                  </a:ext>
                </a:extLst>
              </p:cNvPr>
              <p:cNvSpPr/>
              <p:nvPr/>
            </p:nvSpPr>
            <p:spPr>
              <a:xfrm>
                <a:off x="838200" y="3234555"/>
                <a:ext cx="5511573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zh-TW" dirty="0"/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</m:e>
                    </m:acc>
                  </m:oMath>
                </a14:m>
                <a:r>
                  <a:rPr lang="en-US" altLang="zh-TW" dirty="0"/>
                  <a:t>, we get: 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9117AB2-8F94-4256-AEC6-E0D574F97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34555"/>
                <a:ext cx="5511573" cy="388889"/>
              </a:xfrm>
              <a:prstGeom prst="rect">
                <a:avLst/>
              </a:prstGeom>
              <a:blipFill>
                <a:blip r:embed="rId4"/>
                <a:stretch>
                  <a:fillRect l="-996" t="-7937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A53B97-0FD1-4467-892D-576D3C7B0B88}"/>
                  </a:ext>
                </a:extLst>
              </p:cNvPr>
              <p:cNvSpPr/>
              <p:nvPr/>
            </p:nvSpPr>
            <p:spPr>
              <a:xfrm>
                <a:off x="838200" y="3743601"/>
                <a:ext cx="12246204" cy="760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160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zh-TW" altLang="en-US" sz="16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TW" altLang="en-US" sz="160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zh-TW" altLang="en-US" sz="160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TW" altLang="en-US" sz="16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160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 sz="16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TW" altLang="en-US" sz="160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 sz="16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sz="160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sz="160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sz="160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 sz="16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 sz="16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sz="160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sz="160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600" i="0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TW" sz="160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1600" i="0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6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⨂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⨂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6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⨂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⨂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sz="160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sz="160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600" i="0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TW" sz="160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1600" i="0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 sz="160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sz="160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600" i="0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TW" sz="160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1600" i="0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60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160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60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⨂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60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60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⨂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60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60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zh-TW" altLang="en-US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en-US" sz="16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en-US" sz="160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zh-TW" altLang="en-US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 sz="16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TW" altLang="en-US" sz="160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sz="160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sz="160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TW" sz="1600" i="0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z</m:t>
                                                        </m:r>
                                                      </m:e>
                                                      <m:sub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altLang="zh-TW" sz="160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altLang="zh-TW" sz="1600" i="0" smtClean="0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e>
                                                        </m:d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TW" altLang="en-US" sz="160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j</m:t>
                                                </m:r>
                                              </m:sub>
                                            </m:sSub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sz="160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600" i="0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TW" sz="160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1600" i="0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zh-TW" altLang="en-US" sz="1600" dirty="0"/>
                      <m:t> </m:t>
                    </m:r>
                  </m:oMath>
                </a14:m>
                <a:r>
                  <a:rPr lang="zh-TW" altLang="en-US" sz="1600" dirty="0"/>
                  <a:t>  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3A53B97-0FD1-4467-892D-576D3C7B0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3601"/>
                <a:ext cx="12246204" cy="760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13A0B4A-122F-4D9F-8D1A-1B9D4BE9FB46}"/>
                  </a:ext>
                </a:extLst>
              </p:cNvPr>
              <p:cNvSpPr/>
              <p:nvPr/>
            </p:nvSpPr>
            <p:spPr>
              <a:xfrm>
                <a:off x="838200" y="4413684"/>
                <a:ext cx="12246204" cy="760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160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zh-TW" altLang="en-US" sz="16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TW" altLang="en-US" sz="1600" i="0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zh-TW" altLang="en-US" sz="160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TW" altLang="en-US" sz="16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TW" altLang="en-US" sz="160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 sz="16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TW" altLang="en-US" sz="160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 sz="16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sz="160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sz="160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sz="160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 sz="16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 sz="16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1600" b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600" b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1600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600" i="0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0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⨂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160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600" i="0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0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600" b="0" i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sz="160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sz="16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60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TW" sz="16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1600" i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6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60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TW" sz="1600" b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60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⨂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sz="16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sz="16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60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TW" sz="16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1600" i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 sz="16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sz="16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60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TW" sz="16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1600" i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sz="1600" b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TW" sz="160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600" i="0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600" i="0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600" i="0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600" i="0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600" i="0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600" b="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zh-TW" sz="160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sz="160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60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160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sz="160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zh-TW" altLang="en-US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en-US" sz="160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en-US" sz="160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zh-TW" altLang="en-US" sz="16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 sz="16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 sz="16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 sz="16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TW" altLang="en-US" sz="160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sz="16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̃"/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TW" sz="16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TW" sz="1600" i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z</m:t>
                                                        </m:r>
                                                      </m:e>
                                                      <m:sub>
                                                        <m:d>
                                                          <m:dPr>
                                                            <m:ctrlPr>
                                                              <a:rPr lang="en-US" altLang="zh-TW" sz="16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altLang="zh-TW" sz="1600" i="0" smtClean="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e>
                                                        </m:d>
                                                      </m:sub>
                                                    </m:sSub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TW" altLang="en-US" sz="160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j</m:t>
                                                </m:r>
                                              </m:sub>
                                            </m:sSub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altLang="zh-TW" sz="16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sz="16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60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en-US" altLang="zh-TW" sz="160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1600" i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sz="1600" i="0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zh-TW" altLang="en-US" sz="160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zh-TW" altLang="en-US" sz="1600" dirty="0"/>
                      <m:t> </m:t>
                    </m:r>
                  </m:oMath>
                </a14:m>
                <a:r>
                  <a:rPr lang="zh-TW" altLang="en-US" sz="1600" dirty="0"/>
                  <a:t>  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13A0B4A-122F-4D9F-8D1A-1B9D4BE9F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13684"/>
                <a:ext cx="12246204" cy="760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A57BDA7-0F50-49C7-A408-C3FF3CDB7CC1}"/>
                  </a:ext>
                </a:extLst>
              </p:cNvPr>
              <p:cNvSpPr/>
              <p:nvPr/>
            </p:nvSpPr>
            <p:spPr>
              <a:xfrm>
                <a:off x="838200" y="5381613"/>
                <a:ext cx="8705653" cy="6371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i="0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0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⨂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i="0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0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TW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en-US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en-US" altLang="zh-TW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TW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TW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TW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TW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⨂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A57BDA7-0F50-49C7-A408-C3FF3CDB7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1613"/>
                <a:ext cx="8705653" cy="637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D774DF9-355F-44A8-98FC-D20C2A5ABBA3}"/>
                  </a:ext>
                </a:extLst>
              </p:cNvPr>
              <p:cNvSpPr txBox="1"/>
              <p:nvPr/>
            </p:nvSpPr>
            <p:spPr>
              <a:xfrm>
                <a:off x="923043" y="5100139"/>
                <a:ext cx="30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D774DF9-355F-44A8-98FC-D20C2A5AB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43" y="5100139"/>
                <a:ext cx="304571" cy="276999"/>
              </a:xfrm>
              <a:prstGeom prst="rect">
                <a:avLst/>
              </a:prstGeom>
              <a:blipFill>
                <a:blip r:embed="rId8"/>
                <a:stretch>
                  <a:fillRect l="-22000" b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BB4128ED-F61B-4CC8-A0A9-C676644F5B1B}"/>
              </a:ext>
            </a:extLst>
          </p:cNvPr>
          <p:cNvSpPr/>
          <p:nvPr/>
        </p:nvSpPr>
        <p:spPr>
          <a:xfrm>
            <a:off x="640236" y="1525660"/>
            <a:ext cx="11058428" cy="46866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43AB03F-D3F7-4280-83D7-634B81CF1484}"/>
              </a:ext>
            </a:extLst>
          </p:cNvPr>
          <p:cNvCxnSpPr>
            <a:cxnSpLocks/>
          </p:cNvCxnSpPr>
          <p:nvPr/>
        </p:nvCxnSpPr>
        <p:spPr>
          <a:xfrm>
            <a:off x="640236" y="3207428"/>
            <a:ext cx="11058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01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53ADB-7566-4B52-862E-9AEA7B4D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45FB6-C1E1-49DF-BF12-1BA7DF05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2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BE364-634E-4423-A6C2-C9D66A8A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Outline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CADCD-9714-4CF9-9543-3550908F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Model formulation</a:t>
            </a:r>
          </a:p>
          <a:p>
            <a:r>
              <a:rPr lang="en-US" altLang="zh-TW" dirty="0"/>
              <a:t>Methodology</a:t>
            </a:r>
          </a:p>
          <a:p>
            <a:pPr lvl="1"/>
            <a:r>
              <a:rPr lang="en-US" altLang="zh-TW" dirty="0"/>
              <a:t>Likelihood</a:t>
            </a:r>
          </a:p>
          <a:p>
            <a:pPr lvl="1"/>
            <a:r>
              <a:rPr lang="en-US" altLang="zh-TW" dirty="0"/>
              <a:t>Expectation</a:t>
            </a:r>
          </a:p>
          <a:p>
            <a:pPr lvl="1"/>
            <a:r>
              <a:rPr lang="en-US" altLang="zh-TW" dirty="0"/>
              <a:t>Q-function</a:t>
            </a:r>
          </a:p>
          <a:p>
            <a:pPr lvl="1"/>
            <a:r>
              <a:rPr lang="en-US" altLang="zh-TW" dirty="0"/>
              <a:t>Maximization</a:t>
            </a:r>
          </a:p>
          <a:p>
            <a:r>
              <a:rPr lang="en-US" altLang="zh-TW" dirty="0"/>
              <a:t>Results</a:t>
            </a:r>
          </a:p>
          <a:p>
            <a:r>
              <a:rPr lang="en-US" altLang="zh-TW" dirty="0"/>
              <a:t>Non-iterative form</a:t>
            </a:r>
          </a:p>
          <a:p>
            <a:r>
              <a:rPr lang="en-US" altLang="zh-TW" dirty="0"/>
              <a:t>Multilinear form</a:t>
            </a:r>
          </a:p>
        </p:txBody>
      </p:sp>
    </p:spTree>
    <p:extLst>
      <p:ext uri="{BB962C8B-B14F-4D97-AF65-F5344CB8AC3E}">
        <p14:creationId xmlns:p14="http://schemas.microsoft.com/office/powerpoint/2010/main" val="416071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0C57E11-2946-4316-87ED-9E28367083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2" b="1720"/>
          <a:stretch/>
        </p:blipFill>
        <p:spPr>
          <a:xfrm>
            <a:off x="6009733" y="4493497"/>
            <a:ext cx="4506395" cy="23503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4C35E7-D2F9-4FE4-A374-AEA69974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Introduction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DE38DC-4D9E-4757-A4A7-0C0838D88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07" r="9941" b="10641"/>
          <a:stretch/>
        </p:blipFill>
        <p:spPr>
          <a:xfrm>
            <a:off x="5887375" y="1872133"/>
            <a:ext cx="4751110" cy="2402211"/>
          </a:xfrm>
          <a:prstGeom prst="rect">
            <a:avLst/>
          </a:prstGeom>
        </p:spPr>
      </p:pic>
      <p:pic>
        <p:nvPicPr>
          <p:cNvPr id="6" name="圖片 5" descr="F1B6934D">
            <a:extLst>
              <a:ext uri="{FF2B5EF4-FFF2-40B4-BE49-F238E27FC236}">
                <a16:creationId xmlns:a16="http://schemas.microsoft.com/office/drawing/2014/main" id="{5BEE83F8-8128-45B8-B948-89254ABA1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3"/>
          <a:stretch/>
        </p:blipFill>
        <p:spPr bwMode="auto">
          <a:xfrm>
            <a:off x="263203" y="2590202"/>
            <a:ext cx="5527610" cy="145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15" descr="F1796FC2">
            <a:extLst>
              <a:ext uri="{FF2B5EF4-FFF2-40B4-BE49-F238E27FC236}">
                <a16:creationId xmlns:a16="http://schemas.microsoft.com/office/drawing/2014/main" id="{92E921BF-5852-4354-8A55-09E090076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83"/>
          <a:stretch/>
        </p:blipFill>
        <p:spPr bwMode="auto">
          <a:xfrm>
            <a:off x="263203" y="4850739"/>
            <a:ext cx="5527610" cy="145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815EEC6-A7F4-49E3-B1F6-7531559E132F}"/>
              </a:ext>
            </a:extLst>
          </p:cNvPr>
          <p:cNvSpPr txBox="1"/>
          <p:nvPr/>
        </p:nvSpPr>
        <p:spPr>
          <a:xfrm flipH="1">
            <a:off x="1150366" y="1909033"/>
            <a:ext cx="405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2D principal component denoising 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BA003C-FFDE-4D94-AA3B-8C97151A274A}"/>
              </a:ext>
            </a:extLst>
          </p:cNvPr>
          <p:cNvSpPr txBox="1"/>
          <p:nvPr/>
        </p:nvSpPr>
        <p:spPr>
          <a:xfrm flipH="1">
            <a:off x="6373680" y="1451807"/>
            <a:ext cx="40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3D principal component  reconstruction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13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CF536-C677-47A1-A50A-F9826591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 for heterogeneous particle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8FCCA6-BD86-445C-B675-C379D0A32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13" y="1773000"/>
            <a:ext cx="4802419" cy="3971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D102FF-84DF-4F3F-B1D9-78663547CCC7}"/>
                  </a:ext>
                </a:extLst>
              </p:cNvPr>
              <p:cNvSpPr/>
              <p:nvPr/>
            </p:nvSpPr>
            <p:spPr>
              <a:xfrm>
                <a:off x="838201" y="1773000"/>
                <a:ext cx="516353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as a random variable on 3d space, that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</m:d>
                  </m:oMath>
                </a14:m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a random variable at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in 3d space</a:t>
                </a:r>
              </a:p>
              <a:p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).</a:t>
                </a:r>
                <a:r>
                  <a:rPr lang="en-US" altLang="zh-TW" dirty="0"/>
                  <a:t> The mean: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altLang="zh-TW" dirty="0"/>
                  <a:t>, and the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TW" dirty="0"/>
                  <a:t> is a deterministic function of any pair of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TW" dirty="0"/>
                  <a:t> in 3d, with </a:t>
                </a:r>
                <a:endParaRPr lang="zh-TW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D102FF-84DF-4F3F-B1D9-78663547C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73000"/>
                <a:ext cx="5163532" cy="2308324"/>
              </a:xfrm>
              <a:prstGeom prst="rect">
                <a:avLst/>
              </a:prstGeom>
              <a:blipFill>
                <a:blip r:embed="rId3"/>
                <a:stretch>
                  <a:fillRect l="-1063" t="-1583" r="-15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617393B-B804-4888-ACA9-CDF21A1E65D8}"/>
                  </a:ext>
                </a:extLst>
              </p:cNvPr>
              <p:cNvSpPr/>
              <p:nvPr/>
            </p:nvSpPr>
            <p:spPr>
              <a:xfrm>
                <a:off x="2367299" y="2742496"/>
                <a:ext cx="1839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617393B-B804-4888-ACA9-CDF21A1E6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299" y="2742496"/>
                <a:ext cx="183903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91EBE93-3E76-4D02-A9C8-E09E276DAE08}"/>
                  </a:ext>
                </a:extLst>
              </p:cNvPr>
              <p:cNvSpPr/>
              <p:nvPr/>
            </p:nvSpPr>
            <p:spPr>
              <a:xfrm>
                <a:off x="1140785" y="3850551"/>
                <a:ext cx="455836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91EBE93-3E76-4D02-A9C8-E09E276DA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5" y="3850551"/>
                <a:ext cx="4558363" cy="404983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880FBBA-EBA2-4438-B536-A1BE0CDBFADD}"/>
              </a:ext>
            </a:extLst>
          </p:cNvPr>
          <p:cNvSpPr/>
          <p:nvPr/>
        </p:nvSpPr>
        <p:spPr>
          <a:xfrm>
            <a:off x="838200" y="5119775"/>
            <a:ext cx="5163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PCA model:</a:t>
            </a:r>
            <a:endParaRPr lang="zh-TW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9E7DEE-AD14-42AF-9D2F-D54EB9C805C0}"/>
                  </a:ext>
                </a:extLst>
              </p:cNvPr>
              <p:cNvSpPr/>
              <p:nvPr/>
            </p:nvSpPr>
            <p:spPr>
              <a:xfrm>
                <a:off x="1642043" y="5444388"/>
                <a:ext cx="3555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09E7DEE-AD14-42AF-9D2F-D54EB9C80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43" y="5444388"/>
                <a:ext cx="3555845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E76D3C-8D26-4C4F-9961-21A57ABDD811}"/>
                  </a:ext>
                </a:extLst>
              </p:cNvPr>
              <p:cNvSpPr/>
              <p:nvPr/>
            </p:nvSpPr>
            <p:spPr>
              <a:xfrm>
                <a:off x="1824209" y="5825563"/>
                <a:ext cx="1199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μz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BE76D3C-8D26-4C4F-9961-21A57ABDD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209" y="5825563"/>
                <a:ext cx="1199303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6876CFF-AE14-4C41-A5F8-BCCCC72D117A}"/>
                  </a:ext>
                </a:extLst>
              </p:cNvPr>
              <p:cNvSpPr txBox="1"/>
              <p:nvPr/>
            </p:nvSpPr>
            <p:spPr>
              <a:xfrm>
                <a:off x="838200" y="4326625"/>
                <a:ext cx="4558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For discrete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×1</m:t>
                    </m:r>
                  </m:oMath>
                </a14:m>
                <a:r>
                  <a:rPr lang="en-US" altLang="zh-TW" dirty="0"/>
                  <a:t>, we have: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56876CFF-AE14-4C41-A5F8-BCCCC72D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26625"/>
                <a:ext cx="4558363" cy="369332"/>
              </a:xfrm>
              <a:prstGeom prst="rect">
                <a:avLst/>
              </a:prstGeom>
              <a:blipFill>
                <a:blip r:embed="rId8"/>
                <a:stretch>
                  <a:fillRect l="-1205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A9DF82F-74AB-4146-BDAC-F86F08B0B485}"/>
                  </a:ext>
                </a:extLst>
              </p:cNvPr>
              <p:cNvSpPr txBox="1"/>
              <p:nvPr/>
            </p:nvSpPr>
            <p:spPr>
              <a:xfrm>
                <a:off x="2072635" y="4725647"/>
                <a:ext cx="2428357" cy="314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A9DF82F-74AB-4146-BDAC-F86F08B0B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35" y="4725647"/>
                <a:ext cx="2428357" cy="314830"/>
              </a:xfrm>
              <a:prstGeom prst="rect">
                <a:avLst/>
              </a:prstGeom>
              <a:blipFill>
                <a:blip r:embed="rId9"/>
                <a:stretch>
                  <a:fillRect l="-3266" t="-11538" r="-503" b="-4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31C3A89B-B8E9-42AE-B1F3-42810DF984EE}"/>
              </a:ext>
            </a:extLst>
          </p:cNvPr>
          <p:cNvSpPr/>
          <p:nvPr/>
        </p:nvSpPr>
        <p:spPr>
          <a:xfrm>
            <a:off x="753357" y="1773000"/>
            <a:ext cx="5352069" cy="4495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25A5A82-7EA1-48E4-99BC-93DF3B3FA85C}"/>
              </a:ext>
            </a:extLst>
          </p:cNvPr>
          <p:cNvCxnSpPr/>
          <p:nvPr/>
        </p:nvCxnSpPr>
        <p:spPr>
          <a:xfrm>
            <a:off x="753357" y="5129202"/>
            <a:ext cx="53520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2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1C69F-DDB5-4792-B947-74ABE1C0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 for noisy image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E45356-C903-4E6D-A3E0-6A933BD0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81" y="1914402"/>
            <a:ext cx="4802419" cy="3971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A59FC9A-C564-4EBF-B555-936DFCC93F7D}"/>
                  </a:ext>
                </a:extLst>
              </p:cNvPr>
              <p:cNvSpPr/>
              <p:nvPr/>
            </p:nvSpPr>
            <p:spPr>
              <a:xfrm>
                <a:off x="838200" y="1984215"/>
                <a:ext cx="5163532" cy="3739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Image model: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=&gt;</a:t>
                </a:r>
                <a:endParaRPr lang="zh-TW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by subtracting 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TW" dirty="0"/>
                  <a:t> we get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zh-TW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zh-TW" dirty="0"/>
              </a:p>
              <a:p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TW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zh-TW" altLang="zh-TW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zh-TW" altLang="zh-TW" dirty="0"/>
              </a:p>
              <a:p>
                <a:endParaRPr lang="zh-TW" altLang="zh-TW" dirty="0"/>
              </a:p>
              <a:p>
                <a:endParaRPr lang="zh-TW" altLang="zh-TW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A59FC9A-C564-4EBF-B555-936DFCC93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4215"/>
                <a:ext cx="5163532" cy="3739293"/>
              </a:xfrm>
              <a:prstGeom prst="rect">
                <a:avLst/>
              </a:prstGeom>
              <a:blipFill>
                <a:blip r:embed="rId3"/>
                <a:stretch>
                  <a:fillRect l="-1063" t="-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C31AEC-BE05-489C-A2CC-E939F6A2B5DE}"/>
                  </a:ext>
                </a:extLst>
              </p:cNvPr>
              <p:cNvSpPr/>
              <p:nvPr/>
            </p:nvSpPr>
            <p:spPr>
              <a:xfrm>
                <a:off x="1387036" y="2439677"/>
                <a:ext cx="4522071" cy="414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3C31AEC-BE05-489C-A2CC-E939F6A2B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36" y="2439677"/>
                <a:ext cx="4522071" cy="414794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E68E57-3D0B-493B-8F12-64E4A19A215F}"/>
                  </a:ext>
                </a:extLst>
              </p:cNvPr>
              <p:cNvSpPr/>
              <p:nvPr/>
            </p:nvSpPr>
            <p:spPr>
              <a:xfrm>
                <a:off x="1827124" y="3142888"/>
                <a:ext cx="3636829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0E68E57-3D0B-493B-8F12-64E4A19A2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124" y="3142888"/>
                <a:ext cx="3636829" cy="411395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59A40A-95C4-45A8-87A0-B7E94813D1F5}"/>
                  </a:ext>
                </a:extLst>
              </p:cNvPr>
              <p:cNvSpPr/>
              <p:nvPr/>
            </p:nvSpPr>
            <p:spPr>
              <a:xfrm>
                <a:off x="2680786" y="4322358"/>
                <a:ext cx="1882758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E759A40A-95C4-45A8-87A0-B7E94813D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786" y="4322358"/>
                <a:ext cx="1882758" cy="411395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951AAA03-393B-46E4-BE78-E912A0B0BAB3}"/>
              </a:ext>
            </a:extLst>
          </p:cNvPr>
          <p:cNvSpPr/>
          <p:nvPr/>
        </p:nvSpPr>
        <p:spPr>
          <a:xfrm>
            <a:off x="753357" y="1773000"/>
            <a:ext cx="5352069" cy="4495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61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08E03-AC5D-46E3-AFBB-D8E54E96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Methodology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5B32441A-DC4B-4DEC-85E2-DA2154A87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85528" cy="4494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zh-TW" sz="1800" dirty="0"/>
                  <a:t>By observing the above formulation:</a:t>
                </a:r>
              </a:p>
              <a:p>
                <a:endParaRPr lang="en-US" altLang="zh-TW" sz="1800" dirty="0"/>
              </a:p>
              <a:p>
                <a:pPr marL="0" indent="0">
                  <a:buNone/>
                </a:pPr>
                <a:r>
                  <a:rPr lang="en-US" altLang="zh-TW" sz="1800" dirty="0"/>
                  <a:t>We can see that all variables we want to find is:</a:t>
                </a:r>
              </a:p>
              <a:p>
                <a:pPr marL="0" indent="0">
                  <a:buNone/>
                </a:pPr>
                <a:endParaRPr lang="en-US" altLang="zh-TW" sz="1800" dirty="0"/>
              </a:p>
              <a:p>
                <a:pPr marL="0" indent="0">
                  <a:buNone/>
                </a:pPr>
                <a:endParaRPr lang="en-US" altLang="zh-TW" sz="1800" dirty="0"/>
              </a:p>
              <a:p>
                <a:pPr marL="0" indent="0">
                  <a:buNone/>
                </a:pPr>
                <a:endParaRPr lang="en-US" altLang="zh-TW" sz="1800" dirty="0"/>
              </a:p>
              <a:p>
                <a:pPr marL="0" indent="0">
                  <a:buNone/>
                </a:pPr>
                <a:r>
                  <a:rPr lang="en-US" altLang="zh-TW" sz="1800" dirty="0"/>
                  <a:t>The author solves this problem iteratively. I.e.</a:t>
                </a:r>
              </a:p>
              <a:p>
                <a:pPr marL="0" indent="0">
                  <a:buNone/>
                </a:pPr>
                <a:r>
                  <a:rPr lang="en-US" altLang="zh-TW" sz="1800" dirty="0"/>
                  <a:t>They first assume</a:t>
                </a:r>
                <a14:m>
                  <m:oMath xmlns:m="http://schemas.openxmlformats.org/officeDocument/2006/math">
                    <m:r>
                      <a:rPr lang="en-US" altLang="zh-TW" sz="180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b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0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80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b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0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a:rPr lang="en-US" altLang="zh-TW" sz="180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0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0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80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18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/>
                  <a:t>are known,</a:t>
                </a:r>
              </a:p>
              <a:p>
                <a:pPr marL="0" indent="0">
                  <a:buNone/>
                </a:pPr>
                <a:r>
                  <a:rPr lang="en-US" altLang="zh-TW" sz="1800" dirty="0"/>
                  <a:t>then want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i="0" dirty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TW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sz="1800" dirty="0"/>
                  <a:t>We collect all parameters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18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altLang="zh-TW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80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,..</m:t>
                        </m:r>
                        <m:sSub>
                          <m:sSubPr>
                            <m:ctrlPr>
                              <a:rPr lang="zh-TW" alt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800" dirty="0"/>
                  <a:t>.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TW" sz="1800" dirty="0"/>
                  <a:t>and add prior: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sz="1800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TW" altLang="zh-TW" sz="1800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zh-TW" altLang="zh-TW" sz="1800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i="0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800" i="0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sz="180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∝−</m:t>
                    </m:r>
                    <m:r>
                      <m:rPr>
                        <m:sty m:val="p"/>
                      </m:rPr>
                      <a:rPr lang="en-US" altLang="zh-TW" sz="180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sSup>
                      <m:sSupPr>
                        <m:ctrlPr>
                          <a:rPr lang="zh-TW" altLang="zh-TW" sz="1800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sz="1800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zh-TW" altLang="zh-TW" sz="1800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80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180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zh-TW" sz="1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TW" altLang="zh-TW" sz="1800" dirty="0"/>
              </a:p>
            </p:txBody>
          </p:sp>
        </mc:Choice>
        <mc:Fallback>
          <p:sp>
            <p:nvSpPr>
              <p:cNvPr id="6" name="內容版面配置區 5">
                <a:extLst>
                  <a:ext uri="{FF2B5EF4-FFF2-40B4-BE49-F238E27FC236}">
                    <a16:creationId xmlns:a16="http://schemas.microsoft.com/office/drawing/2014/main" id="{5B32441A-DC4B-4DEC-85E2-DA2154A87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85528" cy="4494564"/>
              </a:xfrm>
              <a:prstGeom prst="rect">
                <a:avLst/>
              </a:prstGeom>
              <a:blipFill>
                <a:blip r:embed="rId2"/>
                <a:stretch>
                  <a:fillRect l="-1059" t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DF1640-CDF0-412B-B12B-1444C197A38A}"/>
                  </a:ext>
                </a:extLst>
              </p:cNvPr>
              <p:cNvSpPr/>
              <p:nvPr/>
            </p:nvSpPr>
            <p:spPr>
              <a:xfrm>
                <a:off x="1945495" y="2185210"/>
                <a:ext cx="1882758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en-US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DF1640-CDF0-412B-B12B-1444C197A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95" y="2185210"/>
                <a:ext cx="1882758" cy="411395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CADE264-0914-4A62-9F96-1FE74BFA034F}"/>
                  </a:ext>
                </a:extLst>
              </p:cNvPr>
              <p:cNvSpPr/>
              <p:nvPr/>
            </p:nvSpPr>
            <p:spPr>
              <a:xfrm>
                <a:off x="1098596" y="3020779"/>
                <a:ext cx="3546868" cy="816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TW" altLang="zh-TW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TW" altLang="zh-TW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 smtClean="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altLang="zh-TW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TW" altLang="zh-TW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 smtClean="0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 smtClean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TW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CADE264-0914-4A62-9F96-1FE74BFA0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96" y="3020779"/>
                <a:ext cx="3546868" cy="816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6F8A5C51-5510-41C3-96F0-8656F775F535}"/>
              </a:ext>
            </a:extLst>
          </p:cNvPr>
          <p:cNvSpPr txBox="1"/>
          <p:nvPr/>
        </p:nvSpPr>
        <p:spPr>
          <a:xfrm>
            <a:off x="6231118" y="1690688"/>
            <a:ext cx="12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Likelihood: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F117DE-9D92-415F-B7E8-8B2C7ACEC249}"/>
                  </a:ext>
                </a:extLst>
              </p:cNvPr>
              <p:cNvSpPr/>
              <p:nvPr/>
            </p:nvSpPr>
            <p:spPr>
              <a:xfrm>
                <a:off x="6350111" y="2070706"/>
                <a:ext cx="4344203" cy="804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Aμ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2F117DE-9D92-415F-B7E8-8B2C7ACEC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11" y="2070706"/>
                <a:ext cx="4344203" cy="8041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8EBC6AA-CB23-489E-B505-4AAD150B913F}"/>
                  </a:ext>
                </a:extLst>
              </p:cNvPr>
              <p:cNvSpPr/>
              <p:nvPr/>
            </p:nvSpPr>
            <p:spPr>
              <a:xfrm>
                <a:off x="6284124" y="2838834"/>
                <a:ext cx="5081584" cy="411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8EBC6AA-CB23-489E-B505-4AAD150B9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4" y="2838834"/>
                <a:ext cx="5081584" cy="411395"/>
              </a:xfrm>
              <a:prstGeom prst="rect">
                <a:avLst/>
              </a:prstGeom>
              <a:blipFill>
                <a:blip r:embed="rId6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0776F01-B17C-4B58-BECF-542361D5BBD9}"/>
                  </a:ext>
                </a:extLst>
              </p:cNvPr>
              <p:cNvSpPr/>
              <p:nvPr/>
            </p:nvSpPr>
            <p:spPr>
              <a:xfrm>
                <a:off x="6284124" y="3284219"/>
                <a:ext cx="5258812" cy="804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Aμ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0776F01-B17C-4B58-BECF-542361D5B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4" y="3284219"/>
                <a:ext cx="5258812" cy="8041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00F0ABD-BA91-42C6-AEC1-85CA90F1E71F}"/>
                  </a:ext>
                </a:extLst>
              </p:cNvPr>
              <p:cNvSpPr txBox="1"/>
              <p:nvPr/>
            </p:nvSpPr>
            <p:spPr>
              <a:xfrm>
                <a:off x="6284124" y="4147720"/>
                <a:ext cx="5464829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We want to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Expectation</a:t>
                </a:r>
                <a:r>
                  <a:rPr lang="en-US" altLang="zh-TW" dirty="0"/>
                  <a:t> step and get:</a:t>
                </a:r>
                <a:endParaRPr lang="zh-TW" altLang="en-US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00F0ABD-BA91-42C6-AEC1-85CA90F1E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4" y="4147720"/>
                <a:ext cx="5464829" cy="411395"/>
              </a:xfrm>
              <a:prstGeom prst="rect">
                <a:avLst/>
              </a:prstGeom>
              <a:blipFill>
                <a:blip r:embed="rId8"/>
                <a:stretch>
                  <a:fillRect l="-1004" t="-1471" b="-17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3CCEA9C-E209-4CFC-BA07-7B3A7D28084D}"/>
                  </a:ext>
                </a:extLst>
              </p:cNvPr>
              <p:cNvSpPr/>
              <p:nvPr/>
            </p:nvSpPr>
            <p:spPr>
              <a:xfrm>
                <a:off x="6284124" y="4517052"/>
                <a:ext cx="2522998" cy="688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TW" altLang="zh-TW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TW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TW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where</a:t>
                </a:r>
                <a:endParaRPr lang="zh-TW" altLang="zh-TW" dirty="0"/>
              </a:p>
              <a:p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3CCEA9C-E209-4CFC-BA07-7B3A7D280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4" y="4517052"/>
                <a:ext cx="2522998" cy="688394"/>
              </a:xfrm>
              <a:prstGeom prst="rect">
                <a:avLst/>
              </a:prstGeom>
              <a:blipFill>
                <a:blip r:embed="rId9"/>
                <a:stretch>
                  <a:fillRect t="-1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4BDC58-0C70-46E6-A28E-F02F8290FC9F}"/>
                  </a:ext>
                </a:extLst>
              </p:cNvPr>
              <p:cNvSpPr/>
              <p:nvPr/>
            </p:nvSpPr>
            <p:spPr>
              <a:xfrm>
                <a:off x="6284124" y="4811193"/>
                <a:ext cx="3529941" cy="768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TW" altLang="zh-TW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en-US" altLang="zh-TW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zh-TW" altLang="zh-TW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altLang="zh-TW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TW" altLang="zh-TW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zh-TW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p>
                              <m:sSupPr>
                                <m:ctrlPr>
                                  <a:rPr lang="zh-TW" altLang="zh-TW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zh-TW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</m:d>
                      </m:e>
                      <m:sup>
                        <m: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zh-TW" altLang="zh-TW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sSubSup>
                      <m:sSubSupPr>
                        <m:ctrlPr>
                          <a:rPr lang="zh-TW" altLang="zh-TW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zh-TW" altLang="zh-TW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 </a:t>
                </a:r>
                <a:endParaRPr lang="zh-TW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74BDC58-0C70-46E6-A28E-F02F8290F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4" y="4811193"/>
                <a:ext cx="3529941" cy="768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DA130F2-D5E1-4D9E-B389-970C3BF1D7A4}"/>
                  </a:ext>
                </a:extLst>
              </p:cNvPr>
              <p:cNvSpPr/>
              <p:nvPr/>
            </p:nvSpPr>
            <p:spPr>
              <a:xfrm>
                <a:off x="6284124" y="5475217"/>
                <a:ext cx="4004686" cy="7688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</m:e>
                      <m:sup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Sup>
                      <m:sSubSup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DA130F2-D5E1-4D9E-B389-970C3BF1D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124" y="5475217"/>
                <a:ext cx="4004686" cy="768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9110DFD2-E381-4EBD-89F8-629746917191}"/>
              </a:ext>
            </a:extLst>
          </p:cNvPr>
          <p:cNvSpPr/>
          <p:nvPr/>
        </p:nvSpPr>
        <p:spPr>
          <a:xfrm>
            <a:off x="753357" y="1690688"/>
            <a:ext cx="5342643" cy="4578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6C3384-1043-4D34-A1F2-B4E3FAA2A2BD}"/>
              </a:ext>
            </a:extLst>
          </p:cNvPr>
          <p:cNvSpPr/>
          <p:nvPr/>
        </p:nvSpPr>
        <p:spPr>
          <a:xfrm>
            <a:off x="6202427" y="1690688"/>
            <a:ext cx="5424340" cy="4578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AE46CB1D-1895-4F7D-A78D-F553E772624D}"/>
              </a:ext>
            </a:extLst>
          </p:cNvPr>
          <p:cNvCxnSpPr>
            <a:cxnSpLocks/>
          </p:cNvCxnSpPr>
          <p:nvPr/>
        </p:nvCxnSpPr>
        <p:spPr>
          <a:xfrm>
            <a:off x="6200294" y="4167594"/>
            <a:ext cx="54264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89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DD9460-36BE-428C-89BA-4CE3B4A7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495" y="5758286"/>
            <a:ext cx="4741683" cy="8487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5A163A0-D7FE-430C-BE78-F8F2926E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 function and Maximization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4DB660-2504-4DBA-88C6-18A94C33DFA7}"/>
                  </a:ext>
                </a:extLst>
              </p:cNvPr>
              <p:cNvSpPr/>
              <p:nvPr/>
            </p:nvSpPr>
            <p:spPr>
              <a:xfrm>
                <a:off x="838200" y="1723044"/>
                <a:ext cx="4134530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func>
                        <m:funcPr>
                          <m:ctrlPr>
                            <a:rPr lang="zh-TW" altLang="en-US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zh-TW" altLang="en-US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 smtClean="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zh-TW" altLang="en-US" i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TW" altLang="en-US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 smtClean="0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 smtClean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04DB660-2504-4DBA-88C6-18A94C33D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044"/>
                <a:ext cx="4134530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805D0C6-BD3B-424E-A524-C239B69CB3F7}"/>
                  </a:ext>
                </a:extLst>
              </p:cNvPr>
              <p:cNvSpPr/>
              <p:nvPr/>
            </p:nvSpPr>
            <p:spPr>
              <a:xfrm>
                <a:off x="1911065" y="2307506"/>
                <a:ext cx="312707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unc>
                          <m:func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805D0C6-BD3B-424E-A524-C239B69CB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65" y="2307506"/>
                <a:ext cx="3127075" cy="506870"/>
              </a:xfrm>
              <a:prstGeom prst="rect">
                <a:avLst/>
              </a:prstGeom>
              <a:blipFill>
                <a:blip r:embed="rId4"/>
                <a:stretch>
                  <a:fillRect l="-3119" t="-73494" b="-1228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11E8579-EE7F-4652-B39E-B694FF006D82}"/>
                  </a:ext>
                </a:extLst>
              </p:cNvPr>
              <p:cNvSpPr/>
              <p:nvPr/>
            </p:nvSpPr>
            <p:spPr>
              <a:xfrm>
                <a:off x="1911065" y="2891968"/>
                <a:ext cx="5240987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Aμ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 i="0" smtClean="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11E8579-EE7F-4652-B39E-B694FF006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65" y="2891968"/>
                <a:ext cx="5240987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BB22EC6-8059-4662-B88D-06D1312ACCF0}"/>
                  </a:ext>
                </a:extLst>
              </p:cNvPr>
              <p:cNvSpPr txBox="1"/>
              <p:nvPr/>
            </p:nvSpPr>
            <p:spPr>
              <a:xfrm>
                <a:off x="1911065" y="3600688"/>
                <a:ext cx="5055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Then drop all terms that do not depends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gives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BB22EC6-8059-4662-B88D-06D1312AC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65" y="3600688"/>
                <a:ext cx="5055230" cy="369332"/>
              </a:xfrm>
              <a:prstGeom prst="rect">
                <a:avLst/>
              </a:prstGeom>
              <a:blipFill>
                <a:blip r:embed="rId6"/>
                <a:stretch>
                  <a:fillRect l="-964" t="-10000" r="-24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DA3A7A4-188E-47D6-BE26-84CC0DBE429D}"/>
                  </a:ext>
                </a:extLst>
              </p:cNvPr>
              <p:cNvSpPr/>
              <p:nvPr/>
            </p:nvSpPr>
            <p:spPr>
              <a:xfrm>
                <a:off x="1911065" y="4045131"/>
                <a:ext cx="916543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en-US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sSub>
                          <m:sSubPr>
                            <m:ctrlPr>
                              <a:rPr lang="zh-TW" altLang="en-US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bSup>
                          </m:e>
                        </m:d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en-US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zh-TW" altLang="en-US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Sup>
                          <m:sSub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>
                          <m:sSubPr>
                            <m:ctrlPr>
                              <a:rPr lang="zh-TW" altLang="en-US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DA3A7A4-188E-47D6-BE26-84CC0DBE4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65" y="4045131"/>
                <a:ext cx="9165430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4238F75-0A37-4591-A6A9-7EDA91341180}"/>
                  </a:ext>
                </a:extLst>
              </p:cNvPr>
              <p:cNvSpPr/>
              <p:nvPr/>
            </p:nvSpPr>
            <p:spPr>
              <a:xfrm>
                <a:off x="838200" y="4801968"/>
                <a:ext cx="9955491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</m:sSubSup>
                          </m:e>
                        </m:d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</m:d>
                    <m:r>
                      <a:rPr lang="zh-TW" altLang="en-US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γ</m:t>
                    </m:r>
                    <m:sSup>
                      <m:sSup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4238F75-0A37-4591-A6A9-7EDA91341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1968"/>
                <a:ext cx="9955491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44FA1BE-F26D-4973-8353-1DE56F33D7DD}"/>
                  </a:ext>
                </a:extLst>
              </p:cNvPr>
              <p:cNvSpPr/>
              <p:nvPr/>
            </p:nvSpPr>
            <p:spPr>
              <a:xfrm>
                <a:off x="838199" y="5516651"/>
                <a:ext cx="9955491" cy="394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Then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on to subspace orthogonal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span</m:t>
                    </m:r>
                    <m:d>
                      <m:d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gives:</a:t>
                </a:r>
                <a:endParaRPr lang="zh-TW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44FA1BE-F26D-4973-8353-1DE56F33D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6651"/>
                <a:ext cx="9955491" cy="394532"/>
              </a:xfrm>
              <a:prstGeom prst="rect">
                <a:avLst/>
              </a:prstGeom>
              <a:blipFill>
                <a:blip r:embed="rId9"/>
                <a:stretch>
                  <a:fillRect l="-490" t="-7692" b="-18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E0E6236-F2A8-4BC8-8995-D0D078B1E025}"/>
                  </a:ext>
                </a:extLst>
              </p:cNvPr>
              <p:cNvSpPr/>
              <p:nvPr/>
            </p:nvSpPr>
            <p:spPr>
              <a:xfrm>
                <a:off x="838198" y="5878526"/>
                <a:ext cx="5029518" cy="588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sub>
                    </m:sSub>
                    <m:r>
                      <m:rPr>
                        <m:sty m:val="p"/>
                      </m:rPr>
                      <a:rPr lang="zh-TW" altLang="en-US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en-US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>
                          <m:fPr>
                            <m:ctrlPr>
                              <a:rPr lang="en-US" altLang="zh-TW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b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i="0" smtClean="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sSub>
                          <m:sSubPr>
                            <m:ctrlPr>
                              <a:rPr lang="zh-TW" altLang="en-US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TW" altLang="en-US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sty m:val="p"/>
                          </m:rPr>
                          <a:rPr lang="zh-TW" altLang="en-US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nary>
                  </m:oMath>
                </a14:m>
                <a:r>
                  <a:rPr lang="zh-TW" altLang="en-US" dirty="0"/>
                  <a:t> 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(Maximization)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E0E6236-F2A8-4BC8-8995-D0D078B1E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878526"/>
                <a:ext cx="5029518" cy="5884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0A0E8021-D89D-4AC2-A366-9DC7049852BC}"/>
              </a:ext>
            </a:extLst>
          </p:cNvPr>
          <p:cNvSpPr/>
          <p:nvPr/>
        </p:nvSpPr>
        <p:spPr>
          <a:xfrm>
            <a:off x="753357" y="1690688"/>
            <a:ext cx="10040333" cy="5040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51B5189-7563-4AF4-81F6-13D53E5FFA45}"/>
              </a:ext>
            </a:extLst>
          </p:cNvPr>
          <p:cNvCxnSpPr>
            <a:cxnSpLocks/>
          </p:cNvCxnSpPr>
          <p:nvPr/>
        </p:nvCxnSpPr>
        <p:spPr>
          <a:xfrm>
            <a:off x="753357" y="4799492"/>
            <a:ext cx="10040333" cy="24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00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A6DB7-8358-43A6-8077-A09C8820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Results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9AD8D2-64B2-4C2A-97AF-15912EAC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78" y="1846082"/>
            <a:ext cx="1590097" cy="22334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EF8EA2-7727-45E1-A47F-D06F01BD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387" y="1846082"/>
            <a:ext cx="6996368" cy="22357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11898D-5E41-45DB-85B7-A6E367340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386" y="4237199"/>
            <a:ext cx="7235387" cy="22556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36CD41-F33C-47A2-B6A2-A044DA0B1E0A}"/>
              </a:ext>
            </a:extLst>
          </p:cNvPr>
          <p:cNvSpPr txBox="1"/>
          <p:nvPr/>
        </p:nvSpPr>
        <p:spPr>
          <a:xfrm>
            <a:off x="235670" y="2413262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Stimulated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D49E1E-6962-48FF-86A4-A62B99F9D1CD}"/>
              </a:ext>
            </a:extLst>
          </p:cNvPr>
          <p:cNvSpPr txBox="1"/>
          <p:nvPr/>
        </p:nvSpPr>
        <p:spPr>
          <a:xfrm>
            <a:off x="235670" y="5101081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Reconstructed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05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750D3-D313-4859-98E7-57608907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Results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BBC12B-7ECB-45C4-85E2-ACEA26EE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87" y="853737"/>
            <a:ext cx="7016686" cy="29541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7A14125-F0D9-4708-B111-6D7A54C3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54" y="3807870"/>
            <a:ext cx="6759019" cy="292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Calibri Light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730</Words>
  <Application>Microsoft Office PowerPoint</Application>
  <PresentationFormat>寬螢幕</PresentationFormat>
  <Paragraphs>124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Cambria Math</vt:lpstr>
      <vt:lpstr>Symbol</vt:lpstr>
      <vt:lpstr>Times New Roman</vt:lpstr>
      <vt:lpstr>Office 佈景主題</vt:lpstr>
      <vt:lpstr>Directly reconstructing PCAs of heterogeneous particles from cryo-EM images</vt:lpstr>
      <vt:lpstr>Outline</vt:lpstr>
      <vt:lpstr>Introduction</vt:lpstr>
      <vt:lpstr>Model for heterogeneous particle</vt:lpstr>
      <vt:lpstr>Model for noisy image</vt:lpstr>
      <vt:lpstr>Methodology</vt:lpstr>
      <vt:lpstr>Q function and Maximization</vt:lpstr>
      <vt:lpstr>Results</vt:lpstr>
      <vt:lpstr>Results</vt:lpstr>
      <vt:lpstr>Q-function for non-iterative approach</vt:lpstr>
      <vt:lpstr>Q-function for non-iterative approach</vt:lpstr>
      <vt:lpstr>Multilinear form</vt:lpstr>
      <vt:lpstr>Q-function for multilinear form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Directly reconstructing PCAs of heterogeneous particles from cryo-EM images</dc:title>
  <dc:creator>陳慶豐</dc:creator>
  <cp:lastModifiedBy>陳慶豐</cp:lastModifiedBy>
  <cp:revision>114</cp:revision>
  <dcterms:created xsi:type="dcterms:W3CDTF">2021-04-16T05:36:13Z</dcterms:created>
  <dcterms:modified xsi:type="dcterms:W3CDTF">2021-04-20T07:50:31Z</dcterms:modified>
</cp:coreProperties>
</file>