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1" r:id="rId3"/>
    <p:sldId id="257" r:id="rId4"/>
    <p:sldId id="259" r:id="rId5"/>
    <p:sldId id="258" r:id="rId6"/>
    <p:sldId id="260" r:id="rId7"/>
    <p:sldId id="262" r:id="rId8"/>
    <p:sldId id="265" r:id="rId9"/>
    <p:sldId id="275" r:id="rId10"/>
    <p:sldId id="263" r:id="rId11"/>
    <p:sldId id="264" r:id="rId12"/>
    <p:sldId id="266" r:id="rId13"/>
    <p:sldId id="267" r:id="rId14"/>
    <p:sldId id="268" r:id="rId15"/>
    <p:sldId id="280" r:id="rId16"/>
    <p:sldId id="281" r:id="rId17"/>
    <p:sldId id="282" r:id="rId18"/>
    <p:sldId id="283" r:id="rId19"/>
    <p:sldId id="269" r:id="rId20"/>
    <p:sldId id="270" r:id="rId21"/>
    <p:sldId id="271" r:id="rId22"/>
    <p:sldId id="272" r:id="rId23"/>
    <p:sldId id="273" r:id="rId24"/>
    <p:sldId id="276" r:id="rId25"/>
    <p:sldId id="279" r:id="rId26"/>
    <p:sldId id="284" r:id="rId27"/>
    <p:sldId id="286" r:id="rId28"/>
    <p:sldId id="277" r:id="rId29"/>
    <p:sldId id="278" r:id="rId30"/>
    <p:sldId id="285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1808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52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494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651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6615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0878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27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40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9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082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07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5914B23-20BD-4A8F-8ADF-B1B627CB2CB6}" type="datetimeFigureOut">
              <a:rPr lang="zh-TW" altLang="en-US" smtClean="0"/>
              <a:t>2019/1/2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D7120F2-4838-4D0F-BBDA-FF723FB4577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900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30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/>
              <a:t>Effective PCA</a:t>
            </a:r>
            <a:br>
              <a:rPr lang="en-US" altLang="zh-TW" cap="none" dirty="0" smtClean="0"/>
            </a:br>
            <a:r>
              <a:rPr lang="en-US" altLang="zh-TW" sz="3600" cap="none" dirty="0" smtClean="0"/>
              <a:t>for high-dimension, low-sample-size data</a:t>
            </a:r>
            <a:br>
              <a:rPr lang="en-US" altLang="zh-TW" sz="3600" cap="none" dirty="0" smtClean="0"/>
            </a:br>
            <a:r>
              <a:rPr lang="en-US" altLang="zh-TW" sz="3600" cap="none" dirty="0" smtClean="0"/>
              <a:t>(HDLSS data)</a:t>
            </a:r>
            <a:endParaRPr lang="zh-TW" altLang="en-US" sz="3600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zh-TW" dirty="0" smtClean="0"/>
          </a:p>
          <a:p>
            <a:r>
              <a:rPr lang="zh-TW" altLang="en-US" dirty="0" smtClean="0"/>
              <a:t>林思涵</a:t>
            </a:r>
            <a:endParaRPr lang="en-US" altLang="zh-TW" dirty="0" smtClean="0"/>
          </a:p>
          <a:p>
            <a:r>
              <a:rPr lang="en-US" altLang="zh-TW" dirty="0" smtClean="0"/>
              <a:t>2019/01/03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81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zh-TW" sz="4800" cap="none" dirty="0" smtClean="0"/>
              <a:t>New estimation methodology</a:t>
            </a:r>
            <a:endParaRPr lang="zh-TW" altLang="en-US" sz="4800" cap="none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86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New PCA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(Cross-data-matrix,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 b="-69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Data: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𝕏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TW" dirty="0" smtClean="0"/>
                  <a:t>  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)</a:t>
                </a:r>
              </a:p>
              <a:p>
                <a:r>
                  <a:rPr lang="en-US" altLang="zh-TW" dirty="0" smtClean="0"/>
                  <a:t>Split into 2 part: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2 situations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9601200" cy="4572000"/>
              </a:xfrm>
              <a:blipFill>
                <a:blip r:embed="rId3"/>
                <a:stretch>
                  <a:fillRect l="-571" t="-1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2232212" y="4760259"/>
            <a:ext cx="4840941" cy="10040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7073153" y="507761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As the example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9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標題 4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en-US" altLang="zh-TW" sz="3200" dirty="0" smtClean="0"/>
                  <a:t>The relationship between </a:t>
                </a:r>
                <a:r>
                  <a:rPr lang="en-US" altLang="zh-TW" dirty="0" smtClean="0"/>
                  <a:t/>
                </a:r>
                <a:br>
                  <a:rPr lang="en-US" altLang="zh-TW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標題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90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Population 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71600" y="3305207"/>
                <a:ext cx="4443984" cy="35527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71600" y="3305207"/>
                <a:ext cx="4443984" cy="35527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版面配置區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TW" dirty="0" smtClean="0"/>
              <a:t>Sample 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9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5014" y="3305207"/>
                <a:ext cx="4443984" cy="35527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Singular values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內容版面配置區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5014" y="3305207"/>
                <a:ext cx="4443984" cy="3552793"/>
              </a:xfrm>
              <a:blipFill>
                <a:blip r:embed="rId4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7"/>
              <p:cNvSpPr txBox="1">
                <a:spLocks/>
              </p:cNvSpPr>
              <p:nvPr/>
            </p:nvSpPr>
            <p:spPr>
              <a:xfrm>
                <a:off x="1371600" y="3305206"/>
                <a:ext cx="4443984" cy="3552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內容版面配置區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305206"/>
                <a:ext cx="4443984" cy="35527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內容版面配置區 9"/>
              <p:cNvSpPr txBox="1">
                <a:spLocks/>
              </p:cNvSpPr>
              <p:nvPr/>
            </p:nvSpPr>
            <p:spPr>
              <a:xfrm>
                <a:off x="6525014" y="3305207"/>
                <a:ext cx="4443984" cy="35527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Singular values decomposition</a:t>
                </a:r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</m:acc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:endParaRPr lang="en-US" altLang="zh-TW" dirty="0"/>
              </a:p>
              <a:p>
                <a:pPr marL="0" indent="0">
                  <a:buFont typeface="Franklin Gothic Book" panose="020B05030201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內容版面配置區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014" y="3305207"/>
                <a:ext cx="4443984" cy="3552793"/>
              </a:xfrm>
              <a:prstGeom prst="rect">
                <a:avLst/>
              </a:prstGeom>
              <a:blipFill>
                <a:blip r:embed="rId6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1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Theorem</a:t>
                </a:r>
              </a:p>
              <a:p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530352" lvl="1" indent="0">
                  <a:buNone/>
                </a:pPr>
                <a:r>
                  <a:rPr lang="en-US" altLang="zh-TW" i="0" dirty="0"/>
                  <a:t>under the conditions: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/>
                  <a:t>and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/>
                  <a:t>for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i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2−2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/>
                  <a:t>for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1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1371600" y="642158"/>
                <a:ext cx="7137851" cy="10048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  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TW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42158"/>
                <a:ext cx="7137851" cy="1004827"/>
              </a:xfrm>
              <a:prstGeom prst="rect">
                <a:avLst/>
              </a:prstGeom>
              <a:blipFill>
                <a:blip r:embed="rId3"/>
                <a:stretch>
                  <a:fillRect t="-6061" b="-115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2364563" y="633193"/>
            <a:ext cx="2086494" cy="107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5238151" y="250512"/>
                <a:ext cx="24842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151" y="250512"/>
                <a:ext cx="2484206" cy="391646"/>
              </a:xfrm>
              <a:prstGeom prst="rect">
                <a:avLst/>
              </a:prstGeom>
              <a:blipFill>
                <a:blip r:embed="rId4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2191483" y="237065"/>
                <a:ext cx="243265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483" y="237065"/>
                <a:ext cx="2432654" cy="391646"/>
              </a:xfrm>
              <a:prstGeom prst="rect">
                <a:avLst/>
              </a:prstGeom>
              <a:blipFill>
                <a:blip r:embed="rId5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54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685800"/>
                <a:ext cx="10632141" cy="14859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TW" dirty="0" smtClean="0"/>
                  <a:t>Proof of theorem</a:t>
                </a:r>
                <a:br>
                  <a:rPr lang="en-US" altLang="zh-TW" dirty="0" smtClean="0"/>
                </a:br>
                <a:r>
                  <a:rPr lang="zh-TW" altLang="en-US" sz="2700" dirty="0" smtClean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sz="27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TW" sz="27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7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sz="2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2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TW" sz="2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sz="2700" dirty="0" smtClean="0"/>
                  <a:t/>
                </a:r>
                <a:br>
                  <a:rPr lang="en-US" altLang="zh-TW" sz="2700" dirty="0" smtClean="0"/>
                </a:br>
                <a:r>
                  <a:rPr lang="zh-TW" altLang="en-US" sz="2700" dirty="0"/>
                  <a:t>　</a:t>
                </a:r>
                <a:r>
                  <a:rPr lang="en-US" altLang="zh-TW" sz="2700" dirty="0" smtClean="0"/>
                  <a:t>Consider an easy example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sSub>
                          <m:sSubPr>
                            <m:ctrlPr>
                              <a:rPr lang="en-US" altLang="zh-TW" sz="2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sz="27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sz="27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⋯=</m:t>
                    </m:r>
                    <m:sSub>
                      <m:sSubPr>
                        <m:ctrlPr>
                          <a:rPr lang="en-US" altLang="zh-TW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sz="2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700" dirty="0" smtClean="0"/>
                  <a:t>, </a:t>
                </a:r>
                <a14:m>
                  <m:oMath xmlns:m="http://schemas.openxmlformats.org/officeDocument/2006/math">
                    <m:r>
                      <a:rPr lang="zh-TW" altLang="en-US" sz="27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TW" altLang="en-US" sz="270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TW" sz="2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sz="27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sz="2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TW" sz="27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zh-TW" altLang="en-US" sz="27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685800"/>
                <a:ext cx="10632141" cy="1485900"/>
              </a:xfrm>
              <a:blipFill>
                <a:blip r:embed="rId2"/>
                <a:stretch>
                  <a:fillRect l="-2007" t="-11934" b="-107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1537576" cy="4572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TW" altLang="en-US" b="0" dirty="0" smtClean="0"/>
                  <a:t>　　　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altLang="zh-TW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endParaRPr lang="en-US" altLang="zh-TW" dirty="0" smtClean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altLang="zh-TW" i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TW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=2</m:t>
                                    </m:r>
                                  </m:sub>
                                  <m:sup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TW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TW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>
                                                <a:solidFill>
                                                  <a:srgbClr val="0000FF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1−2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TW" i="0" dirty="0" smtClean="0"/>
                  <a:t>    (Markov’s inequality)</a:t>
                </a:r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altLang="zh-TW" i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i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TW" i="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sub>
                              <m:sup>
                                <m: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acc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acc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TW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=2</m:t>
                                </m:r>
                              </m:sub>
                              <m:sup>
                                <m:r>
                                  <a:rPr lang="en-US" altLang="zh-TW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acc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TW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</m:acc>
                                  </m:e>
                                  <m:sub>
                                    <m:d>
                                      <m:dPr>
                                        <m:ctrlPr>
                                          <a:rPr lang="en-US" altLang="zh-TW" i="1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>
                                            <a:solidFill>
                                              <a:srgbClr val="0000FF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d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i="0" dirty="0" smtClean="0"/>
              </a:p>
              <a:p>
                <a:pPr marL="987552" lvl="1" indent="-457200">
                  <a:buFont typeface="+mj-lt"/>
                  <a:buAutoNum type="arabicPeriod"/>
                </a:pPr>
                <a:r>
                  <a:rPr lang="en-US" altLang="zh-TW" i="0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i="0" dirty="0" smtClean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/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acc>
                                    </m:e>
                                    <m:sub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</m:e>
                              </m:d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TW" altLang="en-US" i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1537576" cy="4572000"/>
              </a:xfrm>
              <a:blipFill>
                <a:blip r:embed="rId3"/>
                <a:stretch>
                  <a:fillRect l="-475" t="-98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5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PC directions</a:t>
            </a:r>
            <a:r>
              <a:rPr lang="en-US" altLang="zh-TW" dirty="0" smtClean="0"/>
              <a:t> with the cross-data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599" y="2285999"/>
                <a:ext cx="5234473" cy="35814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bSup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  <m:sub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𝕏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</m:acc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599" y="2285999"/>
                <a:ext cx="5234473" cy="3581401"/>
              </a:xfrm>
              <a:blipFill>
                <a:blip r:embed="rId2"/>
                <a:stretch>
                  <a:fillRect l="-10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25403" y="2285998"/>
                <a:ext cx="5666597" cy="45720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altLang="zh-TW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TW" altLang="en-US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acc>
                      <m:accPr>
                        <m:chr m:val="̃"/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acc>
                      <m:accPr>
                        <m:chr m:val="̃"/>
                        <m:ctrlPr>
                          <a:rPr lang="en-US" altLang="zh-TW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</m:oMath>
                </a14:m>
                <a:r>
                  <a:rPr lang="en-US" altLang="zh-TW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TW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(For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TW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25403" y="2285998"/>
                <a:ext cx="5666597" cy="4572001"/>
              </a:xfrm>
              <a:blipFill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PC directions</a:t>
            </a:r>
            <a:r>
              <a:rPr lang="en-US" altLang="zh-TW" dirty="0"/>
              <a:t> with the cross-data 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306286"/>
                <a:ext cx="9601200" cy="5551714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Calculate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acc>
                        <m:accPr>
                          <m:chr m:val="̃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</m:acc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̃"/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d>
                                                <m:dPr>
                                                  <m:ctrlPr>
                                                    <a:rPr lang="en-US" altLang="zh-TW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TW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,2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altLang="zh-TW" dirty="0" smtClean="0"/>
                  <a:t>Adjust the sign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altLang="zh-TW" dirty="0" smtClean="0"/>
                  <a:t>The estimate of PC direction vector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Assume that the first m population eigenvalues are distinct such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TW" dirty="0" smtClean="0"/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Then the first m sample eigenvectors are consistent in the sense that</a:t>
                </a:r>
                <a:endParaRPr lang="zh-TW" altLang="en-US" i="0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306286"/>
                <a:ext cx="9601200" cy="5551714"/>
              </a:xfrm>
              <a:blipFill>
                <a:blip r:embed="rId2"/>
                <a:stretch>
                  <a:fillRect l="-571" t="-8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8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PC scores </a:t>
            </a:r>
            <a:r>
              <a:rPr lang="en-US" altLang="zh-TW" dirty="0" smtClean="0"/>
              <a:t>with the cross-data-matrix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371600" y="2285999"/>
                <a:ext cx="4814596" cy="457200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Data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d>
                                          <m:d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  <m: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PC directions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pPr lvl="1"/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371600" y="2285999"/>
                <a:ext cx="4814596" cy="4572001"/>
              </a:xfrm>
              <a:blipFill>
                <a:blip r:embed="rId2"/>
                <a:stretch>
                  <a:fillRect l="-633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25402" y="2285999"/>
                <a:ext cx="5666597" cy="457200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PC scores</a:t>
                </a:r>
              </a:p>
              <a:p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bSup>
                      <m:sSubSup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f>
                          <m:fPr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25402" y="2285999"/>
                <a:ext cx="5666597" cy="4572001"/>
              </a:xfrm>
              <a:blipFill>
                <a:blip r:embed="rId3"/>
                <a:stretch>
                  <a:fillRect l="-538" t="-12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65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91" y="1666825"/>
            <a:ext cx="10058400" cy="3414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5965162" y="3296816"/>
                <a:ext cx="472629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62" y="3296816"/>
                <a:ext cx="472629" cy="381643"/>
              </a:xfrm>
              <a:prstGeom prst="rect">
                <a:avLst/>
              </a:prstGeom>
              <a:blipFill>
                <a:blip r:embed="rId3"/>
                <a:stretch>
                  <a:fillRect t="-3226" r="-6494" b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10612016" y="3296817"/>
                <a:ext cx="472629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2016" y="3296817"/>
                <a:ext cx="472629" cy="381643"/>
              </a:xfrm>
              <a:prstGeom prst="rect">
                <a:avLst/>
              </a:prstGeom>
              <a:blipFill>
                <a:blip r:embed="rId4"/>
                <a:stretch>
                  <a:fillRect t="-3226" r="-6494" b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760237" y="1285182"/>
                <a:ext cx="477951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237" y="1285182"/>
                <a:ext cx="477951" cy="381643"/>
              </a:xfrm>
              <a:prstGeom prst="rect">
                <a:avLst/>
              </a:prstGeom>
              <a:blipFill>
                <a:blip r:embed="rId5"/>
                <a:stretch>
                  <a:fillRect t="-3226" r="-6410" b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8378891" y="1285181"/>
                <a:ext cx="477951" cy="38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891" y="1285181"/>
                <a:ext cx="477951" cy="381643"/>
              </a:xfrm>
              <a:prstGeom prst="rect">
                <a:avLst/>
              </a:prstGeom>
              <a:blipFill>
                <a:blip r:embed="rId6"/>
                <a:stretch>
                  <a:fillRect t="-3226" r="-6329" b="-16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4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altLang="zh-TW" sz="4800" cap="none" dirty="0" smtClean="0"/>
              <a:t>Geometric representations</a:t>
            </a:r>
            <a:endParaRPr lang="zh-TW" altLang="en-US" sz="4800" cap="none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05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 smtClean="0"/>
              <a:t>Introduction</a:t>
            </a:r>
            <a:endParaRPr lang="zh-TW" altLang="en-US" sz="4800" cap="none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7739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569388" cy="1485900"/>
          </a:xfrm>
        </p:spPr>
        <p:txBody>
          <a:bodyPr/>
          <a:lstStyle/>
          <a:p>
            <a:r>
              <a:rPr lang="en-US" altLang="zh-TW" dirty="0" err="1" smtClean="0"/>
              <a:t>Ahn</a:t>
            </a:r>
            <a:r>
              <a:rPr lang="en-US" altLang="zh-TW" dirty="0" smtClean="0"/>
              <a:t> et al. (2007) and Jung and Marron (2009)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6000"/>
                <a:ext cx="108204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When the eigenvalues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sufficiently diffused in the sense that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→∞,</m:t>
                      </m:r>
                    </m:oMath>
                  </m:oMathPara>
                </a14:m>
                <a:endParaRPr lang="en-US" altLang="zh-TW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the sample eigenvalues behave as if they are from a scaled identity covariance matrix</a:t>
                </a:r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When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US" altLang="zh-TW" dirty="0" smtClean="0"/>
                  <a:t> is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Gaussian</a:t>
                </a:r>
                <a:r>
                  <a:rPr lang="en-US" altLang="zh-TW" dirty="0" smtClean="0"/>
                  <a:t> or the components of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are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 smtClean="0"/>
                  <a:t>-mixing, it follows that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zh-TW" dirty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for a fixed n under ■.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i="0" dirty="0" smtClean="0"/>
                  <a:t>When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non-Gaussian without </a:t>
                </a:r>
                <a14:m>
                  <m:oMath xmlns:m="http://schemas.openxmlformats.org/officeDocument/2006/math">
                    <m:r>
                      <a:rPr lang="zh-TW" alt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TW" dirty="0">
                    <a:solidFill>
                      <a:srgbClr val="0000FF"/>
                    </a:solidFill>
                  </a:rPr>
                  <a:t>-mixing</a:t>
                </a:r>
                <a:r>
                  <a:rPr lang="en-US" altLang="zh-TW" dirty="0" smtClean="0"/>
                  <a:t>, (</a:t>
                </a:r>
                <a:r>
                  <a:rPr lang="en-US" altLang="zh-TW" dirty="0" err="1" smtClean="0"/>
                  <a:t>Yata</a:t>
                </a:r>
                <a:r>
                  <a:rPr lang="en-US" altLang="zh-TW" dirty="0" smtClean="0"/>
                  <a:t> and </a:t>
                </a:r>
                <a:r>
                  <a:rPr lang="en-US" altLang="zh-TW" dirty="0" err="1" smtClean="0"/>
                  <a:t>Aoshima</a:t>
                </a:r>
                <a:r>
                  <a:rPr lang="en-US" altLang="zh-TW" dirty="0" smtClean="0"/>
                  <a:t>)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sSub>
                        <m:sSubPr>
                          <m:ctrlPr>
                            <a:rPr lang="en-US" altLang="zh-TW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TW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altLang="zh-TW" dirty="0" smtClean="0"/>
              </a:p>
              <a:p>
                <a:pPr marL="530352" lvl="1" indent="0">
                  <a:buNone/>
                </a:pPr>
                <a:r>
                  <a:rPr lang="en-US" altLang="zh-TW" i="0" dirty="0"/>
                  <a:t>for a fixed n under </a:t>
                </a:r>
                <a:r>
                  <a:rPr lang="en-US" altLang="zh-TW" i="0" dirty="0" smtClean="0"/>
                  <a:t>■,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i="0" dirty="0" smtClean="0"/>
                  <a:t> is a diagonal matrix with any diagonal element having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TW" i="0" dirty="0"/>
              </a:p>
              <a:p>
                <a:pPr marL="530352" lvl="1" indent="0">
                  <a:buNone/>
                </a:pPr>
                <a:endParaRPr lang="en-US" altLang="zh-TW" dirty="0"/>
              </a:p>
              <a:p>
                <a:pPr marL="530352" lvl="1" indent="0">
                  <a:buNone/>
                </a:pPr>
                <a:endParaRPr lang="zh-TW" altLang="en-US" i="0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6000"/>
                <a:ext cx="10820400" cy="4572000"/>
              </a:xfrm>
              <a:blipFill>
                <a:blip r:embed="rId2"/>
                <a:stretch>
                  <a:fillRect l="-507" t="-10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0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 smtClean="0"/>
                  <a:t>Geometric representations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3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36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zh-TW" sz="36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60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360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sz="3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360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3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sz="360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sz="36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den>
                    </m:f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6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360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en-US" altLang="zh-TW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3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n-US" altLang="zh-TW" sz="3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zh-TW" altLang="en-US" sz="36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22" t="-11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版面配置區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Gaussian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版面配置區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b="-2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sSub>
                        <m:sSubPr>
                          <m:ctrl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12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版面配置區 7"/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non-Gaussian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8" name="文字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b="-2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groupChr>
                      <m:sSub>
                        <m:sSubPr>
                          <m:ctrlPr>
                            <a:rPr lang="en-US" altLang="zh-TW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altLang="zh-TW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592" y="4501192"/>
            <a:ext cx="2160000" cy="2160000"/>
          </a:xfrm>
          <a:prstGeom prst="rect">
            <a:avLst/>
          </a:prstGeom>
        </p:spPr>
      </p:pic>
      <p:pic>
        <p:nvPicPr>
          <p:cNvPr id="11" name="圖片 10"/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006" y="4501192"/>
            <a:ext cx="2160000" cy="21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452795" y="4501192"/>
                <a:ext cx="1435008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altLang="zh-TW" b="0" dirty="0" smtClean="0"/>
              </a:p>
              <a:p>
                <a:endParaRPr lang="en-US" altLang="zh-TW" dirty="0" smtClean="0"/>
              </a:p>
              <a:p>
                <a:r>
                  <a:rPr lang="en-US" altLang="zh-TW" dirty="0"/>
                  <a:t>R</a:t>
                </a:r>
                <a:r>
                  <a:rPr lang="en-US" altLang="zh-TW" dirty="0" smtClean="0"/>
                  <a:t>epetition 20</a:t>
                </a:r>
              </a:p>
              <a:p>
                <a:endParaRPr lang="en-US" altLang="zh-TW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=2000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795" y="4501192"/>
                <a:ext cx="1435008" cy="1477328"/>
              </a:xfrm>
              <a:prstGeom prst="rect">
                <a:avLst/>
              </a:prstGeom>
              <a:blipFill>
                <a:blip r:embed="rId9"/>
                <a:stretch>
                  <a:fillRect l="-3390" r="-29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83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版面配置區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371600" y="395688"/>
                <a:ext cx="4443984" cy="823912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 smtClean="0">
                    <a:solidFill>
                      <a:srgbClr val="0000FF"/>
                    </a:solidFill>
                  </a:rPr>
                  <a:t>Gaussian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文字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371600" y="395688"/>
                <a:ext cx="4443984" cy="823912"/>
              </a:xfrm>
              <a:blipFill>
                <a:blip r:embed="rId2"/>
                <a:stretch>
                  <a:fillRect b="-2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內容版面配置區 6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92" y="1812276"/>
            <a:ext cx="4320000" cy="43200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版面配置區 4"/>
              <p:cNvSpPr>
                <a:spLocks noGrp="1"/>
              </p:cNvSpPr>
              <p:nvPr>
                <p:ph type="body" sz="quarter" idx="3"/>
              </p:nvPr>
            </p:nvSpPr>
            <p:spPr>
              <a:xfrm>
                <a:off x="6525014" y="395688"/>
                <a:ext cx="4443984" cy="823912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US" altLang="zh-TW" dirty="0"/>
                  <a:t> is </a:t>
                </a:r>
                <a:r>
                  <a:rPr lang="en-US" altLang="zh-TW" dirty="0">
                    <a:solidFill>
                      <a:srgbClr val="0000FF"/>
                    </a:solidFill>
                  </a:rPr>
                  <a:t>non-Gaussian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xfrm>
                <a:off x="6525014" y="395688"/>
                <a:ext cx="4443984" cy="823912"/>
              </a:xfrm>
              <a:blipFill>
                <a:blip r:embed="rId4"/>
                <a:stretch>
                  <a:fillRect b="-229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內容版面配置區 7"/>
          <p:cNvPicPr>
            <a:picLocks noGrp="1" noChangeAspect="1"/>
          </p:cNvPicPr>
          <p:nvPr>
            <p:ph sz="quarter" idx="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006" y="1812276"/>
            <a:ext cx="4320000" cy="4320000"/>
          </a:xfrm>
        </p:spPr>
      </p:pic>
    </p:spTree>
    <p:extLst>
      <p:ext uri="{BB962C8B-B14F-4D97-AF65-F5344CB8AC3E}">
        <p14:creationId xmlns:p14="http://schemas.microsoft.com/office/powerpoint/2010/main" val="301058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1399592" y="2579914"/>
            <a:ext cx="9601200" cy="1485900"/>
          </a:xfrm>
        </p:spPr>
        <p:txBody>
          <a:bodyPr anchor="ctr"/>
          <a:lstStyle/>
          <a:p>
            <a:pPr algn="ctr"/>
            <a:r>
              <a:rPr lang="en-US" altLang="zh-TW" dirty="0" smtClean="0"/>
              <a:t>Noise-reduction methodology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075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標題 2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 smtClean="0"/>
                  <a:t>Noise-reduction methodology</a:t>
                </a:r>
                <a:br>
                  <a:rPr lang="en-US" altLang="zh-TW" dirty="0" smtClean="0"/>
                </a:br>
                <a:r>
                  <a:rPr lang="zh-TW" altLang="en-US" dirty="0" smtClean="0"/>
                  <a:t>　</a:t>
                </a:r>
                <a:r>
                  <a:rPr lang="zh-TW" altLang="en-US" dirty="0"/>
                  <a:t>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31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TW" sz="3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3100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p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zh-TW" altLang="en-US" sz="3100" i="1">
                        <a:latin typeface="Cambria Math" panose="02040503050406030204" pitchFamily="18" charset="0"/>
                      </a:rPr>
                      <m:t>𝕏</m:t>
                    </m:r>
                  </m:oMath>
                </a14:m>
                <a:r>
                  <a:rPr lang="en-US" altLang="zh-TW" sz="31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31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sz="3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31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3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TW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TW" altLang="en-US" sz="31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31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1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31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sz="3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31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31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TW" altLang="en-US" dirty="0"/>
                  <a:t/>
                </a:r>
                <a:br>
                  <a:rPr lang="zh-TW" altLang="en-US" dirty="0"/>
                </a:br>
                <a:endParaRPr lang="zh-TW" altLang="en-US" dirty="0"/>
              </a:p>
            </p:txBody>
          </p:sp>
        </mc:Choice>
        <mc:Fallback xmlns="">
          <p:sp>
            <p:nvSpPr>
              <p:cNvPr id="3" name="標題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22" t="-11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Theorem</a:t>
                </a:r>
              </a:p>
              <a:p>
                <a:pPr lvl="1"/>
                <a:r>
                  <a:rPr lang="en-US" altLang="zh-TW" i="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/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i="0" dirty="0" smtClean="0"/>
              </a:p>
              <a:p>
                <a:pPr marL="987552" lvl="2" indent="0">
                  <a:buNone/>
                </a:pPr>
                <a:r>
                  <a:rPr lang="en-US" altLang="zh-TW" dirty="0" smtClean="0"/>
                  <a:t>under the condition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m:rPr>
                        <m:nor/>
                      </m:rPr>
                      <a:rPr lang="zh-TW" altLang="en-US" i="0" dirty="0"/>
                      <m:t> </m:t>
                    </m:r>
                    <m:r>
                      <m:rPr>
                        <m:nor/>
                      </m:rPr>
                      <a:rPr lang="en-US" altLang="zh-TW" i="0" dirty="0"/>
                      <m:t>and</m:t>
                    </m:r>
                    <m:r>
                      <m:rPr>
                        <m:nor/>
                      </m:rPr>
                      <a:rPr lang="en-US" altLang="zh-TW" i="0" dirty="0"/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m:rPr>
                        <m:nor/>
                      </m:rPr>
                      <a:rPr lang="zh-TW" altLang="en-US" i="0" dirty="0"/>
                      <m:t> </m:t>
                    </m:r>
                    <m:r>
                      <m:rPr>
                        <m:nor/>
                      </m:rPr>
                      <a:rPr lang="en-US" altLang="zh-TW" i="0" dirty="0"/>
                      <m:t>for</m:t>
                    </m:r>
                    <m:r>
                      <m:rPr>
                        <m:nor/>
                      </m:rPr>
                      <a:rPr lang="en-US" altLang="zh-TW" i="0" dirty="0"/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zh-TW" altLang="en-US" i="0" dirty="0"/>
                      <m:t> </m:t>
                    </m:r>
                    <m:r>
                      <m:rPr>
                        <m:nor/>
                      </m:rPr>
                      <a:rPr lang="en-US" altLang="zh-TW" i="0" dirty="0"/>
                      <m:t>such</m:t>
                    </m:r>
                    <m:r>
                      <m:rPr>
                        <m:nor/>
                      </m:rPr>
                      <a:rPr lang="en-US" altLang="zh-TW" i="0" dirty="0"/>
                      <m:t> </m:t>
                    </m:r>
                    <m:r>
                      <m:rPr>
                        <m:nor/>
                      </m:rPr>
                      <a:rPr lang="en-US" altLang="zh-TW" i="0" dirty="0"/>
                      <m:t>that</m:t>
                    </m:r>
                    <m:r>
                      <m:rPr>
                        <m:nor/>
                      </m:rPr>
                      <a:rPr lang="en-US" altLang="zh-TW" i="0" dirty="0"/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i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m:rPr>
                        <m:nor/>
                      </m:rPr>
                      <a:rPr lang="zh-TW" altLang="en-US" i="0" dirty="0"/>
                      <m:t> </m:t>
                    </m:r>
                    <m:r>
                      <m:rPr>
                        <m:nor/>
                      </m:rPr>
                      <a:rPr lang="en-US" altLang="zh-TW" i="0" dirty="0"/>
                      <m:t>and</m:t>
                    </m:r>
                    <m:r>
                      <m:rPr>
                        <m:nor/>
                      </m:rPr>
                      <a:rPr lang="en-US" altLang="zh-TW" i="0" dirty="0"/>
                      <m:t> 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  <m:r>
                      <m:rPr>
                        <m:nor/>
                      </m:rPr>
                      <a:rPr lang="zh-TW" altLang="en-US" i="0" dirty="0"/>
                      <m:t> </m:t>
                    </m:r>
                    <m:r>
                      <m:rPr>
                        <m:nor/>
                      </m:rPr>
                      <a:rPr lang="en-US" altLang="zh-TW" i="0" dirty="0"/>
                      <m:t>for</m:t>
                    </m:r>
                    <m:r>
                      <m:rPr>
                        <m:nor/>
                      </m:rPr>
                      <a:rPr lang="en-US" altLang="zh-TW" i="0" dirty="0"/>
                      <m:t> 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𝑗</m:t>
                    </m:r>
                    <m:r>
                      <m:rPr>
                        <m:nor/>
                      </m:rPr>
                      <a:rPr lang="zh-TW" altLang="en-US" i="0" dirty="0"/>
                      <m:t> </m:t>
                    </m:r>
                    <m:r>
                      <m:rPr>
                        <m:nor/>
                      </m:rPr>
                      <a:rPr lang="en-US" altLang="zh-TW" i="0" dirty="0"/>
                      <m:t>such</m:t>
                    </m:r>
                    <m:r>
                      <m:rPr>
                        <m:nor/>
                      </m:rPr>
                      <a:rPr lang="en-US" altLang="zh-TW" i="0" dirty="0"/>
                      <m:t> </m:t>
                    </m:r>
                    <m:r>
                      <m:rPr>
                        <m:nor/>
                      </m:rPr>
                      <a:rPr lang="en-US" altLang="zh-TW" i="0" dirty="0"/>
                      <m:t>that</m:t>
                    </m:r>
                    <m:r>
                      <m:rPr>
                        <m:nor/>
                      </m:rPr>
                      <a:rPr lang="en-US" altLang="zh-TW" i="0" dirty="0"/>
                      <m:t>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TW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zh-TW" altLang="en-US" i="0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01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altLang="zh-TW" dirty="0" smtClean="0"/>
                  <a:t>Idea</a:t>
                </a:r>
                <a:r>
                  <a:rPr lang="en-US" altLang="zh-TW" sz="2700" dirty="0" smtClean="0"/>
                  <a:t/>
                </a:r>
                <a:br>
                  <a:rPr lang="en-US" altLang="zh-TW" sz="27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7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7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7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7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7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700" dirty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700" dirty="0" smtClean="0"/>
                  <a:t> </a:t>
                </a:r>
                <a:br>
                  <a:rPr lang="en-US" altLang="zh-TW" sz="2700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sz="2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TW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sz="27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7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altLang="zh-TW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sz="2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TW" sz="27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̇"/>
                                <m:ctrlP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sz="27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sz="27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TW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TW" altLang="en-US" sz="2700" dirty="0" smtClean="0"/>
                  <a:t> </a:t>
                </a:r>
                <a:r>
                  <a:rPr lang="en-US" altLang="zh-TW" sz="2700" dirty="0" smtClean="0"/>
                  <a:t>(</a:t>
                </a:r>
                <a:r>
                  <a:rPr lang="en-US" altLang="zh-TW" sz="2800" dirty="0"/>
                  <a:t>Population view</a:t>
                </a:r>
                <a:r>
                  <a:rPr lang="en-US" altLang="zh-TW" sz="2700" dirty="0" smtClean="0"/>
                  <a:t>)</a:t>
                </a:r>
                <a:endParaRPr lang="zh-TW" altLang="en-US" sz="2700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22" t="-11934" b="-8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Separate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dirty="0" smtClean="0"/>
                  <a:t> into intrinsic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 and noise part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 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zh-TW" altLang="en-US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3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 directions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Srivastava and </a:t>
            </a:r>
            <a:r>
              <a:rPr lang="en-US" altLang="zh-TW" dirty="0" err="1" smtClean="0"/>
              <a:t>Kubokawa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with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In practice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altLang="zh-TW" dirty="0" smtClean="0"/>
                  <a:t> is far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5" name="內容版面配置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549" t="-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>
          <a:xfrm>
            <a:off x="6525013" y="2340864"/>
            <a:ext cx="5004739" cy="823912"/>
          </a:xfrm>
        </p:spPr>
        <p:txBody>
          <a:bodyPr/>
          <a:lstStyle/>
          <a:p>
            <a:r>
              <a:rPr lang="en-US" altLang="zh-TW" dirty="0"/>
              <a:t>Noise-reduction methodology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25014" y="3305207"/>
                <a:ext cx="5666986" cy="256219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TW" dirty="0" smtClean="0"/>
                  <a:t>Let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sSup>
                              <m:s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f>
                                  <m:fPr>
                                    <m:type m:val="lin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̀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TW" alt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̀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</m:acc>
                                    </m:e>
                                  </m:acc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surely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𝛿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under some conditions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25014" y="3305207"/>
                <a:ext cx="5666986" cy="2562193"/>
              </a:xfrm>
              <a:blipFill>
                <a:blip r:embed="rId3"/>
                <a:stretch>
                  <a:fillRect l="-75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PC scores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zh-TW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altLang="zh-TW" dirty="0" smtClean="0"/>
              </a:p>
              <a:p>
                <a:r>
                  <a:rPr lang="en-US" altLang="zh-TW" dirty="0">
                    <a:latin typeface="Cambria Math" panose="02040503050406030204" pitchFamily="18" charset="0"/>
                  </a:rPr>
                  <a:t>PC scores</a:t>
                </a:r>
              </a:p>
              <a:p>
                <a:pPr marL="53035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ad>
                            <m:radPr>
                              <m:deg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acc>
                            <m:accPr>
                              <m:chr m:val="̃"/>
                              <m:ctrlPr>
                                <a:rPr lang="el-GR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̃"/>
                                  <m:ctrlPr>
                                    <a:rPr lang="el-GR" altLang="zh-TW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altLang="zh-TW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f>
                            <m:f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</p:txBody>
          </p:sp>
        </mc:Choice>
        <mc:Fallback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592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cap="none" dirty="0" smtClean="0"/>
              <a:t>Performances</a:t>
            </a:r>
            <a:endParaRPr lang="zh-TW" altLang="en-US" sz="4800" cap="none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099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>
          <a:xfrm>
            <a:off x="1371600" y="558714"/>
            <a:ext cx="4730620" cy="823912"/>
          </a:xfrm>
        </p:spPr>
        <p:txBody>
          <a:bodyPr/>
          <a:lstStyle/>
          <a:p>
            <a:r>
              <a:rPr lang="en-US" altLang="zh-TW" dirty="0"/>
              <a:t>New estimation methodology</a:t>
            </a:r>
            <a:endParaRPr lang="zh-TW" altLang="en-US" dirty="0"/>
          </a:p>
        </p:txBody>
      </p:sp>
      <p:sp>
        <p:nvSpPr>
          <p:cNvPr id="7" name="文字版面配置區 6"/>
          <p:cNvSpPr>
            <a:spLocks noGrp="1"/>
          </p:cNvSpPr>
          <p:nvPr>
            <p:ph type="body" sz="quarter" idx="3"/>
          </p:nvPr>
        </p:nvSpPr>
        <p:spPr>
          <a:xfrm>
            <a:off x="6525014" y="558714"/>
            <a:ext cx="4932978" cy="823912"/>
          </a:xfrm>
        </p:spPr>
        <p:txBody>
          <a:bodyPr/>
          <a:lstStyle/>
          <a:p>
            <a:r>
              <a:rPr lang="en-US" altLang="zh-TW" dirty="0"/>
              <a:t>Noise-reduction methodology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10" y="1767242"/>
            <a:ext cx="5400000" cy="1800000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10" y="3829701"/>
            <a:ext cx="5400000" cy="180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14" y="1767242"/>
            <a:ext cx="5400000" cy="1800000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14" y="3829701"/>
            <a:ext cx="5400000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926484" y="6036015"/>
                <a:ext cx="1197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=1600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484" y="6036015"/>
                <a:ext cx="119705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6082296" y="22527"/>
                <a:ext cx="885434" cy="750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296" y="22527"/>
                <a:ext cx="885434" cy="7500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3288999" y="5828886"/>
                <a:ext cx="895822" cy="746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999" y="5828886"/>
                <a:ext cx="895822" cy="7463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8777103" y="5785573"/>
                <a:ext cx="895822" cy="788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TW" altLang="en-US" b="0" i="1" smtClean="0"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103" y="5785573"/>
                <a:ext cx="895822" cy="7882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5679268" y="6405347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Gaussian Model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651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Population view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37249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Sup>
                        <m:sSub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A general setting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+1,…,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Jung and Marron found it strongly inconsistent for estimating PC directions of HDLSS data satisfying the general setting along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́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→∞,</m:t>
                      </m:r>
                    </m:oMath>
                  </m:oMathPara>
                </a14:m>
                <a:endParaRPr lang="en-US" altLang="zh-TW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́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zh-TW" altLang="en-US" i="0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372495"/>
              </a:xfrm>
              <a:blipFill>
                <a:blip r:embed="rId2"/>
                <a:stretch>
                  <a:fillRect l="-571" t="-9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37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The End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13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87979" y="2797233"/>
            <a:ext cx="9601200" cy="1485900"/>
          </a:xfrm>
        </p:spPr>
        <p:txBody>
          <a:bodyPr anchor="ctr"/>
          <a:lstStyle/>
          <a:p>
            <a:pPr algn="ctr"/>
            <a:r>
              <a:rPr lang="en-US" altLang="zh-TW" sz="4800" cap="none" dirty="0" smtClean="0"/>
              <a:t>How to get eigenvalues?</a:t>
            </a:r>
            <a:endParaRPr lang="zh-TW" altLang="en-US" sz="4800" cap="none" dirty="0"/>
          </a:p>
        </p:txBody>
      </p:sp>
    </p:spTree>
    <p:extLst>
      <p:ext uri="{BB962C8B-B14F-4D97-AF65-F5344CB8AC3E}">
        <p14:creationId xmlns:p14="http://schemas.microsoft.com/office/powerpoint/2010/main" val="264133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Traditional PCA</a:t>
                </a:r>
                <a:br>
                  <a:rPr lang="en-US" altLang="zh-TW" dirty="0" smtClean="0"/>
                </a:br>
                <a:r>
                  <a:rPr lang="en-US" altLang="zh-TW" dirty="0" smtClean="0"/>
                  <a:t>(Covariance matrix,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dirty="0" smtClean="0"/>
                  <a:t>))</a:t>
                </a:r>
                <a:endParaRPr lang="zh-TW" altLang="en-US" dirty="0"/>
              </a:p>
            </p:txBody>
          </p:sp>
        </mc:Choice>
        <mc:Fallback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40" t="-13580" b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Samples: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i="0" dirty="0" smtClean="0"/>
                  <a:t>Matrix form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</m:mr>
                              </m:m>
                            </m:e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TW" i="0" dirty="0" smtClean="0"/>
              </a:p>
              <a:p>
                <a:r>
                  <a:rPr lang="en-US" altLang="zh-TW" dirty="0" smtClean="0"/>
                  <a:t>The sample covariance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𝕏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dual matrix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𝕏</m:t>
                          </m:r>
                        </m:e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𝕏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233" t="-1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內容版面配置區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525403" y="2285999"/>
                <a:ext cx="5378422" cy="3581401"/>
              </a:xfrm>
            </p:spPr>
            <p:txBody>
              <a:bodyPr/>
              <a:lstStyle/>
              <a:p>
                <a:endParaRPr lang="en-US" altLang="zh-TW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dirty="0" smtClean="0"/>
                  <a:t> share the same non-zero eigenvalues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525403" y="2285999"/>
                <a:ext cx="5378422" cy="3581401"/>
              </a:xfrm>
              <a:blipFill>
                <a:blip r:embed="rId4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2626822" y="4497186"/>
                <a:ext cx="886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22" y="4497186"/>
                <a:ext cx="886974" cy="369332"/>
              </a:xfrm>
              <a:prstGeom prst="rect">
                <a:avLst/>
              </a:prstGeom>
              <a:blipFill>
                <a:blip r:embed="rId5"/>
                <a:stretch>
                  <a:fillRect l="-6207" t="-10000" r="-551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2626822" y="5541418"/>
                <a:ext cx="8803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22" y="5541418"/>
                <a:ext cx="880306" cy="369332"/>
              </a:xfrm>
              <a:prstGeom prst="rect">
                <a:avLst/>
              </a:prstGeom>
              <a:blipFill>
                <a:blip r:embed="rId6"/>
                <a:stretch>
                  <a:fillRect l="-6250" t="-8197" r="-5556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155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標題 6"/>
              <p:cNvSpPr>
                <a:spLocks noGrp="1"/>
              </p:cNvSpPr>
              <p:nvPr>
                <p:ph type="title"/>
              </p:nvPr>
            </p:nvSpPr>
            <p:spPr>
              <a:xfrm>
                <a:off x="1662544" y="1832956"/>
                <a:ext cx="9601200" cy="1485900"/>
              </a:xfrm>
            </p:spPr>
            <p:txBody>
              <a:bodyPr anchor="ctr"/>
              <a:lstStyle/>
              <a:p>
                <a:pPr algn="ctr"/>
                <a:r>
                  <a:rPr lang="en-US" altLang="zh-TW" dirty="0" smtClean="0"/>
                  <a:t>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TW" dirty="0" smtClean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7" name="標題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62544" y="1832956"/>
                <a:ext cx="9601200" cy="14859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3073754" y="3318856"/>
                <a:ext cx="6778779" cy="1005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754" y="3318856"/>
                <a:ext cx="6778779" cy="1005660"/>
              </a:xfrm>
              <a:prstGeom prst="rect">
                <a:avLst/>
              </a:prstGeom>
              <a:blipFill>
                <a:blip r:embed="rId3"/>
                <a:stretch>
                  <a:fillRect t="-6061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699164" y="3318856"/>
            <a:ext cx="2086494" cy="107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964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9792393" cy="3581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TW" dirty="0" smtClean="0"/>
                  <a:t>Yata and </a:t>
                </a:r>
                <a:r>
                  <a:rPr lang="en-US" altLang="zh-TW" dirty="0" err="1" smtClean="0"/>
                  <a:t>Aoshima</a:t>
                </a:r>
                <a:r>
                  <a:rPr lang="en-US" altLang="zh-TW" dirty="0" smtClean="0"/>
                  <a:t> have given the convergence conditions with respect to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 smtClean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to claim the consistency properties for the sample eigenvalues as well as the PC direction and the PC scores</a:t>
                </a:r>
              </a:p>
              <a:p>
                <a:r>
                  <a:rPr lang="en-US" altLang="zh-TW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under the conditions: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i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 smtClean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2−2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i="0" dirty="0" smtClean="0"/>
                  <a:t> </a:t>
                </a:r>
                <a:r>
                  <a:rPr lang="en-US" altLang="zh-TW" i="0" dirty="0"/>
                  <a:t>for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zh-TW" altLang="en-US" i="0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9792393" cy="3581400"/>
              </a:xfrm>
              <a:blipFill>
                <a:blip r:embed="rId2"/>
                <a:stretch>
                  <a:fillRect l="-560" t="-2211" r="-99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71600" y="642158"/>
                <a:ext cx="6778779" cy="1005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42158"/>
                <a:ext cx="6778779" cy="1005660"/>
              </a:xfrm>
              <a:prstGeom prst="rect">
                <a:avLst/>
              </a:prstGeom>
              <a:blipFill>
                <a:blip r:embed="rId3"/>
                <a:stretch>
                  <a:fillRect t="-6061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997010" y="642158"/>
            <a:ext cx="2086494" cy="107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874838" y="250512"/>
                <a:ext cx="24842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8" y="250512"/>
                <a:ext cx="2484206" cy="391646"/>
              </a:xfrm>
              <a:prstGeom prst="rect">
                <a:avLst/>
              </a:prstGeom>
              <a:blipFill>
                <a:blip r:embed="rId4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23930" y="239262"/>
                <a:ext cx="243265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30" y="239262"/>
                <a:ext cx="2432654" cy="391646"/>
              </a:xfrm>
              <a:prstGeom prst="rect">
                <a:avLst/>
              </a:prstGeom>
              <a:blipFill>
                <a:blip r:embed="rId5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01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3"/>
              <p:cNvSpPr>
                <a:spLocks noGrp="1"/>
              </p:cNvSpPr>
              <p:nvPr>
                <p:ph type="title"/>
              </p:nvPr>
            </p:nvSpPr>
            <p:spPr>
              <a:xfrm>
                <a:off x="1371599" y="685800"/>
                <a:ext cx="9941860" cy="1485900"/>
              </a:xfrm>
            </p:spPr>
            <p:txBody>
              <a:bodyPr>
                <a:normAutofit fontScale="90000"/>
              </a:bodyPr>
              <a:lstStyle/>
              <a:p>
                <a:pPr/>
                <a:r>
                  <a:rPr lang="en-US" altLang="zh-TW" dirty="0" smtClean="0"/>
                  <a:t>To be translated to sphered data</a:t>
                </a:r>
                <a:r>
                  <a:rPr lang="en-US" altLang="zh-TW" dirty="0" smtClean="0">
                    <a:ea typeface="Cambria Math" panose="02040503050406030204" pitchFamily="18" charset="0"/>
                  </a:rPr>
                  <a:t/>
                </a:r>
                <a:br>
                  <a:rPr lang="en-US" altLang="zh-TW" dirty="0" smtClean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en-US" altLang="zh-TW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sSubSup>
                        <m:sSubSupPr>
                          <m:ctrlPr>
                            <a:rPr lang="en-US" altLang="zh-TW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TW" sz="3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TW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TW" altLang="en-US" sz="3600" i="1" dirty="0"/>
              </a:p>
            </p:txBody>
          </p:sp>
        </mc:Choice>
        <mc:Fallback xmlns="">
          <p:sp>
            <p:nvSpPr>
              <p:cNvPr id="4" name="標題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71599" y="685800"/>
                <a:ext cx="9941860" cy="1485900"/>
              </a:xfrm>
              <a:blipFill>
                <a:blip r:embed="rId2"/>
                <a:stretch>
                  <a:fillRect l="-2146" t="-1193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796778"/>
                  </p:ext>
                </p:extLst>
              </p:nvPr>
            </p:nvGraphicFramePr>
            <p:xfrm>
              <a:off x="2720266" y="2171700"/>
              <a:ext cx="7244525" cy="4312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8330">
                      <a:extLst>
                        <a:ext uri="{9D8B030D-6E8A-4147-A177-3AD203B41FA5}">
                          <a16:colId xmlns:a16="http://schemas.microsoft.com/office/drawing/2014/main" val="3665389014"/>
                        </a:ext>
                      </a:extLst>
                    </a:gridCol>
                    <a:gridCol w="2826512">
                      <a:extLst>
                        <a:ext uri="{9D8B030D-6E8A-4147-A177-3AD203B41FA5}">
                          <a16:colId xmlns:a16="http://schemas.microsoft.com/office/drawing/2014/main" val="3122741495"/>
                        </a:ext>
                      </a:extLst>
                    </a:gridCol>
                    <a:gridCol w="2539683">
                      <a:extLst>
                        <a:ext uri="{9D8B030D-6E8A-4147-A177-3AD203B41FA5}">
                          <a16:colId xmlns:a16="http://schemas.microsoft.com/office/drawing/2014/main" val="511879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Original data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Sphere data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3091401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altLang="zh-TW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  <m:sup>
                                        <m:f>
                                          <m:f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sup>
                                    </m:sSub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606259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, …,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TW" dirty="0"/>
                            <a:t>, …,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957373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Matrix</a:t>
                          </a:r>
                          <a:r>
                            <a:rPr lang="en-US" altLang="zh-TW" baseline="0" dirty="0" smtClean="0"/>
                            <a:t> form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TW" baseline="0" dirty="0" smtClean="0"/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altLang="zh-TW" baseline="0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𝕏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TW">
                                                        <a:latin typeface="Cambria Math" panose="02040503050406030204" pitchFamily="18" charset="0"/>
                                                      </a:rPr>
                                                      <m:t>𝑋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zh-TW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m:rPr>
                                                        <m:sty m:val="p"/>
                                                      </m:rPr>
                                                      <a:rPr lang="en-US" altLang="zh-TW" b="0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Z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TW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e>
                                                <m:r>
                                                  <a:rPr lang="en-US" altLang="zh-TW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altLang="zh-TW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Z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9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Column</a:t>
                          </a:r>
                          <a:r>
                            <a:rPr lang="en-US" altLang="zh-TW" baseline="0" dirty="0" smtClean="0"/>
                            <a:t> of matrix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TW" altLang="en-US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zh-TW" altLang="en-US" dirty="0" smtClean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TW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9818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Row</a:t>
                          </a:r>
                          <a:r>
                            <a:rPr lang="en-US" altLang="zh-TW" baseline="0" dirty="0" smtClean="0"/>
                            <a:t> of matrix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zh-TW" altLang="en-US" dirty="0" smtClean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=1,…,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zh-TW" altLang="en-US" dirty="0" smtClean="0"/>
                            <a:t>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oMath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204066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Dual matrix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(Population view)</a:t>
                          </a:r>
                          <a:endParaRPr lang="zh-TW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𝕏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𝕏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7336945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i="1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TW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̇"/>
                                            <m:ctrlP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TW" b="0" i="1" smtClean="0">
                                                <a:latin typeface="Cambria Math" panose="02040503050406030204" pitchFamily="18" charset="0"/>
                                              </a:rPr>
                                              <m:t>𝑍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</m:e>
                                </m:nary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87780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7796778"/>
                  </p:ext>
                </p:extLst>
              </p:nvPr>
            </p:nvGraphicFramePr>
            <p:xfrm>
              <a:off x="2720266" y="2171700"/>
              <a:ext cx="7244525" cy="43126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78330">
                      <a:extLst>
                        <a:ext uri="{9D8B030D-6E8A-4147-A177-3AD203B41FA5}">
                          <a16:colId xmlns:a16="http://schemas.microsoft.com/office/drawing/2014/main" val="3665389014"/>
                        </a:ext>
                      </a:extLst>
                    </a:gridCol>
                    <a:gridCol w="2826512">
                      <a:extLst>
                        <a:ext uri="{9D8B030D-6E8A-4147-A177-3AD203B41FA5}">
                          <a16:colId xmlns:a16="http://schemas.microsoft.com/office/drawing/2014/main" val="3122741495"/>
                        </a:ext>
                      </a:extLst>
                    </a:gridCol>
                    <a:gridCol w="2539683">
                      <a:extLst>
                        <a:ext uri="{9D8B030D-6E8A-4147-A177-3AD203B41FA5}">
                          <a16:colId xmlns:a16="http://schemas.microsoft.com/office/drawing/2014/main" val="511879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Original data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Sphere data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63091401"/>
                      </a:ext>
                    </a:extLst>
                  </a:tr>
                  <a:tr h="65106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Data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595" t="-61682" r="-90733" b="-506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372" t="-61682" r="-959" b="-506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6062593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595" t="-283607" r="-90733" b="-7885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372" t="-283607" r="-959" b="-7885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573734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5" t="-222857" r="-287338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595" t="-222857" r="-90733" b="-35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372" t="-222857" r="-959" b="-3580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9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Column</a:t>
                          </a:r>
                          <a:r>
                            <a:rPr lang="en-US" altLang="zh-TW" baseline="0" dirty="0" smtClean="0"/>
                            <a:t> of matrix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595" t="-555738" r="-90733" b="-5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372" t="-555738" r="-959" b="-5163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9818705"/>
                      </a:ext>
                    </a:extLst>
                  </a:tr>
                  <a:tr h="40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Row</a:t>
                          </a:r>
                          <a:r>
                            <a:rPr lang="en-US" altLang="zh-TW" baseline="0" dirty="0" smtClean="0"/>
                            <a:t> of matrix</a:t>
                          </a:r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595" t="-606061" r="-90733" b="-3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372" t="-606061" r="-959" b="-3772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040669"/>
                      </a:ext>
                    </a:extLst>
                  </a:tr>
                  <a:tr h="606806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dirty="0" smtClean="0"/>
                            <a:t>Dual matrix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dirty="0" smtClean="0"/>
                            <a:t>(Population view)</a:t>
                          </a:r>
                          <a:endParaRPr lang="zh-TW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595" t="-470707" r="-90733" b="-15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372" t="-470707" r="-959" b="-15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7336945"/>
                      </a:ext>
                    </a:extLst>
                  </a:tr>
                  <a:tr h="899414">
                    <a:tc vMerge="1">
                      <a:txBody>
                        <a:bodyPr/>
                        <a:lstStyle/>
                        <a:p>
                          <a:pPr algn="ctr"/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6595" t="-381757" r="-90733" b="-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85372" t="-381757" r="-959" b="-1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87780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9964791" y="5637721"/>
                <a:ext cx="1791452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791" y="5637721"/>
                <a:ext cx="1791452" cy="8798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/>
          <p:cNvSpPr txBox="1"/>
          <p:nvPr/>
        </p:nvSpPr>
        <p:spPr>
          <a:xfrm>
            <a:off x="10091717" y="648430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(Sample view)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17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內容版面配置區 3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286000"/>
                <a:ext cx="9792393" cy="35814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Rewritten by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altLang="zh-TW" i="0" dirty="0" smtClean="0"/>
              </a:p>
              <a:p>
                <a:r>
                  <a:rPr lang="en-US" altLang="zh-TW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 smtClean="0"/>
                  <a:t> (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) are independent</a:t>
                </a: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=1+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pPr marL="530352" lvl="1" indent="0">
                  <a:buNone/>
                </a:pPr>
                <a:r>
                  <a:rPr lang="en-US" altLang="zh-TW" i="0" dirty="0" smtClean="0"/>
                  <a:t>The conditions are modified 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for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i="0" dirty="0" smtClean="0"/>
                  <a:t> </a:t>
                </a:r>
                <a:r>
                  <a:rPr lang="en-US" altLang="zh-TW" i="0" dirty="0" smtClean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TW" i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 smtClean="0"/>
                  <a:t>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TW" altLang="en-US" i="0" dirty="0" smtClean="0"/>
                  <a:t> </a:t>
                </a:r>
                <a:r>
                  <a:rPr lang="en-US" altLang="zh-TW" i="0" dirty="0"/>
                  <a:t>for 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TW" altLang="en-US" i="0" dirty="0"/>
                  <a:t> </a:t>
                </a:r>
                <a:r>
                  <a:rPr lang="en-US" altLang="zh-TW" i="0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]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</m:d>
                  </m:oMath>
                </a14:m>
                <a:endParaRPr lang="zh-TW" altLang="en-US" i="0" dirty="0"/>
              </a:p>
            </p:txBody>
          </p:sp>
        </mc:Choice>
        <mc:Fallback xmlns="">
          <p:sp>
            <p:nvSpPr>
              <p:cNvPr id="4" name="內容版面配置區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286000"/>
                <a:ext cx="9792393" cy="3581400"/>
              </a:xfrm>
              <a:blipFill>
                <a:blip r:embed="rId2"/>
                <a:stretch>
                  <a:fillRect l="-560" t="-13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371600" y="642158"/>
                <a:ext cx="6778779" cy="1005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altLang="zh-TW" sz="2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2800" dirty="0" smtClean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acc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42158"/>
                <a:ext cx="6778779" cy="1005660"/>
              </a:xfrm>
              <a:prstGeom prst="rect">
                <a:avLst/>
              </a:prstGeom>
              <a:blipFill>
                <a:blip r:embed="rId3"/>
                <a:stretch>
                  <a:fillRect t="-6061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997010" y="642158"/>
            <a:ext cx="2086494" cy="1070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/>
              <p:cNvSpPr txBox="1"/>
              <p:nvPr/>
            </p:nvSpPr>
            <p:spPr>
              <a:xfrm>
                <a:off x="4874838" y="250512"/>
                <a:ext cx="24842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7" name="文字方塊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4838" y="250512"/>
                <a:ext cx="2484206" cy="391646"/>
              </a:xfrm>
              <a:prstGeom prst="rect">
                <a:avLst/>
              </a:prstGeom>
              <a:blipFill>
                <a:blip r:embed="rId4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1823930" y="239262"/>
                <a:ext cx="2432654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30" y="239262"/>
                <a:ext cx="2432654" cy="391646"/>
              </a:xfrm>
              <a:prstGeom prst="rect">
                <a:avLst/>
              </a:prstGeom>
              <a:blipFill>
                <a:blip r:embed="rId5"/>
                <a:stretch>
                  <a:fillRect t="-7813" b="-1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42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17226</TotalTime>
  <Words>271</Words>
  <Application>Microsoft Office PowerPoint</Application>
  <PresentationFormat>寬螢幕</PresentationFormat>
  <Paragraphs>241</Paragraphs>
  <Slides>30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Franklin Gothic Book</vt:lpstr>
      <vt:lpstr>標楷體</vt:lpstr>
      <vt:lpstr>Cambria Math</vt:lpstr>
      <vt:lpstr>Times New Roman</vt:lpstr>
      <vt:lpstr>Crop</vt:lpstr>
      <vt:lpstr>Effective PCA for high-dimension, low-sample-size data (HDLSS data)</vt:lpstr>
      <vt:lpstr>Introduction</vt:lpstr>
      <vt:lpstr>Population view</vt:lpstr>
      <vt:lpstr>How to get eigenvalues?</vt:lpstr>
      <vt:lpstr>Traditional PCA (Covariance matrix, S(Σ ̂_d))</vt:lpstr>
      <vt:lpstr>The relationship between Σ_d and S_D (S)</vt:lpstr>
      <vt:lpstr>PowerPoint 簡報</vt:lpstr>
      <vt:lpstr>To be translated to sphered data Z=Λ_d^(-1/2) H_d^T X</vt:lpstr>
      <vt:lpstr>PowerPoint 簡報</vt:lpstr>
      <vt:lpstr>New estimation methodology</vt:lpstr>
      <vt:lpstr>New PCA (Cross-data-matrix, S_D(1) )</vt:lpstr>
      <vt:lpstr>The relationship between  S_D(1)  and λ_j=a_j d^(α_j ), j=1,…,m</vt:lpstr>
      <vt:lpstr>PowerPoint 簡報</vt:lpstr>
      <vt:lpstr>Proof of theorem 　S_D(1) =1/n ∑_(j=1)^d▒〖λ_j Z ̇_(1)j Z ̇_(2)j^T 〗 　Consider an easy example such as λ_1=d^(α_1 ), λ_2=λ_3=⋯=λ_d=1, α∈(1/2,1)</vt:lpstr>
      <vt:lpstr>PC directions with the cross-data matrix</vt:lpstr>
      <vt:lpstr>PC directions with the cross-data matrix</vt:lpstr>
      <vt:lpstr>PC scores with the cross-data-matrix</vt:lpstr>
      <vt:lpstr>PowerPoint 簡報</vt:lpstr>
      <vt:lpstr>Geometric representations</vt:lpstr>
      <vt:lpstr>Ahn et al. (2007) and Jung and Marron (2009)</vt:lpstr>
      <vt:lpstr>Geometric representations             S_D=∑_(j=1)^n▒〖λ ̂_j u ̂_j u ̂_j^T 〗, w_j=n/(∑_(j=1)^d▒λ_j ) S_D u ̂_j</vt:lpstr>
      <vt:lpstr>PowerPoint 簡報</vt:lpstr>
      <vt:lpstr>Noise-reduction methodology</vt:lpstr>
      <vt:lpstr>Noise-reduction methodology 　　S_D=1/n X^T X, S_D=∑_(j=1)^n▒〖λ ̂_j u ̂_j u ̂_j^T 〗 </vt:lpstr>
      <vt:lpstr>Idea Σ_d: λ_1, λ_2, …, λ_m, λ_(m+1),…, λ_n, λ_(n+1), …, λ_d  S_D=1/n ∑_(j=1)^d▒〖λ_j Z ̇_j Z ̇_j^T 〗 (Population view)</vt:lpstr>
      <vt:lpstr>PC directions</vt:lpstr>
      <vt:lpstr>PC scores</vt:lpstr>
      <vt:lpstr>Performances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PCA for high-dimension, low-sample-size data</dc:title>
  <dc:creator>moonsita</dc:creator>
  <cp:lastModifiedBy>moonsita</cp:lastModifiedBy>
  <cp:revision>87</cp:revision>
  <dcterms:created xsi:type="dcterms:W3CDTF">2018-12-22T01:10:11Z</dcterms:created>
  <dcterms:modified xsi:type="dcterms:W3CDTF">2019-01-03T01:35:55Z</dcterms:modified>
</cp:coreProperties>
</file>