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87" r:id="rId4"/>
    <p:sldId id="272" r:id="rId5"/>
    <p:sldId id="258" r:id="rId6"/>
    <p:sldId id="274" r:id="rId7"/>
    <p:sldId id="288" r:id="rId8"/>
    <p:sldId id="259" r:id="rId9"/>
    <p:sldId id="261" r:id="rId10"/>
    <p:sldId id="262" r:id="rId11"/>
    <p:sldId id="266" r:id="rId12"/>
    <p:sldId id="275" r:id="rId13"/>
    <p:sldId id="276" r:id="rId14"/>
    <p:sldId id="278" r:id="rId15"/>
    <p:sldId id="279" r:id="rId16"/>
    <p:sldId id="281" r:id="rId17"/>
    <p:sldId id="282" r:id="rId18"/>
    <p:sldId id="284" r:id="rId19"/>
    <p:sldId id="285" r:id="rId20"/>
    <p:sldId id="264" r:id="rId21"/>
    <p:sldId id="283" r:id="rId22"/>
    <p:sldId id="267" r:id="rId23"/>
    <p:sldId id="269" r:id="rId24"/>
    <p:sldId id="270" r:id="rId25"/>
    <p:sldId id="271" r:id="rId26"/>
    <p:sldId id="286" r:id="rId27"/>
    <p:sldId id="289" r:id="rId28"/>
    <p:sldId id="290" r:id="rId29"/>
    <p:sldId id="291" r:id="rId30"/>
    <p:sldId id="292" r:id="rId31"/>
    <p:sldId id="293" r:id="rId32"/>
    <p:sldId id="260" r:id="rId33"/>
    <p:sldId id="273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7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22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10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08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71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98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5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9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7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3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0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8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9B6F-0E49-448C-8A67-9B2ED68D730C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C141C2D-45E1-48FB-A283-BBFB5B493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88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7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林思涵</a:t>
            </a:r>
            <a:endParaRPr lang="en-US" altLang="zh-TW" sz="2800" dirty="0" smtClean="0"/>
          </a:p>
          <a:p>
            <a:r>
              <a:rPr lang="en-US" altLang="zh-TW" sz="2800" dirty="0" smtClean="0"/>
              <a:t>2020/11/24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" y="0"/>
            <a:ext cx="51435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670086" cy="1646302"/>
          </a:xfrm>
        </p:spPr>
        <p:txBody>
          <a:bodyPr/>
          <a:lstStyle/>
          <a:p>
            <a:r>
              <a:rPr lang="en-US" altLang="zh-TW" sz="4000" b="1" dirty="0" smtClean="0"/>
              <a:t>Chapter 7</a:t>
            </a:r>
            <a:br>
              <a:rPr lang="en-US" altLang="zh-TW" sz="4000" b="1" dirty="0" smtClean="0"/>
            </a:br>
            <a:r>
              <a:rPr lang="en-US" altLang="zh-TW" sz="4000" b="1" dirty="0" smtClean="0"/>
              <a:t>Evaluating</a:t>
            </a:r>
            <a:r>
              <a:rPr lang="en-US" altLang="zh-TW" sz="4000" b="1" dirty="0"/>
              <a:t>, comparing, and expanding models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005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0" y="0"/>
            <a:ext cx="8965838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260" y="1615044"/>
            <a:ext cx="2125683" cy="2137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400800" y="1626919"/>
            <a:ext cx="273132" cy="213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81943" y="1537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越南戰爭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260" y="2101932"/>
            <a:ext cx="2565070" cy="2256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15148" y="2101932"/>
            <a:ext cx="261257" cy="2256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34060" y="199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朝鮮戰爭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8718" y="35626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0000FF"/>
                </a:solidFill>
              </a:rPr>
              <a:t>x</a:t>
            </a:r>
            <a:endParaRPr lang="zh-TW" altLang="en-US" i="1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11491" y="35625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0000FF"/>
                </a:solidFill>
              </a:rPr>
              <a:t>y</a:t>
            </a:r>
            <a:endParaRPr lang="zh-TW" altLang="en-US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7218108" y="4921723"/>
                <a:ext cx="2485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108" y="4921723"/>
                <a:ext cx="2485552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7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1909837" y="2416030"/>
                <a:ext cx="6268063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3200" dirty="0" smtClean="0"/>
              </a:p>
              <a:p>
                <a:endParaRPr lang="en-US" altLang="zh-TW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zh-TW" alt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func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∝1</m:t>
                      </m:r>
                    </m:oMath>
                  </m:oMathPara>
                </a14:m>
                <a:endParaRPr lang="en-US" altLang="zh-TW" sz="32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sz="3200" dirty="0" smtClean="0"/>
                  <a:t>( a </a:t>
                </a:r>
                <a:r>
                  <a:rPr lang="en-US" altLang="zh-TW" sz="3200" dirty="0" err="1" smtClean="0"/>
                  <a:t>noninformative</a:t>
                </a:r>
                <a:r>
                  <a:rPr lang="en-US" altLang="zh-TW" sz="3200" dirty="0" smtClean="0"/>
                  <a:t> prior distribution)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837" y="2416030"/>
                <a:ext cx="6268063" cy="2062103"/>
              </a:xfrm>
              <a:prstGeom prst="rect">
                <a:avLst/>
              </a:prstGeom>
              <a:blipFill>
                <a:blip r:embed="rId2"/>
                <a:stretch>
                  <a:fillRect l="-2430" r="-1749" b="-82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16301" y="845518"/>
            <a:ext cx="7055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Forecasting presidential elections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071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Information </a:t>
            </a:r>
            <a:r>
              <a:rPr lang="en-US" altLang="zh-TW" dirty="0" smtClean="0"/>
              <a:t>criteria (</a:t>
            </a:r>
            <a:r>
              <a:rPr lang="zh-TW" altLang="en-US" dirty="0" smtClean="0"/>
              <a:t>校正原因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>
                <a:solidFill>
                  <a:schemeClr val="tx1"/>
                </a:solidFill>
              </a:rPr>
              <a:t>Fit of the election forecasting model: Bayesian inference</a:t>
            </a:r>
            <a:endParaRPr lang="zh-TW" altLang="en-US" sz="2700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9" y="2160588"/>
            <a:ext cx="8272100" cy="388143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839969" y="1930400"/>
                <a:ext cx="3926844" cy="10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9" y="1930400"/>
                <a:ext cx="3926844" cy="1082156"/>
              </a:xfrm>
              <a:prstGeom prst="rect">
                <a:avLst/>
              </a:prstGeom>
              <a:blipFill>
                <a:blip r:embed="rId3"/>
                <a:stretch>
                  <a:fillRect b="-73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圖說文字 5"/>
              <p:cNvSpPr/>
              <p:nvPr/>
            </p:nvSpPr>
            <p:spPr>
              <a:xfrm>
                <a:off x="7165556" y="1727489"/>
                <a:ext cx="2571750" cy="720437"/>
              </a:xfrm>
              <a:prstGeom prst="wedgeRectCallout">
                <a:avLst>
                  <a:gd name="adj1" fmla="val -70548"/>
                  <a:gd name="adj2" fmla="val 4465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=1,⋯,10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,000</m:t>
                    </m:r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圖說文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556" y="1727489"/>
                <a:ext cx="2571750" cy="720437"/>
              </a:xfrm>
              <a:prstGeom prst="wedgeRectCallout">
                <a:avLst>
                  <a:gd name="adj1" fmla="val -70548"/>
                  <a:gd name="adj2" fmla="val 4465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6357934" y="2203452"/>
            <a:ext cx="0" cy="16970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087058" y="1799431"/>
                <a:ext cx="541751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58" y="1799431"/>
                <a:ext cx="541751" cy="288733"/>
              </a:xfrm>
              <a:prstGeom prst="rect">
                <a:avLst/>
              </a:prstGeom>
              <a:blipFill>
                <a:blip r:embed="rId5"/>
                <a:stretch>
                  <a:fillRect l="-10227" t="-22917" r="-3409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161638" y="3373244"/>
                <a:ext cx="251633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𝑀𝐿𝐸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=−40.3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638" y="3373244"/>
                <a:ext cx="2516330" cy="404983"/>
              </a:xfrm>
              <a:prstGeom prst="rect">
                <a:avLst/>
              </a:prstGeom>
              <a:blipFill>
                <a:blip r:embed="rId6"/>
                <a:stretch>
                  <a:fillRect t="-4478"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6628809" y="2520350"/>
                <a:ext cx="3340082" cy="780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𝑒𝑙𝑝𝑑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=−42.0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809" y="2520350"/>
                <a:ext cx="3340082" cy="7804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 flipV="1">
            <a:off x="6087058" y="2643306"/>
            <a:ext cx="0" cy="12571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4621376" y="2125767"/>
                <a:ext cx="874342" cy="380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376" y="2125767"/>
                <a:ext cx="874342" cy="380297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087058" y="3900489"/>
            <a:ext cx="27087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325308" y="4124335"/>
            <a:ext cx="27087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578164" y="3778227"/>
                <a:ext cx="1008931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164" y="3778227"/>
                <a:ext cx="1008931" cy="6164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839969" y="3183075"/>
                <a:ext cx="258936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𝑒𝑙𝑝𝑑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𝑀𝐿𝐸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9" y="3183075"/>
                <a:ext cx="2589363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6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Information criteria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>
                <a:solidFill>
                  <a:schemeClr val="tx1"/>
                </a:solidFill>
              </a:rPr>
              <a:t>Adjusted within-sample predictive </a:t>
            </a:r>
            <a:r>
              <a:rPr lang="en-US" altLang="zh-TW" sz="2800" dirty="0" smtClean="0">
                <a:solidFill>
                  <a:schemeClr val="tx1"/>
                </a:solidFill>
              </a:rPr>
              <a:t>accuracy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565555"/>
                  </p:ext>
                </p:extLst>
              </p:nvPr>
            </p:nvGraphicFramePr>
            <p:xfrm>
              <a:off x="231583" y="1930400"/>
              <a:ext cx="11112691" cy="39131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4885">
                      <a:extLst>
                        <a:ext uri="{9D8B030D-6E8A-4147-A177-3AD203B41FA5}">
                          <a16:colId xmlns:a16="http://schemas.microsoft.com/office/drawing/2014/main" val="732774769"/>
                        </a:ext>
                      </a:extLst>
                    </a:gridCol>
                    <a:gridCol w="2460719">
                      <a:extLst>
                        <a:ext uri="{9D8B030D-6E8A-4147-A177-3AD203B41FA5}">
                          <a16:colId xmlns:a16="http://schemas.microsoft.com/office/drawing/2014/main" val="1087366412"/>
                        </a:ext>
                      </a:extLst>
                    </a:gridCol>
                    <a:gridCol w="2090822">
                      <a:extLst>
                        <a:ext uri="{9D8B030D-6E8A-4147-A177-3AD203B41FA5}">
                          <a16:colId xmlns:a16="http://schemas.microsoft.com/office/drawing/2014/main" val="400705511"/>
                        </a:ext>
                      </a:extLst>
                    </a:gridCol>
                    <a:gridCol w="5586265">
                      <a:extLst>
                        <a:ext uri="{9D8B030D-6E8A-4147-A177-3AD203B41FA5}">
                          <a16:colId xmlns:a16="http://schemas.microsoft.com/office/drawing/2014/main" val="9178415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criteria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86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Point estimate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MLE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𝑀𝐿𝐸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𝑀𝐿𝐸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136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Point estimate</a:t>
                          </a:r>
                          <a:endParaRPr lang="zh-TW" altLang="en-US" dirty="0" smtClean="0"/>
                        </a:p>
                        <a:p>
                          <a:pPr algn="ctr"/>
                          <a:r>
                            <a:rPr lang="en-US" altLang="zh-TW" dirty="0" smtClean="0"/>
                            <a:t>Posterior</a:t>
                          </a:r>
                          <a:r>
                            <a:rPr lang="en-US" altLang="zh-TW" baseline="0" dirty="0" smtClean="0"/>
                            <a:t> mean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𝐵𝑎𝑦𝑒𝑠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𝐷𝐼𝐶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𝐵𝑎𝑦𝑒𝑠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𝑝𝑜𝑠𝑡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|</m:t>
                                                    </m:r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algn="ctr"/>
                          <a:r>
                            <a:rPr lang="en-US" altLang="zh-TW" dirty="0" smtClean="0"/>
                            <a:t>(Effective</a:t>
                          </a:r>
                          <a:r>
                            <a:rPr lang="en-US" altLang="zh-TW" baseline="0" dirty="0" smtClean="0"/>
                            <a:t> number of parameters</a:t>
                          </a:r>
                          <a:r>
                            <a:rPr lang="en-US" altLang="zh-TW" dirty="0" smtClean="0"/>
                            <a:t>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𝐵𝑎𝑦𝑒𝑠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𝐷𝐼𝐶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467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WAIC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Posterior distribution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𝑊𝐴𝐼𝐶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𝑝𝑜𝑠𝑡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|</m:t>
                                                    </m:r>
                                                    <m:r>
                                                      <a:rPr lang="zh-TW" alt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𝑝𝑜𝑠𝑡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log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|</m:t>
                                                        </m:r>
                                                        <m:r>
                                                          <a:rPr lang="zh-TW" alt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func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𝑊𝐴𝐼𝐶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𝑣𝑎𝑟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𝑝𝑜𝑠𝑡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zh-TW" alt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𝑊𝐴𝐼𝐶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𝑙𝑝𝑝𝑑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𝑊𝐴𝐼𝐶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3923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565555"/>
                  </p:ext>
                </p:extLst>
              </p:nvPr>
            </p:nvGraphicFramePr>
            <p:xfrm>
              <a:off x="231583" y="1930400"/>
              <a:ext cx="11112691" cy="39131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4885">
                      <a:extLst>
                        <a:ext uri="{9D8B030D-6E8A-4147-A177-3AD203B41FA5}">
                          <a16:colId xmlns:a16="http://schemas.microsoft.com/office/drawing/2014/main" val="732774769"/>
                        </a:ext>
                      </a:extLst>
                    </a:gridCol>
                    <a:gridCol w="2460719">
                      <a:extLst>
                        <a:ext uri="{9D8B030D-6E8A-4147-A177-3AD203B41FA5}">
                          <a16:colId xmlns:a16="http://schemas.microsoft.com/office/drawing/2014/main" val="1087366412"/>
                        </a:ext>
                      </a:extLst>
                    </a:gridCol>
                    <a:gridCol w="2090822">
                      <a:extLst>
                        <a:ext uri="{9D8B030D-6E8A-4147-A177-3AD203B41FA5}">
                          <a16:colId xmlns:a16="http://schemas.microsoft.com/office/drawing/2014/main" val="400705511"/>
                        </a:ext>
                      </a:extLst>
                    </a:gridCol>
                    <a:gridCol w="5586265">
                      <a:extLst>
                        <a:ext uri="{9D8B030D-6E8A-4147-A177-3AD203B41FA5}">
                          <a16:colId xmlns:a16="http://schemas.microsoft.com/office/drawing/2014/main" val="917841598"/>
                        </a:ext>
                      </a:extLst>
                    </a:gridCol>
                  </a:tblGrid>
                  <a:tr h="37725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1553" t="-8065" r="-123427" b="-9516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criteria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865817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Point estimate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MLE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64723" t="-60360" r="-268805" b="-431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9019" t="-60360" r="-545" b="-431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36499"/>
                      </a:ext>
                    </a:extLst>
                  </a:tr>
                  <a:tr h="996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Point estimate</a:t>
                          </a:r>
                          <a:endParaRPr lang="zh-TW" altLang="en-US" dirty="0" smtClean="0"/>
                        </a:p>
                        <a:p>
                          <a:pPr algn="ctr"/>
                          <a:r>
                            <a:rPr lang="en-US" altLang="zh-TW" dirty="0" smtClean="0"/>
                            <a:t>Posterior</a:t>
                          </a:r>
                          <a:r>
                            <a:rPr lang="en-US" altLang="zh-TW" baseline="0" dirty="0" smtClean="0"/>
                            <a:t> mean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64723" t="-108537" r="-268805" b="-192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9019" t="-108537" r="-545" b="-192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467674"/>
                      </a:ext>
                    </a:extLst>
                  </a:tr>
                  <a:tr h="1863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WAIC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Posterior distribution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64723" t="-111765" r="-268805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9019" t="-111765" r="-545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3923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5787928" y="5843588"/>
                <a:ext cx="4079899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𝑙𝑝𝑝𝑑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928" y="5843588"/>
                <a:ext cx="4079899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46230" y="6453017"/>
                <a:ext cx="328699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0" y="6453017"/>
                <a:ext cx="3286990" cy="404983"/>
              </a:xfrm>
              <a:prstGeom prst="rect">
                <a:avLst/>
              </a:prstGeom>
              <a:blipFill>
                <a:blip r:embed="rId4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7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63" y="0"/>
            <a:ext cx="49590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Leave-one-out </a:t>
            </a:r>
            <a:r>
              <a:rPr lang="en-US" altLang="zh-TW" dirty="0" smtClean="0"/>
              <a:t>cross-validation</a:t>
            </a:r>
            <a:br>
              <a:rPr lang="en-US" altLang="zh-TW" dirty="0" smtClean="0"/>
            </a:br>
            <a:r>
              <a:rPr lang="en-US" altLang="zh-TW" sz="2800" dirty="0" smtClean="0">
                <a:solidFill>
                  <a:schemeClr val="tx1"/>
                </a:solidFill>
              </a:rPr>
              <a:t>Bayesian LOO-CV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478756" y="2650330"/>
                <a:ext cx="2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56" y="2650330"/>
                <a:ext cx="282577" cy="276999"/>
              </a:xfrm>
              <a:prstGeom prst="rect">
                <a:avLst/>
              </a:prstGeom>
              <a:blipFill>
                <a:blip r:embed="rId3"/>
                <a:stretch>
                  <a:fillRect l="-19565" r="-6522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145506" y="2650330"/>
                <a:ext cx="28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06" y="2650330"/>
                <a:ext cx="287899" cy="276999"/>
              </a:xfrm>
              <a:prstGeom prst="rect">
                <a:avLst/>
              </a:prstGeom>
              <a:blipFill>
                <a:blip r:embed="rId4"/>
                <a:stretch>
                  <a:fillRect l="-19149" r="-6383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031456" y="2650330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56" y="2650330"/>
                <a:ext cx="474810" cy="276999"/>
              </a:xfrm>
              <a:prstGeom prst="rect">
                <a:avLst/>
              </a:prstGeom>
              <a:blipFill>
                <a:blip r:embed="rId5"/>
                <a:stretch>
                  <a:fillRect l="-11538" r="-5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698206" y="2650330"/>
                <a:ext cx="255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06" y="2650330"/>
                <a:ext cx="255198" cy="276999"/>
              </a:xfrm>
              <a:prstGeom prst="rect">
                <a:avLst/>
              </a:prstGeom>
              <a:blipFill>
                <a:blip r:embed="rId6"/>
                <a:stretch>
                  <a:fillRect l="-21429" r="-7143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364956" y="2650330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56" y="2650330"/>
                <a:ext cx="474810" cy="276999"/>
              </a:xfrm>
              <a:prstGeom prst="rect">
                <a:avLst/>
              </a:prstGeom>
              <a:blipFill>
                <a:blip r:embed="rId7"/>
                <a:stretch>
                  <a:fillRect l="-11538" r="-5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917531" y="2650330"/>
                <a:ext cx="288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531" y="2650330"/>
                <a:ext cx="288732" cy="276999"/>
              </a:xfrm>
              <a:prstGeom prst="rect">
                <a:avLst/>
              </a:prstGeom>
              <a:blipFill>
                <a:blip r:embed="rId8"/>
                <a:stretch>
                  <a:fillRect l="-19149" r="-2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104992" y="2650329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92" y="2650329"/>
                <a:ext cx="254877" cy="276999"/>
              </a:xfrm>
              <a:prstGeom prst="rect">
                <a:avLst/>
              </a:prstGeom>
              <a:blipFill>
                <a:blip r:embed="rId9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6251210" y="2650328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10" y="2650328"/>
                <a:ext cx="254877" cy="276999"/>
              </a:xfrm>
              <a:prstGeom prst="rect">
                <a:avLst/>
              </a:prstGeom>
              <a:blipFill>
                <a:blip r:embed="rId10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9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Leave-one-out cross-validation</a:t>
            </a:r>
            <a:br>
              <a:rPr lang="en-US" altLang="zh-TW" smtClean="0"/>
            </a:br>
            <a:r>
              <a:rPr lang="en-US" altLang="zh-TW" sz="2800" smtClean="0">
                <a:solidFill>
                  <a:schemeClr val="tx1"/>
                </a:solidFill>
              </a:rPr>
              <a:t>Bayesian LOO-CV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478756" y="2650330"/>
                <a:ext cx="2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56" y="2650330"/>
                <a:ext cx="282577" cy="276999"/>
              </a:xfrm>
              <a:prstGeom prst="rect">
                <a:avLst/>
              </a:prstGeom>
              <a:blipFill>
                <a:blip r:embed="rId2"/>
                <a:stretch>
                  <a:fillRect l="-19565" r="-6522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145506" y="2650330"/>
                <a:ext cx="28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06" y="2650330"/>
                <a:ext cx="287899" cy="276999"/>
              </a:xfrm>
              <a:prstGeom prst="rect">
                <a:avLst/>
              </a:prstGeom>
              <a:blipFill>
                <a:blip r:embed="rId3"/>
                <a:stretch>
                  <a:fillRect l="-19149" r="-6383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031456" y="2650330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56" y="2650330"/>
                <a:ext cx="474810" cy="276999"/>
              </a:xfrm>
              <a:prstGeom prst="rect">
                <a:avLst/>
              </a:prstGeom>
              <a:blipFill>
                <a:blip r:embed="rId4"/>
                <a:stretch>
                  <a:fillRect l="-11538" r="-5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364956" y="2650330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56" y="2650330"/>
                <a:ext cx="474810" cy="276999"/>
              </a:xfrm>
              <a:prstGeom prst="rect">
                <a:avLst/>
              </a:prstGeom>
              <a:blipFill>
                <a:blip r:embed="rId5"/>
                <a:stretch>
                  <a:fillRect l="-11538" r="-5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917531" y="2650330"/>
                <a:ext cx="288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531" y="2650330"/>
                <a:ext cx="288732" cy="276999"/>
              </a:xfrm>
              <a:prstGeom prst="rect">
                <a:avLst/>
              </a:prstGeom>
              <a:blipFill>
                <a:blip r:embed="rId6"/>
                <a:stretch>
                  <a:fillRect l="-19149" r="-2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104992" y="2650329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92" y="2650329"/>
                <a:ext cx="254877" cy="276999"/>
              </a:xfrm>
              <a:prstGeom prst="rect">
                <a:avLst/>
              </a:prstGeom>
              <a:blipFill>
                <a:blip r:embed="rId7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6251210" y="2650328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10" y="2650328"/>
                <a:ext cx="254877" cy="276999"/>
              </a:xfrm>
              <a:prstGeom prst="rect">
                <a:avLst/>
              </a:prstGeom>
              <a:blipFill>
                <a:blip r:embed="rId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4698206" y="4374355"/>
                <a:ext cx="255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06" y="4374355"/>
                <a:ext cx="255198" cy="276999"/>
              </a:xfrm>
              <a:prstGeom prst="rect">
                <a:avLst/>
              </a:prstGeom>
              <a:blipFill>
                <a:blip r:embed="rId9"/>
                <a:stretch>
                  <a:fillRect l="-21429" r="-7143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228725" y="2543175"/>
            <a:ext cx="6200775" cy="514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248454" y="2173843"/>
                <a:ext cx="2181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a training set</a:t>
                </a:r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54" y="2173843"/>
                <a:ext cx="2181046" cy="369332"/>
              </a:xfrm>
              <a:prstGeom prst="rect">
                <a:avLst/>
              </a:prstGeom>
              <a:blipFill>
                <a:blip r:embed="rId10"/>
                <a:stretch>
                  <a:fillRect t="-10000" r="-1676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359869" y="3523098"/>
                <a:ext cx="2922595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69" y="3523098"/>
                <a:ext cx="2922595" cy="378245"/>
              </a:xfrm>
              <a:prstGeom prst="rect">
                <a:avLst/>
              </a:prstGeom>
              <a:blipFill>
                <a:blip r:embed="rId11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endCxn id="15" idx="0"/>
          </p:cNvCxnSpPr>
          <p:nvPr/>
        </p:nvCxnSpPr>
        <p:spPr>
          <a:xfrm>
            <a:off x="4814888" y="3053437"/>
            <a:ext cx="6279" cy="4696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941290" y="4328188"/>
                <a:ext cx="1204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h𝑜𝑙𝑑𝑜𝑢𝑡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：</a:t>
                </a:r>
                <a:endParaRPr lang="zh-TW" altLang="en-US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90" y="4328188"/>
                <a:ext cx="1204817" cy="369332"/>
              </a:xfrm>
              <a:prstGeom prst="rect">
                <a:avLst/>
              </a:prstGeom>
              <a:blipFill>
                <a:blip r:embed="rId12"/>
                <a:stretch>
                  <a:fillRect t="-6557" r="-3030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2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Leave-one-out cross-validation</a:t>
            </a:r>
            <a:br>
              <a:rPr lang="en-US" altLang="zh-TW" smtClean="0"/>
            </a:br>
            <a:r>
              <a:rPr lang="en-US" altLang="zh-TW" sz="2800" smtClean="0">
                <a:solidFill>
                  <a:schemeClr val="tx1"/>
                </a:solidFill>
              </a:rPr>
              <a:t>Bayesian LOO-CV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478756" y="2650330"/>
                <a:ext cx="2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56" y="2650330"/>
                <a:ext cx="282577" cy="276999"/>
              </a:xfrm>
              <a:prstGeom prst="rect">
                <a:avLst/>
              </a:prstGeom>
              <a:blipFill>
                <a:blip r:embed="rId2"/>
                <a:stretch>
                  <a:fillRect l="-19565" r="-6522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145506" y="2650330"/>
                <a:ext cx="28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06" y="2650330"/>
                <a:ext cx="287899" cy="276999"/>
              </a:xfrm>
              <a:prstGeom prst="rect">
                <a:avLst/>
              </a:prstGeom>
              <a:blipFill>
                <a:blip r:embed="rId3"/>
                <a:stretch>
                  <a:fillRect l="-19149" r="-6383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031456" y="2650330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56" y="2650330"/>
                <a:ext cx="474810" cy="276999"/>
              </a:xfrm>
              <a:prstGeom prst="rect">
                <a:avLst/>
              </a:prstGeom>
              <a:blipFill>
                <a:blip r:embed="rId4"/>
                <a:stretch>
                  <a:fillRect l="-11538" r="-5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364956" y="2650330"/>
                <a:ext cx="474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56" y="2650330"/>
                <a:ext cx="474810" cy="276999"/>
              </a:xfrm>
              <a:prstGeom prst="rect">
                <a:avLst/>
              </a:prstGeom>
              <a:blipFill>
                <a:blip r:embed="rId5"/>
                <a:stretch>
                  <a:fillRect l="-11538" r="-5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917531" y="2650330"/>
                <a:ext cx="288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531" y="2650330"/>
                <a:ext cx="288732" cy="276999"/>
              </a:xfrm>
              <a:prstGeom prst="rect">
                <a:avLst/>
              </a:prstGeom>
              <a:blipFill>
                <a:blip r:embed="rId6"/>
                <a:stretch>
                  <a:fillRect l="-19149" r="-2128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104992" y="2650329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92" y="2650329"/>
                <a:ext cx="254877" cy="276999"/>
              </a:xfrm>
              <a:prstGeom prst="rect">
                <a:avLst/>
              </a:prstGeom>
              <a:blipFill>
                <a:blip r:embed="rId7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6251210" y="2650328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10" y="2650328"/>
                <a:ext cx="254877" cy="276999"/>
              </a:xfrm>
              <a:prstGeom prst="rect">
                <a:avLst/>
              </a:prstGeom>
              <a:blipFill>
                <a:blip r:embed="rId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228725" y="2543175"/>
            <a:ext cx="6200775" cy="514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248454" y="2173843"/>
                <a:ext cx="2181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a training set</a:t>
                </a:r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54" y="2173843"/>
                <a:ext cx="2181046" cy="369332"/>
              </a:xfrm>
              <a:prstGeom prst="rect">
                <a:avLst/>
              </a:prstGeom>
              <a:blipFill>
                <a:blip r:embed="rId9"/>
                <a:stretch>
                  <a:fillRect t="-10000" r="-1676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359869" y="3523098"/>
                <a:ext cx="2922595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69" y="3523098"/>
                <a:ext cx="2922595" cy="378245"/>
              </a:xfrm>
              <a:prstGeom prst="rect">
                <a:avLst/>
              </a:prstGeom>
              <a:blipFill>
                <a:blip r:embed="rId10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endCxn id="15" idx="0"/>
          </p:cNvCxnSpPr>
          <p:nvPr/>
        </p:nvCxnSpPr>
        <p:spPr>
          <a:xfrm>
            <a:off x="4814888" y="3053437"/>
            <a:ext cx="6279" cy="4696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440753" y="4094043"/>
                <a:ext cx="3667158" cy="780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53" y="4094043"/>
                <a:ext cx="3667158" cy="7804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單箭頭接點 2"/>
          <p:cNvCxnSpPr>
            <a:stCxn id="15" idx="2"/>
          </p:cNvCxnSpPr>
          <p:nvPr/>
        </p:nvCxnSpPr>
        <p:spPr>
          <a:xfrm flipH="1">
            <a:off x="4814888" y="3901343"/>
            <a:ext cx="6279" cy="34204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698206" y="4374355"/>
                <a:ext cx="255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06" y="4374355"/>
                <a:ext cx="255198" cy="276999"/>
              </a:xfrm>
              <a:prstGeom prst="rect">
                <a:avLst/>
              </a:prstGeom>
              <a:blipFill>
                <a:blip r:embed="rId12"/>
                <a:stretch>
                  <a:fillRect l="-21429" r="-7143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1874500" y="5154825"/>
                <a:ext cx="5880776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𝑙𝑝𝑝𝑑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𝑙𝑜𝑜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00" y="5154825"/>
                <a:ext cx="5880776" cy="8728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941290" y="4328188"/>
                <a:ext cx="1204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h𝑜𝑙𝑑𝑜𝑢𝑡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：</a:t>
                </a:r>
                <a:endParaRPr lang="zh-TW" altLang="en-US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90" y="4328188"/>
                <a:ext cx="1204817" cy="369332"/>
              </a:xfrm>
              <a:prstGeom prst="rect">
                <a:avLst/>
              </a:prstGeom>
              <a:blipFill>
                <a:blip r:embed="rId14"/>
                <a:stretch>
                  <a:fillRect t="-6557" r="-3030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874500" y="6097284"/>
                <a:ext cx="3025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𝑙𝑜𝑜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𝑙𝑝𝑝𝑑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𝑙𝑝𝑝𝑑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𝑙𝑜𝑜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00" y="6097284"/>
                <a:ext cx="3025059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4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4380300"/>
                  </p:ext>
                </p:extLst>
              </p:nvPr>
            </p:nvGraphicFramePr>
            <p:xfrm>
              <a:off x="260349" y="2434165"/>
              <a:ext cx="10355263" cy="28550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78461">
                      <a:extLst>
                        <a:ext uri="{9D8B030D-6E8A-4147-A177-3AD203B41FA5}">
                          <a16:colId xmlns:a16="http://schemas.microsoft.com/office/drawing/2014/main" val="2436905812"/>
                        </a:ext>
                      </a:extLst>
                    </a:gridCol>
                    <a:gridCol w="827873">
                      <a:extLst>
                        <a:ext uri="{9D8B030D-6E8A-4147-A177-3AD203B41FA5}">
                          <a16:colId xmlns:a16="http://schemas.microsoft.com/office/drawing/2014/main" val="3953770793"/>
                        </a:ext>
                      </a:extLst>
                    </a:gridCol>
                    <a:gridCol w="2368710">
                      <a:extLst>
                        <a:ext uri="{9D8B030D-6E8A-4147-A177-3AD203B41FA5}">
                          <a16:colId xmlns:a16="http://schemas.microsoft.com/office/drawing/2014/main" val="1142199507"/>
                        </a:ext>
                      </a:extLst>
                    </a:gridCol>
                    <a:gridCol w="1192608">
                      <a:extLst>
                        <a:ext uri="{9D8B030D-6E8A-4147-A177-3AD203B41FA5}">
                          <a16:colId xmlns:a16="http://schemas.microsoft.com/office/drawing/2014/main" val="3657806518"/>
                        </a:ext>
                      </a:extLst>
                    </a:gridCol>
                    <a:gridCol w="4487611">
                      <a:extLst>
                        <a:ext uri="{9D8B030D-6E8A-4147-A177-3AD203B41FA5}">
                          <a16:colId xmlns:a16="http://schemas.microsoft.com/office/drawing/2014/main" val="31294751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criteria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689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elpd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𝑀𝐿𝐸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𝑒𝑙𝑝𝑑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𝐴𝐼𝐶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𝑀𝐿𝐸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altLang="zh-TW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𝑀𝐿𝐸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310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elpd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𝐵𝑎𝑦𝑒𝑠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𝐷𝐼𝐶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𝑒𝑙𝑝𝑑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𝐼𝐶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𝐵𝑎𝑦𝑒𝑠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𝐷𝐼𝐶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𝐵𝑎𝑦𝑒𝑠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𝐷𝐼𝐶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276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WAIC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elppd</a:t>
                          </a:r>
                          <a:endParaRPr lang="en-US" altLang="zh-TW" dirty="0" smtClean="0"/>
                        </a:p>
                        <a:p>
                          <a:pPr algn="ctr"/>
                          <a:r>
                            <a:rPr lang="en-US" altLang="zh-TW" dirty="0" smtClean="0"/>
                            <a:t>(</a:t>
                          </a:r>
                          <a:r>
                            <a:rPr lang="en-US" altLang="zh-TW" dirty="0" err="1" smtClean="0"/>
                            <a:t>lppd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𝑊𝐴𝐼𝐶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𝑒𝑙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𝐴𝐼𝐶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𝑙𝑝𝑝𝑑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𝑊𝐴𝐼𝐶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𝑊𝐴𝐼𝐶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𝑙𝑝𝑝𝑑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𝑊𝐴𝐼𝐶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950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LOO-CV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lppd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𝑙𝑜𝑜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𝐿𝑂𝑂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𝑙𝑝𝑝𝑑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𝑙𝑜𝑜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6206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4380300"/>
                  </p:ext>
                </p:extLst>
              </p:nvPr>
            </p:nvGraphicFramePr>
            <p:xfrm>
              <a:off x="260349" y="2434165"/>
              <a:ext cx="10355263" cy="28550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78461">
                      <a:extLst>
                        <a:ext uri="{9D8B030D-6E8A-4147-A177-3AD203B41FA5}">
                          <a16:colId xmlns:a16="http://schemas.microsoft.com/office/drawing/2014/main" val="2436905812"/>
                        </a:ext>
                      </a:extLst>
                    </a:gridCol>
                    <a:gridCol w="827873">
                      <a:extLst>
                        <a:ext uri="{9D8B030D-6E8A-4147-A177-3AD203B41FA5}">
                          <a16:colId xmlns:a16="http://schemas.microsoft.com/office/drawing/2014/main" val="3953770793"/>
                        </a:ext>
                      </a:extLst>
                    </a:gridCol>
                    <a:gridCol w="2368710">
                      <a:extLst>
                        <a:ext uri="{9D8B030D-6E8A-4147-A177-3AD203B41FA5}">
                          <a16:colId xmlns:a16="http://schemas.microsoft.com/office/drawing/2014/main" val="1142199507"/>
                        </a:ext>
                      </a:extLst>
                    </a:gridCol>
                    <a:gridCol w="1192608">
                      <a:extLst>
                        <a:ext uri="{9D8B030D-6E8A-4147-A177-3AD203B41FA5}">
                          <a16:colId xmlns:a16="http://schemas.microsoft.com/office/drawing/2014/main" val="3657806518"/>
                        </a:ext>
                      </a:extLst>
                    </a:gridCol>
                    <a:gridCol w="4487611">
                      <a:extLst>
                        <a:ext uri="{9D8B030D-6E8A-4147-A177-3AD203B41FA5}">
                          <a16:colId xmlns:a16="http://schemas.microsoft.com/office/drawing/2014/main" val="3129475166"/>
                        </a:ext>
                      </a:extLst>
                    </a:gridCol>
                  </a:tblGrid>
                  <a:tr h="377254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8065" r="-241495" b="-67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criteria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689417"/>
                      </a:ext>
                    </a:extLst>
                  </a:tr>
                  <a:tr h="712089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elpd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57265" r="-241495" b="-258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0801" t="-57265" r="-543" b="-2581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1310144"/>
                      </a:ext>
                    </a:extLst>
                  </a:tr>
                  <a:tr h="724027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elpd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154622" r="-241495" b="-153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91837" t="-154622" r="-378061" b="-153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0801" t="-154622" r="-543" b="-1537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276052"/>
                      </a:ext>
                    </a:extLst>
                  </a:tr>
                  <a:tr h="654749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WAIC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elppd</a:t>
                          </a:r>
                          <a:endParaRPr lang="en-US" altLang="zh-TW" dirty="0" smtClean="0"/>
                        </a:p>
                        <a:p>
                          <a:pPr algn="ctr"/>
                          <a:r>
                            <a:rPr lang="en-US" altLang="zh-TW" dirty="0" smtClean="0"/>
                            <a:t>(</a:t>
                          </a:r>
                          <a:r>
                            <a:rPr lang="en-US" altLang="zh-TW" dirty="0" err="1" smtClean="0"/>
                            <a:t>lppd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283178" r="-241495" b="-71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91837" t="-283178" r="-378061" b="-71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0801" t="-283178" r="-543" b="-710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503944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LOO-CV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lppd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640625" r="-24149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91837" t="-640625" r="-37806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0801" t="-640625" r="-543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6206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866703" y="0"/>
                <a:ext cx="5286768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𝑒𝑙𝑝𝑑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𝑝𝑜𝑠𝑡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TW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03" y="0"/>
                <a:ext cx="5286768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866703" y="1438757"/>
                <a:ext cx="5651867" cy="87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𝑙𝑝𝑝𝑑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𝑝𝑜𝑠𝑡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03" y="1438757"/>
                <a:ext cx="5651867" cy="87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866703" y="590191"/>
                <a:ext cx="308962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𝑝𝑜𝑠𝑡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TW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03" y="590191"/>
                <a:ext cx="3089627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1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0" y="0"/>
            <a:ext cx="8965838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260" y="1615044"/>
            <a:ext cx="2125683" cy="2137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400800" y="1626919"/>
            <a:ext cx="273132" cy="2137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81943" y="1537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越南戰爭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260" y="2101932"/>
            <a:ext cx="2565070" cy="2256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15148" y="2101932"/>
            <a:ext cx="261257" cy="2256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34060" y="199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朝鮮戰爭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8718" y="35626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0000FF"/>
                </a:solidFill>
              </a:rPr>
              <a:t>x</a:t>
            </a:r>
            <a:endParaRPr lang="zh-TW" altLang="en-US" i="1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11491" y="35625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0000FF"/>
                </a:solidFill>
              </a:rPr>
              <a:t>y</a:t>
            </a:r>
            <a:endParaRPr lang="zh-TW" altLang="en-US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7218108" y="4921723"/>
                <a:ext cx="2485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108" y="4921723"/>
                <a:ext cx="2485552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496175"/>
                  </p:ext>
                </p:extLst>
              </p:nvPr>
            </p:nvGraphicFramePr>
            <p:xfrm>
              <a:off x="260349" y="1785415"/>
              <a:ext cx="10355263" cy="38767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78461">
                      <a:extLst>
                        <a:ext uri="{9D8B030D-6E8A-4147-A177-3AD203B41FA5}">
                          <a16:colId xmlns:a16="http://schemas.microsoft.com/office/drawing/2014/main" val="2436905812"/>
                        </a:ext>
                      </a:extLst>
                    </a:gridCol>
                    <a:gridCol w="827873">
                      <a:extLst>
                        <a:ext uri="{9D8B030D-6E8A-4147-A177-3AD203B41FA5}">
                          <a16:colId xmlns:a16="http://schemas.microsoft.com/office/drawing/2014/main" val="3953770793"/>
                        </a:ext>
                      </a:extLst>
                    </a:gridCol>
                    <a:gridCol w="2368710">
                      <a:extLst>
                        <a:ext uri="{9D8B030D-6E8A-4147-A177-3AD203B41FA5}">
                          <a16:colId xmlns:a16="http://schemas.microsoft.com/office/drawing/2014/main" val="1142199507"/>
                        </a:ext>
                      </a:extLst>
                    </a:gridCol>
                    <a:gridCol w="1192608">
                      <a:extLst>
                        <a:ext uri="{9D8B030D-6E8A-4147-A177-3AD203B41FA5}">
                          <a16:colId xmlns:a16="http://schemas.microsoft.com/office/drawing/2014/main" val="3657806518"/>
                        </a:ext>
                      </a:extLst>
                    </a:gridCol>
                    <a:gridCol w="4487611">
                      <a:extLst>
                        <a:ext uri="{9D8B030D-6E8A-4147-A177-3AD203B41FA5}">
                          <a16:colId xmlns:a16="http://schemas.microsoft.com/office/drawing/2014/main" val="31294751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criteria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689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elpd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𝑀𝐿𝐸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45.9, 3.2, 3.6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k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𝑀𝐿𝐸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=86.6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310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elpd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𝐵𝑎𝑦𝑒𝑠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45.9, 3.2,</m:t>
                                    </m:r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 smtClean="0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TW" altLang="en-US" i="1" smtClean="0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𝐵𝑎𝑦𝑒𝑠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=4.1</m:t>
                                </m:r>
                              </m:oMath>
                            </m:oMathPara>
                          </a14:m>
                          <a:endParaRPr lang="en-US" altLang="zh-TW" b="0" dirty="0" smtClean="0">
                            <a:solidFill>
                              <a:schemeClr val="accent4"/>
                            </a:solidFill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17.2</m:t>
                                </m:r>
                              </m:oMath>
                            </m:oMathPara>
                          </a14:m>
                          <a:endParaRPr lang="en-US" altLang="zh-TW" b="0" dirty="0" smtClean="0"/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func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en-US" altLang="zh-TW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𝐷𝐼𝐶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𝐵𝑎𝑦𝑒𝑠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𝐷𝐼𝐶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=87.0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276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WAIC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lppd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𝑊𝐴𝐼𝐶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algn="ctr"/>
                          <a:r>
                            <a:rPr lang="en-US" altLang="zh-TW" dirty="0" smtClean="0"/>
                            <a:t>2.7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𝑊𝐴𝐼𝐶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𝑙𝑝𝑝𝑑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𝑊𝐴𝐼𝐶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𝑊𝐴𝐼𝐶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=87.2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950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LOO-CV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lppd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𝑙𝑜𝑜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algn="ctr"/>
                          <a:r>
                            <a:rPr lang="en-US" altLang="zh-TW" dirty="0" smtClean="0"/>
                            <a:t>2.9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𝐿𝑂𝑂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=−2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𝑙𝑝𝑝𝑑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𝑙𝑜𝑜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𝐿𝑂𝑂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TW" dirty="0" smtClean="0"/>
                            <a:t>87.6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6206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496175"/>
                  </p:ext>
                </p:extLst>
              </p:nvPr>
            </p:nvGraphicFramePr>
            <p:xfrm>
              <a:off x="260349" y="1785415"/>
              <a:ext cx="10355263" cy="38767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78461">
                      <a:extLst>
                        <a:ext uri="{9D8B030D-6E8A-4147-A177-3AD203B41FA5}">
                          <a16:colId xmlns:a16="http://schemas.microsoft.com/office/drawing/2014/main" val="2436905812"/>
                        </a:ext>
                      </a:extLst>
                    </a:gridCol>
                    <a:gridCol w="827873">
                      <a:extLst>
                        <a:ext uri="{9D8B030D-6E8A-4147-A177-3AD203B41FA5}">
                          <a16:colId xmlns:a16="http://schemas.microsoft.com/office/drawing/2014/main" val="3953770793"/>
                        </a:ext>
                      </a:extLst>
                    </a:gridCol>
                    <a:gridCol w="2368710">
                      <a:extLst>
                        <a:ext uri="{9D8B030D-6E8A-4147-A177-3AD203B41FA5}">
                          <a16:colId xmlns:a16="http://schemas.microsoft.com/office/drawing/2014/main" val="1142199507"/>
                        </a:ext>
                      </a:extLst>
                    </a:gridCol>
                    <a:gridCol w="1192608">
                      <a:extLst>
                        <a:ext uri="{9D8B030D-6E8A-4147-A177-3AD203B41FA5}">
                          <a16:colId xmlns:a16="http://schemas.microsoft.com/office/drawing/2014/main" val="3657806518"/>
                        </a:ext>
                      </a:extLst>
                    </a:gridCol>
                    <a:gridCol w="4487611">
                      <a:extLst>
                        <a:ext uri="{9D8B030D-6E8A-4147-A177-3AD203B41FA5}">
                          <a16:colId xmlns:a16="http://schemas.microsoft.com/office/drawing/2014/main" val="3129475166"/>
                        </a:ext>
                      </a:extLst>
                    </a:gridCol>
                  </a:tblGrid>
                  <a:tr h="377254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8065" r="-241495" b="-95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criteria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2689417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elpd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60360" r="-241495" b="-43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k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0801" t="-60360" r="-543" b="-4324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1310144"/>
                      </a:ext>
                    </a:extLst>
                  </a:tr>
                  <a:tr h="1543939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elpd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70079" r="-241495" b="-88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91837" t="-70079" r="-378061" b="-88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0801" t="-70079" r="-543" b="-88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2760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WAIC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lppd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411429" r="-24149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91837" t="-411429" r="-37806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0801" t="-411429" r="-543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5039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LOO-CV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lppd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7938" t="-511429" r="-24149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91837" t="-511429" r="-378061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30801" t="-511429" r="-543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6206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260349" y="215755"/>
                <a:ext cx="626806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zh-TW" alt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func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∝1</m:t>
                      </m:r>
                    </m:oMath>
                  </m:oMathPara>
                </a14:m>
                <a:endParaRPr lang="en-US" altLang="zh-TW" sz="32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sz="3200" dirty="0" smtClean="0"/>
                  <a:t>( a </a:t>
                </a:r>
                <a:r>
                  <a:rPr lang="en-US" altLang="zh-TW" sz="3200" dirty="0" err="1" smtClean="0"/>
                  <a:t>noninformative</a:t>
                </a:r>
                <a:r>
                  <a:rPr lang="en-US" altLang="zh-TW" sz="3200" dirty="0" smtClean="0"/>
                  <a:t> prior distribution)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9" y="215755"/>
                <a:ext cx="6268063" cy="1569660"/>
              </a:xfrm>
              <a:prstGeom prst="rect">
                <a:avLst/>
              </a:prstGeom>
              <a:blipFill>
                <a:blip r:embed="rId3"/>
                <a:stretch>
                  <a:fillRect l="-2529" r="-1751" b="-112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Measures of predictive accuracy</a:t>
            </a:r>
          </a:p>
          <a:p>
            <a:r>
              <a:rPr lang="en-US" altLang="zh-TW" dirty="0" smtClean="0"/>
              <a:t>Information criteria and cross-validation</a:t>
            </a:r>
          </a:p>
          <a:p>
            <a:r>
              <a:rPr lang="en-US" altLang="zh-TW" dirty="0" smtClean="0"/>
              <a:t>Model comparison based on predictive performance</a:t>
            </a:r>
          </a:p>
          <a:p>
            <a:r>
              <a:rPr lang="en-US" altLang="zh-TW" dirty="0" smtClean="0"/>
              <a:t>Model comparison using Bayes factors</a:t>
            </a:r>
          </a:p>
          <a:p>
            <a:r>
              <a:rPr lang="en-US" altLang="zh-TW" dirty="0" smtClean="0"/>
              <a:t>Continuous model expansion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2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9852553" cy="18265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Model comparison based on predictive </a:t>
            </a:r>
            <a:r>
              <a:rPr lang="en-US" altLang="zh-TW" dirty="0" smtClean="0"/>
              <a:t>performance</a:t>
            </a:r>
            <a:br>
              <a:rPr lang="en-US" altLang="zh-TW" dirty="0" smtClean="0"/>
            </a:br>
            <a:r>
              <a:rPr lang="en-US" altLang="zh-TW" dirty="0" smtClean="0"/>
              <a:t>Example: Parallel </a:t>
            </a:r>
            <a:r>
              <a:rPr lang="en-US" altLang="zh-TW" dirty="0"/>
              <a:t>experiments in eight schools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8"/>
          <a:stretch/>
        </p:blipFill>
        <p:spPr>
          <a:xfrm>
            <a:off x="0" y="0"/>
            <a:ext cx="9144000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81130" cy="1320800"/>
          </a:xfrm>
        </p:spPr>
        <p:txBody>
          <a:bodyPr>
            <a:normAutofit/>
          </a:bodyPr>
          <a:lstStyle/>
          <a:p>
            <a:r>
              <a:rPr lang="en-US" altLang="zh-TW" dirty="0"/>
              <a:t>Model comparison based on predictive performance</a:t>
            </a:r>
            <a:br>
              <a:rPr lang="en-US" altLang="zh-TW" dirty="0"/>
            </a:br>
            <a:r>
              <a:rPr lang="en-US" altLang="zh-TW" sz="2800" dirty="0">
                <a:solidFill>
                  <a:schemeClr val="tx1"/>
                </a:solidFill>
              </a:rPr>
              <a:t>Expected predictive accuracy of models for the eight schools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3" y="2090131"/>
            <a:ext cx="10058400" cy="42525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3" y="2090131"/>
            <a:ext cx="2505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Separate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Complete pooling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Hierarchical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268" y="311128"/>
            <a:ext cx="7739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Parallel experiments in eight schools</a:t>
            </a:r>
            <a:endParaRPr lang="zh-TW" alt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4889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89413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3937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3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78461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72985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67509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56557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8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62033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7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74209" y="3421291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9" y="3421291"/>
                <a:ext cx="1040349" cy="280205"/>
              </a:xfrm>
              <a:prstGeom prst="rect">
                <a:avLst/>
              </a:prstGeom>
              <a:blipFill>
                <a:blip r:embed="rId2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368733" y="3421290"/>
                <a:ext cx="1045671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33" y="3421290"/>
                <a:ext cx="1045671" cy="280205"/>
              </a:xfrm>
              <a:prstGeom prst="rect">
                <a:avLst/>
              </a:prstGeom>
              <a:blipFill>
                <a:blip r:embed="rId3"/>
                <a:stretch>
                  <a:fillRect l="-5263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563257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57" y="3421289"/>
                <a:ext cx="1040349" cy="280205"/>
              </a:xfrm>
              <a:prstGeom prst="rect">
                <a:avLst/>
              </a:prstGeom>
              <a:blipFill>
                <a:blip r:embed="rId4"/>
                <a:stretch>
                  <a:fillRect l="-4678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757781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81" y="3421289"/>
                <a:ext cx="1040349" cy="280205"/>
              </a:xfrm>
              <a:prstGeom prst="rect">
                <a:avLst/>
              </a:prstGeom>
              <a:blipFill>
                <a:blip r:embed="rId5"/>
                <a:stretch>
                  <a:fillRect l="-4678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972985" y="3421291"/>
                <a:ext cx="106144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85" y="3421291"/>
                <a:ext cx="1061444" cy="312650"/>
              </a:xfrm>
              <a:prstGeom prst="rect">
                <a:avLst/>
              </a:prstGeom>
              <a:blipFill>
                <a:blip r:embed="rId6"/>
                <a:stretch>
                  <a:fillRect l="-5172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167509" y="3421290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09" y="3421290"/>
                <a:ext cx="1040349" cy="280205"/>
              </a:xfrm>
              <a:prstGeom prst="rect">
                <a:avLst/>
              </a:prstGeom>
              <a:blipFill>
                <a:blip r:embed="rId7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362033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33" y="3421289"/>
                <a:ext cx="1040349" cy="280205"/>
              </a:xfrm>
              <a:prstGeom prst="rect">
                <a:avLst/>
              </a:prstGeom>
              <a:blipFill>
                <a:blip r:embed="rId8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8556557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57" y="3421289"/>
                <a:ext cx="1040349" cy="280205"/>
              </a:xfrm>
              <a:prstGeom prst="rect">
                <a:avLst/>
              </a:prstGeom>
              <a:blipFill>
                <a:blip r:embed="rId9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426759" y="1573821"/>
                <a:ext cx="868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59" y="1573821"/>
                <a:ext cx="868636" cy="276999"/>
              </a:xfrm>
              <a:prstGeom prst="rect">
                <a:avLst/>
              </a:prstGeom>
              <a:blipFill>
                <a:blip r:embed="rId10"/>
                <a:stretch>
                  <a:fillRect l="-5594" t="-2174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60761" y="4667003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1" y="4667003"/>
                <a:ext cx="467244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655286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86" y="4667003"/>
                <a:ext cx="472565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2849809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09" y="4667003"/>
                <a:ext cx="472565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044332" y="4667003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2" y="4667003"/>
                <a:ext cx="467244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5238858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58" y="4667003"/>
                <a:ext cx="472565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6433382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82" y="4667003"/>
                <a:ext cx="472565" cy="369332"/>
              </a:xfrm>
              <a:prstGeom prst="rect">
                <a:avLst/>
              </a:prstGeom>
              <a:blipFill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627906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906" y="4667003"/>
                <a:ext cx="472565" cy="369332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8822430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430" y="4667003"/>
                <a:ext cx="472565" cy="369332"/>
              </a:xfrm>
              <a:prstGeom prst="rect">
                <a:avLst/>
              </a:prstGeom>
              <a:blipFill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19" idx="2"/>
            <a:endCxn id="3" idx="0"/>
          </p:cNvCxnSpPr>
          <p:nvPr/>
        </p:nvCxnSpPr>
        <p:spPr>
          <a:xfrm flipH="1">
            <a:off x="694385" y="1850820"/>
            <a:ext cx="4166692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9" idx="2"/>
            <a:endCxn id="4" idx="0"/>
          </p:cNvCxnSpPr>
          <p:nvPr/>
        </p:nvCxnSpPr>
        <p:spPr>
          <a:xfrm flipH="1">
            <a:off x="1888909" y="1850820"/>
            <a:ext cx="2972168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9" idx="2"/>
            <a:endCxn id="5" idx="0"/>
          </p:cNvCxnSpPr>
          <p:nvPr/>
        </p:nvCxnSpPr>
        <p:spPr>
          <a:xfrm flipH="1">
            <a:off x="3083433" y="1850820"/>
            <a:ext cx="1777644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9" idx="2"/>
            <a:endCxn id="6" idx="0"/>
          </p:cNvCxnSpPr>
          <p:nvPr/>
        </p:nvCxnSpPr>
        <p:spPr>
          <a:xfrm flipH="1">
            <a:off x="4277957" y="1850820"/>
            <a:ext cx="583120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9" idx="2"/>
            <a:endCxn id="7" idx="0"/>
          </p:cNvCxnSpPr>
          <p:nvPr/>
        </p:nvCxnSpPr>
        <p:spPr>
          <a:xfrm>
            <a:off x="4861077" y="1850820"/>
            <a:ext cx="611404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9" idx="2"/>
            <a:endCxn id="8" idx="0"/>
          </p:cNvCxnSpPr>
          <p:nvPr/>
        </p:nvCxnSpPr>
        <p:spPr>
          <a:xfrm>
            <a:off x="4861077" y="1850820"/>
            <a:ext cx="1805928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9" idx="2"/>
            <a:endCxn id="10" idx="0"/>
          </p:cNvCxnSpPr>
          <p:nvPr/>
        </p:nvCxnSpPr>
        <p:spPr>
          <a:xfrm>
            <a:off x="4861077" y="1850820"/>
            <a:ext cx="3000452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9" idx="2"/>
            <a:endCxn id="9" idx="0"/>
          </p:cNvCxnSpPr>
          <p:nvPr/>
        </p:nvCxnSpPr>
        <p:spPr>
          <a:xfrm>
            <a:off x="4861077" y="1850820"/>
            <a:ext cx="4194976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1" idx="2"/>
            <a:endCxn id="20" idx="0"/>
          </p:cNvCxnSpPr>
          <p:nvPr/>
        </p:nvCxnSpPr>
        <p:spPr>
          <a:xfrm flipH="1">
            <a:off x="694383" y="3701496"/>
            <a:ext cx="1" cy="965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2" idx="2"/>
            <a:endCxn id="21" idx="0"/>
          </p:cNvCxnSpPr>
          <p:nvPr/>
        </p:nvCxnSpPr>
        <p:spPr>
          <a:xfrm>
            <a:off x="1891569" y="3701495"/>
            <a:ext cx="0" cy="96550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3" idx="2"/>
            <a:endCxn id="22" idx="0"/>
          </p:cNvCxnSpPr>
          <p:nvPr/>
        </p:nvCxnSpPr>
        <p:spPr>
          <a:xfrm>
            <a:off x="3083432" y="3701494"/>
            <a:ext cx="2660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4" idx="2"/>
            <a:endCxn id="23" idx="0"/>
          </p:cNvCxnSpPr>
          <p:nvPr/>
        </p:nvCxnSpPr>
        <p:spPr>
          <a:xfrm flipH="1">
            <a:off x="4277954" y="3701494"/>
            <a:ext cx="2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5" idx="2"/>
            <a:endCxn id="24" idx="0"/>
          </p:cNvCxnSpPr>
          <p:nvPr/>
        </p:nvCxnSpPr>
        <p:spPr>
          <a:xfrm flipH="1">
            <a:off x="5475141" y="3733941"/>
            <a:ext cx="28566" cy="93306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6" idx="2"/>
            <a:endCxn id="25" idx="0"/>
          </p:cNvCxnSpPr>
          <p:nvPr/>
        </p:nvCxnSpPr>
        <p:spPr>
          <a:xfrm flipH="1">
            <a:off x="6669665" y="3701495"/>
            <a:ext cx="18019" cy="96550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7" idx="2"/>
            <a:endCxn id="26" idx="0"/>
          </p:cNvCxnSpPr>
          <p:nvPr/>
        </p:nvCxnSpPr>
        <p:spPr>
          <a:xfrm flipH="1">
            <a:off x="7864189" y="3701494"/>
            <a:ext cx="18019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8" idx="2"/>
            <a:endCxn id="27" idx="0"/>
          </p:cNvCxnSpPr>
          <p:nvPr/>
        </p:nvCxnSpPr>
        <p:spPr>
          <a:xfrm flipH="1">
            <a:off x="9058713" y="3701494"/>
            <a:ext cx="18019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0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268" y="311128"/>
            <a:ext cx="7739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Parallel experiments in eight schools</a:t>
            </a:r>
            <a:endParaRPr lang="zh-TW" alt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4889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89413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3937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3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78461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72985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67509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56557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8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62033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7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74209" y="3421291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9" y="3421291"/>
                <a:ext cx="1040349" cy="280205"/>
              </a:xfrm>
              <a:prstGeom prst="rect">
                <a:avLst/>
              </a:prstGeom>
              <a:blipFill>
                <a:blip r:embed="rId2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368733" y="3421290"/>
                <a:ext cx="1045671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33" y="3421290"/>
                <a:ext cx="1045671" cy="280205"/>
              </a:xfrm>
              <a:prstGeom prst="rect">
                <a:avLst/>
              </a:prstGeom>
              <a:blipFill>
                <a:blip r:embed="rId3"/>
                <a:stretch>
                  <a:fillRect l="-5263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563257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57" y="3421289"/>
                <a:ext cx="1040349" cy="280205"/>
              </a:xfrm>
              <a:prstGeom prst="rect">
                <a:avLst/>
              </a:prstGeom>
              <a:blipFill>
                <a:blip r:embed="rId4"/>
                <a:stretch>
                  <a:fillRect l="-4678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757781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81" y="3421289"/>
                <a:ext cx="1040349" cy="280205"/>
              </a:xfrm>
              <a:prstGeom prst="rect">
                <a:avLst/>
              </a:prstGeom>
              <a:blipFill>
                <a:blip r:embed="rId5"/>
                <a:stretch>
                  <a:fillRect l="-4678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972985" y="3421291"/>
                <a:ext cx="106144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85" y="3421291"/>
                <a:ext cx="1061444" cy="312650"/>
              </a:xfrm>
              <a:prstGeom prst="rect">
                <a:avLst/>
              </a:prstGeom>
              <a:blipFill>
                <a:blip r:embed="rId6"/>
                <a:stretch>
                  <a:fillRect l="-5172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167509" y="3421290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09" y="3421290"/>
                <a:ext cx="1040349" cy="280205"/>
              </a:xfrm>
              <a:prstGeom prst="rect">
                <a:avLst/>
              </a:prstGeom>
              <a:blipFill>
                <a:blip r:embed="rId7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362033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33" y="3421289"/>
                <a:ext cx="1040349" cy="280205"/>
              </a:xfrm>
              <a:prstGeom prst="rect">
                <a:avLst/>
              </a:prstGeom>
              <a:blipFill>
                <a:blip r:embed="rId8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8556557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57" y="3421289"/>
                <a:ext cx="1040349" cy="280205"/>
              </a:xfrm>
              <a:prstGeom prst="rect">
                <a:avLst/>
              </a:prstGeom>
              <a:blipFill>
                <a:blip r:embed="rId9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426759" y="1573821"/>
                <a:ext cx="868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59" y="1573821"/>
                <a:ext cx="868636" cy="276999"/>
              </a:xfrm>
              <a:prstGeom prst="rect">
                <a:avLst/>
              </a:prstGeom>
              <a:blipFill>
                <a:blip r:embed="rId10"/>
                <a:stretch>
                  <a:fillRect l="-5594" t="-2174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60761" y="4667003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1" y="4667003"/>
                <a:ext cx="467244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655286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86" y="4667003"/>
                <a:ext cx="472565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2849809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09" y="4667003"/>
                <a:ext cx="472565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044332" y="4667003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2" y="4667003"/>
                <a:ext cx="467244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5238858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58" y="4667003"/>
                <a:ext cx="472565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6433382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82" y="4667003"/>
                <a:ext cx="472565" cy="369332"/>
              </a:xfrm>
              <a:prstGeom prst="rect">
                <a:avLst/>
              </a:prstGeom>
              <a:blipFill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627906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906" y="4667003"/>
                <a:ext cx="472565" cy="369332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8822430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430" y="4667003"/>
                <a:ext cx="472565" cy="369332"/>
              </a:xfrm>
              <a:prstGeom prst="rect">
                <a:avLst/>
              </a:prstGeom>
              <a:blipFill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19" idx="2"/>
            <a:endCxn id="3" idx="0"/>
          </p:cNvCxnSpPr>
          <p:nvPr/>
        </p:nvCxnSpPr>
        <p:spPr>
          <a:xfrm flipH="1">
            <a:off x="694385" y="1850820"/>
            <a:ext cx="4166692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9" idx="2"/>
            <a:endCxn id="4" idx="0"/>
          </p:cNvCxnSpPr>
          <p:nvPr/>
        </p:nvCxnSpPr>
        <p:spPr>
          <a:xfrm flipH="1">
            <a:off x="1888909" y="1850820"/>
            <a:ext cx="2972168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9" idx="2"/>
            <a:endCxn id="5" idx="0"/>
          </p:cNvCxnSpPr>
          <p:nvPr/>
        </p:nvCxnSpPr>
        <p:spPr>
          <a:xfrm flipH="1">
            <a:off x="3083433" y="1850820"/>
            <a:ext cx="1777644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9" idx="2"/>
            <a:endCxn id="6" idx="0"/>
          </p:cNvCxnSpPr>
          <p:nvPr/>
        </p:nvCxnSpPr>
        <p:spPr>
          <a:xfrm flipH="1">
            <a:off x="4277957" y="1850820"/>
            <a:ext cx="583120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9" idx="2"/>
            <a:endCxn id="7" idx="0"/>
          </p:cNvCxnSpPr>
          <p:nvPr/>
        </p:nvCxnSpPr>
        <p:spPr>
          <a:xfrm>
            <a:off x="4861077" y="1850820"/>
            <a:ext cx="611404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9" idx="2"/>
            <a:endCxn id="8" idx="0"/>
          </p:cNvCxnSpPr>
          <p:nvPr/>
        </p:nvCxnSpPr>
        <p:spPr>
          <a:xfrm>
            <a:off x="4861077" y="1850820"/>
            <a:ext cx="1805928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9" idx="2"/>
            <a:endCxn id="10" idx="0"/>
          </p:cNvCxnSpPr>
          <p:nvPr/>
        </p:nvCxnSpPr>
        <p:spPr>
          <a:xfrm>
            <a:off x="4861077" y="1850820"/>
            <a:ext cx="3000452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9" idx="2"/>
            <a:endCxn id="9" idx="0"/>
          </p:cNvCxnSpPr>
          <p:nvPr/>
        </p:nvCxnSpPr>
        <p:spPr>
          <a:xfrm>
            <a:off x="4861077" y="1850820"/>
            <a:ext cx="4194976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1" idx="2"/>
            <a:endCxn id="20" idx="0"/>
          </p:cNvCxnSpPr>
          <p:nvPr/>
        </p:nvCxnSpPr>
        <p:spPr>
          <a:xfrm flipH="1">
            <a:off x="694383" y="3701496"/>
            <a:ext cx="1" cy="965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2" idx="2"/>
            <a:endCxn id="21" idx="0"/>
          </p:cNvCxnSpPr>
          <p:nvPr/>
        </p:nvCxnSpPr>
        <p:spPr>
          <a:xfrm>
            <a:off x="1891569" y="3701495"/>
            <a:ext cx="0" cy="96550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3" idx="2"/>
            <a:endCxn id="22" idx="0"/>
          </p:cNvCxnSpPr>
          <p:nvPr/>
        </p:nvCxnSpPr>
        <p:spPr>
          <a:xfrm>
            <a:off x="3083432" y="3701494"/>
            <a:ext cx="2660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4" idx="2"/>
            <a:endCxn id="23" idx="0"/>
          </p:cNvCxnSpPr>
          <p:nvPr/>
        </p:nvCxnSpPr>
        <p:spPr>
          <a:xfrm flipH="1">
            <a:off x="4277954" y="3701494"/>
            <a:ext cx="2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5" idx="2"/>
            <a:endCxn id="24" idx="0"/>
          </p:cNvCxnSpPr>
          <p:nvPr/>
        </p:nvCxnSpPr>
        <p:spPr>
          <a:xfrm flipH="1">
            <a:off x="5475141" y="3733941"/>
            <a:ext cx="28566" cy="93306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6" idx="2"/>
            <a:endCxn id="25" idx="0"/>
          </p:cNvCxnSpPr>
          <p:nvPr/>
        </p:nvCxnSpPr>
        <p:spPr>
          <a:xfrm flipH="1">
            <a:off x="6669665" y="3701495"/>
            <a:ext cx="18019" cy="96550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7" idx="2"/>
            <a:endCxn id="26" idx="0"/>
          </p:cNvCxnSpPr>
          <p:nvPr/>
        </p:nvCxnSpPr>
        <p:spPr>
          <a:xfrm flipH="1">
            <a:off x="7864189" y="3701494"/>
            <a:ext cx="18019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8" idx="2"/>
            <a:endCxn id="27" idx="0"/>
          </p:cNvCxnSpPr>
          <p:nvPr/>
        </p:nvCxnSpPr>
        <p:spPr>
          <a:xfrm flipH="1">
            <a:off x="9058713" y="3701494"/>
            <a:ext cx="18019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799728" y="1015423"/>
            <a:ext cx="3754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Separate Model (no-pooling)</a:t>
            </a:r>
            <a:endParaRPr lang="en-US" altLang="zh-TW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5339020" y="1538643"/>
                <a:ext cx="850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020" y="1538643"/>
                <a:ext cx="85004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268" y="311128"/>
            <a:ext cx="7739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Parallel experiments in eight schools</a:t>
            </a:r>
            <a:endParaRPr lang="zh-TW" alt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4889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89413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3937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3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78461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72985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67509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56557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8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62033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7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74209" y="3421291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9" y="3421291"/>
                <a:ext cx="1040349" cy="280205"/>
              </a:xfrm>
              <a:prstGeom prst="rect">
                <a:avLst/>
              </a:prstGeom>
              <a:blipFill>
                <a:blip r:embed="rId2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368733" y="3421290"/>
                <a:ext cx="1045671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33" y="3421290"/>
                <a:ext cx="1045671" cy="280205"/>
              </a:xfrm>
              <a:prstGeom prst="rect">
                <a:avLst/>
              </a:prstGeom>
              <a:blipFill>
                <a:blip r:embed="rId3"/>
                <a:stretch>
                  <a:fillRect l="-5263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563257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57" y="3421289"/>
                <a:ext cx="1040349" cy="280205"/>
              </a:xfrm>
              <a:prstGeom prst="rect">
                <a:avLst/>
              </a:prstGeom>
              <a:blipFill>
                <a:blip r:embed="rId4"/>
                <a:stretch>
                  <a:fillRect l="-4678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757781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81" y="3421289"/>
                <a:ext cx="1040349" cy="280205"/>
              </a:xfrm>
              <a:prstGeom prst="rect">
                <a:avLst/>
              </a:prstGeom>
              <a:blipFill>
                <a:blip r:embed="rId5"/>
                <a:stretch>
                  <a:fillRect l="-4678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972985" y="3421291"/>
                <a:ext cx="106144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85" y="3421291"/>
                <a:ext cx="1061444" cy="312650"/>
              </a:xfrm>
              <a:prstGeom prst="rect">
                <a:avLst/>
              </a:prstGeom>
              <a:blipFill>
                <a:blip r:embed="rId6"/>
                <a:stretch>
                  <a:fillRect l="-5172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167509" y="3421290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09" y="3421290"/>
                <a:ext cx="1040349" cy="280205"/>
              </a:xfrm>
              <a:prstGeom prst="rect">
                <a:avLst/>
              </a:prstGeom>
              <a:blipFill>
                <a:blip r:embed="rId7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362033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33" y="3421289"/>
                <a:ext cx="1040349" cy="280205"/>
              </a:xfrm>
              <a:prstGeom prst="rect">
                <a:avLst/>
              </a:prstGeom>
              <a:blipFill>
                <a:blip r:embed="rId8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8556557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57" y="3421289"/>
                <a:ext cx="1040349" cy="280205"/>
              </a:xfrm>
              <a:prstGeom prst="rect">
                <a:avLst/>
              </a:prstGeom>
              <a:blipFill>
                <a:blip r:embed="rId9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426759" y="1573821"/>
                <a:ext cx="868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59" y="1573821"/>
                <a:ext cx="868636" cy="276999"/>
              </a:xfrm>
              <a:prstGeom prst="rect">
                <a:avLst/>
              </a:prstGeom>
              <a:blipFill>
                <a:blip r:embed="rId10"/>
                <a:stretch>
                  <a:fillRect l="-5594" t="-2174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60761" y="4667003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1" y="4667003"/>
                <a:ext cx="467244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655286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86" y="4667003"/>
                <a:ext cx="472565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2849809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09" y="4667003"/>
                <a:ext cx="472565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044332" y="4667003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2" y="4667003"/>
                <a:ext cx="467244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5238858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58" y="4667003"/>
                <a:ext cx="472565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6433382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82" y="4667003"/>
                <a:ext cx="472565" cy="369332"/>
              </a:xfrm>
              <a:prstGeom prst="rect">
                <a:avLst/>
              </a:prstGeom>
              <a:blipFill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627906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906" y="4667003"/>
                <a:ext cx="472565" cy="369332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8822430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430" y="4667003"/>
                <a:ext cx="472565" cy="369332"/>
              </a:xfrm>
              <a:prstGeom prst="rect">
                <a:avLst/>
              </a:prstGeom>
              <a:blipFill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19" idx="2"/>
            <a:endCxn id="3" idx="0"/>
          </p:cNvCxnSpPr>
          <p:nvPr/>
        </p:nvCxnSpPr>
        <p:spPr>
          <a:xfrm flipH="1">
            <a:off x="694385" y="1850820"/>
            <a:ext cx="4166692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9" idx="2"/>
            <a:endCxn id="4" idx="0"/>
          </p:cNvCxnSpPr>
          <p:nvPr/>
        </p:nvCxnSpPr>
        <p:spPr>
          <a:xfrm flipH="1">
            <a:off x="1888909" y="1850820"/>
            <a:ext cx="2972168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9" idx="2"/>
            <a:endCxn id="5" idx="0"/>
          </p:cNvCxnSpPr>
          <p:nvPr/>
        </p:nvCxnSpPr>
        <p:spPr>
          <a:xfrm flipH="1">
            <a:off x="3083433" y="1850820"/>
            <a:ext cx="1777644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9" idx="2"/>
            <a:endCxn id="6" idx="0"/>
          </p:cNvCxnSpPr>
          <p:nvPr/>
        </p:nvCxnSpPr>
        <p:spPr>
          <a:xfrm flipH="1">
            <a:off x="4277957" y="1850820"/>
            <a:ext cx="583120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9" idx="2"/>
            <a:endCxn id="7" idx="0"/>
          </p:cNvCxnSpPr>
          <p:nvPr/>
        </p:nvCxnSpPr>
        <p:spPr>
          <a:xfrm>
            <a:off x="4861077" y="1850820"/>
            <a:ext cx="611404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9" idx="2"/>
            <a:endCxn id="8" idx="0"/>
          </p:cNvCxnSpPr>
          <p:nvPr/>
        </p:nvCxnSpPr>
        <p:spPr>
          <a:xfrm>
            <a:off x="4861077" y="1850820"/>
            <a:ext cx="1805928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9" idx="2"/>
            <a:endCxn id="10" idx="0"/>
          </p:cNvCxnSpPr>
          <p:nvPr/>
        </p:nvCxnSpPr>
        <p:spPr>
          <a:xfrm>
            <a:off x="4861077" y="1850820"/>
            <a:ext cx="3000452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9" idx="2"/>
            <a:endCxn id="9" idx="0"/>
          </p:cNvCxnSpPr>
          <p:nvPr/>
        </p:nvCxnSpPr>
        <p:spPr>
          <a:xfrm>
            <a:off x="4861077" y="1850820"/>
            <a:ext cx="4194976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1" idx="2"/>
            <a:endCxn id="20" idx="0"/>
          </p:cNvCxnSpPr>
          <p:nvPr/>
        </p:nvCxnSpPr>
        <p:spPr>
          <a:xfrm flipH="1">
            <a:off x="694383" y="3701496"/>
            <a:ext cx="1" cy="965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2" idx="2"/>
            <a:endCxn id="21" idx="0"/>
          </p:cNvCxnSpPr>
          <p:nvPr/>
        </p:nvCxnSpPr>
        <p:spPr>
          <a:xfrm>
            <a:off x="1891569" y="3701495"/>
            <a:ext cx="0" cy="96550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3" idx="2"/>
            <a:endCxn id="22" idx="0"/>
          </p:cNvCxnSpPr>
          <p:nvPr/>
        </p:nvCxnSpPr>
        <p:spPr>
          <a:xfrm>
            <a:off x="3083432" y="3701494"/>
            <a:ext cx="2660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4" idx="2"/>
            <a:endCxn id="23" idx="0"/>
          </p:cNvCxnSpPr>
          <p:nvPr/>
        </p:nvCxnSpPr>
        <p:spPr>
          <a:xfrm flipH="1">
            <a:off x="4277954" y="3701494"/>
            <a:ext cx="2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5" idx="2"/>
            <a:endCxn id="24" idx="0"/>
          </p:cNvCxnSpPr>
          <p:nvPr/>
        </p:nvCxnSpPr>
        <p:spPr>
          <a:xfrm flipH="1">
            <a:off x="5475141" y="3733941"/>
            <a:ext cx="28566" cy="93306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6" idx="2"/>
            <a:endCxn id="25" idx="0"/>
          </p:cNvCxnSpPr>
          <p:nvPr/>
        </p:nvCxnSpPr>
        <p:spPr>
          <a:xfrm flipH="1">
            <a:off x="6669665" y="3701495"/>
            <a:ext cx="18019" cy="96550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7" idx="2"/>
            <a:endCxn id="26" idx="0"/>
          </p:cNvCxnSpPr>
          <p:nvPr/>
        </p:nvCxnSpPr>
        <p:spPr>
          <a:xfrm flipH="1">
            <a:off x="7864189" y="3701494"/>
            <a:ext cx="18019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8" idx="2"/>
            <a:endCxn id="27" idx="0"/>
          </p:cNvCxnSpPr>
          <p:nvPr/>
        </p:nvCxnSpPr>
        <p:spPr>
          <a:xfrm flipH="1">
            <a:off x="9058713" y="3701494"/>
            <a:ext cx="18019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223449" y="1030338"/>
            <a:ext cx="327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Complete pooling Model</a:t>
            </a:r>
            <a:endParaRPr lang="en-US" altLang="zh-TW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5788" y="3529013"/>
            <a:ext cx="108595" cy="204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782973" y="3539657"/>
            <a:ext cx="108595" cy="204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981054" y="3539657"/>
            <a:ext cx="108595" cy="204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169016" y="3561391"/>
            <a:ext cx="108595" cy="204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386599" y="3571877"/>
            <a:ext cx="108595" cy="204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6566845" y="3585694"/>
            <a:ext cx="108595" cy="204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7756378" y="3565825"/>
            <a:ext cx="108595" cy="204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8968136" y="3544562"/>
            <a:ext cx="108595" cy="204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5339020" y="1538643"/>
                <a:ext cx="782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020" y="1538643"/>
                <a:ext cx="7827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3412283" y="5567687"/>
                <a:ext cx="2897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83" y="5567687"/>
                <a:ext cx="2897588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268" y="311128"/>
            <a:ext cx="7739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Parallel experiments in eight schools</a:t>
            </a:r>
            <a:endParaRPr lang="zh-TW" alt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94889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89413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3937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3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78461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4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72985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67509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56557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8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62033" y="305195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School 7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74209" y="3421291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9" y="3421291"/>
                <a:ext cx="1040349" cy="280205"/>
              </a:xfrm>
              <a:prstGeom prst="rect">
                <a:avLst/>
              </a:prstGeom>
              <a:blipFill>
                <a:blip r:embed="rId2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368733" y="3421290"/>
                <a:ext cx="1045671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33" y="3421290"/>
                <a:ext cx="1045671" cy="280205"/>
              </a:xfrm>
              <a:prstGeom prst="rect">
                <a:avLst/>
              </a:prstGeom>
              <a:blipFill>
                <a:blip r:embed="rId3"/>
                <a:stretch>
                  <a:fillRect l="-5263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563257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57" y="3421289"/>
                <a:ext cx="1040349" cy="280205"/>
              </a:xfrm>
              <a:prstGeom prst="rect">
                <a:avLst/>
              </a:prstGeom>
              <a:blipFill>
                <a:blip r:embed="rId4"/>
                <a:stretch>
                  <a:fillRect l="-4678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757781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81" y="3421289"/>
                <a:ext cx="1040349" cy="280205"/>
              </a:xfrm>
              <a:prstGeom prst="rect">
                <a:avLst/>
              </a:prstGeom>
              <a:blipFill>
                <a:blip r:embed="rId5"/>
                <a:stretch>
                  <a:fillRect l="-4678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972985" y="3421291"/>
                <a:ext cx="106144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85" y="3421291"/>
                <a:ext cx="1061444" cy="312650"/>
              </a:xfrm>
              <a:prstGeom prst="rect">
                <a:avLst/>
              </a:prstGeom>
              <a:blipFill>
                <a:blip r:embed="rId6"/>
                <a:stretch>
                  <a:fillRect l="-5172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167509" y="3421290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09" y="3421290"/>
                <a:ext cx="1040349" cy="280205"/>
              </a:xfrm>
              <a:prstGeom prst="rect">
                <a:avLst/>
              </a:prstGeom>
              <a:blipFill>
                <a:blip r:embed="rId7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362033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33" y="3421289"/>
                <a:ext cx="1040349" cy="280205"/>
              </a:xfrm>
              <a:prstGeom prst="rect">
                <a:avLst/>
              </a:prstGeom>
              <a:blipFill>
                <a:blip r:embed="rId8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8556557" y="3421289"/>
                <a:ext cx="104034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57" y="3421289"/>
                <a:ext cx="1040349" cy="280205"/>
              </a:xfrm>
              <a:prstGeom prst="rect">
                <a:avLst/>
              </a:prstGeom>
              <a:blipFill>
                <a:blip r:embed="rId9"/>
                <a:stretch>
                  <a:fillRect l="-5294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426759" y="1573821"/>
                <a:ext cx="868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59" y="1573821"/>
                <a:ext cx="868636" cy="276999"/>
              </a:xfrm>
              <a:prstGeom prst="rect">
                <a:avLst/>
              </a:prstGeom>
              <a:blipFill>
                <a:blip r:embed="rId10"/>
                <a:stretch>
                  <a:fillRect l="-5594" t="-2174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60761" y="4667003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1" y="4667003"/>
                <a:ext cx="467244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1655286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86" y="4667003"/>
                <a:ext cx="472565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2849809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09" y="4667003"/>
                <a:ext cx="472565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044332" y="4667003"/>
                <a:ext cx="46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2" y="4667003"/>
                <a:ext cx="467244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5238858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58" y="4667003"/>
                <a:ext cx="472565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6433382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82" y="4667003"/>
                <a:ext cx="472565" cy="369332"/>
              </a:xfrm>
              <a:prstGeom prst="rect">
                <a:avLst/>
              </a:prstGeom>
              <a:blipFill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627906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906" y="4667003"/>
                <a:ext cx="472565" cy="369332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8822430" y="4667003"/>
                <a:ext cx="47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430" y="4667003"/>
                <a:ext cx="472565" cy="369332"/>
              </a:xfrm>
              <a:prstGeom prst="rect">
                <a:avLst/>
              </a:prstGeom>
              <a:blipFill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19" idx="2"/>
            <a:endCxn id="3" idx="0"/>
          </p:cNvCxnSpPr>
          <p:nvPr/>
        </p:nvCxnSpPr>
        <p:spPr>
          <a:xfrm flipH="1">
            <a:off x="694385" y="1850820"/>
            <a:ext cx="4166692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9" idx="2"/>
            <a:endCxn id="4" idx="0"/>
          </p:cNvCxnSpPr>
          <p:nvPr/>
        </p:nvCxnSpPr>
        <p:spPr>
          <a:xfrm flipH="1">
            <a:off x="1888909" y="1850820"/>
            <a:ext cx="2972168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9" idx="2"/>
            <a:endCxn id="5" idx="0"/>
          </p:cNvCxnSpPr>
          <p:nvPr/>
        </p:nvCxnSpPr>
        <p:spPr>
          <a:xfrm flipH="1">
            <a:off x="3083433" y="1850820"/>
            <a:ext cx="1777644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9" idx="2"/>
            <a:endCxn id="6" idx="0"/>
          </p:cNvCxnSpPr>
          <p:nvPr/>
        </p:nvCxnSpPr>
        <p:spPr>
          <a:xfrm flipH="1">
            <a:off x="4277957" y="1850820"/>
            <a:ext cx="583120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9" idx="2"/>
            <a:endCxn id="7" idx="0"/>
          </p:cNvCxnSpPr>
          <p:nvPr/>
        </p:nvCxnSpPr>
        <p:spPr>
          <a:xfrm>
            <a:off x="4861077" y="1850820"/>
            <a:ext cx="611404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9" idx="2"/>
            <a:endCxn id="8" idx="0"/>
          </p:cNvCxnSpPr>
          <p:nvPr/>
        </p:nvCxnSpPr>
        <p:spPr>
          <a:xfrm>
            <a:off x="4861077" y="1850820"/>
            <a:ext cx="1805928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9" idx="2"/>
            <a:endCxn id="10" idx="0"/>
          </p:cNvCxnSpPr>
          <p:nvPr/>
        </p:nvCxnSpPr>
        <p:spPr>
          <a:xfrm>
            <a:off x="4861077" y="1850820"/>
            <a:ext cx="3000452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9" idx="2"/>
            <a:endCxn id="9" idx="0"/>
          </p:cNvCxnSpPr>
          <p:nvPr/>
        </p:nvCxnSpPr>
        <p:spPr>
          <a:xfrm>
            <a:off x="4861077" y="1850820"/>
            <a:ext cx="4194976" cy="12011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1" idx="2"/>
            <a:endCxn id="20" idx="0"/>
          </p:cNvCxnSpPr>
          <p:nvPr/>
        </p:nvCxnSpPr>
        <p:spPr>
          <a:xfrm flipH="1">
            <a:off x="694383" y="3701496"/>
            <a:ext cx="1" cy="965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2" idx="2"/>
            <a:endCxn id="21" idx="0"/>
          </p:cNvCxnSpPr>
          <p:nvPr/>
        </p:nvCxnSpPr>
        <p:spPr>
          <a:xfrm>
            <a:off x="1891569" y="3701495"/>
            <a:ext cx="0" cy="96550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3" idx="2"/>
            <a:endCxn id="22" idx="0"/>
          </p:cNvCxnSpPr>
          <p:nvPr/>
        </p:nvCxnSpPr>
        <p:spPr>
          <a:xfrm>
            <a:off x="3083432" y="3701494"/>
            <a:ext cx="2660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4" idx="2"/>
            <a:endCxn id="23" idx="0"/>
          </p:cNvCxnSpPr>
          <p:nvPr/>
        </p:nvCxnSpPr>
        <p:spPr>
          <a:xfrm flipH="1">
            <a:off x="4277954" y="3701494"/>
            <a:ext cx="2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15" idx="2"/>
            <a:endCxn id="24" idx="0"/>
          </p:cNvCxnSpPr>
          <p:nvPr/>
        </p:nvCxnSpPr>
        <p:spPr>
          <a:xfrm flipH="1">
            <a:off x="5475141" y="3733941"/>
            <a:ext cx="28566" cy="93306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6" idx="2"/>
            <a:endCxn id="25" idx="0"/>
          </p:cNvCxnSpPr>
          <p:nvPr/>
        </p:nvCxnSpPr>
        <p:spPr>
          <a:xfrm flipH="1">
            <a:off x="6669665" y="3701495"/>
            <a:ext cx="18019" cy="96550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7" idx="2"/>
            <a:endCxn id="26" idx="0"/>
          </p:cNvCxnSpPr>
          <p:nvPr/>
        </p:nvCxnSpPr>
        <p:spPr>
          <a:xfrm flipH="1">
            <a:off x="7864189" y="3701494"/>
            <a:ext cx="18019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8" idx="2"/>
            <a:endCxn id="27" idx="0"/>
          </p:cNvCxnSpPr>
          <p:nvPr/>
        </p:nvCxnSpPr>
        <p:spPr>
          <a:xfrm flipH="1">
            <a:off x="9058713" y="3701494"/>
            <a:ext cx="18019" cy="9655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603606" y="1018221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Hierarchical Model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77333" y="609600"/>
            <a:ext cx="9881130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Model comparison based on predictive performance</a:t>
            </a:r>
            <a:br>
              <a:rPr lang="en-US" altLang="zh-TW" smtClean="0"/>
            </a:br>
            <a:r>
              <a:rPr lang="en-US" altLang="zh-TW" sz="2800" smtClean="0">
                <a:solidFill>
                  <a:schemeClr val="tx1"/>
                </a:solidFill>
              </a:rPr>
              <a:t>Expected predictive accuracy of models for the eight schools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818000"/>
            <a:ext cx="826055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comparison using Bayes factors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2" b="32568"/>
          <a:stretch/>
        </p:blipFill>
        <p:spPr>
          <a:xfrm>
            <a:off x="0" y="0"/>
            <a:ext cx="5882831" cy="37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 factors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we label two competing models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/>
                  <a:t>then the ratio of their posterior probabilities </a:t>
                </a:r>
                <a:r>
                  <a:rPr lang="en-US" altLang="zh-TW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𝐵𝑎𝑦𝑒𝑠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pPr marL="400050" lvl="1" indent="0">
                  <a:buNone/>
                </a:pPr>
                <a:r>
                  <a:rPr lang="en-US" altLang="zh-TW" dirty="0"/>
                  <a:t>w</a:t>
                </a:r>
                <a:r>
                  <a:rPr lang="en-US" altLang="zh-TW" dirty="0" smtClean="0"/>
                  <a:t>here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𝐵𝑎𝑦𝑒𝑠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Bayes factors can work well when the underlying model is truly discrete and for which it makes sense to consider one or the other model as being a good description of the data.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 factors can </a:t>
            </a:r>
            <a:r>
              <a:rPr lang="en-US" altLang="zh-TW" dirty="0" smtClean="0"/>
              <a:t>work</a:t>
            </a:r>
            <a:br>
              <a:rPr lang="en-US" altLang="zh-TW" dirty="0" smtClean="0"/>
            </a:br>
            <a:r>
              <a:rPr lang="en-US" altLang="zh-TW" sz="2800" dirty="0">
                <a:solidFill>
                  <a:schemeClr val="tx1"/>
                </a:solidFill>
              </a:rPr>
              <a:t>Hemophilia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Human males have one X-chromosome and one Y-chromosome</a:t>
                </a:r>
              </a:p>
              <a:p>
                <a:r>
                  <a:rPr lang="en-US" altLang="zh-TW" dirty="0"/>
                  <a:t>females have two X-chromosomes, each chromosome being inherited from one parent</a:t>
                </a:r>
              </a:p>
              <a:p>
                <a:r>
                  <a:rPr lang="en-US" altLang="zh-TW" dirty="0"/>
                  <a:t>Hemophilia is a disease that exhibits X-chromosome-linked recessive </a:t>
                </a:r>
                <a:r>
                  <a:rPr lang="en-US" altLang="zh-TW" dirty="0" smtClean="0"/>
                  <a:t>inheritance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: the woman is </a:t>
                </a:r>
                <a:r>
                  <a:rPr lang="en-US" altLang="zh-TW" dirty="0" smtClean="0"/>
                  <a:t>affected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: the woman is </a:t>
                </a:r>
                <a:r>
                  <a:rPr lang="en-US" altLang="zh-TW" dirty="0" smtClean="0"/>
                  <a:t>unaffected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𝐵𝑎𝑦𝑒𝑠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=0|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=0|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0.5×0.5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𝐵𝑎𝑦𝑒𝑠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7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Measures of predictive </a:t>
            </a:r>
            <a:r>
              <a:rPr lang="en-US" altLang="zh-TW" dirty="0" smtClean="0"/>
              <a:t>accuracy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7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 </a:t>
            </a:r>
            <a:r>
              <a:rPr lang="en-US" altLang="zh-TW" dirty="0" smtClean="0"/>
              <a:t>factors can </a:t>
            </a:r>
            <a:r>
              <a:rPr lang="en-US" altLang="zh-TW" dirty="0"/>
              <a:t>NOT work</a:t>
            </a:r>
            <a:br>
              <a:rPr lang="en-US" altLang="zh-TW" dirty="0"/>
            </a:br>
            <a:r>
              <a:rPr lang="en-US" altLang="zh-TW" sz="2800" dirty="0">
                <a:solidFill>
                  <a:schemeClr val="tx1"/>
                </a:solidFill>
              </a:rPr>
              <a:t>Parallel experiments in eight schools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en-US" altLang="zh-TW" dirty="0" smtClean="0"/>
                  <a:t>no pooling model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/>
                  <a:t>,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en-US" altLang="zh-TW" dirty="0" smtClean="0"/>
                  <a:t>complete pooling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model (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∝1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∝1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𝐵𝑎𝑦𝑒𝑠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not defined.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Continuous model expansion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Continuous model </a:t>
            </a:r>
            <a:r>
              <a:rPr lang="en-US" altLang="zh-TW" dirty="0" smtClean="0"/>
              <a:t>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85875"/>
            <a:ext cx="10338329" cy="5572125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Sensitivity analysis</a:t>
            </a:r>
          </a:p>
          <a:p>
            <a:pPr lvl="1"/>
            <a:r>
              <a:rPr lang="en-US" altLang="zh-TW" sz="1800" dirty="0" smtClean="0"/>
              <a:t>To </a:t>
            </a:r>
            <a:r>
              <a:rPr lang="en-US" altLang="zh-TW" sz="1800" dirty="0"/>
              <a:t>fit several probability models to the same problem</a:t>
            </a:r>
            <a:endParaRPr lang="en-US" altLang="zh-TW" sz="1800" dirty="0" smtClean="0"/>
          </a:p>
          <a:p>
            <a:r>
              <a:rPr lang="en-US" altLang="zh-TW" sz="2000" dirty="0" smtClean="0"/>
              <a:t>Adding parameters to a model</a:t>
            </a:r>
          </a:p>
          <a:p>
            <a:pPr lvl="1"/>
            <a:r>
              <a:rPr lang="en-US" altLang="zh-TW" sz="1800" dirty="0"/>
              <a:t>If the model does not fit the </a:t>
            </a:r>
            <a:r>
              <a:rPr lang="en-US" altLang="zh-TW" sz="1800" dirty="0" smtClean="0"/>
              <a:t>data</a:t>
            </a:r>
          </a:p>
          <a:p>
            <a:pPr lvl="1"/>
            <a:r>
              <a:rPr lang="en-US" altLang="zh-TW" sz="1800" dirty="0"/>
              <a:t>If a modeling assumption is questionable or has no real </a:t>
            </a:r>
            <a:r>
              <a:rPr lang="en-US" altLang="zh-TW" sz="1800" dirty="0" smtClean="0"/>
              <a:t>justification</a:t>
            </a:r>
          </a:p>
          <a:p>
            <a:pPr lvl="1"/>
            <a:r>
              <a:rPr lang="en-US" altLang="zh-TW" sz="1800" dirty="0"/>
              <a:t>If two different models are under consideration, they can be combined into a larger model using a continuous parameterization that includes the original models as special cases</a:t>
            </a:r>
            <a:r>
              <a:rPr lang="en-US" altLang="zh-TW" sz="1800" dirty="0" smtClean="0"/>
              <a:t>.</a:t>
            </a:r>
          </a:p>
          <a:p>
            <a:pPr lvl="1"/>
            <a:r>
              <a:rPr lang="en-US" altLang="zh-TW" sz="1800" dirty="0"/>
              <a:t>A model can be expanded to include new data</a:t>
            </a:r>
            <a:endParaRPr lang="en-US" altLang="zh-TW" sz="1800" dirty="0" smtClean="0"/>
          </a:p>
          <a:p>
            <a:r>
              <a:rPr lang="en-US" altLang="zh-TW" sz="2000" dirty="0" smtClean="0"/>
              <a:t>Accounting for model choice in data analysis</a:t>
            </a:r>
          </a:p>
          <a:p>
            <a:r>
              <a:rPr lang="en-US" altLang="zh-TW" sz="2000" dirty="0" smtClean="0"/>
              <a:t>Selection of predictors and combining information</a:t>
            </a:r>
          </a:p>
          <a:p>
            <a:r>
              <a:rPr lang="en-US" altLang="zh-TW" sz="2000" dirty="0" smtClean="0"/>
              <a:t>Alternative model formulations</a:t>
            </a:r>
          </a:p>
          <a:p>
            <a:r>
              <a:rPr lang="en-US" altLang="zh-TW" sz="2000" dirty="0" smtClean="0"/>
              <a:t>Practical advice for model checking and expansion</a:t>
            </a:r>
          </a:p>
          <a:p>
            <a:pPr lvl="1"/>
            <a:r>
              <a:rPr lang="en-US" altLang="zh-TW" sz="1800" dirty="0"/>
              <a:t>for both model checking and sensitivity analysis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506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34583"/>
          <a:stretch/>
        </p:blipFill>
        <p:spPr>
          <a:xfrm>
            <a:off x="-1" y="0"/>
            <a:ext cx="10601325" cy="686141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The End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926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Measures of predictive accuracy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77334" y="2160589"/>
                <a:ext cx="4412636" cy="3880772"/>
              </a:xfrm>
            </p:spPr>
            <p:txBody>
              <a:bodyPr/>
              <a:lstStyle/>
              <a:p>
                <a:r>
                  <a:rPr lang="en-US" altLang="zh-TW" dirty="0" smtClean="0"/>
                  <a:t>Point prediction</a:t>
                </a:r>
              </a:p>
              <a:p>
                <a:pPr lvl="1"/>
                <a:r>
                  <a:rPr lang="en-US" altLang="zh-TW" dirty="0" smtClean="0"/>
                  <a:t>Scoring functions</a:t>
                </a:r>
              </a:p>
              <a:p>
                <a:pPr lvl="1"/>
                <a:r>
                  <a:rPr lang="en-US" altLang="zh-TW" dirty="0" smtClean="0"/>
                  <a:t>Mean squared error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Probabilistic prediction</a:t>
                </a:r>
              </a:p>
              <a:p>
                <a:pPr lvl="1"/>
                <a:r>
                  <a:rPr lang="en-US" altLang="zh-TW" dirty="0" smtClean="0"/>
                  <a:t>Scoring rules</a:t>
                </a:r>
              </a:p>
              <a:p>
                <a:pPr lvl="1"/>
                <a:r>
                  <a:rPr lang="en-US" altLang="zh-TW" dirty="0" smtClean="0"/>
                  <a:t>Log predictive density or log-likelihood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7334" y="2160589"/>
                <a:ext cx="4412636" cy="3880772"/>
              </a:xfrm>
              <a:blipFill>
                <a:blip r:embed="rId2"/>
                <a:stretch>
                  <a:fillRect l="-276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/>
                  <a:t>true model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dirty="0"/>
                  <a:t>observed data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/>
                  <a:t>future data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37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089970" y="3800476"/>
            <a:ext cx="49898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We are interested here in summarizing </a:t>
            </a:r>
          </a:p>
          <a:p>
            <a:r>
              <a:rPr lang="en-US" altLang="zh-TW" sz="3200" b="1" dirty="0" smtClean="0"/>
              <a:t>the fit of model to data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11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Measures of predictive </a:t>
            </a:r>
            <a:r>
              <a:rPr lang="en-US" altLang="zh-TW" dirty="0" smtClean="0"/>
              <a:t>accuracy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1589"/>
                <a:ext cx="8596668" cy="55864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Predictive </a:t>
                </a:r>
                <a:r>
                  <a:rPr lang="en-US" altLang="zh-TW" dirty="0"/>
                  <a:t>accuracy for a single data </a:t>
                </a:r>
                <a:r>
                  <a:rPr lang="en-US" altLang="zh-TW" dirty="0" smtClean="0"/>
                  <a:t>point</a:t>
                </a:r>
              </a:p>
              <a:p>
                <a:pPr lvl="1"/>
                <a:r>
                  <a:rPr lang="en-US" altLang="zh-TW" dirty="0" smtClean="0"/>
                  <a:t>The </a:t>
                </a:r>
                <a:r>
                  <a:rPr lang="en-US" altLang="zh-TW" dirty="0"/>
                  <a:t>posterior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</a:t>
                </a:r>
                <a:r>
                  <a:rPr lang="en-US" altLang="zh-TW" b="1" dirty="0" smtClean="0"/>
                  <a:t>out-of-sample</a:t>
                </a:r>
                <a:r>
                  <a:rPr lang="en-US" altLang="zh-TW" dirty="0" smtClean="0"/>
                  <a:t> predictive fit for a new data point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Averaging over the distribution of future </a:t>
                </a:r>
                <a:r>
                  <a:rPr lang="en-US" altLang="zh-TW" dirty="0" smtClean="0"/>
                  <a:t>data</a:t>
                </a:r>
              </a:p>
              <a:p>
                <a:pPr lvl="1"/>
                <a:r>
                  <a:rPr lang="en-US" altLang="zh-TW" dirty="0" smtClean="0"/>
                  <a:t>Expected log predictive density for a new data point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𝑒𝑙𝑝𝑑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𝑝𝑜𝑠𝑡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TW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Expected </a:t>
                </a:r>
                <a:r>
                  <a:rPr lang="en-US" altLang="zh-TW" dirty="0" smtClean="0"/>
                  <a:t>log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pointwise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predictive density for a new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dataset</a:t>
                </a:r>
                <a:endParaRPr lang="en-US" altLang="zh-TW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𝑝𝑜𝑠𝑡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TW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Evaluating predictive accuracy for </a:t>
                </a:r>
                <a:r>
                  <a:rPr lang="en-US" altLang="zh-TW" dirty="0">
                    <a:solidFill>
                      <a:schemeClr val="accent1">
                        <a:lumMod val="75000"/>
                      </a:schemeClr>
                    </a:solidFill>
                  </a:rPr>
                  <a:t>a fitted </a:t>
                </a:r>
                <a:r>
                  <a:rPr lang="en-US" altLang="zh-TW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model</a:t>
                </a:r>
              </a:p>
              <a:p>
                <a:pPr lvl="1"/>
                <a:r>
                  <a:rPr lang="en-US" altLang="zh-TW" dirty="0" smtClean="0"/>
                  <a:t>Log pointwise predictive density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𝑙𝑝𝑝𝑑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𝑝𝑜𝑠𝑡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1589"/>
                <a:ext cx="8596668" cy="5586412"/>
              </a:xfrm>
              <a:blipFill>
                <a:blip r:embed="rId2"/>
                <a:stretch>
                  <a:fillRect l="-142" t="-10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6915150" y="346670"/>
                <a:ext cx="18213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/>
                  <a:t>true model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TW" dirty="0"/>
                  <a:t>observed data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/>
                  <a:t>future </a:t>
                </a:r>
                <a:r>
                  <a:rPr lang="en-US" altLang="zh-TW" dirty="0" smtClean="0"/>
                  <a:t>data</a:t>
                </a:r>
                <a:endParaRPr lang="en-US" altLang="zh-TW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0" y="346670"/>
                <a:ext cx="1821332" cy="923330"/>
              </a:xfrm>
              <a:prstGeom prst="rect">
                <a:avLst/>
              </a:prstGeom>
              <a:blipFill>
                <a:blip r:embed="rId3"/>
                <a:stretch>
                  <a:fillRect l="-1003" t="-3974" r="-2676" b="-10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圖說文字 4"/>
              <p:cNvSpPr/>
              <p:nvPr/>
            </p:nvSpPr>
            <p:spPr>
              <a:xfrm>
                <a:off x="6693369" y="4200525"/>
                <a:ext cx="5250981" cy="1714500"/>
              </a:xfrm>
              <a:prstGeom prst="wedgeRectCallout">
                <a:avLst>
                  <a:gd name="adj1" fmla="val -69784"/>
                  <a:gd name="adj2" fmla="val 283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TW" altLang="en-US" b="1" dirty="0" smtClean="0">
                    <a:solidFill>
                      <a:schemeClr val="tx1"/>
                    </a:solidFill>
                  </a:rPr>
                  <a:t>真正可以計算</a:t>
                </a:r>
                <a:endParaRPr lang="en-US" altLang="zh-TW" b="1" dirty="0" smtClean="0">
                  <a:solidFill>
                    <a:schemeClr val="tx1"/>
                  </a:solidFill>
                </a:endParaRPr>
              </a:p>
              <a:p>
                <a:pPr/>
                <a:r>
                  <a:rPr lang="en-US" altLang="zh-TW" dirty="0" smtClean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The usual posterior simulations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圖說文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69" y="4200525"/>
                <a:ext cx="5250981" cy="1714500"/>
              </a:xfrm>
              <a:prstGeom prst="wedgeRectCallout">
                <a:avLst>
                  <a:gd name="adj1" fmla="val -69784"/>
                  <a:gd name="adj2" fmla="val 28333"/>
                </a:avLst>
              </a:prstGeom>
              <a:blipFill>
                <a:blip r:embed="rId4"/>
                <a:stretch>
                  <a:fillRect t="-10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2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Measures of predictive </a:t>
            </a:r>
            <a:r>
              <a:rPr lang="en-US" altLang="zh-TW" dirty="0" smtClean="0"/>
              <a:t>accuracy</a:t>
            </a:r>
            <a:br>
              <a:rPr lang="en-US" altLang="zh-TW" dirty="0" smtClean="0"/>
            </a:br>
            <a:r>
              <a:rPr lang="en-US" altLang="zh-TW" sz="2700" dirty="0" smtClean="0">
                <a:solidFill>
                  <a:schemeClr val="tx1"/>
                </a:solidFill>
              </a:rPr>
              <a:t>Choices in defining the likelihood and predictive quantities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Hierarchical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89970" y="2160589"/>
                <a:ext cx="4184034" cy="469741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New data from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existing</a:t>
                </a:r>
                <a:r>
                  <a:rPr lang="en-US" altLang="zh-TW" dirty="0" smtClean="0"/>
                  <a:t> groups</a:t>
                </a:r>
              </a:p>
              <a:p>
                <a:pPr lvl="1"/>
                <a:r>
                  <a:rPr lang="en-US" altLang="zh-TW" dirty="0" smtClean="0"/>
                  <a:t>Predicting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We compute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New data from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a NEW group</a:t>
                </a:r>
              </a:p>
              <a:p>
                <a:pPr lvl="1"/>
                <a:r>
                  <a:rPr lang="en-US" altLang="zh-TW" dirty="0"/>
                  <a:t>Predicting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 smtClean="0">
                    <a:solidFill>
                      <a:schemeClr val="tx1"/>
                    </a:solidFill>
                  </a:rPr>
                  <a:t>We 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form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dirty="0"/>
                  <a:t>We compute 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89970" y="2160589"/>
                <a:ext cx="4184034" cy="4697411"/>
              </a:xfrm>
              <a:blipFill>
                <a:blip r:embed="rId2"/>
                <a:stretch>
                  <a:fillRect l="-437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235994" y="2736055"/>
                <a:ext cx="219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94" y="2736055"/>
                <a:ext cx="219739" cy="276999"/>
              </a:xfrm>
              <a:prstGeom prst="rect">
                <a:avLst/>
              </a:prstGeom>
              <a:blipFill>
                <a:blip r:embed="rId3"/>
                <a:stretch>
                  <a:fillRect l="-36111" r="-33333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950118" y="3507581"/>
                <a:ext cx="297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8" y="3507581"/>
                <a:ext cx="297581" cy="276999"/>
              </a:xfrm>
              <a:prstGeom prst="rect">
                <a:avLst/>
              </a:prstGeom>
              <a:blipFill>
                <a:blip r:embed="rId4"/>
                <a:stretch>
                  <a:fillRect l="-10204" r="-6122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476300" y="3507580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00" y="3507580"/>
                <a:ext cx="302903" cy="276999"/>
              </a:xfrm>
              <a:prstGeom prst="rect">
                <a:avLst/>
              </a:prstGeom>
              <a:blipFill>
                <a:blip r:embed="rId5"/>
                <a:stretch>
                  <a:fillRect l="-10000" r="-800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3345656" y="3507580"/>
                <a:ext cx="279114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56" y="3507580"/>
                <a:ext cx="279114" cy="296428"/>
              </a:xfrm>
              <a:prstGeom prst="rect">
                <a:avLst/>
              </a:prstGeom>
              <a:blipFill>
                <a:blip r:embed="rId6"/>
                <a:stretch>
                  <a:fillRect l="-10870" r="-13043" b="-244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>
          <a:xfrm flipH="1">
            <a:off x="1098909" y="3013054"/>
            <a:ext cx="1246955" cy="4945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8" idx="0"/>
          </p:cNvCxnSpPr>
          <p:nvPr/>
        </p:nvCxnSpPr>
        <p:spPr>
          <a:xfrm flipH="1">
            <a:off x="1627752" y="3013054"/>
            <a:ext cx="718112" cy="494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9" idx="0"/>
          </p:cNvCxnSpPr>
          <p:nvPr/>
        </p:nvCxnSpPr>
        <p:spPr>
          <a:xfrm>
            <a:off x="2345864" y="3013054"/>
            <a:ext cx="1139349" cy="494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2494655" y="3517294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55" y="3517294"/>
                <a:ext cx="254877" cy="276999"/>
              </a:xfrm>
              <a:prstGeom prst="rect">
                <a:avLst/>
              </a:prstGeom>
              <a:blipFill>
                <a:blip r:embed="rId7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2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Information criteria and </a:t>
            </a:r>
            <a:r>
              <a:rPr lang="en-US" altLang="zh-TW" dirty="0" smtClean="0"/>
              <a:t>cross-validation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6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Information criteria and </a:t>
            </a:r>
            <a:r>
              <a:rPr lang="en-US" altLang="zh-TW" dirty="0" smtClean="0"/>
              <a:t>cross-validation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Estimating </a:t>
            </a:r>
            <a:r>
              <a:rPr lang="en-US" altLang="zh-TW" b="1" dirty="0" smtClean="0"/>
              <a:t>out-of-sample</a:t>
            </a:r>
            <a:r>
              <a:rPr lang="en-US" altLang="zh-TW" dirty="0" smtClean="0"/>
              <a:t> predictive accuracy using available data</a:t>
            </a:r>
          </a:p>
          <a:p>
            <a:pPr lvl="1"/>
            <a:r>
              <a:rPr lang="en-US" altLang="zh-TW" dirty="0" smtClean="0"/>
              <a:t>Within-sample predictive accuracy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A naive estimate of the expected log predictive density for new data is the log predictive density for existing data.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/>
              <a:t>Adjusted within-sample predictive accuracy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AIC</a:t>
            </a:r>
            <a:r>
              <a:rPr lang="en-US" altLang="zh-TW" dirty="0"/>
              <a:t>, </a:t>
            </a:r>
            <a:r>
              <a:rPr lang="en-US" altLang="zh-TW" dirty="0" err="1"/>
              <a:t>Akaike</a:t>
            </a:r>
            <a:r>
              <a:rPr lang="en-US" altLang="zh-TW" dirty="0"/>
              <a:t> information criterion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DIC</a:t>
            </a:r>
            <a:r>
              <a:rPr lang="en-US" altLang="zh-TW" dirty="0"/>
              <a:t>, Deviance information criterion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WAIC</a:t>
            </a:r>
            <a:r>
              <a:rPr lang="en-US" altLang="zh-TW" dirty="0"/>
              <a:t>, Watanabe-</a:t>
            </a:r>
            <a:r>
              <a:rPr lang="en-US" altLang="zh-TW" dirty="0" err="1"/>
              <a:t>Akaike</a:t>
            </a:r>
            <a:r>
              <a:rPr lang="en-US" altLang="zh-TW" dirty="0"/>
              <a:t> or widely applicable information criterion</a:t>
            </a:r>
            <a:endParaRPr lang="en-US" altLang="zh-TW" dirty="0" smtClean="0"/>
          </a:p>
          <a:p>
            <a:pPr lvl="2"/>
            <a:r>
              <a:rPr lang="en-US" altLang="zh-TW" dirty="0"/>
              <a:t>BIC, ‘Bayesian’ information criterion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Cross-validation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/>
              <a:t>Leave-one-out </a:t>
            </a:r>
            <a:r>
              <a:rPr lang="en-US" altLang="zh-TW" dirty="0" smtClean="0"/>
              <a:t>cross-validation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LOO-CV)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7972425" y="2160589"/>
            <a:ext cx="1728788" cy="682623"/>
          </a:xfrm>
          <a:prstGeom prst="wedgeRectCallout">
            <a:avLst>
              <a:gd name="adj1" fmla="val -49002"/>
              <a:gd name="adj2" fmla="val 677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Overestimate !!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238190" cy="1826581"/>
          </a:xfrm>
        </p:spPr>
        <p:txBody>
          <a:bodyPr/>
          <a:lstStyle/>
          <a:p>
            <a:r>
              <a:rPr lang="en-US" altLang="zh-TW" dirty="0" smtClean="0"/>
              <a:t>Example: Forecasting </a:t>
            </a:r>
            <a:r>
              <a:rPr lang="en-US" altLang="zh-TW" dirty="0"/>
              <a:t>presidential elections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Bread and Peace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9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1497</TotalTime>
  <Words>695</Words>
  <Application>Microsoft Office PowerPoint</Application>
  <PresentationFormat>寬螢幕</PresentationFormat>
  <Paragraphs>380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標楷體</vt:lpstr>
      <vt:lpstr>Arial</vt:lpstr>
      <vt:lpstr>Cambria Math</vt:lpstr>
      <vt:lpstr>Times New Roman</vt:lpstr>
      <vt:lpstr>Wingdings 3</vt:lpstr>
      <vt:lpstr>多面向</vt:lpstr>
      <vt:lpstr>Chapter 7 Evaluating, comparing, and expanding models</vt:lpstr>
      <vt:lpstr>Outline</vt:lpstr>
      <vt:lpstr>Measures of predictive accuracy</vt:lpstr>
      <vt:lpstr>Measures of predictive accuracy</vt:lpstr>
      <vt:lpstr>Measures of predictive accuracy</vt:lpstr>
      <vt:lpstr>Measures of predictive accuracy Choices in defining the likelihood and predictive quantities</vt:lpstr>
      <vt:lpstr>Information criteria and cross-validation</vt:lpstr>
      <vt:lpstr>Information criteria and cross-validation</vt:lpstr>
      <vt:lpstr>Example: Forecasting presidential elections</vt:lpstr>
      <vt:lpstr>PowerPoint 簡報</vt:lpstr>
      <vt:lpstr>PowerPoint 簡報</vt:lpstr>
      <vt:lpstr>Information criteria (校正原因) Fit of the election forecasting model: Bayesian inference</vt:lpstr>
      <vt:lpstr>Information criteria Adjusted within-sample predictive accuracy</vt:lpstr>
      <vt:lpstr>Leave-one-out cross-validation Bayesian LOO-CV</vt:lpstr>
      <vt:lpstr>PowerPoint 簡報</vt:lpstr>
      <vt:lpstr>PowerPoint 簡報</vt:lpstr>
      <vt:lpstr>PowerPoint 簡報</vt:lpstr>
      <vt:lpstr>PowerPoint 簡報</vt:lpstr>
      <vt:lpstr>PowerPoint 簡報</vt:lpstr>
      <vt:lpstr>Model comparison based on predictive performance Example: Parallel experiments in eight schools</vt:lpstr>
      <vt:lpstr>Model comparison based on predictive performance Expected predictive accuracy of models for the eight schools</vt:lpstr>
      <vt:lpstr>PowerPoint 簡報</vt:lpstr>
      <vt:lpstr>PowerPoint 簡報</vt:lpstr>
      <vt:lpstr>PowerPoint 簡報</vt:lpstr>
      <vt:lpstr>PowerPoint 簡報</vt:lpstr>
      <vt:lpstr>PowerPoint 簡報</vt:lpstr>
      <vt:lpstr>Model comparison using Bayes factors</vt:lpstr>
      <vt:lpstr>Bayes factors</vt:lpstr>
      <vt:lpstr>Bayes factors can work Hemophilia</vt:lpstr>
      <vt:lpstr>Bayes factors can NOT work Parallel experiments in eight schools</vt:lpstr>
      <vt:lpstr>Continuous model expansion</vt:lpstr>
      <vt:lpstr>Continuous model expansion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Evaluating, comparing, and expanding models</dc:title>
  <dc:creator>moonsita</dc:creator>
  <cp:lastModifiedBy>moonsita</cp:lastModifiedBy>
  <cp:revision>60</cp:revision>
  <dcterms:created xsi:type="dcterms:W3CDTF">2020-11-23T01:40:21Z</dcterms:created>
  <dcterms:modified xsi:type="dcterms:W3CDTF">2020-11-24T02:37:55Z</dcterms:modified>
</cp:coreProperties>
</file>