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handoutMasterIdLst>
    <p:handoutMasterId r:id="rId21"/>
  </p:handoutMasterIdLst>
  <p:sldIdLst>
    <p:sldId id="257" r:id="rId2"/>
    <p:sldId id="314" r:id="rId3"/>
    <p:sldId id="333" r:id="rId4"/>
    <p:sldId id="343" r:id="rId5"/>
    <p:sldId id="346" r:id="rId6"/>
    <p:sldId id="338" r:id="rId7"/>
    <p:sldId id="354" r:id="rId8"/>
    <p:sldId id="339" r:id="rId9"/>
    <p:sldId id="340" r:id="rId10"/>
    <p:sldId id="355" r:id="rId11"/>
    <p:sldId id="345" r:id="rId12"/>
    <p:sldId id="349" r:id="rId13"/>
    <p:sldId id="351" r:id="rId14"/>
    <p:sldId id="350" r:id="rId15"/>
    <p:sldId id="352" r:id="rId16"/>
    <p:sldId id="341" r:id="rId17"/>
    <p:sldId id="353" r:id="rId18"/>
    <p:sldId id="337" r:id="rId19"/>
  </p:sldIdLst>
  <p:sldSz cx="12192000" cy="6858000"/>
  <p:notesSz cx="6797675" cy="9928225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C0C0C0"/>
    <a:srgbClr val="DFD513"/>
    <a:srgbClr val="CC6600"/>
    <a:srgbClr val="CC3399"/>
    <a:srgbClr val="DC30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80172" autoAdjust="0"/>
  </p:normalViewPr>
  <p:slideViewPr>
    <p:cSldViewPr>
      <p:cViewPr>
        <p:scale>
          <a:sx n="75" d="100"/>
          <a:sy n="75" d="100"/>
        </p:scale>
        <p:origin x="749" y="-1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4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976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0"/>
            <a:ext cx="2946400" cy="496412"/>
          </a:xfrm>
          <a:prstGeom prst="rect">
            <a:avLst/>
          </a:prstGeom>
        </p:spPr>
        <p:txBody>
          <a:bodyPr vert="horz" lIns="91615" tIns="45808" rIns="91615" bIns="45808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94" y="10"/>
            <a:ext cx="2946400" cy="496412"/>
          </a:xfrm>
          <a:prstGeom prst="rect">
            <a:avLst/>
          </a:prstGeom>
        </p:spPr>
        <p:txBody>
          <a:bodyPr vert="horz" lIns="91615" tIns="45808" rIns="91615" bIns="45808" rtlCol="0"/>
          <a:lstStyle>
            <a:lvl1pPr algn="r">
              <a:defRPr sz="1200"/>
            </a:lvl1pPr>
          </a:lstStyle>
          <a:p>
            <a:pPr>
              <a:defRPr/>
            </a:pPr>
            <a:fld id="{4785F242-24A1-4F4D-88CC-D14F806EBBA6}" type="datetimeFigureOut">
              <a:rPr lang="zh-TW" altLang="en-US"/>
              <a:pPr>
                <a:defRPr/>
              </a:pPr>
              <a:t>2019/10/3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0228"/>
            <a:ext cx="2946400" cy="496412"/>
          </a:xfrm>
          <a:prstGeom prst="rect">
            <a:avLst/>
          </a:prstGeom>
        </p:spPr>
        <p:txBody>
          <a:bodyPr vert="horz" lIns="91615" tIns="45808" rIns="91615" bIns="45808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94" y="9430228"/>
            <a:ext cx="2946400" cy="496412"/>
          </a:xfrm>
          <a:prstGeom prst="rect">
            <a:avLst/>
          </a:prstGeom>
        </p:spPr>
        <p:txBody>
          <a:bodyPr vert="horz" lIns="91615" tIns="45808" rIns="91615" bIns="45808" rtlCol="0" anchor="b"/>
          <a:lstStyle>
            <a:lvl1pPr algn="r">
              <a:defRPr sz="1200"/>
            </a:lvl1pPr>
          </a:lstStyle>
          <a:p>
            <a:pPr>
              <a:defRPr/>
            </a:pPr>
            <a:fld id="{4C4904C9-3E3F-49FB-8FCE-18A48282D34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85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0"/>
            <a:ext cx="2946400" cy="496412"/>
          </a:xfrm>
          <a:prstGeom prst="rect">
            <a:avLst/>
          </a:prstGeom>
        </p:spPr>
        <p:txBody>
          <a:bodyPr vert="horz" lIns="91610" tIns="45804" rIns="91610" bIns="4580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94" y="10"/>
            <a:ext cx="2946400" cy="496412"/>
          </a:xfrm>
          <a:prstGeom prst="rect">
            <a:avLst/>
          </a:prstGeom>
        </p:spPr>
        <p:txBody>
          <a:bodyPr vert="horz" lIns="91610" tIns="45804" rIns="91610" bIns="4580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10BEC28A-28DD-48D1-8455-A72418DFD369}" type="datetimeFigureOut">
              <a:rPr lang="zh-TW" altLang="en-US"/>
              <a:pPr>
                <a:defRPr/>
              </a:pPr>
              <a:t>2019/10/3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10" tIns="45804" rIns="91610" bIns="4580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60" y="4716715"/>
            <a:ext cx="5438775" cy="4467700"/>
          </a:xfrm>
          <a:prstGeom prst="rect">
            <a:avLst/>
          </a:prstGeom>
        </p:spPr>
        <p:txBody>
          <a:bodyPr vert="horz" lIns="91610" tIns="45804" rIns="91610" bIns="4580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0228"/>
            <a:ext cx="2946400" cy="496412"/>
          </a:xfrm>
          <a:prstGeom prst="rect">
            <a:avLst/>
          </a:prstGeom>
        </p:spPr>
        <p:txBody>
          <a:bodyPr vert="horz" lIns="91610" tIns="45804" rIns="91610" bIns="4580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94" y="9430228"/>
            <a:ext cx="2946400" cy="496412"/>
          </a:xfrm>
          <a:prstGeom prst="rect">
            <a:avLst/>
          </a:prstGeom>
        </p:spPr>
        <p:txBody>
          <a:bodyPr vert="horz" lIns="91610" tIns="45804" rIns="91610" bIns="4580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B5EFBDB-032D-43FD-B762-F4099B6A73D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040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munity_structur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2075" y="746125"/>
            <a:ext cx="6613525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E3CF02-F249-4222-8FFF-34347BF9BA64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5590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https://en.wikipedia.org/wiki/Community_structure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957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700338" y="511175"/>
            <a:ext cx="4529137" cy="254793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Only</a:t>
            </a:r>
            <a:r>
              <a:rPr lang="en-US" altLang="zh-TW" baseline="0" dirty="0" smtClean="0"/>
              <a:t> obtain initial model, since it can not iterative refine (when SNR is low do single run will not be accurate)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7855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Graph vs network</a:t>
                </a:r>
              </a:p>
              <a:p>
                <a:r>
                  <a:rPr lang="en-US" altLang="zh-TW" dirty="0" smtClean="0"/>
                  <a:t>Directed vs undirected</a:t>
                </a: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𝑊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𝑉𝑜𝑙</m:t>
                      </m:r>
                      <m:d>
                        <m:d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TW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𝑎𝑠𝑠𝑜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Graph vs network</a:t>
                </a:r>
              </a:p>
              <a:p>
                <a:r>
                  <a:rPr lang="en-US" altLang="zh-TW" dirty="0" smtClean="0"/>
                  <a:t>Directed vs </a:t>
                </a:r>
                <a:r>
                  <a:rPr lang="en-US" altLang="zh-TW" dirty="0" smtClean="0"/>
                  <a:t>undirected</a:t>
                </a: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altLang="zh-TW" b="0" i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𝐴, 𝐵 </a:t>
                </a:r>
                <a:r>
                  <a:rPr lang="zh-TW" altLang="en-US" b="0" i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𝜖</a:t>
                </a:r>
                <a:r>
                  <a:rPr lang="en-US" altLang="zh-TW" b="0" i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𝑉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zh-TW" b="0" i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𝑊(𝐴,𝐵)=</a:t>
                </a:r>
                <a:r>
                  <a:rPr lang="en-US" altLang="zh-TW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∑</a:t>
                </a:r>
                <a:r>
                  <a:rPr lang="en-US" altLang="zh-TW" b="0" i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-US" altLang="zh-TW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b="0" i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𝑖</a:t>
                </a:r>
                <a:r>
                  <a:rPr lang="en-US" altLang="zh-TW" b="0" i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∈𝐴,</a:t>
                </a:r>
                <a:r>
                  <a:rPr lang="en-US" altLang="zh-TW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𝑗</a:t>
                </a:r>
                <a:r>
                  <a:rPr lang="en-US" altLang="zh-TW" i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en-US" altLang="zh-TW" b="0" i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𝐵</a:t>
                </a:r>
                <a:r>
                  <a:rPr lang="en-US" altLang="zh-TW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)▒</a:t>
                </a:r>
                <a:r>
                  <a:rPr lang="en-US" altLang="zh-TW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𝑤_𝑖𝑗 </a:t>
                </a:r>
                <a:endParaRPr lang="en-US" altLang="zh-TW" dirty="0" smtClean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i="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𝑉𝑜𝑙</a:t>
                </a:r>
                <a:r>
                  <a:rPr lang="en-US" altLang="zh-TW" i="0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(𝐴)=</a:t>
                </a:r>
                <a:r>
                  <a:rPr lang="en-US" altLang="zh-TW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∑</a:t>
                </a:r>
                <a:r>
                  <a:rPr lang="en-US" altLang="zh-TW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_(</a:t>
                </a:r>
                <a:r>
                  <a:rPr lang="en-US" altLang="zh-TW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𝑖</a:t>
                </a:r>
                <a:r>
                  <a:rPr lang="en-US" altLang="zh-TW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∈𝐴)▒</a:t>
                </a:r>
                <a:r>
                  <a:rPr lang="en-US" altLang="zh-TW" b="0" i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𝑑</a:t>
                </a:r>
                <a:r>
                  <a:rPr lang="en-US" altLang="zh-TW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-US" altLang="zh-TW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𝑖 </a:t>
                </a:r>
                <a:r>
                  <a:rPr lang="en-US" altLang="zh-TW" b="0" i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TW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∑</a:t>
                </a:r>
                <a:r>
                  <a:rPr lang="en-US" altLang="zh-TW" b="0" i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_</a:t>
                </a:r>
                <a:r>
                  <a:rPr lang="en-US" altLang="zh-TW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𝑖</a:t>
                </a:r>
                <a:r>
                  <a:rPr lang="en-US" altLang="zh-TW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∈𝐴</a:t>
                </a:r>
                <a:r>
                  <a:rPr lang="en-US" altLang="zh-TW" b="0" i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,𝑗</a:t>
                </a:r>
                <a:r>
                  <a:rPr lang="en-US" altLang="zh-TW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en-US" altLang="zh-TW" b="0" i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𝑉</a:t>
                </a:r>
                <a:r>
                  <a:rPr lang="en-US" altLang="zh-TW" b="0" i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)▒</a:t>
                </a:r>
                <a:r>
                  <a:rPr lang="en-US" altLang="zh-TW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𝑤_𝑖𝑗 </a:t>
                </a:r>
                <a:r>
                  <a:rPr lang="en-US" altLang="zh-TW" b="0" i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=𝑎𝑠𝑠𝑜(𝐴,𝑉)</a:t>
                </a:r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612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Projecting into 98 directions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637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Number of connected component</a:t>
            </a:r>
            <a:r>
              <a:rPr lang="en-US" altLang="zh-TW" baseline="0" dirty="0" smtClean="0"/>
              <a:t> and spectrum of 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584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Quadratic</a:t>
            </a:r>
            <a:r>
              <a:rPr lang="en-US" altLang="zh-TW" baseline="0" dirty="0" smtClean="0"/>
              <a:t> form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17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 alignment in [2]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5EFBDB-032D-43FD-B762-F4099B6A73D5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292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06500" y="3648076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矩形 5"/>
          <p:cNvSpPr/>
          <p:nvPr/>
        </p:nvSpPr>
        <p:spPr>
          <a:xfrm>
            <a:off x="1206500" y="3648076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角星形 5"/>
          <p:cNvSpPr/>
          <p:nvPr userDrawn="1"/>
        </p:nvSpPr>
        <p:spPr>
          <a:xfrm>
            <a:off x="9256184" y="6400800"/>
            <a:ext cx="304800" cy="228600"/>
          </a:xfrm>
          <a:prstGeom prst="star5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rgbClr val="FFC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584" y="6072188"/>
            <a:ext cx="90381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標題 1"/>
          <p:cNvSpPr txBox="1">
            <a:spLocks/>
          </p:cNvSpPr>
          <p:nvPr userDrawn="1"/>
        </p:nvSpPr>
        <p:spPr>
          <a:xfrm rot="19594117">
            <a:off x="3295652" y="3041650"/>
            <a:ext cx="4703233" cy="1009650"/>
          </a:xfrm>
          <a:prstGeom prst="rect">
            <a:avLst/>
          </a:prstGeom>
        </p:spPr>
        <p:txBody>
          <a:bodyPr anchor="b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66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超世紀波卡體一空陰" pitchFamily="2" charset="-120"/>
                <a:ea typeface="超世紀波卡體一空陰" pitchFamily="2" charset="-120"/>
                <a:cs typeface="Arial Unicode MS" pitchFamily="34" charset="-120"/>
              </a:rPr>
              <a:t>ST☆R</a:t>
            </a:r>
            <a:endParaRPr kumimoji="0" lang="zh-TW" altLang="en-US" sz="6600" b="1" i="1" dirty="0">
              <a:solidFill>
                <a:schemeClr val="accent4">
                  <a:lumMod val="60000"/>
                  <a:lumOff val="40000"/>
                </a:schemeClr>
              </a:solidFill>
              <a:latin typeface="超世紀波卡體一空陰" pitchFamily="2" charset="-120"/>
              <a:ea typeface="超世紀波卡體一空陰" pitchFamily="2" charset="-120"/>
              <a:cs typeface="Arial Unicode MS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F85D4-5936-4E22-81D2-6B3800489B1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線接點 3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 rot="5400000">
            <a:off x="5816071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865033" y="6356351"/>
            <a:ext cx="467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48C84-D8CC-4DB7-BF23-609816B95A9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5"/>
          <p:cNvSpPr txBox="1">
            <a:spLocks/>
          </p:cNvSpPr>
          <p:nvPr userDrawn="1"/>
        </p:nvSpPr>
        <p:spPr>
          <a:xfrm>
            <a:off x="8572501" y="6357938"/>
            <a:ext cx="2402417" cy="366712"/>
          </a:xfrm>
          <a:prstGeom prst="rect">
            <a:avLst/>
          </a:prstGeom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solidFill>
                <a:srgbClr val="E85E68"/>
              </a:solidFill>
              <a:latin typeface="Brush Script MT" pitchFamily="66" charset="0"/>
              <a:ea typeface="STXingkai" pitchFamily="2" charset="-122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4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 sz="2200">
                <a:solidFill>
                  <a:schemeClr val="bg2">
                    <a:lumMod val="50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11E32-B9A0-4C06-A644-818AE0A5CA07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9200" y="2819401"/>
            <a:ext cx="97536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5" name="矩形 4"/>
          <p:cNvSpPr/>
          <p:nvPr/>
        </p:nvSpPr>
        <p:spPr>
          <a:xfrm>
            <a:off x="1219200" y="2819401"/>
            <a:ext cx="3048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534400" y="6354763"/>
            <a:ext cx="3048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865033" y="6354763"/>
            <a:ext cx="4633384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26634" y="6354763"/>
            <a:ext cx="2027767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2454C-91E5-41D3-888B-2251DD37D6C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584" y="6072188"/>
            <a:ext cx="90381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24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87B14-C52E-4E08-A147-B2E23833E68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9A37A2-BB58-463E-A085-C282F415BF0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</p:spPr>
        <p:txBody>
          <a:bodyPr/>
          <a:lstStyle>
            <a:lvl1pPr>
              <a:defRPr baseline="0">
                <a:solidFill>
                  <a:schemeClr val="accent4">
                    <a:lumMod val="50000"/>
                  </a:schemeClr>
                </a:solidFill>
                <a:latin typeface="Berlin Sans FB Demi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4" name="日期版面配置區 7"/>
          <p:cNvSpPr txBox="1">
            <a:spLocks/>
          </p:cNvSpPr>
          <p:nvPr userDrawn="1"/>
        </p:nvSpPr>
        <p:spPr>
          <a:xfrm>
            <a:off x="7122584" y="6361114"/>
            <a:ext cx="2116667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86584" y="6072188"/>
            <a:ext cx="90381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 txBox="1">
            <a:spLocks/>
          </p:cNvSpPr>
          <p:nvPr userDrawn="1"/>
        </p:nvSpPr>
        <p:spPr>
          <a:xfrm rot="19594117">
            <a:off x="3295652" y="3041650"/>
            <a:ext cx="4703233" cy="1009650"/>
          </a:xfrm>
          <a:prstGeom prst="rect">
            <a:avLst/>
          </a:prstGeom>
        </p:spPr>
        <p:txBody>
          <a:bodyPr anchor="b"/>
          <a:lstStyle/>
          <a:p>
            <a:pPr algn="ctr" fontAlgn="auto">
              <a:spcAft>
                <a:spcPts val="0"/>
              </a:spcAft>
              <a:defRPr/>
            </a:pPr>
            <a:r>
              <a:rPr kumimoji="0" lang="en-US" altLang="zh-TW" sz="66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超世紀波卡體一空陰" pitchFamily="2" charset="-120"/>
                <a:ea typeface="超世紀波卡體一空陰" pitchFamily="2" charset="-120"/>
                <a:cs typeface="Arial Unicode MS" pitchFamily="34" charset="-120"/>
              </a:rPr>
              <a:t>ST☆R</a:t>
            </a:r>
            <a:endParaRPr kumimoji="0" lang="zh-TW" altLang="en-US" sz="6600" b="1" i="1" dirty="0">
              <a:solidFill>
                <a:schemeClr val="accent4">
                  <a:lumMod val="60000"/>
                  <a:lumOff val="40000"/>
                </a:schemeClr>
              </a:solidFill>
              <a:latin typeface="超世紀波卡體一空陰" pitchFamily="2" charset="-120"/>
              <a:ea typeface="超世紀波卡體一空陰" pitchFamily="2" charset="-120"/>
              <a:cs typeface="Arial Unicode MS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49390-859A-4B82-9667-58B58EBCB52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線接點 1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0613F-01AD-4AF4-B065-14E6D69794D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 rot="5400000">
            <a:off x="5220229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865033" y="6356351"/>
            <a:ext cx="467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37C51-4FA3-4035-A6CE-93E2866455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609601" y="500063"/>
            <a:ext cx="243417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534401" y="6356351"/>
            <a:ext cx="305223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865033" y="6356351"/>
            <a:ext cx="467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AECBC-0C91-4DAE-A7B9-EA8220A4C66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609600" y="152400"/>
            <a:ext cx="10972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dirty="0" smtClean="0"/>
          </a:p>
        </p:txBody>
      </p:sp>
      <p:sp>
        <p:nvSpPr>
          <p:cNvPr id="5123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609600" y="1219200"/>
            <a:ext cx="109728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 smtClean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033" y="6356351"/>
            <a:ext cx="2641600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CFD981B-B004-4CD9-BDE4-045E4C2478BA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28" name="直線接點 27"/>
          <p:cNvSpPr>
            <a:spLocks noChangeShapeType="1"/>
          </p:cNvSpPr>
          <p:nvPr userDrawn="1"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550" y="6447367"/>
            <a:ext cx="190500" cy="160867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en-US"/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10466686" y="3095626"/>
            <a:ext cx="461665" cy="9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>
              <a:defRPr/>
            </a:pPr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78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  <a:ea typeface="標楷體" pitchFamily="65" charset="-12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i24RaHNPsrqPPbWjcwAZTxgos-dySu8B/view?usp=sharing" TargetMode="External"/><Relationship Id="rId2" Type="http://schemas.openxmlformats.org/officeDocument/2006/relationships/hyperlink" Target="http://compbio.berkeley.edu/proj/emm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cottelab/SLICEM/blob/master/SLICEM.ipynb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etworkx.github.io/" TargetMode="External"/><Relationship Id="rId2" Type="http://schemas.openxmlformats.org/officeDocument/2006/relationships/hyperlink" Target="https://igraph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aph-tool.skewed.d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標題 1"/>
          <p:cNvSpPr>
            <a:spLocks noGrp="1"/>
          </p:cNvSpPr>
          <p:nvPr>
            <p:ph type="ctrTitle"/>
          </p:nvPr>
        </p:nvSpPr>
        <p:spPr>
          <a:xfrm>
            <a:off x="3935760" y="4149080"/>
            <a:ext cx="7056784" cy="720080"/>
          </a:xfrm>
        </p:spPr>
        <p:txBody>
          <a:bodyPr>
            <a:noAutofit/>
          </a:bodyPr>
          <a:lstStyle/>
          <a:p>
            <a:r>
              <a:rPr lang="en-US" altLang="zh-TW" sz="2400" b="1" dirty="0" smtClean="0">
                <a:solidFill>
                  <a:schemeClr val="accent1">
                    <a:lumMod val="50000"/>
                  </a:schemeClr>
                </a:solidFill>
              </a:rPr>
              <a:t>Graph clustering for </a:t>
            </a:r>
            <a:r>
              <a:rPr lang="en-US" altLang="zh-TW" sz="2400" b="1" dirty="0" err="1" smtClean="0">
                <a:solidFill>
                  <a:schemeClr val="accent1">
                    <a:lumMod val="50000"/>
                  </a:schemeClr>
                </a:solidFill>
              </a:rPr>
              <a:t>CryoEM</a:t>
            </a:r>
            <a:endParaRPr lang="en-US" altLang="zh-TW" sz="24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Britannic Bold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zh-TW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Szu</a:t>
            </a:r>
            <a:r>
              <a:rPr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-Chi Chung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Institute of Statistical Science, Academia </a:t>
            </a: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Sinica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en-US" altLang="zh-TW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defRPr/>
            </a:pP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[3]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2019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512" y="1210568"/>
            <a:ext cx="4286488" cy="51796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1571835"/>
            <a:ext cx="3888432" cy="39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1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127" y="2022902"/>
            <a:ext cx="2383333" cy="327988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Min-Cut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cut of a graph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set of edges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removal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disconnects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 of cut is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𝑐𝑢𝑡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 Cut 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𝑐𝑢𝑡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Polynomial time</a:t>
                </a: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Ratio/Normalize Cut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en-US" altLang="zh-TW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vertices in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𝑅𝑎𝑡𝑖𝑜𝐶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𝑢𝑡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𝑐𝑢𝑡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𝑐𝑢𝑡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TW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𝑅𝑎𝑡𝑖𝑜𝐶𝑢𝑡</m:t>
                    </m:r>
                    <m:d>
                      <m:d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NP-hard</a:t>
                </a:r>
              </a:p>
              <a:p>
                <a:pPr lvl="1"/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11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451692" y="2048137"/>
                <a:ext cx="212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692" y="2048137"/>
                <a:ext cx="212238" cy="276999"/>
              </a:xfrm>
              <a:prstGeom prst="rect">
                <a:avLst/>
              </a:prstGeom>
              <a:blipFill>
                <a:blip r:embed="rId4"/>
                <a:stretch>
                  <a:fillRect l="-22857" r="-22857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0749478" y="2420888"/>
                <a:ext cx="222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9478" y="2420888"/>
                <a:ext cx="222625" cy="276999"/>
              </a:xfrm>
              <a:prstGeom prst="rect">
                <a:avLst/>
              </a:prstGeom>
              <a:blipFill>
                <a:blip r:embed="rId5"/>
                <a:stretch>
                  <a:fillRect l="-21622" r="-18919" b="-86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1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Min-Cut Problem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𝑐𝑢𝑡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TW" b="0" dirty="0" smtClean="0">
                    <a:cs typeface="Times New Roman" panose="02020603050405020304" pitchFamily="18" charset="0"/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𝑐𝑢𝑡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TW" b="0" dirty="0" smtClean="0">
                    <a:cs typeface="Times New Roman" panose="02020603050405020304" pitchFamily="18" charset="0"/>
                  </a:rPr>
                  <a:t>  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𝑅𝑎𝑡𝑖𝑜𝐶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24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=0.46</m:t>
                    </m:r>
                  </m:oMath>
                </a14:m>
                <a:r>
                  <a:rPr lang="en-US" altLang="zh-TW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𝑎𝑡𝑖𝑜𝐶</m:t>
                    </m:r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𝑢𝑡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1.1</m:t>
                    </m:r>
                  </m:oMath>
                </a14:m>
                <a:endParaRPr lang="en-US" altLang="zh-TW" dirty="0">
                  <a:cs typeface="Times New Roman" panose="02020603050405020304" pitchFamily="18" charset="0"/>
                </a:endParaRPr>
              </a:p>
              <a:p>
                <a:endParaRPr lang="en-US" altLang="zh-TW" dirty="0">
                  <a:cs typeface="Times New Roman" panose="02020603050405020304" pitchFamily="18" charset="0"/>
                </a:endParaRP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12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1373505"/>
            <a:ext cx="99631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0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Spectral </a:t>
            </a:r>
            <a:r>
              <a:rPr lang="en-US" altLang="zh-TW" dirty="0" smtClean="0"/>
              <a:t>Clustering[6-7]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Unnormalized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graph Laplacian</a:t>
                </a:r>
                <a:endParaRPr lang="en-US" altLang="zh-TW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is the degree matrix with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degrees</a:t>
                </a:r>
              </a:p>
              <a:p>
                <a:pPr marL="274638" lvl="1" indent="0">
                  <a:buNone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diagonal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zh-TW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836712"/>
            <a:ext cx="6206730" cy="348125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7688" y="5137300"/>
            <a:ext cx="7451495" cy="15841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33" y="2948071"/>
            <a:ext cx="4464246" cy="222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Spectral Clustering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Ratio-Cut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14</a:t>
            </a:fld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33" y="2151223"/>
            <a:ext cx="3512100" cy="1096333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959" y="1816943"/>
            <a:ext cx="2232248" cy="51616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008" y="1207526"/>
            <a:ext cx="5269467" cy="530483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4773" y="3163041"/>
            <a:ext cx="988618" cy="576064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299" y="3956022"/>
            <a:ext cx="4313775" cy="223080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620521" y="3208190"/>
            <a:ext cx="110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544905" y="1219200"/>
            <a:ext cx="110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56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Spectral Clustering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723" y="1026559"/>
            <a:ext cx="2880320" cy="16418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16" y="2627937"/>
            <a:ext cx="4306927" cy="74461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221" y="3768055"/>
            <a:ext cx="3456185" cy="110364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979" y="5050725"/>
            <a:ext cx="3024336" cy="128526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6179" y="1026559"/>
            <a:ext cx="6527926" cy="56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Others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max-cut approach to heterogeneity in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-EM[4]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Iteratively estimate rotations and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line similarity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Max-cut</a:t>
            </a:r>
          </a:p>
          <a:p>
            <a:pPr lvl="3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Goemans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-Williamson</a:t>
            </a:r>
          </a:p>
          <a:p>
            <a:pPr lvl="3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Frieze-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Jerrun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distinct structures of multiple macromolecular assemblies from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-EM projections[5]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line similarity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different measures for 1D vector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detection</a:t>
            </a:r>
          </a:p>
          <a:p>
            <a:pPr lvl="2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Walktrap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Betweeness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32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Herman, Gabor T., and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Miroslaw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Kalinowski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"Classification of heterogeneous electron microscopic projections into homogeneous subsets." 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Ultramicroscopy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108.4 (2008): 327-338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Shatsky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Maxim, et al. "Automated multi-model reconstruction from single-particle electron microscopy data." 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structural biology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170.1 (2010): 98-108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source code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Shuo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 "Clustering Enhancement of Noisy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Cryo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-Electron Microscopy Single-Particle Images with a Network Structural Similarity Metric." 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chemical information and modeling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(2019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source code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4]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Aizenbud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Yariv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Yoel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Shkolnisky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"A max-cut approach to heterogeneity in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cryo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-electron microscopy." 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Mathematical Analysis and Applications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(2019).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Verbeke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Eric J., et al. "Separating distinct structures of multiple macromolecular assemblies from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cryo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-EM projections." 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BioRxiv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(2019): 611566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source code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6]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Von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Luxburg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Ulrike. "A tutorial on spectral clustering." 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and computing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17.4 (2007): 395-416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Shi,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Jianbo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Jitendra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Malik. "Normalized cuts and image segmentation." 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Papers (CIS)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(2000): 107.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31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Packages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Igraph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R, Python, C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++, Mathematica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Networkx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Graph-tool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18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40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Taxonomy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 Classification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line similarity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correlation</a:t>
            </a: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dismantling (Vertex)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 partition / Community detection (Edge)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1219200"/>
            <a:ext cx="1603350" cy="13632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248" y="1247799"/>
            <a:ext cx="1641525" cy="13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7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Projection-Slice Theorem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Line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3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2139643"/>
            <a:ext cx="2697128" cy="309687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12" y="2060848"/>
            <a:ext cx="5744700" cy="354735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825" y="3152890"/>
            <a:ext cx="1603350" cy="136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13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graph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consists of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collection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nodes (a.k.a. vertices)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collection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edges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 joins two nodes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∈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Notation for similarity graph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point is represented as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weighted by similarity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Degree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0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>
                    <a:latin typeface="Cambria Math" panose="02040503050406030204" pitchFamily="18" charset="0"/>
                  </a:rPr>
                  <a:t>is undirected, weighted graph with weight matrix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TW" dirty="0" smtClean="0">
                    <a:latin typeface="Cambria Math" panose="02040503050406030204" pitchFamily="18" charset="0"/>
                  </a:rPr>
                  <a:t>(Diagonal is 0, non-negative weights)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-neighborhood graph</a:t>
                </a:r>
                <a:r>
                  <a:rPr lang="zh-TW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(unweighted)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 all points whose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smaller than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-nearest neighbor </a:t>
                </a:r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(weighted)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the k-nearest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the k-nearest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Mutual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-nearest neighbor graph</a:t>
                </a:r>
              </a:p>
              <a:p>
                <a:pPr lvl="2"/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the k-nearest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 the k-nearest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Fully 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connected</a:t>
                </a:r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444" t="-1111" r="-2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04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[1]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Herman et al., 2008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Similarity</a:t>
                </a:r>
              </a:p>
              <a:p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Clustering</a:t>
                </a:r>
              </a:p>
              <a:p>
                <a:pPr lvl="1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Max-k-cut</a:t>
                </a:r>
              </a:p>
              <a:p>
                <a:pPr lvl="2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NP-hard</a:t>
                </a:r>
                <a:endPara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Approximated by </a:t>
                </a:r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Tabu</a:t>
                </a:r>
                <a:r>
                  <a:rPr lang="en-US" altLang="zh-TW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-search</a:t>
                </a:r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zh-TW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00" t="-111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20" y="1844824"/>
            <a:ext cx="5415091" cy="37290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" y="1613373"/>
            <a:ext cx="3180069" cy="63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5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[1]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Herman et al., 2008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4550296" cy="493776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on simulation dataset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Tends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even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into more class and merge similar one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920" y="842990"/>
            <a:ext cx="6643599" cy="551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[2]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Shatsky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 2010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TW" sz="20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p>
                            </m:sSup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𝐶𝐶𝐶𝐿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0   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𝑠𝑎𝑚𝑒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𝐸𝑢𝑙𝑒𝑟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𝑎𝑛𝑔𝑙𝑒</m:t>
                            </m:r>
                          </m:e>
                        </m:eqArr>
                      </m:e>
                    </m:d>
                  </m:oMath>
                </a14:m>
                <a:endParaRPr lang="en-US" altLang="zh-TW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Normalize min-cut</a:t>
                </a:r>
              </a:p>
              <a:p>
                <a:pPr lvl="1"/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Spectral </a:t>
                </a:r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Clustering</a:t>
                </a:r>
              </a:p>
              <a:p>
                <a:r>
                  <a:rPr lang="en-US" altLang="zh-TW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 on real data</a:t>
                </a:r>
              </a:p>
              <a:p>
                <a:pPr lvl="1"/>
                <a:r>
                  <a:rPr lang="en-US" altLang="zh-TW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consuming</a:t>
                </a:r>
                <a:endParaRPr lang="zh-TW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009" y="204990"/>
            <a:ext cx="6566520" cy="44024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2" y="4884791"/>
            <a:ext cx="9847179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72344"/>
          </a:xfrm>
        </p:spPr>
        <p:txBody>
          <a:bodyPr/>
          <a:lstStyle/>
          <a:p>
            <a:r>
              <a:rPr lang="en-US" altLang="zh-TW" dirty="0" smtClean="0"/>
              <a:t>[3]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Shuo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2019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similarity</a:t>
            </a:r>
          </a:p>
          <a:p>
            <a:pPr lvl="1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Jaccard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Sorensen index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Hiearchical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ith spectral clustering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8811E32-B9A0-4C06-A644-818AE0A5CA07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455" y="26031"/>
            <a:ext cx="7214592" cy="6732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060848"/>
            <a:ext cx="2672250" cy="86753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01" y="3321745"/>
            <a:ext cx="2975301" cy="9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8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原創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原創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原創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原創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399848</TotalTime>
  <Words>454</Words>
  <Application>Microsoft Office PowerPoint</Application>
  <PresentationFormat>寬螢幕</PresentationFormat>
  <Paragraphs>156</Paragraphs>
  <Slides>18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35" baseType="lpstr">
      <vt:lpstr>Arial Unicode MS</vt:lpstr>
      <vt:lpstr>STXingkai</vt:lpstr>
      <vt:lpstr>超世紀波卡體一空陰</vt:lpstr>
      <vt:lpstr>新細明體</vt:lpstr>
      <vt:lpstr>標楷體</vt:lpstr>
      <vt:lpstr>Arial</vt:lpstr>
      <vt:lpstr>Berlin Sans FB Demi</vt:lpstr>
      <vt:lpstr>Bookman Old Style</vt:lpstr>
      <vt:lpstr>Britannic Bold</vt:lpstr>
      <vt:lpstr>Brush Script MT</vt:lpstr>
      <vt:lpstr>Calibri</vt:lpstr>
      <vt:lpstr>Cambria Math</vt:lpstr>
      <vt:lpstr>Gill Sans MT</vt:lpstr>
      <vt:lpstr>Times New Roman</vt:lpstr>
      <vt:lpstr>Wingdings</vt:lpstr>
      <vt:lpstr>Wingdings 3</vt:lpstr>
      <vt:lpstr>原創</vt:lpstr>
      <vt:lpstr>Graph clustering for CryoEM</vt:lpstr>
      <vt:lpstr>Taxonomy</vt:lpstr>
      <vt:lpstr>Projection-Slice Theorem</vt:lpstr>
      <vt:lpstr>Graph</vt:lpstr>
      <vt:lpstr>Similarity graph</vt:lpstr>
      <vt:lpstr>[1] Herman et al., 2008</vt:lpstr>
      <vt:lpstr>[1] Herman et al., 2008</vt:lpstr>
      <vt:lpstr>[2] Shatsky et al. 2010</vt:lpstr>
      <vt:lpstr>[3] Yin, Shuo, et al. 2019 </vt:lpstr>
      <vt:lpstr>[3] Yin, Shuo, et al. 2019 </vt:lpstr>
      <vt:lpstr>Min-Cut Problem</vt:lpstr>
      <vt:lpstr>Min-Cut Problem</vt:lpstr>
      <vt:lpstr>Spectral Clustering[6-7]</vt:lpstr>
      <vt:lpstr>Spectral Clustering</vt:lpstr>
      <vt:lpstr>Spectral Clustering</vt:lpstr>
      <vt:lpstr>Others</vt:lpstr>
      <vt:lpstr>References</vt:lpstr>
      <vt:lpstr>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arryz</dc:creator>
  <cp:lastModifiedBy>Windows User</cp:lastModifiedBy>
  <cp:revision>5968</cp:revision>
  <dcterms:created xsi:type="dcterms:W3CDTF">2008-09-09T01:56:11Z</dcterms:created>
  <dcterms:modified xsi:type="dcterms:W3CDTF">2019-10-03T09:02:29Z</dcterms:modified>
</cp:coreProperties>
</file>