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5.xml" ContentType="application/vnd.openxmlformats-officedocument.presentationml.notesSlide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7" r:id="rId3"/>
    <p:sldId id="370" r:id="rId4"/>
    <p:sldId id="371" r:id="rId5"/>
    <p:sldId id="372" r:id="rId6"/>
    <p:sldId id="377" r:id="rId7"/>
    <p:sldId id="379" r:id="rId8"/>
    <p:sldId id="404" r:id="rId9"/>
    <p:sldId id="405" r:id="rId10"/>
    <p:sldId id="375" r:id="rId11"/>
    <p:sldId id="374" r:id="rId12"/>
    <p:sldId id="378" r:id="rId13"/>
    <p:sldId id="381" r:id="rId14"/>
    <p:sldId id="382" r:id="rId15"/>
    <p:sldId id="384" r:id="rId16"/>
    <p:sldId id="336" r:id="rId17"/>
    <p:sldId id="388" r:id="rId18"/>
    <p:sldId id="385" r:id="rId19"/>
    <p:sldId id="386" r:id="rId20"/>
    <p:sldId id="406" r:id="rId21"/>
    <p:sldId id="389" r:id="rId22"/>
    <p:sldId id="390" r:id="rId23"/>
    <p:sldId id="391" r:id="rId24"/>
    <p:sldId id="392" r:id="rId25"/>
    <p:sldId id="387" r:id="rId26"/>
    <p:sldId id="393" r:id="rId27"/>
    <p:sldId id="394" r:id="rId28"/>
    <p:sldId id="396" r:id="rId29"/>
    <p:sldId id="397" r:id="rId30"/>
    <p:sldId id="398" r:id="rId31"/>
    <p:sldId id="346" r:id="rId32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79035" autoAdjust="0"/>
  </p:normalViewPr>
  <p:slideViewPr>
    <p:cSldViewPr snapToGrid="0">
      <p:cViewPr varScale="1">
        <p:scale>
          <a:sx n="60" d="100"/>
          <a:sy n="60" d="100"/>
        </p:scale>
        <p:origin x="3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0C60D-B5AD-4726-810D-C768CAB9A2EE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2E64A-39C6-49FC-BFB9-A6C424F959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57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36E75-159D-4311-B806-C1434A5CB1F0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4C74-98FB-40BE-BD95-E3D6A590B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80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Good afternoon</a:t>
            </a:r>
            <a:r>
              <a:rPr lang="en-US" altLang="zh-TW" baseline="0" dirty="0" smtClean="0"/>
              <a:t>,  I’m Shao-</a:t>
            </a:r>
            <a:r>
              <a:rPr lang="en-US" altLang="zh-TW" baseline="0" dirty="0" err="1" smtClean="0"/>
              <a:t>Hsuan</a:t>
            </a:r>
            <a:r>
              <a:rPr lang="en-US" altLang="zh-TW" baseline="0" dirty="0" smtClean="0"/>
              <a:t> Wang,  </a:t>
            </a:r>
          </a:p>
          <a:p>
            <a:r>
              <a:rPr lang="en-US" altLang="zh-TW" baseline="0" dirty="0" smtClean="0"/>
              <a:t>today I’m going to talk about : On asymptotic normality of CDM-PCA in HDLSS.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Yata</a:t>
            </a:r>
            <a:r>
              <a:rPr lang="en-US" altLang="zh-TW" baseline="0" dirty="0" smtClean="0"/>
              <a:t> and </a:t>
            </a:r>
            <a:r>
              <a:rPr lang="en-US" altLang="zh-TW" baseline="0" dirty="0" err="1" smtClean="0"/>
              <a:t>Aoshima</a:t>
            </a:r>
            <a:r>
              <a:rPr lang="en-US" altLang="zh-TW" baseline="0" dirty="0" smtClean="0"/>
              <a:t> in 2009 found that …  (repeat the slide)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We divide the population eigenvalues into two parts: leading and tail.  For a leading part, the eigenvalue is a power function of d; for a tail part, </a:t>
            </a:r>
          </a:p>
          <a:p>
            <a:r>
              <a:rPr lang="en-US" altLang="zh-TW" baseline="0" dirty="0" smtClean="0"/>
              <a:t>The eigenvalue is bounded.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13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Yata</a:t>
            </a:r>
            <a:r>
              <a:rPr lang="en-US" altLang="zh-TW" baseline="0" dirty="0" smtClean="0"/>
              <a:t> and </a:t>
            </a:r>
            <a:r>
              <a:rPr lang="en-US" altLang="zh-TW" baseline="0" dirty="0" err="1" smtClean="0"/>
              <a:t>ashoma</a:t>
            </a:r>
            <a:r>
              <a:rPr lang="en-US" altLang="zh-TW" baseline="0" dirty="0" smtClean="0"/>
              <a:t> in 2010… (repeat slide)   abbreviated as CDM-PCA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CDM-PCA</a:t>
            </a:r>
            <a:r>
              <a:rPr lang="en-US" altLang="zh-TW" baseline="0" dirty="0" smtClean="0"/>
              <a:t> method means that 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Assume the sample size is 2n </a:t>
            </a:r>
          </a:p>
          <a:p>
            <a:r>
              <a:rPr lang="en-US" altLang="zh-TW" baseline="0" dirty="0" smtClean="0"/>
              <a:t>Divide the data matrix into two parts x_1 to </a:t>
            </a:r>
            <a:r>
              <a:rPr lang="en-US" altLang="zh-TW" baseline="0" dirty="0" err="1" smtClean="0"/>
              <a:t>x_n</a:t>
            </a:r>
            <a:r>
              <a:rPr lang="en-US" altLang="zh-TW" baseline="0" dirty="0" smtClean="0"/>
              <a:t>  and x_{n+1} to x_{2n}, called </a:t>
            </a:r>
          </a:p>
          <a:p>
            <a:r>
              <a:rPr lang="en-US" altLang="zh-TW" baseline="0" dirty="0" smtClean="0"/>
              <a:t>X1 and X2.</a:t>
            </a:r>
          </a:p>
          <a:p>
            <a:r>
              <a:rPr lang="en-US" altLang="zh-TW" baseline="0" dirty="0" smtClean="0"/>
              <a:t> </a:t>
            </a:r>
          </a:p>
          <a:p>
            <a:r>
              <a:rPr lang="en-US" altLang="zh-TW" baseline="0" dirty="0" smtClean="0"/>
              <a:t>We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 the </a:t>
            </a:r>
            <a:r>
              <a:rPr lang="en-US" altLang="zh-TW" baseline="0" dirty="0" smtClean="0"/>
              <a:t> cross product of  X1 and X2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By the singular value decomposition, we have tilde lambda , tilde u1 tilde u2. </a:t>
            </a:r>
          </a:p>
          <a:p>
            <a:r>
              <a:rPr lang="en-US" altLang="zh-TW" baseline="0" dirty="0" smtClean="0"/>
              <a:t>So we can have CDM-PCA eigenvalues and eigenvectors. 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8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Yata</a:t>
            </a:r>
            <a:r>
              <a:rPr lang="en-US" altLang="zh-TW" baseline="0" dirty="0" smtClean="0"/>
              <a:t> and </a:t>
            </a:r>
            <a:r>
              <a:rPr lang="en-US" altLang="zh-TW" baseline="0" dirty="0" err="1" smtClean="0"/>
              <a:t>Aoshima</a:t>
            </a:r>
            <a:r>
              <a:rPr lang="en-US" altLang="zh-TW" baseline="0" dirty="0" smtClean="0"/>
              <a:t> (repeat slide)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0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CDM</a:t>
            </a:r>
            <a:r>
              <a:rPr lang="en-US" altLang="zh-TW" baseline="0" dirty="0" smtClean="0"/>
              <a:t>-PCA has broader consistency region to achieve the same </a:t>
            </a:r>
          </a:p>
          <a:p>
            <a:r>
              <a:rPr lang="en-US" altLang="zh-TW" baseline="0" dirty="0" smtClean="0"/>
              <a:t>Asymptotic result as PCA.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9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CDM-PCA</a:t>
            </a:r>
            <a:r>
              <a:rPr lang="en-US" altLang="zh-TW" baseline="0" dirty="0" smtClean="0"/>
              <a:t> can be visualized effectively, In real data, the two clusters of CDM-PCA look like more separable than PCA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7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Our contribution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96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Obtain</a:t>
            </a:r>
            <a:r>
              <a:rPr lang="en-US" altLang="zh-TW" baseline="0" dirty="0" smtClean="0"/>
              <a:t> the asymptotic normality for directions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10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</a:t>
            </a:r>
            <a:r>
              <a:rPr lang="en-US" altLang="zh-TW" dirty="0" err="1" smtClean="0"/>
              <a:t>Yata</a:t>
            </a:r>
            <a:r>
              <a:rPr lang="en-US" altLang="zh-TW" baseline="0" dirty="0" smtClean="0"/>
              <a:t> and </a:t>
            </a:r>
            <a:r>
              <a:rPr lang="en-US" altLang="zh-TW" baseline="0" dirty="0" err="1" smtClean="0"/>
              <a:t>Aoshima’s</a:t>
            </a:r>
            <a:r>
              <a:rPr lang="en-US" altLang="zh-TW" baseline="0" dirty="0" smtClean="0"/>
              <a:t> theorem. The asymptotic normality for the PCA directions  is lacking.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1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Similar to</a:t>
            </a:r>
            <a:r>
              <a:rPr lang="en-US" altLang="zh-TW" baseline="0" dirty="0" smtClean="0"/>
              <a:t> PCA, the asymptotic normality for the CDM-PCA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directions is also lacking.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35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</a:t>
            </a:r>
            <a:r>
              <a:rPr lang="en-US" altLang="zh-TW" baseline="0" dirty="0" smtClean="0"/>
              <a:t> a joint work with Dr. Su-Yun Huang and Dr. Ting-Li, Chen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So we provide</a:t>
            </a:r>
            <a:r>
              <a:rPr lang="en-US" altLang="zh-TW" baseline="0" dirty="0" smtClean="0"/>
              <a:t> some theorems to complete them.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46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 just show you our theoretical</a:t>
            </a:r>
            <a:r>
              <a:rPr lang="en-US" altLang="zh-TW" baseline="0" dirty="0" smtClean="0"/>
              <a:t> result.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8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742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Second,  we give a (repeat</a:t>
            </a:r>
            <a:r>
              <a:rPr lang="en-US" altLang="zh-TW" baseline="0" dirty="0" smtClean="0"/>
              <a:t> slide)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30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consider</a:t>
            </a:r>
            <a:r>
              <a:rPr lang="en-US" altLang="zh-TW" baseline="0" dirty="0" smtClean="0"/>
              <a:t> a simple spiked model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671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CDM-PCA has a</a:t>
            </a:r>
            <a:r>
              <a:rPr lang="en-US" altLang="zh-TW" baseline="0" dirty="0" smtClean="0"/>
              <a:t> small-order residual. That’s is why it is better than PCA.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59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our numerical study ,</a:t>
            </a:r>
            <a:r>
              <a:rPr lang="en-US" altLang="zh-TW" baseline="0" dirty="0" smtClean="0"/>
              <a:t> sample size 100 covariate dimension d equals 200 and 2000, and four leading terms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295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consider </a:t>
            </a:r>
            <a:r>
              <a:rPr lang="en-US" altLang="zh-TW" baseline="0" dirty="0" err="1" smtClean="0"/>
              <a:t>Gassian</a:t>
            </a:r>
            <a:r>
              <a:rPr lang="en-US" altLang="zh-TW" baseline="0" dirty="0" smtClean="0"/>
              <a:t> and student-t , the results fit  our theorems. </a:t>
            </a:r>
            <a:endParaRPr lang="zh-TW" altLang="en-US" dirty="0" smtClean="0"/>
          </a:p>
          <a:p>
            <a:r>
              <a:rPr lang="en-US" altLang="zh-TW" dirty="0" smtClean="0"/>
              <a:t> CDM-PCA is better,</a:t>
            </a:r>
            <a:r>
              <a:rPr lang="en-US" altLang="zh-TW" baseline="0" dirty="0" smtClean="0"/>
              <a:t> especially in student-t.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 CDM-PCA, the mean is smaller than PCA.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My</a:t>
            </a:r>
            <a:r>
              <a:rPr lang="en-US" altLang="zh-TW" baseline="0" dirty="0" smtClean="0"/>
              <a:t> talk is in the end. Thanks for your attention.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8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Starting with a data matrix  X 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of size [d</a:t>
            </a:r>
            <a:r>
              <a:rPr lang="en-US" altLang="zh-TW" baseline="0" dirty="0" smtClean="0"/>
              <a:t> by n]. it includes x_1, x_2 to </a:t>
            </a:r>
            <a:r>
              <a:rPr lang="en-US" altLang="zh-TW" baseline="0" dirty="0" err="1" smtClean="0"/>
              <a:t>x_n</a:t>
            </a:r>
            <a:r>
              <a:rPr lang="en-US" altLang="zh-TW" baseline="0" dirty="0" smtClean="0"/>
              <a:t> with  d components.</a:t>
            </a:r>
          </a:p>
          <a:p>
            <a:r>
              <a:rPr lang="en-US" altLang="zh-TW" baseline="0" dirty="0" err="1" smtClean="0"/>
              <a:t>x_i’s</a:t>
            </a:r>
            <a:r>
              <a:rPr lang="en-US" altLang="zh-TW" baseline="0" dirty="0" smtClean="0"/>
              <a:t>  are </a:t>
            </a:r>
            <a:r>
              <a:rPr lang="en-US" altLang="zh-TW" baseline="0" dirty="0" err="1" smtClean="0"/>
              <a:t>iid</a:t>
            </a:r>
            <a:r>
              <a:rPr lang="en-US" altLang="zh-TW" baseline="0" dirty="0" smtClean="0"/>
              <a:t> random variables with mean zero and covariance matrix Sigma.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 data matrix  is a very common data structure in many studies.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</a:t>
            </a:r>
            <a:r>
              <a:rPr lang="en-US" altLang="zh-TW" baseline="0" dirty="0" smtClean="0"/>
              <a:t> question is how to estimate Sigma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3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a classical</a:t>
            </a:r>
            <a:r>
              <a:rPr lang="en-US" altLang="zh-TW" baseline="0" dirty="0" smtClean="0"/>
              <a:t> case, that is , fixed d and large n, </a:t>
            </a:r>
          </a:p>
          <a:p>
            <a:r>
              <a:rPr lang="en-US" altLang="zh-TW" baseline="0" dirty="0" smtClean="0"/>
              <a:t>We define the sample covariance matrix S, and then we have S is a consistent estimator of Sigma. More precisely, S is unbiased. We are happy.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However, in a big data</a:t>
            </a:r>
            <a:r>
              <a:rPr lang="en-US" altLang="zh-TW" baseline="0" dirty="0" smtClean="0"/>
              <a:t>, that is large d, large n. When x follows standard  multivariate  normal distribution in a random matrix setting, the spectrum of S converges to the MP law. All population eigenvalues are one but the estimators are not.    It means that S is no longer a consistent. That is too bad.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2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Many</a:t>
            </a:r>
            <a:r>
              <a:rPr lang="en-US" altLang="zh-TW" baseline="0" dirty="0" smtClean="0"/>
              <a:t> pioneering researchers have devoted to  the case: large d and large n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4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HDLSS is a branch of this case.</a:t>
            </a:r>
            <a:r>
              <a:rPr lang="en-US" altLang="zh-TW" baseline="0" dirty="0" smtClean="0"/>
              <a:t> HDLSS means high dimension low sample size.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That is, the ratio of the sample size to dimension is low when n and d are large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49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the HDLSS literature,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Substantial works have</a:t>
            </a:r>
            <a:r>
              <a:rPr lang="en-US" altLang="zh-TW" baseline="0" dirty="0" smtClean="0"/>
              <a:t> been done.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2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6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4208-345E-4A30-B30E-BE90B035C0F3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0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sinica.edu.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5.png"/><Relationship Id="rId26" Type="http://schemas.openxmlformats.org/officeDocument/2006/relationships/image" Target="../media/image59.png"/><Relationship Id="rId3" Type="http://schemas.openxmlformats.org/officeDocument/2006/relationships/tags" Target="../tags/tag48.xml"/><Relationship Id="rId21" Type="http://schemas.openxmlformats.org/officeDocument/2006/relationships/image" Target="../media/image54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51.png"/><Relationship Id="rId25" Type="http://schemas.openxmlformats.org/officeDocument/2006/relationships/image" Target="../media/image58.png"/><Relationship Id="rId2" Type="http://schemas.openxmlformats.org/officeDocument/2006/relationships/tags" Target="../tags/tag47.xml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57.png"/><Relationship Id="rId5" Type="http://schemas.openxmlformats.org/officeDocument/2006/relationships/tags" Target="../tags/tag50.xml"/><Relationship Id="rId15" Type="http://schemas.openxmlformats.org/officeDocument/2006/relationships/notesSlide" Target="../notesSlides/notesSlide12.xml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tags" Target="../tags/tag55.xml"/><Relationship Id="rId19" Type="http://schemas.openxmlformats.org/officeDocument/2006/relationships/image" Target="../media/image52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1.xml"/><Relationship Id="rId7" Type="http://schemas.openxmlformats.org/officeDocument/2006/relationships/image" Target="../media/image6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69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8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7.png"/><Relationship Id="rId5" Type="http://schemas.openxmlformats.org/officeDocument/2006/relationships/tags" Target="../tags/tag66.xml"/><Relationship Id="rId10" Type="http://schemas.openxmlformats.org/officeDocument/2006/relationships/image" Target="../media/image66.png"/><Relationship Id="rId4" Type="http://schemas.openxmlformats.org/officeDocument/2006/relationships/tags" Target="../tags/tag65.xml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70.xml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7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71.xml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83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86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85.xml"/><Relationship Id="rId10" Type="http://schemas.openxmlformats.org/officeDocument/2006/relationships/image" Target="../media/image84.png"/><Relationship Id="rId4" Type="http://schemas.openxmlformats.org/officeDocument/2006/relationships/tags" Target="../tags/tag84.xml"/><Relationship Id="rId9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9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8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88.png"/><Relationship Id="rId5" Type="http://schemas.openxmlformats.org/officeDocument/2006/relationships/tags" Target="../tags/tag90.xml"/><Relationship Id="rId10" Type="http://schemas.openxmlformats.org/officeDocument/2006/relationships/image" Target="../media/image87.png"/><Relationship Id="rId4" Type="http://schemas.openxmlformats.org/officeDocument/2006/relationships/tags" Target="../tags/tag89.xml"/><Relationship Id="rId9" Type="http://schemas.openxmlformats.org/officeDocument/2006/relationships/notesSlide" Target="../notesSlides/notesSlide25.xml"/><Relationship Id="rId1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1.png"/><Relationship Id="rId5" Type="http://schemas.openxmlformats.org/officeDocument/2006/relationships/tags" Target="../tags/tag12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20.xml"/><Relationship Id="rId16" Type="http://schemas.openxmlformats.org/officeDocument/2006/relationships/image" Target="../media/image28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3.png"/><Relationship Id="rId5" Type="http://schemas.openxmlformats.org/officeDocument/2006/relationships/tags" Target="../tags/tag23.xml"/><Relationship Id="rId15" Type="http://schemas.openxmlformats.org/officeDocument/2006/relationships/image" Target="../media/image27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tags" Target="../tags/tag29.xml"/><Relationship Id="rId21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39.png"/><Relationship Id="rId5" Type="http://schemas.openxmlformats.org/officeDocument/2006/relationships/tags" Target="../tags/tag31.xml"/><Relationship Id="rId15" Type="http://schemas.openxmlformats.org/officeDocument/2006/relationships/notesSlide" Target="../notesSlides/notesSlide8.xml"/><Relationship Id="rId23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image" Target="../media/image34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595341" y="3475326"/>
            <a:ext cx="11160342" cy="22439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n w="0"/>
              </a:rPr>
              <a:t>Shao-</a:t>
            </a:r>
            <a:r>
              <a:rPr lang="en-US" altLang="zh-TW" sz="3600" dirty="0" err="1">
                <a:ln w="0"/>
              </a:rPr>
              <a:t>Hsuan</a:t>
            </a:r>
            <a:r>
              <a:rPr lang="en-US" altLang="zh-TW" sz="3600" dirty="0">
                <a:ln w="0"/>
              </a:rPr>
              <a:t> </a:t>
            </a:r>
            <a:r>
              <a:rPr lang="en-US" altLang="zh-TW" sz="3600" dirty="0" smtClean="0">
                <a:ln w="0"/>
              </a:rPr>
              <a:t>Wang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 smtClean="0">
              <a:ln w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smtClean="0">
                <a:ln w="0"/>
              </a:rPr>
              <a:t>Feb 6, </a:t>
            </a:r>
            <a:r>
              <a:rPr lang="en-US" altLang="zh-TW" sz="2000" dirty="0" smtClean="0">
                <a:ln w="0"/>
              </a:rPr>
              <a:t>2020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ln w="0"/>
              </a:rPr>
              <a:t>Institute </a:t>
            </a:r>
            <a:r>
              <a:rPr lang="en-US" altLang="zh-TW" sz="2000" dirty="0">
                <a:ln w="0"/>
              </a:rPr>
              <a:t>of Statistical Science, Academia </a:t>
            </a:r>
            <a:r>
              <a:rPr lang="en-US" altLang="zh-TW" sz="2000" dirty="0" err="1" smtClean="0">
                <a:ln w="0"/>
              </a:rPr>
              <a:t>Sinica</a:t>
            </a:r>
            <a:endParaRPr lang="en-US" altLang="zh-TW" sz="2000" dirty="0" smtClean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 smtClean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ln w="0"/>
              <a:latin typeface="+mj-lt"/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5106418" y="-338082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003" y="1762172"/>
            <a:ext cx="12007352" cy="1043609"/>
          </a:xfrm>
        </p:spPr>
        <p:txBody>
          <a:bodyPr>
            <a:noAutofit/>
          </a:bodyPr>
          <a:lstStyle/>
          <a:p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asymptotic normality 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CDM-PCA in HDLSS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921117" y="2976510"/>
            <a:ext cx="10309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52" y="5527716"/>
            <a:ext cx="5344386" cy="1528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9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721841"/>
            <a:ext cx="10943853" cy="38796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2262345"/>
            <a:ext cx="11222181" cy="1549602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933795" y="1136053"/>
            <a:ext cx="10324407" cy="5351788"/>
            <a:chOff x="0" y="116378"/>
            <a:chExt cx="12192000" cy="6517178"/>
          </a:xfrm>
        </p:grpSpPr>
        <p:sp>
          <p:nvSpPr>
            <p:cNvPr id="28" name="矩形 27"/>
            <p:cNvSpPr/>
            <p:nvPr/>
          </p:nvSpPr>
          <p:spPr>
            <a:xfrm>
              <a:off x="0" y="116378"/>
              <a:ext cx="12192000" cy="6517178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60" y="1507423"/>
              <a:ext cx="11802879" cy="4797968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189615" y="264871"/>
              <a:ext cx="9742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Spiked Covariance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4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6" y="1252245"/>
            <a:ext cx="11214528" cy="76906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33" y="3273550"/>
            <a:ext cx="9304237" cy="11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4" y="688201"/>
            <a:ext cx="5896279" cy="428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70" y="3172657"/>
            <a:ext cx="8609722" cy="6117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207"/>
            <a:ext cx="2090759" cy="177870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3" y="3172656"/>
            <a:ext cx="8609729" cy="61179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62" y="3167666"/>
            <a:ext cx="3770929" cy="6117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02" y="3217223"/>
            <a:ext cx="1101245" cy="64146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42" y="3197246"/>
            <a:ext cx="1101245" cy="6414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6" y="1766383"/>
            <a:ext cx="4907429" cy="34285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2" y="1496190"/>
            <a:ext cx="4942624" cy="6117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4" y="2421001"/>
            <a:ext cx="6262634" cy="823147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H="1">
            <a:off x="4545824" y="3288583"/>
            <a:ext cx="17136" cy="9435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44" y="4100994"/>
            <a:ext cx="471702" cy="68733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20339" y="3640854"/>
            <a:ext cx="2636006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CDM-PCA eigenvalues </a:t>
            </a:r>
            <a:endParaRPr lang="zh-TW" altLang="en-US" sz="4000" dirty="0">
              <a:latin typeface="+mj-lt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105170" y="3155011"/>
            <a:ext cx="6966" cy="21541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10" y="5499789"/>
            <a:ext cx="7527113" cy="89480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0339" y="5161607"/>
            <a:ext cx="3106348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CDM-PCA eigenvectors </a:t>
            </a:r>
            <a:endParaRPr lang="zh-TW" altLang="en-US" sz="4000" dirty="0">
              <a:latin typeface="+mj-lt"/>
            </a:endParaRPr>
          </a:p>
        </p:txBody>
      </p:sp>
      <p:pic>
        <p:nvPicPr>
          <p:cNvPr id="28" name="圖片 2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77" y="1282652"/>
            <a:ext cx="253714" cy="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587"/>
            <a:ext cx="7900971" cy="4669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21166"/>
            <a:ext cx="9842901" cy="53181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58" y="4114797"/>
            <a:ext cx="2818542" cy="3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3" y="621031"/>
            <a:ext cx="8469779" cy="649509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19222" y="601157"/>
            <a:ext cx="616689" cy="649509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8" y="1370379"/>
            <a:ext cx="8755678" cy="910492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266642" y="2380710"/>
            <a:ext cx="11625195" cy="4174033"/>
            <a:chOff x="96521" y="2582367"/>
            <a:chExt cx="11625195" cy="4174033"/>
          </a:xfrm>
        </p:grpSpPr>
        <p:sp>
          <p:nvSpPr>
            <p:cNvPr id="11" name="圓角矩形 10"/>
            <p:cNvSpPr/>
            <p:nvPr/>
          </p:nvSpPr>
          <p:spPr>
            <a:xfrm>
              <a:off x="208120" y="2729001"/>
              <a:ext cx="11513596" cy="40273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96521" y="2582367"/>
              <a:ext cx="2250440" cy="508000"/>
              <a:chOff x="96521" y="2582367"/>
              <a:chExt cx="2250440" cy="508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96521" y="2582367"/>
                <a:ext cx="2250440" cy="5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9" name="圖片 1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57" y="2681985"/>
                <a:ext cx="2085469" cy="319232"/>
              </a:xfrm>
              <a:prstGeom prst="rect">
                <a:avLst/>
              </a:prstGeom>
            </p:spPr>
          </p:pic>
        </p:grpSp>
        <p:grpSp>
          <p:nvGrpSpPr>
            <p:cNvPr id="13" name="群組 12"/>
            <p:cNvGrpSpPr/>
            <p:nvPr/>
          </p:nvGrpSpPr>
          <p:grpSpPr>
            <a:xfrm>
              <a:off x="5909118" y="2582367"/>
              <a:ext cx="2250440" cy="508000"/>
              <a:chOff x="5964918" y="2582367"/>
              <a:chExt cx="2250440" cy="50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964918" y="2582367"/>
                <a:ext cx="2250440" cy="5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8355" y="2681985"/>
                <a:ext cx="907977" cy="319232"/>
              </a:xfrm>
              <a:prstGeom prst="rect">
                <a:avLst/>
              </a:prstGeom>
            </p:spPr>
          </p:pic>
        </p:grpSp>
        <p:pic>
          <p:nvPicPr>
            <p:cNvPr id="14" name="圖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539" y="3247690"/>
              <a:ext cx="4358868" cy="3435834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304" y="3247691"/>
              <a:ext cx="4477526" cy="304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8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89" y="490719"/>
            <a:ext cx="6595353" cy="65386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517449" y="495078"/>
            <a:ext cx="616689" cy="649509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3" y="1484662"/>
            <a:ext cx="10684724" cy="663239"/>
          </a:xfrm>
          <a:prstGeom prst="rect">
            <a:avLst/>
          </a:prstGeom>
        </p:spPr>
      </p:pic>
      <p:sp>
        <p:nvSpPr>
          <p:cNvPr id="23" name="圓角矩形 22"/>
          <p:cNvSpPr/>
          <p:nvPr/>
        </p:nvSpPr>
        <p:spPr>
          <a:xfrm>
            <a:off x="329668" y="2329822"/>
            <a:ext cx="11513596" cy="402739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329669" y="2226418"/>
            <a:ext cx="2250440" cy="508000"/>
            <a:chOff x="96521" y="2582367"/>
            <a:chExt cx="2250440" cy="508000"/>
          </a:xfrm>
        </p:grpSpPr>
        <p:sp>
          <p:nvSpPr>
            <p:cNvPr id="26" name="矩形 25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片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6168155" y="2267281"/>
            <a:ext cx="2250440" cy="508000"/>
            <a:chOff x="5964918" y="2582367"/>
            <a:chExt cx="2250440" cy="508000"/>
          </a:xfrm>
        </p:grpSpPr>
        <p:sp>
          <p:nvSpPr>
            <p:cNvPr id="29" name="矩形 28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3" y="3094934"/>
            <a:ext cx="4707913" cy="306438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31" y="3013321"/>
            <a:ext cx="4641619" cy="310822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381108" y="3899852"/>
            <a:ext cx="1910611" cy="1879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45985" y="3632562"/>
            <a:ext cx="1910611" cy="187960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638941" y="3807711"/>
            <a:ext cx="1910611" cy="187960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94936" y="3834063"/>
            <a:ext cx="1910611" cy="1879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7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2840" y="26816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altLang="zh-TW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</a:t>
            </a:r>
            <a:endParaRPr lang="en-US" altLang="zh-TW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46031" y="5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</a:t>
            </a:r>
            <a:endParaRPr lang="en-US" altLang="zh-TW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圖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" y="3864570"/>
            <a:ext cx="10223739" cy="3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0707 -0.3821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46031" y="5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</a:t>
            </a:r>
            <a:endParaRPr lang="en-US" altLang="zh-TW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962705" y="3498529"/>
            <a:ext cx="9898926" cy="1099030"/>
            <a:chOff x="589279" y="1978740"/>
            <a:chExt cx="9898926" cy="1099030"/>
          </a:xfrm>
        </p:grpSpPr>
        <p:sp>
          <p:nvSpPr>
            <p:cNvPr id="7" name="矩形 6"/>
            <p:cNvSpPr/>
            <p:nvPr/>
          </p:nvSpPr>
          <p:spPr>
            <a:xfrm>
              <a:off x="589279" y="1978740"/>
              <a:ext cx="574197" cy="10156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6000" b="1" cap="none" spc="0" dirty="0" smtClean="0">
                  <a:ln/>
                  <a:solidFill>
                    <a:srgbClr val="FF0000"/>
                  </a:solidFill>
                  <a:effectLst/>
                </a:rPr>
                <a:t>1</a:t>
              </a:r>
              <a:endParaRPr lang="zh-TW" altLang="en-US" sz="6000" b="1" cap="none" spc="0" dirty="0">
                <a:ln/>
                <a:solidFill>
                  <a:srgbClr val="FF0000"/>
                </a:solidFill>
                <a:effectLst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73" y="2059404"/>
              <a:ext cx="9025232" cy="1018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13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2665" y="2790701"/>
            <a:ext cx="2541319" cy="641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5" y="1908546"/>
            <a:ext cx="9204154" cy="31181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Theorem (PCA).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Yata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and </a:t>
            </a:r>
            <a:r>
              <a:rPr lang="en-US" altLang="zh-TW" sz="2800" dirty="0" err="1" smtClean="0"/>
              <a:t>Aoshima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 2009, Comm. Statist.)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9172" y="4014952"/>
            <a:ext cx="4214649" cy="1776248"/>
            <a:chOff x="6779172" y="4014952"/>
            <a:chExt cx="4214649" cy="1776248"/>
          </a:xfrm>
        </p:grpSpPr>
        <p:sp>
          <p:nvSpPr>
            <p:cNvPr id="3" name="矩形圖說文字 2"/>
            <p:cNvSpPr/>
            <p:nvPr/>
          </p:nvSpPr>
          <p:spPr>
            <a:xfrm>
              <a:off x="6779172" y="4014952"/>
              <a:ext cx="4214649" cy="1776248"/>
            </a:xfrm>
            <a:prstGeom prst="wedgeRectCallout">
              <a:avLst>
                <a:gd name="adj1" fmla="val -39785"/>
                <a:gd name="adj2" fmla="val -8317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952592" y="4289949"/>
              <a:ext cx="38678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The asymptotic </a:t>
              </a:r>
              <a:r>
                <a:rPr lang="en-US" altLang="zh-TW" sz="2800" dirty="0"/>
                <a:t>normality for </a:t>
              </a:r>
              <a:r>
                <a:rPr lang="en-US" altLang="zh-TW" sz="2800" dirty="0" smtClean="0"/>
                <a:t>PCA directions is </a:t>
              </a:r>
              <a:r>
                <a:rPr lang="en-US" altLang="zh-TW" sz="2800" dirty="0"/>
                <a:t>lacking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" y="1559449"/>
            <a:ext cx="7731240" cy="516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Theorem (CDM-PCA).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Yata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2010, JMVA)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7517490" y="4636320"/>
            <a:ext cx="4193628" cy="2090879"/>
            <a:chOff x="6800193" y="4014951"/>
            <a:chExt cx="4193628" cy="2090879"/>
          </a:xfrm>
        </p:grpSpPr>
        <p:sp>
          <p:nvSpPr>
            <p:cNvPr id="6" name="矩形圖說文字 5"/>
            <p:cNvSpPr/>
            <p:nvPr/>
          </p:nvSpPr>
          <p:spPr>
            <a:xfrm>
              <a:off x="6800193" y="4014951"/>
              <a:ext cx="4193628" cy="2090879"/>
            </a:xfrm>
            <a:prstGeom prst="wedgeRectCallout">
              <a:avLst>
                <a:gd name="adj1" fmla="val -65483"/>
                <a:gd name="adj2" fmla="val -4338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63103" y="4213573"/>
              <a:ext cx="38678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The asymptotic normality for </a:t>
              </a:r>
              <a:r>
                <a:rPr lang="en-US" altLang="zh-TW" sz="2800" dirty="0" smtClean="0"/>
                <a:t>CDM-PCA </a:t>
              </a:r>
              <a:r>
                <a:rPr lang="en-US" altLang="zh-TW" sz="2800" dirty="0"/>
                <a:t>directions is </a:t>
              </a:r>
              <a:r>
                <a:rPr lang="en-US" altLang="zh-TW" sz="2800" dirty="0" smtClean="0"/>
                <a:t>also lacking</a:t>
              </a:r>
              <a:endParaRPr lang="zh-TW" altLang="en-US" sz="28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322156" y="4025735"/>
            <a:ext cx="3553657" cy="1080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47D60F-B342-4AE8-AB77-657960176CF7}"/>
              </a:ext>
            </a:extLst>
          </p:cNvPr>
          <p:cNvSpPr txBox="1"/>
          <p:nvPr/>
        </p:nvSpPr>
        <p:spPr>
          <a:xfrm>
            <a:off x="585702" y="496499"/>
            <a:ext cx="1141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joint work with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C6260-668E-4B2A-9420-7B4A07DD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05" y="1876853"/>
            <a:ext cx="104378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Su-Yun </a:t>
            </a:r>
            <a:r>
              <a:rPr lang="en-US" altLang="zh-TW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Huang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>
                <a:solidFill>
                  <a:schemeClr val="bg2">
                    <a:lumMod val="50000"/>
                  </a:schemeClr>
                </a:solidFill>
              </a:rPr>
              <a:t>Institute </a:t>
            </a:r>
            <a:r>
              <a:rPr lang="zh-TW" altLang="zh-TW" sz="2800" dirty="0">
                <a:solidFill>
                  <a:schemeClr val="bg2">
                    <a:lumMod val="50000"/>
                  </a:schemeClr>
                </a:solidFill>
              </a:rPr>
              <a:t>of Statistical Science, Academia Sinica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32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32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/>
              <a:t>Ting-Li Chen</a:t>
            </a:r>
            <a:endParaRPr lang="en-US" altLang="zh-TW" sz="48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>
                <a:solidFill>
                  <a:schemeClr val="bg2">
                    <a:lumMod val="50000"/>
                  </a:schemeClr>
                </a:solidFill>
              </a:rPr>
              <a:t>Institute </a:t>
            </a:r>
            <a:r>
              <a:rPr lang="zh-TW" altLang="zh-TW" sz="2800" dirty="0">
                <a:solidFill>
                  <a:schemeClr val="bg2">
                    <a:lumMod val="50000"/>
                  </a:schemeClr>
                </a:solidFill>
              </a:rPr>
              <a:t>of Statistical Science, Academia Sinica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916" y="273057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6600" dirty="0"/>
              <a:t>So we </a:t>
            </a:r>
            <a:r>
              <a:rPr lang="en-US" altLang="zh-TW" sz="6600" dirty="0" smtClean="0"/>
              <a:t>have completed </a:t>
            </a:r>
            <a:r>
              <a:rPr lang="en-US" altLang="zh-TW" sz="6600" dirty="0"/>
              <a:t>them. 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080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1559449"/>
            <a:ext cx="9185352" cy="48888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Theorem (CDM-PCA). </a:t>
            </a:r>
            <a:r>
              <a:rPr lang="en-US" altLang="zh-TW" sz="2800" dirty="0" smtClean="0">
                <a:solidFill>
                  <a:srgbClr val="C00000"/>
                </a:solidFill>
              </a:rPr>
              <a:t>(W., Huang and Chen, 2020 JMVA)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5" y="2232113"/>
            <a:ext cx="9204154" cy="31746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Theorem </a:t>
            </a:r>
            <a:r>
              <a:rPr lang="en-US" altLang="zh-TW" sz="2800" dirty="0" smtClean="0">
                <a:solidFill>
                  <a:srgbClr val="C00000"/>
                </a:solidFill>
              </a:rPr>
              <a:t>(</a:t>
            </a:r>
            <a:r>
              <a:rPr lang="en-US" altLang="zh-TW" sz="2800" dirty="0">
                <a:solidFill>
                  <a:srgbClr val="C00000"/>
                </a:solidFill>
              </a:rPr>
              <a:t>W., Huang and Chen, 2020 JMVA)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2" y="1012912"/>
            <a:ext cx="9197886" cy="40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1" y="1948332"/>
            <a:ext cx="9194753" cy="2372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Theorem (PCA). </a:t>
            </a:r>
            <a:r>
              <a:rPr lang="en-US" altLang="zh-TW" sz="2800" dirty="0">
                <a:solidFill>
                  <a:srgbClr val="C00000"/>
                </a:solidFill>
              </a:rPr>
              <a:t>(W., Huang and Chen, 2020 JMVA)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46031" y="5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Contribution</a:t>
            </a:r>
            <a:endParaRPr lang="en-US" altLang="zh-TW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401780" y="3352687"/>
            <a:ext cx="9459851" cy="1050472"/>
            <a:chOff x="540156" y="3691164"/>
            <a:chExt cx="9459851" cy="1050472"/>
          </a:xfrm>
        </p:grpSpPr>
        <p:pic>
          <p:nvPicPr>
            <p:cNvPr id="13" name="圖片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49" y="3777429"/>
              <a:ext cx="8586158" cy="96420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40156" y="3691164"/>
              <a:ext cx="574196" cy="10156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TW" sz="6000" b="1" cap="none" spc="0" dirty="0" smtClean="0">
                  <a:ln/>
                  <a:solidFill>
                    <a:srgbClr val="FF0000"/>
                  </a:solidFill>
                  <a:effectLst/>
                </a:rPr>
                <a:t>2</a:t>
              </a:r>
              <a:endParaRPr lang="zh-TW" altLang="en-US" sz="6000" b="1" cap="none" spc="0" dirty="0">
                <a:ln/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Broader consistency region for CDM-PCA</a:t>
            </a:r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69957" y="1732711"/>
            <a:ext cx="11390390" cy="4994919"/>
            <a:chOff x="169957" y="1732711"/>
            <a:chExt cx="11390390" cy="4994919"/>
          </a:xfrm>
        </p:grpSpPr>
        <p:grpSp>
          <p:nvGrpSpPr>
            <p:cNvPr id="11" name="群組 10"/>
            <p:cNvGrpSpPr/>
            <p:nvPr/>
          </p:nvGrpSpPr>
          <p:grpSpPr>
            <a:xfrm>
              <a:off x="169957" y="4726127"/>
              <a:ext cx="2250440" cy="508000"/>
              <a:chOff x="96521" y="2582367"/>
              <a:chExt cx="2250440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96521" y="2582367"/>
                <a:ext cx="2250440" cy="5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57" y="2681985"/>
                <a:ext cx="2085469" cy="319232"/>
              </a:xfrm>
              <a:prstGeom prst="rect">
                <a:avLst/>
              </a:prstGeom>
            </p:spPr>
          </p:pic>
        </p:grpSp>
        <p:grpSp>
          <p:nvGrpSpPr>
            <p:cNvPr id="17" name="群組 16"/>
            <p:cNvGrpSpPr/>
            <p:nvPr/>
          </p:nvGrpSpPr>
          <p:grpSpPr>
            <a:xfrm>
              <a:off x="169957" y="2559034"/>
              <a:ext cx="2250440" cy="508000"/>
              <a:chOff x="5964918" y="2582367"/>
              <a:chExt cx="2250440" cy="508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964918" y="2582367"/>
                <a:ext cx="2250440" cy="5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" name="圖片 1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8355" y="2681985"/>
                <a:ext cx="907977" cy="319232"/>
              </a:xfrm>
              <a:prstGeom prst="rect">
                <a:avLst/>
              </a:prstGeom>
            </p:spPr>
          </p:pic>
        </p:grpSp>
        <p:pic>
          <p:nvPicPr>
            <p:cNvPr id="12" name="圖片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93" y="1732711"/>
              <a:ext cx="8914781" cy="297969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362" y="2517845"/>
              <a:ext cx="8806985" cy="193140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090" y="4730146"/>
              <a:ext cx="8800978" cy="19974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169957" y="1559449"/>
            <a:ext cx="9278132" cy="630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Broader consistency region for CDM-PCA</a:t>
            </a:r>
            <a:endParaRPr lang="zh-TW" altLang="en-US" sz="2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96520" y="1534367"/>
            <a:ext cx="11549027" cy="5145231"/>
            <a:chOff x="70992" y="1478131"/>
            <a:chExt cx="11549027" cy="5145231"/>
          </a:xfrm>
        </p:grpSpPr>
        <p:pic>
          <p:nvPicPr>
            <p:cNvPr id="9" name="圖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698" y="1911266"/>
              <a:ext cx="7126552" cy="1870850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70992" y="1478131"/>
              <a:ext cx="11549027" cy="5145231"/>
              <a:chOff x="70992" y="1478131"/>
              <a:chExt cx="11549027" cy="514523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39900" y="1654992"/>
                <a:ext cx="9524148" cy="22163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9353349" y="1478131"/>
                <a:ext cx="2266670" cy="692243"/>
                <a:chOff x="9353349" y="1478131"/>
                <a:chExt cx="2266670" cy="692243"/>
              </a:xfrm>
            </p:grpSpPr>
            <p:sp>
              <p:nvSpPr>
                <p:cNvPr id="23" name="圓角矩形圖說文字 22"/>
                <p:cNvSpPr/>
                <p:nvPr/>
              </p:nvSpPr>
              <p:spPr>
                <a:xfrm>
                  <a:off x="9353349" y="1478131"/>
                  <a:ext cx="2266670" cy="692243"/>
                </a:xfrm>
                <a:prstGeom prst="wedgeRoundRectCallout">
                  <a:avLst>
                    <a:gd name="adj1" fmla="val -61698"/>
                    <a:gd name="adj2" fmla="val 79655"/>
                    <a:gd name="adj3" fmla="val 16667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9" name="群組 28"/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9480997" y="1540500"/>
                  <a:ext cx="2068741" cy="501964"/>
                  <a:chOff x="9480997" y="1540500"/>
                  <a:chExt cx="2068741" cy="501964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9480997" y="1540500"/>
                    <a:ext cx="2068741" cy="501964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28" name="圖片 27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47315" y="1638291"/>
                    <a:ext cx="1917090" cy="31543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群組 16"/>
              <p:cNvGrpSpPr/>
              <p:nvPr/>
            </p:nvGrpSpPr>
            <p:grpSpPr>
              <a:xfrm>
                <a:off x="70992" y="1754074"/>
                <a:ext cx="2266670" cy="692243"/>
                <a:chOff x="70992" y="1754074"/>
                <a:chExt cx="2266670" cy="692243"/>
              </a:xfrm>
            </p:grpSpPr>
            <p:sp>
              <p:nvSpPr>
                <p:cNvPr id="16" name="圓角矩形圖說文字 15"/>
                <p:cNvSpPr/>
                <p:nvPr/>
              </p:nvSpPr>
              <p:spPr>
                <a:xfrm>
                  <a:off x="70992" y="1754074"/>
                  <a:ext cx="2266670" cy="692243"/>
                </a:xfrm>
                <a:prstGeom prst="wedgeRoundRectCallout">
                  <a:avLst>
                    <a:gd name="adj1" fmla="val 42560"/>
                    <a:gd name="adj2" fmla="val 76224"/>
                    <a:gd name="adj3" fmla="val 16667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" name="群組 12"/>
                <p:cNvGrpSpPr/>
                <p:nvPr/>
              </p:nvGrpSpPr>
              <p:grpSpPr>
                <a:xfrm>
                  <a:off x="169957" y="1863777"/>
                  <a:ext cx="2068741" cy="501964"/>
                  <a:chOff x="5964918" y="2582367"/>
                  <a:chExt cx="2250440" cy="508000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5964918" y="2582367"/>
                    <a:ext cx="2250440" cy="5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15" name="圖片 14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38355" y="2681985"/>
                    <a:ext cx="907977" cy="31923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2" name="圖片 1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11" y="6001877"/>
                <a:ext cx="10652532" cy="621485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4902" y="4200785"/>
                <a:ext cx="9090465" cy="11645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63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1" y="2554016"/>
            <a:ext cx="10739147" cy="2139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study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620110" y="2490952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20110" y="3179380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20110" y="3766699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20110" y="4461195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1300481"/>
            <a:ext cx="11492383" cy="5231429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Table 1: (Degenerate asymptotic normality)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2086" y="1300481"/>
            <a:ext cx="6712299" cy="568061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704385" y="1300481"/>
            <a:ext cx="3557955" cy="568061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51713" y="4743520"/>
            <a:ext cx="6149717" cy="1788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二角星形 9"/>
          <p:cNvSpPr/>
          <p:nvPr/>
        </p:nvSpPr>
        <p:spPr>
          <a:xfrm>
            <a:off x="4825453" y="3120537"/>
            <a:ext cx="1918248" cy="1648902"/>
          </a:xfrm>
          <a:prstGeom prst="star12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Win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8680643" y="4743519"/>
            <a:ext cx="0" cy="1788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4" y="2775378"/>
            <a:ext cx="8162485" cy="106635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9" y="5359861"/>
            <a:ext cx="10736341" cy="86665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52" y="485749"/>
            <a:ext cx="6340296" cy="818332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063815" y="-2062310"/>
            <a:ext cx="3966457" cy="1934433"/>
            <a:chOff x="1063815" y="-2062310"/>
            <a:chExt cx="3966457" cy="1934433"/>
          </a:xfrm>
        </p:grpSpPr>
        <p:pic>
          <p:nvPicPr>
            <p:cNvPr id="15" name="圖片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815" y="-2062310"/>
              <a:ext cx="2090759" cy="1778701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249" y="-631480"/>
              <a:ext cx="1627023" cy="503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3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0221 0.633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8" y="1325563"/>
            <a:ext cx="10984711" cy="5544444"/>
          </a:xfrm>
          <a:prstGeom prst="rect">
            <a:avLst/>
          </a:prstGeom>
        </p:spPr>
      </p:pic>
      <p:sp>
        <p:nvSpPr>
          <p:cNvPr id="4" name="標題 2"/>
          <p:cNvSpPr txBox="1">
            <a:spLocks/>
          </p:cNvSpPr>
          <p:nvPr/>
        </p:nvSpPr>
        <p:spPr>
          <a:xfrm>
            <a:off x="96520" y="0"/>
            <a:ext cx="12410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00FF"/>
                </a:solidFill>
              </a:rPr>
              <a:t>Table 2: (</a:t>
            </a:r>
            <a:r>
              <a:rPr lang="en-US" altLang="zh-TW" dirty="0">
                <a:solidFill>
                  <a:srgbClr val="0000FF"/>
                </a:solidFill>
              </a:rPr>
              <a:t>Asymptotic normality)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0686" y="1300481"/>
            <a:ext cx="6123214" cy="568061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43901" y="1300481"/>
            <a:ext cx="3848099" cy="568061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78184" y="4857820"/>
            <a:ext cx="6149717" cy="1788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43900" y="4857820"/>
            <a:ext cx="0" cy="1788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十二角星形 9"/>
          <p:cNvSpPr/>
          <p:nvPr/>
        </p:nvSpPr>
        <p:spPr>
          <a:xfrm>
            <a:off x="4383492" y="3383129"/>
            <a:ext cx="1918248" cy="1648902"/>
          </a:xfrm>
          <a:prstGeom prst="star12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Win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076976" y="2780655"/>
            <a:ext cx="10515600" cy="1325563"/>
          </a:xfrm>
        </p:spPr>
        <p:txBody>
          <a:bodyPr/>
          <a:lstStyle/>
          <a:p>
            <a:r>
              <a:rPr lang="en-US" altLang="zh-TW" dirty="0"/>
              <a:t>Thanks for your attention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865799" y="-279405"/>
            <a:ext cx="1534366" cy="13265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" y="1392059"/>
            <a:ext cx="2526710" cy="5627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" y="3222186"/>
            <a:ext cx="10985864" cy="9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5" name="內容版面配置區 24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95" y="3306056"/>
            <a:ext cx="1323810" cy="1390476"/>
          </a:xfrm>
        </p:spPr>
      </p:pic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1" y="885245"/>
            <a:ext cx="4800372" cy="4418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98" y="841287"/>
            <a:ext cx="4597033" cy="61071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" y="2177860"/>
            <a:ext cx="10324290" cy="58746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48" y="3217790"/>
            <a:ext cx="4080496" cy="60334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" y="4314829"/>
            <a:ext cx="4454039" cy="62835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26" y="5436880"/>
            <a:ext cx="5933036" cy="48953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34" y="3054112"/>
            <a:ext cx="3322268" cy="34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5" name="內容版面配置區 2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95" y="3306056"/>
            <a:ext cx="1323810" cy="1390476"/>
          </a:xfrm>
        </p:spPr>
      </p:pic>
      <p:sp>
        <p:nvSpPr>
          <p:cNvPr id="4" name="矩形 3"/>
          <p:cNvSpPr/>
          <p:nvPr/>
        </p:nvSpPr>
        <p:spPr>
          <a:xfrm>
            <a:off x="1" y="1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1" y="885246"/>
            <a:ext cx="3554013" cy="56275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71" y="837280"/>
            <a:ext cx="4615539" cy="6107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1" y="1667273"/>
            <a:ext cx="11074644" cy="1831929"/>
          </a:xfrm>
          <a:prstGeom prst="rect">
            <a:avLst/>
          </a:prstGeom>
        </p:spPr>
      </p:pic>
      <p:pic>
        <p:nvPicPr>
          <p:cNvPr id="17" name="Picture 2 1" descr="https://www.wolfram.com/language/11/random-matrices/assets.zh/marchenko-pastur-distribution/O_3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71" y="3316449"/>
            <a:ext cx="5050619" cy="32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/>
          <p:cNvGrpSpPr/>
          <p:nvPr/>
        </p:nvGrpSpPr>
        <p:grpSpPr>
          <a:xfrm>
            <a:off x="8477335" y="2099729"/>
            <a:ext cx="3558012" cy="4264307"/>
            <a:chOff x="8518584" y="848112"/>
            <a:chExt cx="3828174" cy="4207378"/>
          </a:xfrm>
        </p:grpSpPr>
        <p:cxnSp>
          <p:nvCxnSpPr>
            <p:cNvPr id="27" name="直線接點 26"/>
            <p:cNvCxnSpPr/>
            <p:nvPr/>
          </p:nvCxnSpPr>
          <p:spPr>
            <a:xfrm flipH="1">
              <a:off x="8518584" y="2110410"/>
              <a:ext cx="23750" cy="294508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圓角矩形圖說文字 27"/>
            <p:cNvSpPr/>
            <p:nvPr/>
          </p:nvSpPr>
          <p:spPr>
            <a:xfrm>
              <a:off x="9420824" y="848112"/>
              <a:ext cx="2451659" cy="1058473"/>
            </a:xfrm>
            <a:prstGeom prst="wedgeRoundRectCallout">
              <a:avLst>
                <a:gd name="adj1" fmla="val -76704"/>
                <a:gd name="adj2" fmla="val 8563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686685" y="848113"/>
              <a:ext cx="2660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p</a:t>
              </a:r>
              <a:r>
                <a:rPr lang="en-US" altLang="zh-TW" sz="2800" dirty="0" smtClean="0"/>
                <a:t>opulation eigenvalues</a:t>
              </a:r>
              <a:endParaRPr lang="zh-TW" altLang="en-US" sz="28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16" y="3379116"/>
            <a:ext cx="3387946" cy="3253326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1708179" y="4514461"/>
            <a:ext cx="4806758" cy="1771583"/>
            <a:chOff x="1708179" y="4514461"/>
            <a:chExt cx="4806758" cy="1771583"/>
          </a:xfrm>
        </p:grpSpPr>
        <p:pic>
          <p:nvPicPr>
            <p:cNvPr id="10" name="圖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179" y="4514461"/>
              <a:ext cx="3845952" cy="9335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3252" y="5686352"/>
              <a:ext cx="2161685" cy="599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0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1932" y="185505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9" y="544415"/>
            <a:ext cx="9720066" cy="112765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" y="2326786"/>
            <a:ext cx="3579903" cy="37482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12" y="2301222"/>
            <a:ext cx="1740717" cy="46694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3260818"/>
            <a:ext cx="1674010" cy="46694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96" y="3193939"/>
            <a:ext cx="3008136" cy="47012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4202925"/>
            <a:ext cx="1858247" cy="46694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5229076"/>
            <a:ext cx="4815560" cy="46377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44" y="4156387"/>
            <a:ext cx="2900136" cy="476476"/>
          </a:xfrm>
          <a:prstGeom prst="rect">
            <a:avLst/>
          </a:prstGeom>
        </p:spPr>
      </p:pic>
      <p:grpSp>
        <p:nvGrpSpPr>
          <p:cNvPr id="43" name="群組 42"/>
          <p:cNvGrpSpPr/>
          <p:nvPr/>
        </p:nvGrpSpPr>
        <p:grpSpPr>
          <a:xfrm>
            <a:off x="7511343" y="1957070"/>
            <a:ext cx="3112024" cy="4405397"/>
            <a:chOff x="7511343" y="1957070"/>
            <a:chExt cx="3112024" cy="4405397"/>
          </a:xfrm>
        </p:grpSpPr>
        <p:cxnSp>
          <p:nvCxnSpPr>
            <p:cNvPr id="39" name="直線單箭頭接點 38"/>
            <p:cNvCxnSpPr/>
            <p:nvPr/>
          </p:nvCxnSpPr>
          <p:spPr>
            <a:xfrm>
              <a:off x="8888819" y="1957070"/>
              <a:ext cx="21265" cy="440539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9005230" y="2168272"/>
              <a:ext cx="1556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 smtClean="0"/>
                <a:t>2001</a:t>
              </a:r>
              <a:endParaRPr lang="zh-TW" altLang="en-US" sz="4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067355" y="5308125"/>
              <a:ext cx="1556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 smtClean="0"/>
                <a:t>2020</a:t>
              </a:r>
              <a:endParaRPr lang="zh-TW" altLang="en-US" sz="44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511343" y="5363321"/>
              <a:ext cx="15560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 smtClean="0"/>
                <a:t>Now</a:t>
              </a:r>
              <a:endParaRPr lang="zh-TW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8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1932" y="185505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8" y="544415"/>
            <a:ext cx="7258284" cy="3811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29" y="1906520"/>
            <a:ext cx="362120" cy="3621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52" y="1918803"/>
            <a:ext cx="358943" cy="3589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3" y="1917214"/>
            <a:ext cx="292237" cy="3621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76" y="1922255"/>
            <a:ext cx="235060" cy="3811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68" y="1917214"/>
            <a:ext cx="235060" cy="381181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1642352" y="1858939"/>
            <a:ext cx="9211160" cy="510435"/>
            <a:chOff x="1642352" y="1858939"/>
            <a:chExt cx="9211160" cy="510435"/>
          </a:xfrm>
        </p:grpSpPr>
        <p:pic>
          <p:nvPicPr>
            <p:cNvPr id="10" name="圖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352" y="1896074"/>
              <a:ext cx="676593" cy="4733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907" y="2018555"/>
              <a:ext cx="609886" cy="24141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473" y="1901025"/>
              <a:ext cx="1994837" cy="35894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7476" y="1872638"/>
              <a:ext cx="1340480" cy="466947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9037" y="1858939"/>
              <a:ext cx="584475" cy="35894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1128852" y="3874335"/>
            <a:ext cx="9581692" cy="2389181"/>
            <a:chOff x="1128852" y="3874335"/>
            <a:chExt cx="9581692" cy="2389181"/>
          </a:xfrm>
        </p:grpSpPr>
        <p:pic>
          <p:nvPicPr>
            <p:cNvPr id="14" name="圖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789" y="3874335"/>
              <a:ext cx="9317755" cy="1331847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852" y="5841823"/>
              <a:ext cx="5773941" cy="421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8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1026 -0.0046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2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042 -0.0046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42161 -0.0060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1" y="-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2.59259E-6 L 0.58424 -0.0094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932" y="185505"/>
            <a:ext cx="12192000" cy="6957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框架 6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4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4" y="519814"/>
            <a:ext cx="9042286" cy="106361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72" y="1768937"/>
            <a:ext cx="9310455" cy="4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47.1316"/>
  <p:tag name="LATEXADDIN" val="\documentclass{article}&#10;&#10;\usepackage{amsmath,amsfonts,amssymb,amsthm,booktabs,color,epsfig,graphicx,hyperref,url}&#10;\pagestyle{empty}&#10;\begin{document}&#10;$=({\bf x}_1,{\bf x}_2,\dots, {\bf x}_n)$&#10;\end{document}"/>
  <p:tag name="IGUANATEXSIZE" val="30"/>
  <p:tag name="IGUANATEXCURSOR" val="15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950.506"/>
  <p:tag name="LATEXADDIN" val="\documentclass{article}&#10;&#10;\usepackage{amsmath,amsfonts,amssymb,amsthm,booktabs,color,epsfig,graphicx,hyperref,url}&#10;\pagestyle{empty}&#10;\begin{document}&#10;\noindent&#10;{\color{red}define} the sample covaraince matrix &#10;&#10;\end{document}"/>
  <p:tag name="IGUANATEXSIZE" val="30"/>
  <p:tag name="IGUANATEXCURSOR" val="17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770.9036"/>
  <p:tag name="LATEXADDIN" val="\documentclass{article}&#10;&#10;\usepackage{amsmath,amsfonts,amssymb,amsthm,booktabs,color,epsfig,graphicx,hyperref,url}&#10;\pagestyle{empty}&#10;\begin{document}&#10;\noindent &#10;\[&#10;{\bf S} = n^{-1}{\bf X}{\bf X}^\top.&#10;\]&#10;\end{document}"/>
  <p:tag name="IGUANATEXSIZE" val="30"/>
  <p:tag name="IGUANATEXCURSOR" val="1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81.4023"/>
  <p:tag name="LATEXADDIN" val="\documentclass{article}&#10;&#10;\usepackage{amsmath,amsfonts,amssymb,amsthm,booktabs,color,epsfig,graphicx,hyperref,url}&#10;\pagestyle{empty}&#10;\begin{document}&#10;\noindent&#10;Then, we have &#10;\end{document}"/>
  <p:tag name="IGUANATEXSIZE" val="30"/>
  <p:tag name="IGUANATEXCURSOR" val="17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063.367"/>
  <p:tag name="LATEXADDIN" val="\documentclass{article}&#10;&#10;\usepackage{amsmath,amsfonts,amssymb,amsthm,booktabs,color,epsfig,graphicx,hyperref,url}&#10;\pagestyle{empty}&#10;\begin{document}&#10;${\bf  S} \rightarrow {\bf \Sigma}\mbox{~~as~~}n\rightarrow\infty$.&#10;\end{document}"/>
  <p:tag name="IGUANATEXSIZE" val="30"/>
  <p:tag name="IGUANATEXCURSOR" val="21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05.6618"/>
  <p:tag name="LATEXADDIN" val="\documentclass{article}&#10;&#10;\usepackage{amsmath,amsfonts,amssymb,amsthm,booktabs,color,epsfig,graphicx,hyperref,url}&#10;\pagestyle{empty}&#10;\begin{document}&#10;In a big data&#10;\end{document}"/>
  <p:tag name="IGUANATEXSIZE" val="30"/>
  <p:tag name="IGUANATEXCURSOR" val="16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35.1331"/>
  <p:tag name="LATEXADDIN" val="\documentclass{article}&#10;&#10;\usepackage{amsmath,amsfonts,amssymb,amsthm,booktabs,color,epsfig,graphicx,hyperref,url}&#10;\pagestyle{empty}&#10;\begin{document}&#10;(large $n$, large $d$),&#10;\end{document}"/>
  <p:tag name="IGUANATEXSIZE" val="30"/>
  <p:tag name="IGUANATEXCURSOR" val="16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735"/>
  <p:tag name="ORIGINALWIDTH" val="959.6099"/>
  <p:tag name="LATEXADDIN" val="\documentclass{article}&#10;&#10;\usepackage{amsmath,amsfonts,amssymb,amsthm,booktabs,color,epsfig,graphicx,hyperref,url}&#10;\pagestyle{empty}&#10;\begin{document}&#10;\noindent&#10;\begin{itemize}&#10;\item When $\bf X$ follows a standard &#10;multivariate normal distriubtion\\ and $n/d\rightarrow \gamma \in (0,\infty)$, as $n\wedge d\rightarrow \infty$,\\ the spectrum of $\bf S$ covnerges to\\ the Marcenko-Pastur(MP) law.&#10;\end{itemize}&#10; \end{document}"/>
  <p:tag name="IGUANATEXSIZE" val="36"/>
  <p:tag name="IGUANATEXCURSOR" val="20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61.4548"/>
  <p:tag name="LATEXADDIN" val="\documentclass{article}&#10;&#10;\usepackage{amsmath,amsfonts,amssymb,amsthm,booktabs,color,epsfig,graphicx,hyperref,url}&#10;\pagestyle{empty}&#10;\begin{document}&#10;\noindent&#10;{\color{red}&#10;${\bf S} \nrightarrow {\bf \Sigma}$&#10;&#10; \end{document}"/>
  <p:tag name="IGUANATEXSIZE" val="36"/>
  <p:tag name="IGUANATEXCURSOR" val="18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64.9419"/>
  <p:tag name="LATEXADDIN" val="\documentclass{article}&#10;&#10;\usepackage{amsmath,amsfonts,amssymb,amsthm,booktabs,color,epsfig,graphicx,hyperref,url}&#10;\pagestyle{empty}&#10;\begin{document}&#10;\noindent&#10;{\color{red}&#10;$({\bf \Sigma}={\bf I_p})$&#10;&#10; \end{document}"/>
  <p:tag name="IGUANATEXSIZE" val="36"/>
  <p:tag name="IGUANATEXCURSOR" val="17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2294.713"/>
  <p:tag name="LATEXADDIN" val="\documentclass{article}&#10;&#10;\usepackage{amsmath,amsfonts,amssymb,amsthm,booktabs,color,epsfig,graphicx,hyperref,url}&#10;\pagestyle{empty}&#10;\begin{document}&#10;\noindent Many pioneering researchers\\&#10; have devoted to the (large $n$, large $d$) case &#10;\end{document}"/>
  <p:tag name="IGUANATEXSIZE" val="30"/>
  <p:tag name="IGUANATEXCURSOR" val="21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5674"/>
  <p:tag name="ORIGINALWIDTH" val="960.9191"/>
  <p:tag name="LATEXADDIN" val="\documentclass{article}&#10;\usepackage{amsmath,amsfonts,amssymb,amsthm,booktabs,color,epsfig,graphicx,hyperref,url}&#10;\pagestyle{empty}&#10;\begin{document}&#10;\noindent&#10;{\color{red}*}${\bf x}_i=(x_{i1},\dots,x_{id})^\top$, $i=1,&#10;\dots,n$ are iid random variables\\ with mean zero and covariance matrix $\bf \Sigma$\end{document}"/>
  <p:tag name="IGUANATEXSIZE" val="100"/>
  <p:tag name="IGUANATEXCURSOR" val="17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45.1443"/>
  <p:tag name="LATEXADDIN" val="\documentclass{article}&#10;&#10;\usepackage{amsmath,amsfonts,amssymb,amsthm,booktabs,color,epsfig,graphicx,hyperref,url}&#10;\pagestyle{empty}&#10;\begin{document}&#10;\noindent  Johnstone I. M. &#10;\end{document}"/>
  <p:tag name="IGUANATEXSIZE" val="30"/>
  <p:tag name="IGUANATEXCURSOR" val="17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10.9487"/>
  <p:tag name="LATEXADDIN" val="\documentclass{article}&#10;&#10;\usepackage{amsmath,amsfonts,amssymb,amsthm,booktabs,color,epsfig,graphicx,hyperref,url}&#10;\pagestyle{empty}&#10;\begin{document}&#10;\noindent Baik, J. \end{document}"/>
  <p:tag name="IGUANATEXSIZE" val="30"/>
  <p:tag name="IGUANATEXCURSOR" val="1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95.2006"/>
  <p:tag name="LATEXADDIN" val="\documentclass{article}&#10;&#10;\usepackage{amsmath,amsfonts,amssymb,amsthm,booktabs,color,epsfig,graphicx,hyperref,url}&#10;\pagestyle{empty}&#10;\begin{document}&#10;\noindent Hall, P.\end{document}"/>
  <p:tag name="IGUANATEXSIZE" val="30"/>
  <p:tag name="IGUANATEXCURSOR" val="1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10.1613"/>
  <p:tag name="LATEXADDIN" val="\documentclass{article}&#10;&#10;\usepackage{amsmath,amsfonts,amssymb,amsthm,booktabs,color,epsfig,graphicx,hyperref,url}&#10;\pagestyle{empty}&#10;\begin{document}&#10;\noindent Marron, J. S.\end{document}"/>
  <p:tag name="IGUANATEXSIZE" val="30"/>
  <p:tag name="IGUANATEXCURSOR" val="17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38.6952"/>
  <p:tag name="LATEXADDIN" val="\documentclass{article}&#10;&#10;\usepackage{amsmath,amsfonts,amssymb,amsthm,booktabs,color,epsfig,graphicx,hyperref,url}&#10;\pagestyle{empty}&#10;\begin{document}&#10;\noindent Paul, D.\end{document}"/>
  <p:tag name="IGUANATEXSIZE" val="30"/>
  <p:tag name="IGUANATEXCURSOR" val="1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136.858"/>
  <p:tag name="LATEXADDIN" val="\documentclass{article}&#10;&#10;\usepackage{amsmath,amsfonts,amssymb,amsthm,booktabs,color,epsfig,graphicx,hyperref,url}&#10;\pagestyle{empty}&#10;\begin{document}&#10;\noindent Yata, K. ~~~~~~~~~~~~$\cdots$\end{document}"/>
  <p:tag name="IGUANATEXSIZE" val="30"/>
  <p:tag name="IGUANATEXCURSOR" val="18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4.6644"/>
  <p:tag name="LATEXADDIN" val="\documentclass{article}&#10;&#10;\usepackage{amsmath,amsfonts,amssymb,amsthm,booktabs,color,epsfig,graphicx,hyperref,url}&#10;\pagestyle{empty}&#10;\begin{document}&#10;\noindent Aoshima, M.\end{document}"/>
  <p:tag name="IGUANATEXSIZE" val="30"/>
  <p:tag name="IGUANATEXCURSOR" val="17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713.536"/>
  <p:tag name="LATEXADDIN" val="\documentclass{article}&#10;&#10;\usepackage{amsmath,amsfonts,amssymb,amsthm,booktabs,color,epsfig,graphicx,hyperref,url}&#10;\pagestyle{empty}&#10;\begin{document}&#10;\noindent HDLSS is a branch of this case. &#10;\end{document}"/>
  <p:tag name="IGUANATEXSIZE" val="30"/>
  <p:tag name="IGUANATEXCURSOR" val="1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&#10;\usepackage{amsmath,amsfonts,amssymb,amsthm,booktabs,color,epsfig,graphicx,hyperref,url}&#10;\pagestyle{empty}&#10;\begin{document}&#10;\noindent H\end{document}"/>
  <p:tag name="IGUANATEXSIZE" val="30"/>
  <p:tag name="IGUANATEXCURSOR" val="1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4.73937"/>
  <p:tag name="LATEXADDIN" val="\documentclass{article}&#10;&#10;\usepackage{amsmath,amsfonts,amssymb,amsthm,booktabs,color,epsfig,graphicx,hyperref,url}&#10;\pagestyle{empty}&#10;\begin{document}&#10;\noindent D\end{document}"/>
  <p:tag name="IGUANATEXSIZE" val="30"/>
  <p:tag name="IGUANATEXCURSOR" val="1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668.1664"/>
  <p:tag name="LATEXADDIN" val="\documentclass{article}&#10;&#10;\usepackage{amsmath,amsfonts,amssymb,amsthm,booktabs,color,epsfig,graphicx,hyperref,url}&#10;\pagestyle{empty}&#10;\begin{document}&#10;\noindent&#10;Data matrix &#10;\end{document}"/>
  <p:tag name="IGUANATEXSIZE" val="30"/>
  <p:tag name="IGUANATEXCURSOR" val="17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.99134"/>
  <p:tag name="LATEXADDIN" val="\documentclass{article}&#10;&#10;\usepackage{amsmath,amsfonts,amssymb,amsthm,booktabs,color,epsfig,graphicx,hyperref,url}&#10;\pagestyle{empty}&#10;\begin{document}&#10;\noindent L\end{document}"/>
  <p:tag name="IGUANATEXSIZE" val="30"/>
  <p:tag name="IGUANATEXCURSOR" val="1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5.49307"/>
  <p:tag name="LATEXADDIN" val="\documentclass{article}&#10;&#10;\usepackage{amsmath,amsfonts,amssymb,amsthm,booktabs,color,epsfig,graphicx,hyperref,url}&#10;\pagestyle{empty}&#10;\begin{document}&#10;\noindent S\end{document}"/>
  <p:tag name="IGUANATEXSIZE" val="30"/>
  <p:tag name="IGUANATEXCURSOR" val="1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5.49307"/>
  <p:tag name="LATEXADDIN" val="\documentclass{article}&#10;&#10;\usepackage{amsmath,amsfonts,amssymb,amsthm,booktabs,color,epsfig,graphicx,hyperref,url}&#10;\pagestyle{empty}&#10;\begin{document}&#10;\noindent S&#10;\end{document}"/>
  <p:tag name="IGUANATEXSIZE" val="30"/>
  <p:tag name="IGUANATEXCURSOR" val="15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259"/>
  <p:tag name="ORIGINALWIDTH" val="1348.331"/>
  <p:tag name="LATEXADDIN" val="\documentclass{article}&#10;&#10;\usepackage{amsmath,amsfonts,amssymb,amsthm,booktabs,color,epsfig,graphicx,hyperref,url}&#10;\pagestyle{empty}&#10;\begin{document}&#10;\noindent&#10;$\frac{\mbox{the sample size}}{\rm dimension}=\frac{n}{d}\rightarrow 0$&#10;\end{document}"/>
  <p:tag name="IGUANATEXSIZE" val="30"/>
  <p:tag name="IGUANATEXCURSOR" val="21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01.35"/>
  <p:tag name="LATEXADDIN" val="\documentclass{article}&#10;&#10;\usepackage{amsmath,amsfonts,amssymb,amsthm,booktabs,color,epsfig,graphicx,hyperref,url}&#10;\pagestyle{empty}&#10;\begin{document}&#10;\noindent&#10;as $n\rightarrow \infty$ and $d\rightarrow \infty$&#10;\end{document}"/>
  <p:tag name="IGUANATEXSIZE" val="30"/>
  <p:tag name="IGUANATEXCURSOR" val="20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9.73"/>
  <p:tag name="LATEXADDIN" val="\documentclass{article}&#10;&#10;\usepackage{amsmath,amsfonts,amssymb,amsthm,booktabs,color,epsfig,graphicx,hyperref,url}&#10;\pagestyle{empty}&#10;\begin{document}&#10;\noindent igh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143.982"/>
  <p:tag name="LATEXADDIN" val="\documentclass{article}&#10;&#10;\usepackage{amsmath,amsfonts,amssymb,amsthm,booktabs,color,epsfig,graphicx,hyperref,url}&#10;\pagestyle{empty}&#10;\begin{document}&#10;\noindent ow\end{document}"/>
  <p:tag name="IGUANATEXSIZE" val="30"/>
  <p:tag name="IGUANATEXCURSOR" val="16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470.9411"/>
  <p:tag name="LATEXADDIN" val="\documentclass{article}&#10;&#10;\usepackage{amsmath,amsfonts,amssymb,amsthm,booktabs,color,epsfig,graphicx,hyperref,url}&#10;\pagestyle{empty}&#10;\begin{document}&#10;\noindent imension\end{document}"/>
  <p:tag name="IGUANATEXSIZE" val="30"/>
  <p:tag name="IGUANATEXCURSOR" val="1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16.4605"/>
  <p:tag name="LATEXADDIN" val="\documentclass{article}&#10;&#10;\usepackage{amsmath,amsfonts,amssymb,amsthm,booktabs,color,epsfig,graphicx,hyperref,url}&#10;\pagestyle{empty}&#10;\begin{document}&#10;\noindent ample\end{document}"/>
  <p:tag name="IGUANATEXSIZE" val="30"/>
  <p:tag name="IGUANATEXCURSOR" val="16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37.9828"/>
  <p:tag name="LATEXADDIN" val="\documentclass{article}&#10;&#10;\usepackage{amsmath,amsfonts,amssymb,amsthm,booktabs,color,epsfig,graphicx,hyperref,url}&#10;\pagestyle{empty}&#10;\begin{document}&#10;\noindent ize\end{document}"/>
  <p:tag name="IGUANATEXSIZE" val="30"/>
  <p:tag name="IGUANATEXCURSOR" val="16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&#10;\usepackage{amsmath,amsfonts,amssymb,amsthm,booktabs,color,epsfig,graphicx,hyperref,url}&#10;\pagestyle{empty}&#10;\begin{document}&#10;\noindent&#10;${\bf X}$&#10;\end{document}"/>
  <p:tag name="IGUANATEXSIZE" val="30"/>
  <p:tag name="IGUANATEXCURSOR" val="1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2224.972"/>
  <p:tag name="LATEXADDIN" val="\documentclass{article}&#10;&#10;\usepackage{amsmath,amsfonts,amssymb,amsthm,booktabs,color,epsfig,graphicx,hyperref,url}&#10;\pagestyle{empty}&#10;\begin{document}&#10;\noindent&#10;Substantial works have been done on the\\&#10;HDLSS asymptotic theory by\end{document}"/>
  <p:tag name="IGUANATEXSIZE" val="40"/>
  <p:tag name="IGUANATEXCURSOR" val="22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736.7264"/>
  <p:tag name="LATEXADDIN" val="\documentclass{article}&#10;&#10;\usepackage{amsmath,amsfonts,amssymb,amsthm,booktabs,color,epsfig,graphicx,hyperref,url}&#10;\pagestyle{empty}&#10;\begin{document}&#10;\noindent&#10;\begin{itemize}&#10;\item[] &#10;[1]  P. Hall, J. S. Marron, A. Neeman (2005). Geometric representation of high dimension, low sample size data. JRSS B.&#10;\item[]&#10;[2]  J. Ahn, J. S. Marron, K. M. M$\ddot{\text  u}$ller, Y.-Y. Chi (2007). The high-dimension, low-sample-size geometric representation&#10; holds under mild conditions. Biometrika. &#10;\item[]&#10;[3]  S. Jung, J. S. Marron (2009). PCA consistency in high dimension, low sample size context. Ann. Statist. &#10;\item[]&#10;[4] K. Yata, M. Aoshima (2009). PCA consistency for non-Gaussian data in high dimension, low sample size context. &#10;Comm. Statist.  &#10;\item[]&#10;[5] K. Yata, M. Aoshima (2010). Effective PCA for high-dimension, low-sample-size data with singular value decomposition &#10;of  cross data matrix. JMVA. &#10;\item[]&#10;[6] K. Yata, M. Aoshima (2010). Intrinsic dimensionality estimator of high dimension, low sample size data with &#10;d-asymptotics.  Comm. Statist. &#10;\item[]&#10;[7]K. Yata, M. Aoshima (2012). Effective PCA for high-dimension, low-sample-size data with noise reduction via geometric &#10;representations. JMVA. &#10;\end{itemize}&#10;\end{document}"/>
  <p:tag name="IGUANATEXSIZE" val="240"/>
  <p:tag name="IGUANATEXCURSOR" val="88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151.856"/>
  <p:tag name="LATEXADDIN" val="\documentclass{article}&#10;&#10;\usepackage{amsmath,amsfonts,amssymb,amsthm,booktabs,color,epsfig,graphicx,hyperref,url}&#10;\pagestyle{empty}&#10;\begin{document}&#10;Under {\color{red}HDLSS} data and {\color{red}Spiked Covariance Matrix model}, &#10;&#10;\end{document}"/>
  <p:tag name="IGUANATEXSIZE" val="30"/>
  <p:tag name="IGUANATEXCURSOR" val="22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5518"/>
  <p:tag name="ORIGINALWIDTH" val="959.9372"/>
  <p:tag name="LATEXADDIN" val="\documentclass{article}&#10;&#10;\usepackage{amsmath,amsfonts,amssymb,amsthm,booktabs,color,epsfig,graphicx,hyperref,url}&#10;\pagestyle{empty}&#10;\begin{document}&#10;\noindent&#10;Yata and Aoshima (2009) found the suitable &#10;conditions \\to gaurantee the consistency of &#10;the leading eigenvalues\\ and eigenvectors. &#10;\end{document}"/>
  <p:tag name="IGUANATEXSIZE" val="30"/>
  <p:tag name="IGUANATEXCURSOR" val="2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78496"/>
  <p:tag name="ORIGINALWIDTH" val="959.2826"/>
  <p:tag name="LATEXADDIN" val="\documentclass{article}&#10;&#10;\usepackage{amsmath,amsfonts,amssymb,amsthm,booktabs,color,epsfig,graphicx,hyperref,url}&#10;\pagestyle{empty}&#10;\begin{document}&#10;\noindent&#10;Yata and Aoshima (2010) provided a new method&#10;to estimate $\bf \Sigma$,\\ called &#10;\end{document}"/>
  <p:tag name="IGUANATEXSIZE" val="30"/>
  <p:tag name="IGUANATEXCURSOR" val="23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2206.224"/>
  <p:tag name="LATEXADDIN" val="\documentclass{article}&#10;&#10;\usepackage{amsmath,amsfonts,amssymb,amsthm,booktabs,color,epsfig,graphicx,hyperref,url}&#10;\pagestyle{empty}&#10;\begin{document}&#10;\noindent&#10;\centering&#10;{\color{red} Cross Data Matrix - based PCA }method\\ (CDM-PCA)&#10;\end{document}"/>
  <p:tag name="IGUANATEXSIZE" val="30"/>
  <p:tag name="IGUANATEXCURSOR" val="21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217.098"/>
  <p:tag name="LATEXADDIN" val="\documentclass{article}&#10;&#10;\usepackage{amsmath,amsfonts,amssymb,amsthm,booktabs,color,epsfig,graphicx,hyperref,url}&#10;\pagestyle{empty}&#10;\begin{document}&#10;\noindent&#10;{\bf CDM-PCA method}&#10;\end{document}"/>
  <p:tag name="IGUANATEXSIZE" val="30"/>
  <p:tag name="IGUANATEXCURSOR" val="17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41.282"/>
  <p:tag name="LATEXADDIN" val="\documentclass{article}&#10;&#10;\usepackage{amsmath,amsfonts,amssymb,amsthm,booktabs,color,epsfig,graphicx,hyperref,url}&#10;\pagestyle{empty}&#10;\begin{document}&#10;$=({\bf x}_1,{\bf x}_2,\dots, {\bf x}_n, {\bf x}_{n+1},\dots, {\bf x}_{2n})$&#10;\end{document}"/>
  <p:tag name="IGUANATEXSIZE" val="30"/>
  <p:tag name="IGUANATEXCURSOR" val="22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&#10;\usepackage{amsmath,amsfonts,amssymb,amsthm,booktabs,color,epsfig,graphicx,hyperref,url}&#10;\pagestyle{empty}&#10;\begin{document}&#10;\noindent&#10;${\bf X}$&#10;\end{document}"/>
  <p:tag name="IGUANATEXSIZE" val="30"/>
  <p:tag name="IGUANATEXCURSOR" val="1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41.282"/>
  <p:tag name="LATEXADDIN" val="\documentclass{article}&#10;&#10;\usepackage{amsmath,amsfonts,amssymb,amsthm,booktabs,color,epsfig,graphicx,hyperref,url}&#10;\pagestyle{empty}&#10;\begin{document}&#10;$=({ \color{red} {\bf x}_1,{\bf x}_2,\dots, {\bf x}_n}, {\color{blue} {\bf x}_{n+1},\dots, {\bf x}_{2n}})$&#10;\end{document}"/>
  <p:tag name="IGUANATEXSIZE" val="30"/>
  <p:tag name="IGUANATEXCURSOR" val="20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3.4646"/>
  <p:tag name="LATEXADDIN" val="\documentclass{article}&#10;&#10;\usepackage{amsmath,amsfonts,amssymb,amsthm,booktabs,color,epsfig,graphicx,hyperref,url}&#10;\pagestyle{empty}&#10;\begin{document}&#10;\noindent&#10;$d\times n$&#10;\end{document}"/>
  <p:tag name="IGUANATEXSIZE" val="30"/>
  <p:tag name="IGUANATEXCURSOR" val="16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62.6547"/>
  <p:tag name="LATEXADDIN" val="\documentclass{article}&#10;&#10;\usepackage{amsmath,amsfonts,amssymb,amsthm,booktabs,color,epsfig,graphicx,hyperref,url}&#10;\pagestyle{empty}&#10;\begin{document}&#10;$=(~~~~~~,~~~~~~) $&#10;\end{document}"/>
  <p:tag name="IGUANATEXSIZE" val="30"/>
  <p:tag name="IGUANATEXCURSOR" val="16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22.7221"/>
  <p:tag name="LATEXADDIN" val="\documentclass{article}&#10;&#10;\usepackage{amsmath,amsfonts,amssymb,amsthm,booktabs,color,epsfig,graphicx,hyperref,url}&#10;\pagestyle{empty}&#10;\begin{document}&#10;${ \color{red} {\bf X}_{(1)}}$&#10;\end{document}"/>
  <p:tag name="IGUANATEXSIZE" val="30"/>
  <p:tag name="IGUANATEXCURSOR" val="15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22.7221"/>
  <p:tag name="LATEXADDIN" val="\documentclass{article}&#10;&#10;\usepackage{amsmath,amsfonts,amssymb,amsthm,booktabs,color,epsfig,graphicx,hyperref,url}&#10;\pagestyle{empty}&#10;\begin{document}&#10;${ \color{blue} {\bf X}_{(2)}}$&#10;\end{document}"/>
  <p:tag name="IGUANATEXSIZE" val="30"/>
  <p:tag name="IGUANATEXCURSOR" val="17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610.049"/>
  <p:tag name="LATEXADDIN" val="\documentclass{article}&#10;&#10;\usepackage{amsmath,amsfonts,amssymb,amsthm,booktabs,color,epsfig,graphicx,hyperref,url}&#10;\pagestyle{empty}&#10;\begin{document}&#10;Assume the sample size is $\color{blue} 2n$.&#10;\end{document}"/>
  <p:tag name="IGUANATEXSIZE" val="30"/>
  <p:tag name="IGUANATEXCURSOR" val="1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9.6251"/>
  <p:tag name="LATEXADDIN" val="\documentclass{article}&#10;&#10;\usepackage{amsmath,amsfonts,amssymb,amsthm,booktabs,color,epsfig,graphicx,hyperref,url}&#10;\pagestyle{empty}&#10;\begin{document}&#10;${\rm SVD}(~~~~~~~~~~~~~~~~) $&#10;\end{document}"/>
  <p:tag name="IGUANATEXSIZE" val="3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1266.592"/>
  <p:tag name="LATEXADDIN" val="\documentclass{article}&#10;&#10;\usepackage{amsmath,amsfonts,amssymb,amsthm,booktabs,color,epsfig,graphicx,hyperref,url}&#10;\pagestyle{empty}&#10;\begin{document}&#10;$=(\{\tilde \lambda_j, \tilde {\bf u}_{j(1)}, \tilde &#10;{\bf u}_{j(2)}\}_{j=1}^m)$&#10;\end{document}"/>
  <p:tag name="IGUANATEXSIZE" val="30"/>
  <p:tag name="IGUANATEXCURSOR" val="21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04.9868"/>
  <p:tag name="LATEXADDIN" val="\documentclass{article}&#10;&#10;\usepackage{amsmath,amsfonts,amssymb,amsthm,booktabs,color,epsfig,graphicx,hyperref,url}&#10;\pagestyle{empty}&#10;\begin{document}&#10;$\tilde \lambda_j$&#10;\end{document}"/>
  <p:tag name="IGUANATEXSIZE" val="30"/>
  <p:tag name="IGUANATEXCURSOR" val="16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2005.999"/>
  <p:tag name="LATEXADDIN" val="\documentclass{article}&#10;&#10;\usepackage{amsmath,amsfonts,amssymb,amsthm,booktabs,color,epsfig,graphicx,hyperref,url}&#10;\pagestyle{empty}&#10;\begin{document}&#10;$\tilde {h}_{j}\overset{{\rm def}}{=}\frac{1}{2\sqrt{n\tilde \lambda_j}}&#10;( {\color{red}{\bf X}_{j(1)}} \tilde {\bf u}_{j(1)}&#10;+ {\color{blue}{\bf X}_{j(2)}} \tilde {\bf u}_{j(2)}&#10;)$&#10;\end{document}"/>
  <p:tag name="IGUANATEXSIZE" val="30"/>
  <p:tag name="IGUANATEXCURSOR" val="32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3.23961"/>
  <p:tag name="LATEXADDIN" val="\documentclass{article}&#10;&#10;\usepackage{amsmath,amsfonts,amssymb,amsthm,booktabs,color,epsfig,graphicx,hyperref,url}&#10;\pagestyle{empty}&#10;\begin{document}&#10;\noindent&#10;$\top$&#10;\end{document}"/>
  <p:tag name="IGUANATEXSIZE" val="30"/>
  <p:tag name="IGUANATEXCURSOR" val="16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93.738"/>
  <p:tag name="LATEXADDIN" val="\documentclass{article}&#10;&#10;\usepackage{amsmath,amsfonts,amssymb,amsthm,booktabs,color,epsfig,graphicx,hyperref,url}&#10;\pagestyle{empty}&#10;\begin{document}&#10;\noindent&#10;Yata and Aoshima (2010) showed that &#10;\end{document}"/>
  <p:tag name="IGUANATEXSIZE" val="30"/>
  <p:tag name="IGUANATEXCURSOR" val="19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1.6873"/>
  <p:tag name="LATEXADDIN" val="\documentclass{article}&#10;&#10;\usepackage{amsmath,amsfonts,amssymb,amsthm,booktabs,color,epsfig,graphicx,hyperref,url}&#10;\pagestyle{empty}&#10;\begin{document}&#10;Question:&#10;\end{document}"/>
  <p:tag name="IGUANATEXSIZE" val="3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693.288"/>
  <p:tag name="LATEXADDIN" val="\documentclass{article}&#10;&#10;\usepackage{amsmath,amsfonts,amssymb,amsthm,booktabs,color,epsfig,graphicx,hyperref,url}&#10;\pagestyle{empty}&#10;\begin{document}&#10;\noindent&#10;CDM-PCA is {\color{blue} better than} PCA&#10;\end{document}"/>
  <p:tag name="IGUANATEXSIZE" val="30"/>
  <p:tag name="IGUANATEXCURSOR" val="20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46.9066"/>
  <p:tag name="LATEXADDIN" val="\documentclass{article}&#10;&#10;\usepackage{amsmath,amsfonts,amssymb,amsthm,booktabs,color,epsfig,graphicx,hyperref,url}&#10;\pagestyle{empty}&#10;\begin{document}&#10;\noindent&#10;under HDLSS &#10;\end{document}"/>
  <p:tag name="IGUANATEXSIZE" val="30"/>
  <p:tag name="IGUANATEXCURSOR" val="15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57.068"/>
  <p:tag name="LATEXADDIN" val="\documentclass{article}&#10;&#10;\usepackage{amsmath,amsfonts,amssymb,amsthm,booktabs,color,epsfig,graphicx,hyperref,url}&#10;\pagestyle{empty}&#10;\begin{document}&#10;\noindent&#10;{\color{blue} Broader consistency region}\end{document}"/>
  <p:tag name="IGUANATEXSIZE" val="30"/>
  <p:tag name="IGUANATEXCURSOR" val="20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82299"/>
  <p:tag name="ORIGINALWIDTH" val="959.9372"/>
  <p:tag name="LATEXADDIN" val="\documentclass{article}&#10;&#10;\usepackage{amsmath,amsfonts,amssymb,amsthm,booktabs,color,epsfig,graphicx,hyperref,url}&#10;\pagestyle{empty}&#10;\begin{document}&#10;\noindent&#10;Let ${\bf X} = {\bf H}{\bf \Lambda}^{1/2}{\bf Z}$ and &#10;${\bf Z} = ({\bf z}_1,\dots,{\bf z}_d)$ be $d\times 2n$ spherical data matrix from a distribution with the identity covariance matrix, where ${\bf z}_j = (z_{j1},\dots, z_{j 2n})$. Suppose that the fourth moment of $z_{ji}$ is bounded.&#10;\end{document}"/>
  <p:tag name="IGUANATEXSIZE" val="30"/>
  <p:tag name="IGUANATEXCURSOR" val="44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684.6876"/>
  <p:tag name="LATEXADDIN" val="\documentclass{article}&#10;&#10;\usepackage{amsmath,amsfonts,amssymb,amsthm,booktabs,color,epsfig,graphicx,hyperref,url}&#10;\pagestyle{empty}&#10;\begin{document}&#10;\noindent&#10;For $j\in\{1,\dots,m\}$,\\[.in]&#10;&#10;$\displaystyle\sqrt{\frac{2n}{{\rm var}(z^2_{11})}}\left(&#10;\frac{\tilde\lambda_j}{\lambda_j}-1\right)&#10;\Rightarrow N(0,1)$,\\[.1in]&#10;&#10;$\displaystyle{\bf h}^\top_j \left(&#10;\frac{\tilde {\bf h}_j}{\|\tilde{\bf h}_j\|}-{\bf h}_j\right)&#10;\rightarrow 0$\\[.1in]&#10;under one of the conditions\\[.1in]&#10;{\color{red}(i)} $d\rightarrow \infty$ and &#10;$n\rightarrow\infty$ for $\alpha_j&gt;1$\\[.1in]&#10;{\color{red}(ii)} $d\rightarrow \infty$ and &#10;$d^{1-\alpha_j}/n\rightarrow 0$ for $\alpha_j \in (1/2,1]$\\[.1in]&#10;{\color{red}(iii)} $d\rightarrow \infty$ and &#10;$d^{2(1-\alpha_j)}/n\rightarrow 0$ for $\alpha_j \in (0,1/2]$\\[.1in]&#10;\end{document}"/>
  <p:tag name="IGUANATEXSIZE" val="30"/>
  <p:tag name="IGUANATEXCURSOR" val="42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794.3292"/>
  <p:tag name="LATEXADDIN" val="\documentclass{article}&#10;&#10;\usepackage{amsmath,amsfonts,amssymb,amsthm,booktabs,color,epsfig,graphicx,hyperref,url}&#10;\pagestyle{empty}&#10;\begin{document}&#10;\noindent&#10;For $j\in\{1,\dots,m\}$,\\[.in]&#10;&#10;$\displaystyle\sqrt{\frac{2n}{{\rm var}(z^2_{11})}}\left(&#10;\frac{\hat\lambda_j}{\lambda_j}-1\right)&#10;\Rightarrow N(0,1)$,\\[.1in]&#10;&#10;$\displaystyle{\bf h}^\top_j \left(&#10;\hat {\bf h}_j-{\bf h}_j\right)&#10;\rightarrow 0$\\[.1in]&#10;under one of the conditions\\[.1in]&#10;{\color{red}(i)} $d\rightarrow \infty$ and &#10;$n\rightarrow\infty$ for $\alpha_j&gt;1$\\[.1in]&#10;{\color{red}(ii)} $d\rightarrow \infty$ and &#10;$d^{2(1-\alpha_j)}/n\rightarrow 0$ for $\alpha_j \in (0,1]$\\[.1in]&#10;\end{document}"/>
  <p:tag name="IGUANATEXSIZE" val="30"/>
  <p:tag name="IGUANATEXCURSOR" val="2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134.608"/>
  <p:tag name="LATEXADDIN" val="\documentclass{article}&#10;&#10;\usepackage{amsmath,amsfonts,amssymb,amsthm,booktabs,color,epsfig,graphicx,hyperref,url}&#10;\pagestyle{empty}&#10;\begin{document}&#10;\noindent&#10;{\color{blue} Visualized effectively}\end{document}"/>
  <p:tag name="IGUANATEXSIZE" val="30"/>
  <p:tag name="IGUANATEXCURSOR" val="17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56654"/>
  <p:tag name="ORIGINALWIDTH" val="959.6099"/>
  <p:tag name="LATEXADDIN" val="\documentclass{article}&#10;&#10;\usepackage{amsmath,amsfonts,amssymb,amsthm,booktabs,color,epsfig,graphicx,hyperref,url}&#10;\pagestyle{empty}&#10;\begin{document}&#10;\noindent&#10;The&#10;dataset contains 34 patients with 12 600 genes. There are 9 Normal Prostate (plotted as o) and 25 Prostate Tumors. \end{document}"/>
  <p:tag name="IGUANATEXSIZE" val="30"/>
  <p:tag name="IGUANATEXCURSOR" val="27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085.864"/>
  <p:tag name="LATEXADDIN" val="\documentclass{article}&#10;&#10;\usepackage{amsmath,amsfonts,amssymb,amsthm,booktabs,color,epsfig,graphicx,hyperref,url}&#10;\pagestyle{empty}&#10;\begin{document}&#10;\noindent&#10;How to estimate ${\bf \Sigma} ? $&#10;\end{document}"/>
  <p:tag name="IGUANATEXSIZE" val="30"/>
  <p:tag name="IGUANATEXCURSOR" val="17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12866"/>
  <p:tag name="ORIGINALWIDTH" val="959.6099"/>
  <p:tag name="LATEXADDIN" val="\documentclass{article}&#10;&#10;\usepackage{amsmath,amsfonts,amssymb,amsthm,booktabs,color,epsfig,graphicx,hyperref,url}&#10;\pagestyle{empty}&#10;\begin{document}&#10;\noindent&#10;We have extended Yata and Aoshima's work to include &#10;\end{document}"/>
  <p:tag name="IGUANATEXSIZE" val="30"/>
  <p:tag name="IGUANATEXCURSOR" val="1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2319.46"/>
  <p:tag name="LATEXADDIN" val="\documentclass{article}&#10;\usepackage{amsmath,amsfonts,amssymb,amsthm,booktabs,color,epsfig,graphicx,hyperref,url}&#10;\pagestyle{empty}&#10;\begin{document}&#10;\noindent&#10;to obtain the asymptotic normality for the\\ leading &#10;CDM-PCA \&amp; PCA PC directions&#10;\end{document}"/>
  <p:tag name="IGUANATEXSIZE" val="100"/>
  <p:tag name="IGUANATEXCURSOR" val="21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652"/>
  <p:tag name="ORIGINALWIDTH" val="961.2463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. Then for $j\in\{1,\dots,m\}$,&#10;\[&#10;\sqrt{\frac{2n}{{\rm var} (z^2_{j1})}} \left( \frac{\hat \lambda_j}{\lambda_j} -1\right) \Rightarrow N(0,1),~&#10; {\bf h}_j^\top \hat {\bf h}_{j} -1=o_p(1)&#10;\]&#10;under conditions:\\[1ex]&#10;$\rm(i')$~ $ d\rightarrow \infty$ and $n \rightarrow \infty$ if $\alpha_j &gt;1$;\\[1ex]&#10;$\rm(ii')$~$ d\rightarrow \infty$ and $d^{2(1-\alpha_j)} / n \rightarrow 0$ if $\alpha_j \in (0,1]$.&#10; \end{document}"/>
  <p:tag name="IGUANATEXSIZE" val="30"/>
  <p:tag name="IGUANATEXCURSOR" val="656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807.4207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. Then, (a)~for $j=1,\dots,m$,&#10;\[&#10;\sqrt{\frac{2n}{{\rm var} (z^2_{j1})}} \left( \frac{\tilde \lambda_j}{\lambda_j} -1\right) \Rightarrow N(0,1),&#10;\]&#10;and ${\rm sgn}( {\bf h}_{j}^\top \tilde {\bf h}_{j}) {\bf h}_j^\top \tilde {\bf h}_{j} -1 =o_p(1)$&#10;under conditions:&#10; $ d\rightarrow \infty$ and $n \rightarrow \infty$ if $\alpha_j &gt;1/2$; $ d\rightarrow \infty$ and $d^{2(1-\alpha_j)} / n \rightarrow 0$  if $\alpha_j \in (0,1/2]$.&#10;&#10;\noindent (b) For $j=1,\dots,m$,&#10;\[&#10;{\rm sgn}\left( {\bf h}_{j}^\top \tilde {\bf h}_{j}\right) {\bf h}_j^\top \frac{\tilde {\bf h}_{j}}{\|\tilde {\bf h}_{j}\|} -1 =o_p(1)&#10;\]&#10;under conditions:&#10;  \begin{description}&#10; \item[(i)] $ d\rightarrow \infty$ and $n \rightarrow \infty$ if $\alpha_j &gt;1$;&#10; \item[(ii)] $ d\rightarrow \infty$ and $d^{1-\alpha_j}/n\rightarrow 0$ if $\alpha_j \in(1/2,1]$;&#10; \item[(iii)] $ d\rightarrow \infty$ and $d^{2(1-\alpha_j)} / n \rightarrow 0$ if $\alpha_j \in (0,1/2]$.&#10; \end{description}&#10; \end{document}"/>
  <p:tag name="IGUANATEXSIZE" val="30"/>
  <p:tag name="IGUANATEXCURSOR" val="1199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0.5701"/>
  <p:tag name="ORIGINALWIDTH" val="959.2826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 conditions of Theorem 1 (a). &#10;Consider the $j$th eigenvector, where $s_{u-1}&lt; j\le s_u \le m$. Then&#10;\begin{eqnarray}&#10;&amp;&amp;\sqrt{2n}\,{\bf H}_{[1:m]}^\top &#10;\left( \tilde {\bf h}_{j} -  {\bf h}_j \right)&#10;   \Rightarrow N_m\left( {\bf 0},  {\bf M}^{[j]}  \right), \notag&#10;\end{eqnarray}&#10;where ${\bf M}^{[j]}$ is an $m\times m$ matrix with $(k,k)^{\rm th}$ diagonal entries and $(k,k')^{\rm th}$ off-diagonal entries given by&#10;\begin{align}&#10;&amp;{\bf M}^{[j]}_{ kk} = \left\{\begin{array}{ll}&#10;  \frac{a_ka_j}{(a_k-a_j)^2} {\rm E}[z^2_{j1}z^2_{k1}], &amp;k \in (s_{u-1}, s_u],\\&#10;  0, &amp; k\notin  (s_{u-1}, s_u], \end{array}\right. \\[1ex]&#10;&amp;&#10;{\bf M}^{[j]}_{ kk'}=\left\{\begin{array}{ll}&#10;  \frac{ a_j \sqrt{a_k a_{k'}}   }{(a_k-a_j)(a_{k'}-a_j)} {\rm E}[ z_{k1} z_{k'1}&#10;   z^2_{j1}], &amp;k,k' \in (s_{u-1}, s_u], \\&#10;   0, &amp; k'\notin  (s_{u-1}, s_u]~ {\rm or}~ k\notin  (s_{u-1}, s_u]. \end{array}\right.&#10;\end{align}&#10;&#10; \end{document}"/>
  <p:tag name="IGUANATEXSIZE" val="30"/>
  <p:tag name="IGUANATEXCURSOR" val="477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5432"/>
  <p:tag name="ORIGINALWIDTH" val="961.2463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conditions of Theorem 1 (a). Then,\\[2ex]&#10;${\rm (a)~}\displaystyle&#10;\sqrt{2n}\, {\bf h}_k^\top&#10;\left( \frac{\tilde {\bf h}_{j}}{\|\tilde {\bf h}_{j} \|} -  {\bf h}_j \right)&#10;   \Rightarrow N\left(0, {\bf M}_{kk}^{[j]}  \right),~k \neq j,~k,j\in (s_{u-1}, s_u],&#10;$\\[2ex]&#10;and&#10;\begin{eqnarray*}&#10;\sqrt{2n}\, {\bf h}_k^\top&#10;\left( \frac{\tilde {\bf h}_{j}}{\|\tilde {\bf h}_{j}\|} -  {\bf h}_j \right)&#10;=o_p(1),~ j \in (s_{u-1},s_u], ~k \notin (s_{u-1}, s_u];&#10;\end{eqnarray*}&#10;&#10;&#10; \end{document}"/>
  <p:tag name="IGUANATEXSIZE" val="30"/>
  <p:tag name="IGUANATEXCURSOR" val="531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9.5839"/>
  <p:tag name="ORIGINALWIDTH" val="960.5917"/>
  <p:tag name="LATEXADDIN" val="\documentclass{article}&#10;&#10;\usepackage{amsmath,amsfonts,amssymb,amsthm,booktabs,color,epsfig,graphicx,hyperref,url}&#10;\pagestyle{empty}&#10;&#10;\begin{document}&#10;\noindent&#10;${\rm (b)~}$ Further assume that $ d\rightarrow \infty$ and $d^{2(1-\alpha_j)} / n \rightarrow 0$ if $\alpha_j \in (1/2,1]$. Then&#10;&#10;\begin{eqnarray*}&#10;&amp;&amp;\|\tilde {\bf h}_{j}\|=1+o_p(n^{-1/2}),~ \sqrt{2n}\, {\bf h}_j^\top&#10;\left(\frac{\tilde {\bf h}_{j}}{\|\tilde {\bf h}_{j}\|} -  {\bf h}_j \right)&#10;=o_p(1) ,~j\in (s_{u-1}, s_u];\\&#10;&amp;&amp; \tilde {\bf h}_{k}^\top \tilde {\bf h}_{j} =o_p\left(n^{-1/4}\right),~~k \neq j,~k,j \leq m.&#10;\end{eqnarray*}&#10;Moreover,&#10;\begin{eqnarray*}&#10;\left\|{\bf H}_{\rm tail}^\top \tilde {\bf h}_{j} \right\| =o_p\left(n^{-1/4}\right),~&#10;\left\|{\bf H}_{\rm tail}^\top \frac{\tilde {\bf h}_{j}}{\|\tilde {\bf h}_{j}\|}  \right\| =o_p\left(n^{-1/4}\right).&#10;\end{eqnarray*}&#10;&#10;&#10;&#10; \end{document}"/>
  <p:tag name="IGUANATEXSIZE" val="30"/>
  <p:tag name="IGUANATEXCURSOR" val="174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7574"/>
  <p:tag name="ORIGINALWIDTH" val="960.2645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conditions (i')-(ii') in Theorem 4. Consider the $j$th eigenvector, where $s_{u-1}&lt; j\le s_u \le m$. Then,\\[2ex]&#10;$\rm(a)~$&#10;$\displaystyle\sqrt{2n}\, {\bf H}_{[1:m]}^\top&#10;\left(\hat{\bf h}_{j} -  {\bf h}_j \right)&#10;   \Rightarrow N_m\left({\bf 0},  {\bf M}^{[j]}  \right),&#10;   $\\[2ex]&#10;$\rm(b)~$&#10;$\displaystyle&#10;\left\|{\bf H}_{\rm tail}^\top\left(\hat {\bf h}_{j}- {\bf h}_j \right) \right\| =o_p\left(n^{-1/4}\right).$&#10; \end{document}"/>
  <p:tag name="IGUANATEXSIZE" val="30"/>
  <p:tag name="IGUANATEXCURSOR" val="491"/>
  <p:tag name="TRANSPARENCY" val="True"/>
  <p:tag name="FILENAME" val=""/>
  <p:tag name="LATEXENGINEID" val="0"/>
  <p:tag name="TEMPFOLDER" val="C:\Users\user\Desktop\"/>
  <p:tag name="LATEXFORMHEIGHT" val="426.75"/>
  <p:tag name="LATEXFORMWIDTH" val="673.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53.1309"/>
  <p:tag name="LATEXADDIN" val="\documentclass{article}&#10;&#10;\usepackage{amsmath,amsfonts,amssymb,amsthm,booktabs,color,epsfig,graphicx,hyperref,url}&#10;\pagestyle{empty}&#10;\begin{document}&#10;In a classical case&#10;\end{document}"/>
  <p:tag name="IGUANATEXSIZE" val="30"/>
  <p:tag name="IGUANATEXCURSOR" val="1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2317.21"/>
  <p:tag name="LATEXADDIN" val="\documentclass{article}&#10;\usepackage{amsmath,amsfonts,amssymb,amsthm,booktabs,color,epsfig,graphicx,hyperref,url}&#10;\pagestyle{empty}&#10;\begin{document}&#10;\noindent&#10;to give a clearer explanation for the better\\performance of CDM-PCA&#10;\end{document}"/>
  <p:tag name="IGUANATEXSIZE" val="100"/>
  <p:tag name="IGUANATEXCURSOR" val="22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.07425"/>
  <p:tag name="ORIGINALWIDTH" val="959.6099"/>
  <p:tag name="LATEXADDIN" val="\documentclass{article}&#10;&#10;\usepackage{amsmath,amsfonts,amssymb,amsthm,booktabs,color,epsfig,graphicx,hyperref,url}&#10;\pagestyle{empty}&#10;\begin{document}&#10;Consider a simple spiked model: $\lambda_1=d^{\alpha_1}$, $\lambda_2=\cdots=\lambda_d=1$.  &#10;\end{document}"/>
  <p:tag name="IGUANATEXSIZE" val="30"/>
  <p:tag name="IGUANATEXCURSOR" val="22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4465"/>
  <p:tag name="ORIGINALWIDTH" val="959.6099"/>
  <p:tag name="LATEXADDIN" val="\documentclass{article}&#10;&#10;\usepackage{amsmath,amsfonts,amssymb,amsthm,booktabs,color,epsfig,graphicx,hyperref,url}&#10;\pagestyle{empty}&#10;\begin{document}&#10;\[&#10;{\color{blue}\frac{\widehat\lambda_1}{\lambda_1}}&#10;=\frac{1}{\lambda_1}\max_{\|{\bf e}_1\|=\|{\bf e}_2\|=1}&#10;{\bf e}_1^\top {\bf S}_D {\bf e}_2&#10;=\max_{\|{\bf e}_1\|=\|{\bf e}_2\|=1}&#10;\frac{1}{2n}{\bf e}_1^\top &#10;\begin{pmatrix}&#10;{\bf z}_{1(1)}\\&#10;{\bf z}_{1(2)}&#10;\end{pmatrix}&#10;\begin{pmatrix}&#10;{\bf z}_{1(1)}\\&#10;{\bf z}_{1(2)}&#10;\end{pmatrix}^\top {\bf e}_2 +{\bf e}_1^\top {\bf R}_n&#10;{\bf e}_2,\]&#10;where&#10;\[&#10;{\bf R}_n =\frac{1}{2n\lambda_1}&#10;\sum_{j=2}^d &#10;\begin{pmatrix}&#10;{\bf z}_{j(1)}\\&#10;{\bf z}_{j(2)}&#10;\end{pmatrix}&#10;\begin{pmatrix}&#10;{\bf z}_{j(1)}\\&#10;{\bf z}_{j(2)}&#10;\end{pmatrix}^\top&#10;\]&#10;\end{document}"/>
  <p:tag name="IGUANATEXSIZE" val="30"/>
  <p:tag name="IGUANATEXCURSOR" val="17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.6469"/>
  <p:tag name="ORIGINALWIDTH" val="958.9554"/>
  <p:tag name="LATEXADDIN" val="\documentclass{article}&#10;&#10;\usepackage{amsmath,amsfonts,amssymb,amsthm,booktabs,color,epsfig,graphicx,hyperref,url}&#10;\pagestyle{empty}&#10;\begin{document}&#10;\[&#10;{\color{blue}\frac{\widetilde\lambda_1}{\lambda_1}}&#10;=\frac{1}{\lambda_1}\max_{\|{\bf e}_1\|=\|{\bf e}_2\|=1}&#10;{\bf e}_1^\top {\bf S}_{D(1)} {\bf e}_2&#10;=\max_{\|{\bf e}_1\|=\|{\bf e}_2\|=1}&#10;\frac{1}{2n}{\bf e}_1^\top &#10;({\bf z}_{1(1)}{\bf z}^\top_{1(2)}) {\bf e}_2 +{\bf e}_1^\top \widetilde{\bf R}_n&#10;{\bf e}_2,\]&#10;where&#10;\[&#10;\widetilde{\bf R}_n =\frac{1}{n\lambda_1}&#10;\sum_{j=2}^d &#10;({\bf z}_{j(1)}{\bf z}^\top_{j(2)})\]&#10;\end{document}"/>
  <p:tag name="IGUANATEXSIZE" val="30"/>
  <p:tag name="IGUANATEXCURSOR" val="43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2.572"/>
  <p:tag name="LATEXADDIN" val="\documentclass{article}&#10;&#10;\usepackage{amsmath,amsfonts,amssymb,amsthm,booktabs,color,epsfig,graphicx,hyperref,url}&#10;\pagestyle{empty}&#10;\begin{document}&#10;\[&#10;{\bf R}_n = {\bf D}_n + &#10;\frac{1}{2}&#10;\begin{pmatrix}&#10;0&amp;\widetilde {\bf R}_n\\&#10;\widetilde {\bf R}_n &amp; 0&#10;\end{pmatrix}\]&#10;\end{document}"/>
  <p:tag name="IGUANATEXSIZE" val="30"/>
  <p:tag name="IGUANATEXCURSOR" val="2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9"/>
  <p:tag name="LAYER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9663"/>
  <p:tag name="ORIGINALWIDTH" val="959.2826"/>
  <p:tag name="LATEXADDIN" val="\documentclass{article}&#10;&#10;\usepackage{amsmath,amsfonts,amssymb,amsthm,booktabs,color,epsfig,graphicx,hyperref,url}&#10;\pagestyle{empty}&#10;\begin{document}&#10;\noindent{\color{blue}*}&#10;$&#10;\|{\bf D}_n\|_{\mathcal F}=O_p\left(\frac{d^{1-\alpha_1}}{\sqrt{n}}\right)\mbox{~~and~~}&#10;\|\widetilde{\bf R}_n\|_{\mathcal F}=O_p\left(\frac{d^{1/2-\alpha_1}}{\sqrt{n}}\right)\mbox{~~as~~}d\wedge n\rightarrow\infty.&#10;$&#10;\end{document}"/>
  <p:tag name="IGUANATEXSIZE" val="30"/>
  <p:tag name="IGUANATEXCURSOR" val="3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605"/>
  <p:tag name="ORIGINALWIDTH" val="960.5917"/>
  <p:tag name="LATEXADDIN" val="\documentclass{article}&#10;&#10;\usepackage{amsmath,amsfonts,amssymb,amsthm,booktabs,color,epsfig,graphicx,hyperref,url}&#10;\pagestyle{empty}&#10;\begin{document}&#10;\[&#10;\mbox{~~with~~}&#10;{\bf D}_n = \frac{1}{2n\lambda_1}&#10;\begin{pmatrix}&#10;\sum^d_{j=2}{\bf z}_{j(1)}{\bf z}_{j(1)}^\top &amp;0\\&#10;0 &amp; \sum^d_{j=2}{\bf z}_{j(2)}{\bf z}_{j(2)}^\top&#10;\end{pmatrix}&#10;\]&#10;\end{document}"/>
  <p:tag name="IGUANATEXSIZE" val="30"/>
  <p:tag name="IGUANATEXCURSOR" val="15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31.3835"/>
  <p:tag name="LATEXADDIN" val="\documentclass{article}&#10;&#10;\usepackage{amsmath,amsfonts,amssymb,amsthm,booktabs,color,epsfig,graphicx,hyperref,url}&#10;\pagestyle{empty}&#10;\begin{document}&#10;(large $n$, fixed $d$),&#10;\end{document}"/>
  <p:tag name="IGUANATEXSIZE" val="30"/>
  <p:tag name="IGUANATEXCURSOR" val="17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8"/>
  <p:tag name="LAY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1365"/>
  <p:tag name="ORIGINALWIDTH" val="959.6099"/>
  <p:tag name="LATEXADDIN" val="\documentclass{article}&#10;&#10;\usepackage{amsmath,amsfonts,amssymb,amsthm,booktabs,color,epsfig,graphicx,hyperref,url}&#10;\pagestyle{empty}&#10;\begin{document}&#10;\noindent&#10;\begin{itemize}&#10;\item[] The sample size $n=100$&#10;\item[] The covariate dimension $d = 200, 2000$&#10;\item[] $\bf \Sigma$ is a $d\times d$ diagonal matrix of &#10;the form diag $(16d^{2/3}, 4d^{2/3}, d^{1/3}, .5d^{1/3}, 1,\dots,1)$&#10;\item[] The number of simulation runs is $2000$.&#10;&#10;\end{itemize}&#10;\end{document}"/>
  <p:tag name="IGUANATEXSIZE" val="44"/>
  <p:tag name="IGUANATEXCURSOR" val="3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13756</TotalTime>
  <Words>806</Words>
  <Application>Microsoft Office PowerPoint</Application>
  <PresentationFormat>寬螢幕</PresentationFormat>
  <Paragraphs>121</Paragraphs>
  <Slides>31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On asymptotic normality of CDM-PCA in HDLSS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Our Contribution</vt:lpstr>
      <vt:lpstr>PowerPoint 簡報</vt:lpstr>
      <vt:lpstr>Theorem (PCA). (Yata and Aoshima, 2009, Comm. Statist.)</vt:lpstr>
      <vt:lpstr>Theorem (CDM-PCA). (Yata and Aoshima, 2010, JMVA)</vt:lpstr>
      <vt:lpstr>So we have completed them. </vt:lpstr>
      <vt:lpstr>Theorem (CDM-PCA). (W., Huang and Chen, 2020 JMVA)</vt:lpstr>
      <vt:lpstr>Theorem (W., Huang and Chen, 2020 JMVA)</vt:lpstr>
      <vt:lpstr>PowerPoint 簡報</vt:lpstr>
      <vt:lpstr>Theorem (PCA). (W., Huang and Chen, 2020 JMVA)</vt:lpstr>
      <vt:lpstr>PowerPoint 簡報</vt:lpstr>
      <vt:lpstr>Broader consistency region for CDM-PCA</vt:lpstr>
      <vt:lpstr>Broader consistency region for CDM-PCA</vt:lpstr>
      <vt:lpstr>Numerical study</vt:lpstr>
      <vt:lpstr>Table 1: (Degenerate asymptotic normality)</vt:lpstr>
      <vt:lpstr>PowerPoint 簡報</vt:lpstr>
      <vt:lpstr>Thanks for 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RKHSs</dc:title>
  <dc:creator>Windows 使用者</dc:creator>
  <cp:lastModifiedBy>Windows 使用者</cp:lastModifiedBy>
  <cp:revision>648</cp:revision>
  <cp:lastPrinted>2020-02-06T05:48:42Z</cp:lastPrinted>
  <dcterms:created xsi:type="dcterms:W3CDTF">2019-11-06T03:24:56Z</dcterms:created>
  <dcterms:modified xsi:type="dcterms:W3CDTF">2020-02-06T07:39:54Z</dcterms:modified>
</cp:coreProperties>
</file>