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62" r:id="rId15"/>
    <p:sldId id="263" r:id="rId16"/>
    <p:sldId id="264" r:id="rId17"/>
    <p:sldId id="265" r:id="rId18"/>
    <p:sldId id="268" r:id="rId19"/>
    <p:sldId id="266" r:id="rId20"/>
    <p:sldId id="269" r:id="rId21"/>
    <p:sldId id="267" r:id="rId22"/>
    <p:sldId id="270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98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6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2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2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1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BF33-F0B6-4AFC-AC65-4540BACE020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430-AC3A-4E70-BACE-83DF4B6E1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0.png"/><Relationship Id="rId7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image" Target="../media/image21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7.xml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khoury.github.io/counterintuitive-properties-of-high-dimensional-spa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1.xml"/><Relationship Id="rId5" Type="http://schemas.openxmlformats.org/officeDocument/2006/relationships/slide" Target="slide19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High-Dimensional Space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2019/10/24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1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Gaussians in High Dimension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Gaussian Annulus Theorem</a:t>
                </a:r>
              </a:p>
              <a:p>
                <a:r>
                  <a:rPr lang="en-US" altLang="zh-TW" dirty="0" smtClean="0"/>
                  <a:t>Theorem 2.9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For a d-dimensional spherical Gaussian with unit variance in each direction,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f</a:t>
                </a:r>
                <a:r>
                  <a:rPr lang="en-US" altLang="zh-TW" dirty="0" smtClean="0"/>
                  <a:t>or any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all but at most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 smtClean="0"/>
                  <a:t>of the probability mass lies within the annulus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where c is a fixed positive constant.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Projection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Random Projection Theorem</a:t>
                </a:r>
              </a:p>
              <a:p>
                <a:r>
                  <a:rPr lang="en-US" altLang="zh-TW" dirty="0" smtClean="0"/>
                  <a:t>Theorem 2.10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a fixed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defined as following</a:t>
                </a:r>
              </a:p>
              <a:p>
                <a:pPr marL="914400" lvl="2" indent="0">
                  <a:buNone/>
                </a:pP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Gaussian vectors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</a:t>
                </a:r>
                <a:r>
                  <a:rPr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,…,</a:t>
                </a:r>
                <a:r>
                  <a:rPr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with unit-variance coordinates. </a:t>
                </a:r>
              </a:p>
              <a:p>
                <a:pPr marL="914400" lvl="2" indent="0">
                  <a:buNone/>
                </a:pPr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any vector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define the projection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There exists constant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for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ad>
                            <m:radPr>
                              <m:deg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𝑐𝑘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Where the probability is taken over the random draws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used to construct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Johnson-</a:t>
                </a:r>
                <a:r>
                  <a:rPr lang="en-US" altLang="zh-TW" dirty="0" err="1" smtClean="0"/>
                  <a:t>Lindenstrauss</a:t>
                </a:r>
                <a:r>
                  <a:rPr lang="en-US" altLang="zh-TW" dirty="0" smtClean="0"/>
                  <a:t> Lemma</a:t>
                </a:r>
              </a:p>
              <a:p>
                <a:r>
                  <a:rPr lang="en-US" altLang="zh-TW" dirty="0" smtClean="0"/>
                  <a:t>Theorem 2.11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For any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any integer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as in Theorem 2.9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For any set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the random projection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defined above has the property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that for all pairs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with probability at least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1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Separating Gaussians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53" y="1825625"/>
            <a:ext cx="10066094" cy="4351338"/>
          </a:xfrm>
        </p:spPr>
      </p:pic>
    </p:spTree>
    <p:extLst>
      <p:ext uri="{BB962C8B-B14F-4D97-AF65-F5344CB8AC3E}">
        <p14:creationId xmlns:p14="http://schemas.microsoft.com/office/powerpoint/2010/main" val="1069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9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volume</a:t>
            </a:r>
            <a:r>
              <a:rPr lang="en-US" altLang="zh-TW" dirty="0"/>
              <a:t> and Surface Area</a:t>
            </a:r>
            <a:r>
              <a:rPr lang="en-US" altLang="zh-TW" dirty="0" smtClean="0"/>
              <a:t> of the sphere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66235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TW" altLang="zh-TW" dirty="0" smtClean="0"/>
                  <a:t>考慮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zh-TW" dirty="0"/>
                  <a:t>（</a:t>
                </a:r>
                <a:r>
                  <a:rPr lang="en-US" altLang="zh-TW" dirty="0" err="1"/>
                  <a:t>xy</a:t>
                </a:r>
                <a:r>
                  <a:rPr lang="zh-TW" altLang="zh-TW" dirty="0"/>
                  <a:t>座標系</a:t>
                </a:r>
                <a:r>
                  <a:rPr lang="zh-TW" altLang="zh-TW" dirty="0" smtClean="0"/>
                  <a:t>）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nary>
                              <m:naryPr>
                                <m:limLoc m:val="undOvr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Sup>
                                          <m:sSubSup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用</a:t>
                </a:r>
                <a:r>
                  <a:rPr lang="zh-TW" altLang="zh-TW" dirty="0" smtClean="0"/>
                  <a:t>極座標</a:t>
                </a:r>
                <a:r>
                  <a:rPr lang="zh-TW" altLang="en-US" dirty="0" smtClean="0"/>
                  <a:t>改寫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其</a:t>
                </a:r>
                <a:r>
                  <a:rPr lang="zh-TW" altLang="en-US" dirty="0"/>
                  <a:t>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得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662353" cy="4351338"/>
              </a:xfrm>
              <a:blipFill>
                <a:blip r:embed="rId2"/>
                <a:stretch>
                  <a:fillRect l="-8288" t="-2661" b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6824749" y="1690688"/>
            <a:ext cx="4189615" cy="2299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unit Sphere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The </a:t>
            </a:r>
            <a:r>
              <a:rPr lang="en-US" altLang="zh-TW" dirty="0"/>
              <a:t>Equator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Equator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Near the Equator</a:t>
                </a:r>
              </a:p>
              <a:p>
                <a:pPr lvl="1"/>
                <a:r>
                  <a:rPr lang="en-US" altLang="zh-TW" dirty="0" smtClean="0"/>
                  <a:t>The hemisphere above the plane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upper hemisphere (</a:t>
                </a:r>
                <a:r>
                  <a:rPr lang="zh-TW" altLang="en-US" dirty="0" smtClean="0"/>
                  <a:t>以「包含在球內</a:t>
                </a:r>
                <a:r>
                  <a:rPr lang="zh-TW" altLang="en-US" dirty="0"/>
                  <a:t>的最大圓柱體體積</a:t>
                </a:r>
                <a:r>
                  <a:rPr lang="zh-TW" altLang="en-US" dirty="0" smtClean="0"/>
                  <a:t>」為代表</a:t>
                </a:r>
                <a:r>
                  <a:rPr lang="en-US" altLang="zh-TW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𝑐𝑦𝑙𝑖𝑛𝑑𝑒𝑟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n-US" altLang="zh-TW" dirty="0"/>
                        <m:t>The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upper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hemisphere</m:t>
                      </m:r>
                    </m:oMath>
                  </m:oMathPara>
                </a14:m>
                <a:endParaRPr lang="en-US" altLang="zh-TW" i="1" dirty="0" smtClean="0"/>
              </a:p>
              <a:p>
                <a:r>
                  <a:rPr lang="en-US" altLang="zh-TW" dirty="0" smtClean="0"/>
                  <a:t>Hint: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upper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lower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23" y="925625"/>
            <a:ext cx="21736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老師給的版本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Lemma 1.2</a:t>
                </a:r>
              </a:p>
              <a:p>
                <a:pPr lvl="1"/>
                <a:r>
                  <a:rPr lang="en-US" altLang="zh-TW" dirty="0" smtClean="0">
                    <a:solidFill>
                      <a:srgbClr val="0000FF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The fraction of the volume of the hemisphere above the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(2019</a:t>
                </a:r>
                <a:r>
                  <a:rPr lang="zh-TW" altLang="en-US" dirty="0" smtClean="0"/>
                  <a:t>版本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Theorem 2.7</a:t>
                </a:r>
              </a:p>
              <a:p>
                <a:pPr lvl="1"/>
                <a:r>
                  <a:rPr lang="en-US" altLang="zh-TW" dirty="0" smtClean="0">
                    <a:solidFill>
                      <a:srgbClr val="0000FF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At least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fraction of the volume of the </a:t>
                </a:r>
                <a:r>
                  <a:rPr lang="en-US" altLang="zh-TW" dirty="0" smtClean="0"/>
                  <a:t>d-dimensional unit ball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23" y="925625"/>
            <a:ext cx="21736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標題 6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upper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lower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標題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zh-TW" altLang="en-US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1800" dirty="0" smtClean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nary>
                      <m:naryPr>
                        <m:limLoc m:val="undOvr"/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zh-TW" altLang="en-US" sz="1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1800" dirty="0" smtClean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nary>
                      <m:naryPr>
                        <m:limLoc m:val="undOvr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zh-TW" alt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altLang="zh-TW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sz="180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1800" dirty="0" smtClean="0"/>
              </a:p>
              <a:p>
                <a:pPr marL="457200" lvl="1" indent="0">
                  <a:buNone/>
                </a:pPr>
                <a:r>
                  <a:rPr lang="en-US" altLang="zh-TW" sz="1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180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8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TW" sz="18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921188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𝑐𝑦𝑙𝑖𝑛𝑑𝑒𝑟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TW" sz="21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1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altLang="zh-TW" sz="21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100" i="1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zh-TW" sz="21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sz="2100" i="1" dirty="0" smtClean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altLang="zh-TW" sz="2100" dirty="0"/>
                      <m:t>The</m:t>
                    </m:r>
                    <m:r>
                      <m:rPr>
                        <m:nor/>
                      </m:rPr>
                      <a:rPr lang="en-US" altLang="zh-TW" sz="2100" dirty="0"/>
                      <m:t> </m:t>
                    </m:r>
                    <m:r>
                      <m:rPr>
                        <m:nor/>
                      </m:rPr>
                      <a:rPr lang="en-US" altLang="zh-TW" sz="2100" dirty="0"/>
                      <m:t>upper</m:t>
                    </m:r>
                    <m:r>
                      <m:rPr>
                        <m:nor/>
                      </m:rPr>
                      <a:rPr lang="en-US" altLang="zh-TW" sz="2100" dirty="0"/>
                      <m:t> </m:t>
                    </m:r>
                    <m:r>
                      <m:rPr>
                        <m:nor/>
                      </m:rPr>
                      <a:rPr lang="en-US" altLang="zh-TW" sz="2100" dirty="0"/>
                      <m:t>hemisphere</m:t>
                    </m:r>
                  </m:oMath>
                </a14:m>
                <a:endParaRPr lang="en-US" altLang="zh-TW" sz="2100" i="1" dirty="0" smtClean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r>
                  <a:rPr lang="en-US" altLang="zh-TW" sz="18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sz="1800" i="1" dirty="0" smtClean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volume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sz="1700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921188" cy="4351338"/>
              </a:xfrm>
              <a:blipFill>
                <a:blip r:embed="rId4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61" y="4225029"/>
            <a:ext cx="2173677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08494" y="4786699"/>
                <a:ext cx="4949368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upper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lower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bound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94" y="4786699"/>
                <a:ext cx="494936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3435" y="5713983"/>
                <a:ext cx="8451353" cy="114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Theorem 2.7</a:t>
                </a:r>
              </a:p>
              <a:p>
                <a:pPr lvl="1"/>
                <a:r>
                  <a:rPr lang="en-US" altLang="zh-TW" dirty="0">
                    <a:solidFill>
                      <a:srgbClr val="0000FF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TW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TW" dirty="0"/>
                  <a:t>, </a:t>
                </a:r>
              </a:p>
              <a:p>
                <a:pPr lvl="1"/>
                <a:r>
                  <a:rPr lang="en-US" altLang="zh-TW" dirty="0"/>
                  <a:t>At least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 fraction of the volume of the d-dimensional unit ball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" y="5713983"/>
                <a:ext cx="8451353" cy="1142044"/>
              </a:xfrm>
              <a:prstGeom prst="rect">
                <a:avLst/>
              </a:prstGeom>
              <a:blipFill>
                <a:blip r:embed="rId8"/>
                <a:stretch>
                  <a:fillRect l="-649" t="-2660"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508906" y="5938852"/>
                <a:ext cx="3670364" cy="47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00FF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TW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zh-TW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 smtClean="0">
                    <a:solidFill>
                      <a:srgbClr val="0000FF"/>
                    </a:solidFill>
                  </a:rPr>
                  <a:t> 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906" y="5938852"/>
                <a:ext cx="3670364" cy="476221"/>
              </a:xfrm>
              <a:prstGeom prst="rect">
                <a:avLst/>
              </a:prstGeom>
              <a:blipFill>
                <a:blip r:embed="rId9"/>
                <a:stretch>
                  <a:fillRect l="-1495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Narrow </a:t>
            </a:r>
            <a:r>
              <a:rPr lang="en-US" altLang="zh-TW" dirty="0"/>
              <a:t>Annulus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any object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 new object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𝑣𝑜𝑙𝑢𝑚𝑒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𝑣𝑜𝑙𝑢𝑚𝑒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2" y="1159003"/>
            <a:ext cx="3242017" cy="1800000"/>
          </a:xfrm>
          <a:prstGeom prst="rect">
            <a:avLst/>
          </a:prstGeom>
        </p:spPr>
      </p:pic>
      <p:sp>
        <p:nvSpPr>
          <p:cNvPr id="5" name="文字方塊 4">
            <a:hlinkClick r:id="rId3" action="ppaction://hlinksldjump"/>
          </p:cNvPr>
          <p:cNvSpPr txBox="1"/>
          <p:nvPr/>
        </p:nvSpPr>
        <p:spPr>
          <a:xfrm>
            <a:off x="9461184" y="1681358"/>
            <a:ext cx="2744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hlinkClick r:id="rId3" action="ppaction://hlinksldjump"/>
              </p:cNvPr>
              <p:cNvSpPr txBox="1"/>
              <p:nvPr/>
            </p:nvSpPr>
            <p:spPr>
              <a:xfrm>
                <a:off x="11092782" y="1582677"/>
                <a:ext cx="382733" cy="566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hlinkClick r:id="rId5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782" y="1582677"/>
                <a:ext cx="382733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75" y="4227317"/>
            <a:ext cx="461852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hlinkClick r:id="rId3" action="ppaction://hlinksldjump"/>
              </p:cNvPr>
              <p:cNvSpPr/>
              <p:nvPr/>
            </p:nvSpPr>
            <p:spPr>
              <a:xfrm>
                <a:off x="9029127" y="3131495"/>
                <a:ext cx="3904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hlinkClick r:id="rId5" action="ppaction://hlinksldjump"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127" y="3131495"/>
                <a:ext cx="390492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/>
              <a:t>杜憶萍老師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/>
              <a:t>卉</a:t>
            </a:r>
            <a:r>
              <a:rPr lang="zh-TW" altLang="en-US" dirty="0" smtClean="0"/>
              <a:t>倫</a:t>
            </a:r>
            <a:r>
              <a:rPr lang="en-US" altLang="zh-TW" dirty="0" smtClean="0"/>
              <a:t>-2014</a:t>
            </a:r>
          </a:p>
          <a:p>
            <a:pPr marL="0" indent="0" algn="ctr">
              <a:buNone/>
            </a:pPr>
            <a:r>
              <a:rPr lang="zh-TW" altLang="en-US" dirty="0" smtClean="0"/>
              <a:t>思齊</a:t>
            </a:r>
            <a:r>
              <a:rPr lang="en-US" altLang="zh-TW" dirty="0"/>
              <a:t>-</a:t>
            </a:r>
            <a:r>
              <a:rPr lang="en-US" altLang="zh-TW" dirty="0" smtClean="0"/>
              <a:t>2017</a:t>
            </a:r>
          </a:p>
          <a:p>
            <a:pPr marL="0" indent="0" algn="ctr">
              <a:buNone/>
            </a:pPr>
            <a:r>
              <a:rPr lang="zh-TW" altLang="en-US" dirty="0"/>
              <a:t>定</a:t>
            </a:r>
            <a:r>
              <a:rPr lang="zh-TW" altLang="en-US" dirty="0" smtClean="0"/>
              <a:t>宏</a:t>
            </a:r>
            <a:r>
              <a:rPr lang="en-US" altLang="zh-TW" dirty="0" smtClean="0"/>
              <a:t>-2019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06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unit Sphere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 </a:t>
            </a:r>
            <a:r>
              <a:rPr lang="en-US" altLang="zh-TW" dirty="0"/>
              <a:t>Narrow </a:t>
            </a:r>
            <a:r>
              <a:rPr lang="en-US" altLang="zh-TW" dirty="0" smtClean="0"/>
              <a:t>Annulus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Theorem 2.8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Consider drawing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 random from the unit ball.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TW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solidFill>
                      <a:srgbClr val="0000FF"/>
                    </a:solidFill>
                  </a:rPr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func>
                              <m:funcPr>
                                <m:ctrlP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>
                    <a:solidFill>
                      <a:srgbClr val="7030A0"/>
                    </a:solidFill>
                  </a:rPr>
                  <a:t>.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57" y="2587271"/>
            <a:ext cx="3242017" cy="1800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549153" y="3487271"/>
            <a:ext cx="1972235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67169" y="4387271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與「</a:t>
            </a:r>
            <a:r>
              <a:rPr lang="en-US" altLang="zh-TW" dirty="0" smtClean="0"/>
              <a:t>Most </a:t>
            </a:r>
            <a:r>
              <a:rPr lang="en-US" altLang="zh-TW" dirty="0"/>
              <a:t>of the volume near the </a:t>
            </a:r>
            <a:r>
              <a:rPr lang="en-US" altLang="zh-TW" dirty="0" smtClean="0"/>
              <a:t>boundary</a:t>
            </a:r>
            <a:r>
              <a:rPr lang="zh-TW" altLang="en-US" dirty="0"/>
              <a:t>」</a:t>
            </a:r>
            <a:r>
              <a:rPr lang="zh-TW" altLang="en-US" dirty="0" smtClean="0"/>
              <a:t>相符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31459" y="5085785"/>
            <a:ext cx="821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與「</a:t>
            </a:r>
            <a:r>
              <a:rPr lang="en-US" altLang="zh-TW" dirty="0" smtClean="0"/>
              <a:t>If we draw two points at random from the unit ball, </a:t>
            </a:r>
          </a:p>
          <a:p>
            <a:r>
              <a:rPr lang="zh-TW" altLang="en-US" dirty="0"/>
              <a:t>　</a:t>
            </a:r>
            <a:r>
              <a:rPr lang="zh-TW" altLang="en-US" dirty="0" smtClean="0"/>
              <a:t>　</a:t>
            </a:r>
            <a:r>
              <a:rPr lang="en-US" altLang="zh-TW" dirty="0" smtClean="0"/>
              <a:t>With high probability their vectors will be nearly orthogonal to each other.</a:t>
            </a:r>
            <a:r>
              <a:rPr lang="zh-TW" altLang="en-US" dirty="0" smtClean="0"/>
              <a:t>」相符</a:t>
            </a:r>
            <a:endParaRPr lang="en-US" altLang="zh-TW" dirty="0" smtClean="0"/>
          </a:p>
        </p:txBody>
      </p:sp>
      <p:cxnSp>
        <p:nvCxnSpPr>
          <p:cNvPr id="12" name="肘形接點 11"/>
          <p:cNvCxnSpPr/>
          <p:nvPr/>
        </p:nvCxnSpPr>
        <p:spPr>
          <a:xfrm rot="16200000" flipH="1">
            <a:off x="2053066" y="4530557"/>
            <a:ext cx="1021680" cy="735106"/>
          </a:xfrm>
          <a:prstGeom prst="bentConnector2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unit Cube</a:t>
            </a:r>
            <a:br>
              <a:rPr lang="en-US" altLang="zh-TW" dirty="0" smtClean="0"/>
            </a:br>
            <a:r>
              <a:rPr lang="en-US" altLang="zh-TW" dirty="0"/>
              <a:t>The Equator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Cube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Equator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perpendicular distance of a point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dirty="0" smtClean="0"/>
                  <a:t> to the Equator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Lemma 1.4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 point picked at random in a unit cube will be within distance t of the equator with probability at least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24" y="686048"/>
            <a:ext cx="3195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7065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Lemma 1.5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independent random variables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For any positive integer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7065" cy="4351338"/>
              </a:xfrm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Chernoff Bounds</a:t>
                </a:r>
              </a:p>
              <a:p>
                <a:r>
                  <a:rPr lang="en-US" altLang="zh-TW" dirty="0" smtClean="0"/>
                  <a:t>Theorem 1.6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as in the Lemma 1.5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≤3∙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0&lt;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Master Tail Bounds Theorem</a:t>
                </a:r>
              </a:p>
              <a:p>
                <a:r>
                  <a:rPr lang="en-US" altLang="zh-TW" dirty="0" smtClean="0"/>
                  <a:t>Theorem 2.5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mutually independent random variables with zero mean and variance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Assume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=3,4,…,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800" y="365125"/>
            <a:ext cx="3195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 smtClean="0"/>
              <a:t>The Sphere and the Cube in Higher </a:t>
            </a:r>
            <a:r>
              <a:rPr lang="en-US" altLang="zh-TW" dirty="0" smtClean="0"/>
              <a:t>Dimensions</a:t>
            </a:r>
          </a:p>
          <a:p>
            <a:endParaRPr lang="en-US" altLang="zh-TW" dirty="0"/>
          </a:p>
          <a:p>
            <a:r>
              <a:rPr lang="en-US" altLang="zh-TW" dirty="0"/>
              <a:t>Other Issues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66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Sphere</a:t>
            </a:r>
            <a:r>
              <a:rPr lang="en-US" altLang="zh-TW" sz="5400" dirty="0" smtClean="0"/>
              <a:t> and the </a:t>
            </a:r>
            <a:r>
              <a:rPr lang="en-US" altLang="zh-TW" dirty="0" smtClean="0">
                <a:solidFill>
                  <a:srgbClr val="FF0000"/>
                </a:solidFill>
              </a:rPr>
              <a:t>Cube</a:t>
            </a:r>
            <a:r>
              <a:rPr lang="en-US" altLang="zh-TW" sz="5400" dirty="0" smtClean="0"/>
              <a:t>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in </a:t>
            </a:r>
            <a:r>
              <a:rPr lang="en-US" altLang="zh-TW" dirty="0" smtClean="0">
                <a:solidFill>
                  <a:srgbClr val="FF0000"/>
                </a:solidFill>
              </a:rPr>
              <a:t>Higher Dimensions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4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entered at the origin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9788" y="150032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The unit Sphere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>
          <a:xfrm>
            <a:off x="6172200" y="1500324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The unit Cube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4236"/>
            <a:ext cx="10058400" cy="4316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98775" y="2785276"/>
                <a:ext cx="522194" cy="6741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75" y="2785276"/>
                <a:ext cx="522194" cy="67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564294" y="543974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d=2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96202" y="543974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d=4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96404" y="5439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41544" y="498387"/>
                <a:ext cx="5166799" cy="118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The distance from the origin to a vertex of a unit cube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44" y="498387"/>
                <a:ext cx="5166799" cy="1187697"/>
              </a:xfrm>
              <a:prstGeom prst="rect">
                <a:avLst/>
              </a:prstGeom>
              <a:blipFill>
                <a:blip r:embed="rId4"/>
                <a:stretch>
                  <a:fillRect l="-1063" t="-3077" r="-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326364" y="2294700"/>
                <a:ext cx="534312" cy="6760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2294700"/>
                <a:ext cx="534312" cy="676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 and Surface Area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08989"/>
                  </p:ext>
                </p:extLst>
              </p:nvPr>
            </p:nvGraphicFramePr>
            <p:xfrm>
              <a:off x="1330189" y="1494107"/>
              <a:ext cx="8513678" cy="24646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12316">
                      <a:extLst>
                        <a:ext uri="{9D8B030D-6E8A-4147-A177-3AD203B41FA5}">
                          <a16:colId xmlns:a16="http://schemas.microsoft.com/office/drawing/2014/main" val="576482445"/>
                        </a:ext>
                      </a:extLst>
                    </a:gridCol>
                    <a:gridCol w="4292029">
                      <a:extLst>
                        <a:ext uri="{9D8B030D-6E8A-4147-A177-3AD203B41FA5}">
                          <a16:colId xmlns:a16="http://schemas.microsoft.com/office/drawing/2014/main" val="7227945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35931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 Sphere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</a:t>
                          </a:r>
                          <a:r>
                            <a:rPr lang="en-US" altLang="zh-TW" baseline="0" dirty="0" smtClean="0"/>
                            <a:t> Cube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74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Surface 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nary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1803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Volume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nary>
                                      <m:naryPr>
                                        <m:limLoc m:val="undOvr"/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p>
                                          <m:sSup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𝑑𝑟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4309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08989"/>
                  </p:ext>
                </p:extLst>
              </p:nvPr>
            </p:nvGraphicFramePr>
            <p:xfrm>
              <a:off x="1330189" y="1494107"/>
              <a:ext cx="8513678" cy="24646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12316">
                      <a:extLst>
                        <a:ext uri="{9D8B030D-6E8A-4147-A177-3AD203B41FA5}">
                          <a16:colId xmlns:a16="http://schemas.microsoft.com/office/drawing/2014/main" val="576482445"/>
                        </a:ext>
                      </a:extLst>
                    </a:gridCol>
                    <a:gridCol w="4292029">
                      <a:extLst>
                        <a:ext uri="{9D8B030D-6E8A-4147-A177-3AD203B41FA5}">
                          <a16:colId xmlns:a16="http://schemas.microsoft.com/office/drawing/2014/main" val="7227945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35931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 Sphere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</a:t>
                          </a:r>
                          <a:r>
                            <a:rPr lang="en-US" altLang="zh-TW" baseline="0" dirty="0" smtClean="0"/>
                            <a:t> Cube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747855"/>
                      </a:ext>
                    </a:extLst>
                  </a:tr>
                  <a:tr h="104692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Surface 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69" t="-38372" r="-6377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180349"/>
                      </a:ext>
                    </a:extLst>
                  </a:tr>
                  <a:tr h="104692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Volume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69" t="-138372" r="-6377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43096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圖片 1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60" y="3958797"/>
            <a:ext cx="3803233" cy="2880000"/>
          </a:xfrm>
          <a:prstGeom prst="rect">
            <a:avLst/>
          </a:prstGeom>
        </p:spPr>
      </p:pic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2867891" y="1911927"/>
            <a:ext cx="4256116" cy="2046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內容版面配置區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6560701"/>
                  </p:ext>
                </p:extLst>
              </p:nvPr>
            </p:nvGraphicFramePr>
            <p:xfrm>
              <a:off x="189808" y="487274"/>
              <a:ext cx="11780520" cy="5939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1043">
                      <a:extLst>
                        <a:ext uri="{9D8B030D-6E8A-4147-A177-3AD203B41FA5}">
                          <a16:colId xmlns:a16="http://schemas.microsoft.com/office/drawing/2014/main" val="1273372679"/>
                        </a:ext>
                      </a:extLst>
                    </a:gridCol>
                    <a:gridCol w="3466407">
                      <a:extLst>
                        <a:ext uri="{9D8B030D-6E8A-4147-A177-3AD203B41FA5}">
                          <a16:colId xmlns:a16="http://schemas.microsoft.com/office/drawing/2014/main" val="3713244336"/>
                        </a:ext>
                      </a:extLst>
                    </a:gridCol>
                    <a:gridCol w="4813070">
                      <a:extLst>
                        <a:ext uri="{9D8B030D-6E8A-4147-A177-3AD203B41FA5}">
                          <a16:colId xmlns:a16="http://schemas.microsoft.com/office/drawing/2014/main" val="20909823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 Sphere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</a:t>
                          </a:r>
                          <a:r>
                            <a:rPr lang="en-US" altLang="zh-TW" baseline="0" dirty="0" smtClean="0"/>
                            <a:t> Cube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52395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The</a:t>
                          </a:r>
                          <a:r>
                            <a:rPr lang="en-US" altLang="zh-TW" baseline="0" dirty="0" smtClean="0"/>
                            <a:t> Volume is near the Equator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9941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d-dimensional sphere of radius r is within distance</a:t>
                          </a:r>
                          <a:r>
                            <a:rPr lang="en-US" altLang="zh-TW" sz="1400" baseline="0" dirty="0" smtClean="0"/>
                            <a:t>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TW" sz="1400" dirty="0" smtClean="0"/>
                            <a:t>) </a:t>
                          </a:r>
                        </a:p>
                        <a:p>
                          <a:r>
                            <a:rPr lang="en-US" altLang="zh-TW" sz="1400" dirty="0" smtClean="0"/>
                            <a:t>of the equator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unit cube is within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(1) of equator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963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The Volume is in a Narrow Annulus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57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d-dimensional sphere of radius r is contained in an annulus of width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</a:t>
                          </a:r>
                          <a:r>
                            <a:rPr lang="en-US" altLang="zh-TW" sz="1400" i="1" dirty="0" smtClean="0"/>
                            <a:t>r</a:t>
                          </a:r>
                          <a:r>
                            <a:rPr lang="en-US" altLang="zh-TW" sz="1400" dirty="0" smtClean="0"/>
                            <a:t>/</a:t>
                          </a:r>
                          <a:r>
                            <a:rPr lang="en-US" altLang="zh-TW" sz="1400" i="1" dirty="0" smtClean="0"/>
                            <a:t>d</a:t>
                          </a:r>
                          <a:r>
                            <a:rPr lang="en-US" altLang="zh-TW" sz="1400" dirty="0" smtClean="0"/>
                            <a:t>) near the boundary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unit cube is in an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(1/</a:t>
                          </a:r>
                          <a:r>
                            <a:rPr lang="en-US" altLang="zh-TW" sz="1400" i="1" dirty="0" smtClean="0"/>
                            <a:t>d</a:t>
                          </a:r>
                          <a:r>
                            <a:rPr lang="en-US" altLang="zh-TW" sz="1400" dirty="0" smtClean="0"/>
                            <a:t>) annulus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13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內容版面配置區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6560701"/>
                  </p:ext>
                </p:extLst>
              </p:nvPr>
            </p:nvGraphicFramePr>
            <p:xfrm>
              <a:off x="189808" y="487274"/>
              <a:ext cx="11780520" cy="5939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1043">
                      <a:extLst>
                        <a:ext uri="{9D8B030D-6E8A-4147-A177-3AD203B41FA5}">
                          <a16:colId xmlns:a16="http://schemas.microsoft.com/office/drawing/2014/main" val="1273372679"/>
                        </a:ext>
                      </a:extLst>
                    </a:gridCol>
                    <a:gridCol w="3466407">
                      <a:extLst>
                        <a:ext uri="{9D8B030D-6E8A-4147-A177-3AD203B41FA5}">
                          <a16:colId xmlns:a16="http://schemas.microsoft.com/office/drawing/2014/main" val="3713244336"/>
                        </a:ext>
                      </a:extLst>
                    </a:gridCol>
                    <a:gridCol w="4813070">
                      <a:extLst>
                        <a:ext uri="{9D8B030D-6E8A-4147-A177-3AD203B41FA5}">
                          <a16:colId xmlns:a16="http://schemas.microsoft.com/office/drawing/2014/main" val="20909823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 Sphere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The unit</a:t>
                          </a:r>
                          <a:r>
                            <a:rPr lang="en-US" altLang="zh-TW" baseline="0" dirty="0" smtClean="0"/>
                            <a:t> Cube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5239578"/>
                      </a:ext>
                    </a:extLst>
                  </a:tr>
                  <a:tr h="2011680">
                    <a:tc rowSpan="2"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The</a:t>
                          </a:r>
                          <a:r>
                            <a:rPr lang="en-US" altLang="zh-TW" baseline="0" dirty="0" smtClean="0"/>
                            <a:t> Volume is near the Equator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994117"/>
                      </a:ext>
                    </a:extLst>
                  </a:tr>
                  <a:tr h="813943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054" t="-294776" r="-139543" b="-344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unit cube is within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(1) of equator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96355"/>
                      </a:ext>
                    </a:extLst>
                  </a:tr>
                  <a:tr h="2011680">
                    <a:tc rowSpan="2"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The Volume is in a Narrow Annulus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en-US" altLang="zh-TW" dirty="0" smtClean="0"/>
                        </a:p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5735"/>
                      </a:ext>
                    </a:extLst>
                  </a:tr>
                  <a:tr h="73152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d-dimensional sphere of radius r is contained in an annulus of width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</a:t>
                          </a:r>
                          <a:r>
                            <a:rPr lang="en-US" altLang="zh-TW" sz="1400" i="1" dirty="0" smtClean="0"/>
                            <a:t>r</a:t>
                          </a:r>
                          <a:r>
                            <a:rPr lang="en-US" altLang="zh-TW" sz="1400" dirty="0" smtClean="0"/>
                            <a:t>/</a:t>
                          </a:r>
                          <a:r>
                            <a:rPr lang="en-US" altLang="zh-TW" sz="1400" i="1" dirty="0" smtClean="0"/>
                            <a:t>d</a:t>
                          </a:r>
                          <a:r>
                            <a:rPr lang="en-US" altLang="zh-TW" sz="1400" dirty="0" smtClean="0"/>
                            <a:t>) near the boundary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Most of the volume of the unit cube is in an </a:t>
                          </a:r>
                          <a:r>
                            <a:rPr lang="en-US" altLang="zh-TW" sz="1400" i="1" dirty="0" smtClean="0"/>
                            <a:t>O</a:t>
                          </a:r>
                          <a:r>
                            <a:rPr lang="en-US" altLang="zh-TW" sz="1400" dirty="0" smtClean="0"/>
                            <a:t>(1/</a:t>
                          </a:r>
                          <a:r>
                            <a:rPr lang="en-US" altLang="zh-TW" sz="1400" i="1" dirty="0" smtClean="0"/>
                            <a:t>d</a:t>
                          </a:r>
                          <a:r>
                            <a:rPr lang="en-US" altLang="zh-TW" sz="1400" dirty="0" smtClean="0"/>
                            <a:t>) annulus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1356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圖片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67" y="963954"/>
            <a:ext cx="2090561" cy="1800000"/>
          </a:xfrm>
          <a:prstGeom prst="rect">
            <a:avLst/>
          </a:prstGeom>
        </p:spPr>
      </p:pic>
      <p:pic>
        <p:nvPicPr>
          <p:cNvPr id="4" name="圖片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98" y="3760225"/>
            <a:ext cx="3242017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51665" y="1456734"/>
                <a:ext cx="99873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65" y="1456734"/>
                <a:ext cx="99873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hlinkClick r:id="rId5" action="ppaction://hlinksldjump"/>
          </p:cNvPr>
          <p:cNvSpPr txBox="1"/>
          <p:nvPr/>
        </p:nvSpPr>
        <p:spPr>
          <a:xfrm>
            <a:off x="5011130" y="4282580"/>
            <a:ext cx="2744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hlinkClick r:id="rId5" action="ppaction://hlinksldjump"/>
              </p:cNvPr>
              <p:cNvSpPr txBox="1"/>
              <p:nvPr/>
            </p:nvSpPr>
            <p:spPr>
              <a:xfrm>
                <a:off x="6642728" y="4183899"/>
                <a:ext cx="382733" cy="566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hlinkClick r:id="rId8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28" y="4183899"/>
                <a:ext cx="382733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15" y="3751912"/>
            <a:ext cx="4618525" cy="1800000"/>
          </a:xfrm>
          <a:prstGeom prst="rect">
            <a:avLst/>
          </a:prstGeom>
        </p:spPr>
      </p:pic>
      <p:pic>
        <p:nvPicPr>
          <p:cNvPr id="11" name="圖片 1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77" y="963954"/>
            <a:ext cx="3195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Generating Points Uniformly at Random from a Ball</a:t>
            </a:r>
          </a:p>
          <a:p>
            <a:r>
              <a:rPr lang="en-US" altLang="zh-TW" dirty="0" smtClean="0"/>
              <a:t>Gaussians in High Dimension</a:t>
            </a:r>
          </a:p>
          <a:p>
            <a:r>
              <a:rPr lang="en-US" altLang="zh-TW" dirty="0" smtClean="0"/>
              <a:t>Random Projection</a:t>
            </a:r>
          </a:p>
          <a:p>
            <a:r>
              <a:rPr lang="en-US" altLang="zh-TW" dirty="0" smtClean="0"/>
              <a:t>Separating </a:t>
            </a:r>
            <a:r>
              <a:rPr lang="en-US" altLang="zh-TW" dirty="0" smtClean="0"/>
              <a:t>Gaussians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3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Generating Points Uniformly at Random from a </a:t>
            </a:r>
            <a:r>
              <a:rPr lang="en-US" altLang="zh-TW" dirty="0" smtClean="0"/>
              <a:t>Ball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0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474042" y="3031798"/>
                <a:ext cx="471795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 smtClean="0"/>
              </a:p>
              <a:p>
                <a:pPr marL="342900" indent="-342900">
                  <a:buAutoNum type="arabicPeriod"/>
                </a:pPr>
                <a:endParaRPr lang="en-US" altLang="zh-TW" sz="2000" dirty="0"/>
              </a:p>
              <a:p>
                <a:pPr marL="342900" indent="-342900">
                  <a:buAutoNum type="arabicPeriod"/>
                </a:pPr>
                <a:r>
                  <a:rPr lang="en-US" altLang="zh-TW" sz="2000" dirty="0" smtClean="0"/>
                  <a:t>Normalizing 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AutoNum type="arabicPeriod"/>
                </a:pPr>
                <a:endParaRPr lang="en-US" altLang="zh-TW" sz="2000" dirty="0"/>
              </a:p>
              <a:p>
                <a:pPr marL="342900" indent="-342900">
                  <a:buAutoNum type="arabicPeriod"/>
                </a:pPr>
                <a:r>
                  <a:rPr lang="en-US" altLang="zh-TW" sz="2000" dirty="0" smtClean="0"/>
                  <a:t>Generate a point uniformly over the ball 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by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42" y="3031798"/>
                <a:ext cx="4717958" cy="1938992"/>
              </a:xfrm>
              <a:prstGeom prst="rect">
                <a:avLst/>
              </a:prstGeom>
              <a:blipFill>
                <a:blip r:embed="rId3"/>
                <a:stretch>
                  <a:fillRect l="-1292" t="-1572" r="-388"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14629</TotalTime>
  <Words>435</Words>
  <Application>Microsoft Office PowerPoint</Application>
  <PresentationFormat>寬螢幕</PresentationFormat>
  <Paragraphs>187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Cambria Math</vt:lpstr>
      <vt:lpstr>Times New Roman</vt:lpstr>
      <vt:lpstr>Office 佈景主題</vt:lpstr>
      <vt:lpstr>High-Dimensional Space</vt:lpstr>
      <vt:lpstr>感謝</vt:lpstr>
      <vt:lpstr>Outline</vt:lpstr>
      <vt:lpstr>The Sphere and the Cube  in Higher Dimensions</vt:lpstr>
      <vt:lpstr>Centered at the origin</vt:lpstr>
      <vt:lpstr>Volume and Surface Area</vt:lpstr>
      <vt:lpstr>PowerPoint 簡報</vt:lpstr>
      <vt:lpstr>Other Issues</vt:lpstr>
      <vt:lpstr>Generating Points Uniformly at Random from a Ball</vt:lpstr>
      <vt:lpstr>Gaussians in High Dimension</vt:lpstr>
      <vt:lpstr>Random Projection</vt:lpstr>
      <vt:lpstr>PowerPoint 簡報</vt:lpstr>
      <vt:lpstr>Separating Gaussians</vt:lpstr>
      <vt:lpstr>Thank you</vt:lpstr>
      <vt:lpstr>The volume and Surface Area of the sphere</vt:lpstr>
      <vt:lpstr>The unit Sphere The Equator</vt:lpstr>
      <vt:lpstr>PowerPoint 簡報</vt:lpstr>
      <vt:lpstr>volume(A)/volume(H) ≤(upper bound volume(A))/(lower bound volume(H) )</vt:lpstr>
      <vt:lpstr>A Narrow Annulus</vt:lpstr>
      <vt:lpstr>The unit Sphere A Narrow Annulus</vt:lpstr>
      <vt:lpstr>The unit Cube The Equator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High-Dimensional Space</dc:title>
  <dc:creator>moonsita</dc:creator>
  <cp:lastModifiedBy>moonsita</cp:lastModifiedBy>
  <cp:revision>68</cp:revision>
  <dcterms:created xsi:type="dcterms:W3CDTF">2019-10-09T07:15:58Z</dcterms:created>
  <dcterms:modified xsi:type="dcterms:W3CDTF">2019-10-24T03:47:19Z</dcterms:modified>
</cp:coreProperties>
</file>