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30"/>
  </p:notesMasterIdLst>
  <p:handoutMasterIdLst>
    <p:handoutMasterId r:id="rId31"/>
  </p:handoutMasterIdLst>
  <p:sldIdLst>
    <p:sldId id="297" r:id="rId2"/>
    <p:sldId id="331" r:id="rId3"/>
    <p:sldId id="356" r:id="rId4"/>
    <p:sldId id="333" r:id="rId5"/>
    <p:sldId id="334" r:id="rId6"/>
    <p:sldId id="335" r:id="rId7"/>
    <p:sldId id="336" r:id="rId8"/>
    <p:sldId id="337" r:id="rId9"/>
    <p:sldId id="339" r:id="rId10"/>
    <p:sldId id="338" r:id="rId11"/>
    <p:sldId id="340" r:id="rId12"/>
    <p:sldId id="341" r:id="rId13"/>
    <p:sldId id="342" r:id="rId14"/>
    <p:sldId id="343" r:id="rId15"/>
    <p:sldId id="346" r:id="rId16"/>
    <p:sldId id="348" r:id="rId17"/>
    <p:sldId id="347" r:id="rId18"/>
    <p:sldId id="344" r:id="rId19"/>
    <p:sldId id="350" r:id="rId20"/>
    <p:sldId id="349" r:id="rId21"/>
    <p:sldId id="357" r:id="rId22"/>
    <p:sldId id="358" r:id="rId23"/>
    <p:sldId id="352" r:id="rId24"/>
    <p:sldId id="351" r:id="rId25"/>
    <p:sldId id="345" r:id="rId26"/>
    <p:sldId id="353" r:id="rId27"/>
    <p:sldId id="354" r:id="rId28"/>
    <p:sldId id="355" r:id="rId29"/>
  </p:sldIdLst>
  <p:sldSz cx="12192000" cy="6858000"/>
  <p:notesSz cx="6797675" cy="987425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2FDE"/>
    <a:srgbClr val="3F7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74194" autoAdjust="0"/>
  </p:normalViewPr>
  <p:slideViewPr>
    <p:cSldViewPr snapToGrid="0">
      <p:cViewPr varScale="1">
        <p:scale>
          <a:sx n="66" d="100"/>
          <a:sy n="66" d="100"/>
        </p:scale>
        <p:origin x="48" y="900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1842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F5CF5-96FB-46A8-9DA8-EADE29F7E1EA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1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0444" y="9378825"/>
            <a:ext cx="2945659" cy="495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EB9DB3-A9B8-4117-8DBC-16744569D9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0999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C33E5-5940-43D4-8A73-A3DB41F60060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6663"/>
            <a:ext cx="5921375" cy="33321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451" y="4751389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78508-34F1-4EB3-8511-57DDF2B1D8A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3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78508-34F1-4EB3-8511-57DDF2B1D8A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9005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78508-34F1-4EB3-8511-57DDF2B1D8A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423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78508-34F1-4EB3-8511-57DDF2B1D8A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2723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78508-34F1-4EB3-8511-57DDF2B1D8A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5731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78508-34F1-4EB3-8511-57DDF2B1D8A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5857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78508-34F1-4EB3-8511-57DDF2B1D8A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0797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aseline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C78508-34F1-4EB3-8511-57DDF2B1D8A1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4109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19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445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3970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699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47722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52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627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33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381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4549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D46C-06E1-4DDD-97D5-9C6320F8F1E4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4981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FD46C-06E1-4DDD-97D5-9C6320F8F1E4}" type="datetimeFigureOut">
              <a:rPr lang="zh-TW" altLang="en-US" smtClean="0"/>
              <a:t>2019/7/18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CD548C-E184-4A43-B92E-F23683AAEF8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782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21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18.xml"/><Relationship Id="rId7" Type="http://schemas.openxmlformats.org/officeDocument/2006/relationships/image" Target="../media/image22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6.png"/><Relationship Id="rId5" Type="http://schemas.openxmlformats.org/officeDocument/2006/relationships/tags" Target="../tags/tag20.xml"/><Relationship Id="rId10" Type="http://schemas.openxmlformats.org/officeDocument/2006/relationships/image" Target="../media/image25.png"/><Relationship Id="rId4" Type="http://schemas.openxmlformats.org/officeDocument/2006/relationships/tags" Target="../tags/tag19.xml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23.xml"/><Relationship Id="rId7" Type="http://schemas.openxmlformats.org/officeDocument/2006/relationships/image" Target="../media/image28.png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27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24.xml"/><Relationship Id="rId9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tags" Target="../tags/tag35.xml"/><Relationship Id="rId7" Type="http://schemas.openxmlformats.org/officeDocument/2006/relationships/image" Target="../media/image42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41.png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6.xml"/><Relationship Id="rId9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8.xml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9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tags" Target="../tags/tag42.xml"/><Relationship Id="rId7" Type="http://schemas.openxmlformats.org/officeDocument/2006/relationships/image" Target="../media/image51.png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6" Type="http://schemas.openxmlformats.org/officeDocument/2006/relationships/image" Target="../media/image50.png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54.png"/><Relationship Id="rId4" Type="http://schemas.openxmlformats.org/officeDocument/2006/relationships/tags" Target="../tags/tag43.xml"/><Relationship Id="rId9" Type="http://schemas.openxmlformats.org/officeDocument/2006/relationships/image" Target="../media/image5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4.xml"/><Relationship Id="rId7" Type="http://schemas.openxmlformats.org/officeDocument/2006/relationships/image" Target="../media/image8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7.xml"/><Relationship Id="rId12" Type="http://schemas.openxmlformats.org/officeDocument/2006/relationships/image" Target="../media/image17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16.png"/><Relationship Id="rId5" Type="http://schemas.openxmlformats.org/officeDocument/2006/relationships/tags" Target="../tags/tag11.xml"/><Relationship Id="rId10" Type="http://schemas.openxmlformats.org/officeDocument/2006/relationships/image" Target="../media/image15.png"/><Relationship Id="rId4" Type="http://schemas.openxmlformats.org/officeDocument/2006/relationships/tags" Target="../tags/tag10.xml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7633">
              <a:srgbClr val="D6E6F4"/>
            </a:gs>
            <a:gs pos="29378">
              <a:srgbClr val="DDEAF6"/>
            </a:gs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25F32D1-400E-4906-8F00-236C86F6A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64458" y="569356"/>
            <a:ext cx="12917713" cy="75097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7200" dirty="0" smtClean="0">
                <a:solidFill>
                  <a:schemeClr val="accent5">
                    <a:lumMod val="50000"/>
                  </a:schemeClr>
                </a:solidFill>
              </a:rPr>
              <a:t>Limiting Spectral Distribution </a:t>
            </a:r>
            <a:endParaRPr lang="en-US" altLang="zh-TW" sz="72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 smtClean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2019.07.18</a:t>
            </a:r>
            <a:endParaRPr lang="en-US" altLang="zh-TW" sz="32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2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6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Shao-</a:t>
            </a:r>
            <a:r>
              <a:rPr lang="en-US" altLang="zh-TW" sz="3600" dirty="0" err="1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Hsuan</a:t>
            </a:r>
            <a:r>
              <a:rPr lang="en-US" altLang="zh-TW" sz="3600" dirty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TW" sz="3600" dirty="0" smtClean="0">
                <a:ln w="0"/>
                <a:solidFill>
                  <a:schemeClr val="accent5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Wang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zh-TW" sz="3600" dirty="0">
              <a:ln w="0"/>
              <a:solidFill>
                <a:schemeClr val="accent5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TW" sz="3200" dirty="0"/>
              <a:t> </a:t>
            </a:r>
            <a:endParaRPr lang="en-US" altLang="zh-TW" sz="2400" dirty="0">
              <a:solidFill>
                <a:schemeClr val="tx2">
                  <a:lumMod val="75000"/>
                </a:schemeClr>
              </a:solidFill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zh-TW" altLang="zh-TW" sz="240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286" y="6172286"/>
            <a:ext cx="2485714" cy="6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345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841" y="2253219"/>
            <a:ext cx="10813868" cy="394666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85275" y="237636"/>
            <a:ext cx="590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Eigenvalue Statistics of Large Sample Covariance Matrices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1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56" y="1643622"/>
            <a:ext cx="11658671" cy="158933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85275" y="237636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Example: Rank selection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29" y="3742534"/>
            <a:ext cx="10240004" cy="36693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25" y="4930315"/>
            <a:ext cx="6489603" cy="135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3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5275" y="237636"/>
            <a:ext cx="590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Linear spectral statistic of </a:t>
            </a:r>
          </a:p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he sample covariance matrix  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836" y="963332"/>
            <a:ext cx="364800" cy="302933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298" y="1991961"/>
            <a:ext cx="6124803" cy="460799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524" y="3508704"/>
            <a:ext cx="6459737" cy="1036797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10" y="4980513"/>
            <a:ext cx="4277336" cy="35199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438" y="5927181"/>
            <a:ext cx="9531738" cy="32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82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5275" y="237636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Definitions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2" name="圖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8" y="1437965"/>
            <a:ext cx="11643733" cy="366933"/>
          </a:xfrm>
          <a:prstGeom prst="rect">
            <a:avLst/>
          </a:prstGeom>
        </p:spPr>
      </p:pic>
      <p:pic>
        <p:nvPicPr>
          <p:cNvPr id="22" name="圖片 2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88" y="2436119"/>
            <a:ext cx="11328002" cy="248106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41" y="5548407"/>
            <a:ext cx="5478402" cy="851200"/>
          </a:xfrm>
          <a:prstGeom prst="rect">
            <a:avLst/>
          </a:prstGeom>
        </p:spPr>
      </p:pic>
      <p:pic>
        <p:nvPicPr>
          <p:cNvPr id="21" name="圖片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384" y="5548406"/>
            <a:ext cx="5209602" cy="8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7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05" y="1768465"/>
            <a:ext cx="10711470" cy="19242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305" y="5084981"/>
            <a:ext cx="10498139" cy="75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40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791" y="1884579"/>
            <a:ext cx="10564271" cy="2692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9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001" y="1928123"/>
            <a:ext cx="9952001" cy="695467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258" y="4330236"/>
            <a:ext cx="6786135" cy="11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52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08" y="2868924"/>
            <a:ext cx="11561905" cy="1352381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5046" y="313619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Characteristic 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95046" y="2143817"/>
            <a:ext cx="11506667" cy="2802594"/>
          </a:xfrm>
          <a:prstGeom prst="rect">
            <a:avLst/>
          </a:prstGeom>
          <a:solidFill>
            <a:schemeClr val="accent1">
              <a:lumMod val="40000"/>
              <a:lumOff val="60000"/>
              <a:alpha val="1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8309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34" y="1507208"/>
            <a:ext cx="11442002" cy="408199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10742" y="5589207"/>
            <a:ext cx="7416801" cy="811567"/>
          </a:xfrm>
          <a:prstGeom prst="rect">
            <a:avLst/>
          </a:prstGeom>
          <a:solidFill>
            <a:schemeClr val="accent1">
              <a:lumMod val="40000"/>
              <a:lumOff val="60000"/>
              <a:alpha val="1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705" y="5721924"/>
            <a:ext cx="7048534" cy="546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09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/>
          <p:cNvSpPr txBox="1"/>
          <p:nvPr/>
        </p:nvSpPr>
        <p:spPr>
          <a:xfrm>
            <a:off x="395046" y="313619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Random matrix 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901" y="2940483"/>
            <a:ext cx="4306952" cy="117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95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227" y="196770"/>
            <a:ext cx="4514127" cy="6438477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283409" y="1010420"/>
            <a:ext cx="421025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b="1" dirty="0"/>
              <a:t>Introduction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Limiting Spectral Distributions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CLT for Linear Spectral </a:t>
            </a:r>
            <a:r>
              <a:rPr lang="en-US" altLang="zh-TW" b="1" dirty="0" smtClean="0"/>
              <a:t>Statistics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The </a:t>
            </a:r>
            <a:r>
              <a:rPr lang="en-US" altLang="zh-TW" b="1" dirty="0" smtClean="0"/>
              <a:t>Generalized </a:t>
            </a:r>
            <a:r>
              <a:rPr lang="en-US" altLang="zh-TW" b="1" dirty="0"/>
              <a:t>Variance and Multiple Correlation </a:t>
            </a:r>
            <a:r>
              <a:rPr lang="en-US" altLang="zh-TW" b="1" dirty="0" smtClean="0"/>
              <a:t>Coefficient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The </a:t>
            </a:r>
            <a:r>
              <a:rPr lang="en-US" altLang="zh-TW" b="1" dirty="0" smtClean="0"/>
              <a:t>     -Statistic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Classification of </a:t>
            </a:r>
            <a:r>
              <a:rPr lang="en-US" altLang="zh-TW" b="1" dirty="0" smtClean="0"/>
              <a:t>Data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Testing the General Linear </a:t>
            </a:r>
            <a:r>
              <a:rPr lang="en-US" altLang="zh-TW" b="1" dirty="0" smtClean="0"/>
              <a:t>Hypothesis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Testing Independence of Sets of </a:t>
            </a:r>
            <a:r>
              <a:rPr lang="en-US" altLang="zh-TW" b="1" dirty="0" smtClean="0"/>
              <a:t>Variates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Testing Hypotheses of Equality of Covariance </a:t>
            </a:r>
            <a:r>
              <a:rPr lang="en-US" altLang="zh-TW" b="1" dirty="0" smtClean="0"/>
              <a:t>Matrices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Estimation of the Population Spectral </a:t>
            </a:r>
            <a:r>
              <a:rPr lang="en-US" altLang="zh-TW" b="1" dirty="0" smtClean="0"/>
              <a:t>Distribution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Large-Dimensional Spiked Population </a:t>
            </a:r>
            <a:r>
              <a:rPr lang="en-US" altLang="zh-TW" b="1" dirty="0" smtClean="0"/>
              <a:t>Models</a:t>
            </a:r>
          </a:p>
          <a:p>
            <a:pPr marL="342900" indent="-342900">
              <a:buAutoNum type="arabicPeriod"/>
            </a:pPr>
            <a:r>
              <a:rPr lang="en-US" altLang="zh-TW" b="1" dirty="0"/>
              <a:t>Efficient </a:t>
            </a:r>
            <a:r>
              <a:rPr lang="en-US" altLang="zh-TW" b="1" dirty="0" smtClean="0"/>
              <a:t>Optimization </a:t>
            </a:r>
            <a:r>
              <a:rPr lang="en-US" altLang="zh-TW" b="1" dirty="0"/>
              <a:t>of a Large Financial Portfolio</a:t>
            </a:r>
            <a:endParaRPr lang="zh-TW" altLang="en-US" b="1" dirty="0"/>
          </a:p>
        </p:txBody>
      </p:sp>
      <p:pic>
        <p:nvPicPr>
          <p:cNvPr id="7" name="圖片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573" y="2447404"/>
            <a:ext cx="241371" cy="1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414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286" y="1586143"/>
            <a:ext cx="11371428" cy="3685714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95046" y="313619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err="1" smtClean="0">
                <a:solidFill>
                  <a:schemeClr val="accent5">
                    <a:lumMod val="50000"/>
                  </a:schemeClr>
                </a:solidFill>
              </a:rPr>
              <a:t>Marcenko-Pastur</a:t>
            </a:r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sz="3600" dirty="0" err="1" smtClean="0">
                <a:solidFill>
                  <a:schemeClr val="accent5">
                    <a:lumMod val="50000"/>
                  </a:schemeClr>
                </a:solidFill>
              </a:rPr>
              <a:t>Distriubtions</a:t>
            </a:r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5047" y="1265195"/>
            <a:ext cx="11506667" cy="4327609"/>
          </a:xfrm>
          <a:prstGeom prst="rect">
            <a:avLst/>
          </a:prstGeom>
          <a:solidFill>
            <a:schemeClr val="accent1">
              <a:lumMod val="40000"/>
              <a:lumOff val="60000"/>
              <a:alpha val="1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31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圖片 3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66" y="1600580"/>
            <a:ext cx="10022399" cy="874667"/>
          </a:xfrm>
          <a:prstGeom prst="rect">
            <a:avLst/>
          </a:prstGeom>
        </p:spPr>
      </p:pic>
      <p:pic>
        <p:nvPicPr>
          <p:cNvPr id="41" name="圖片 4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198" y="852304"/>
            <a:ext cx="6131200" cy="317867"/>
          </a:xfrm>
          <a:prstGeom prst="rect">
            <a:avLst/>
          </a:prstGeom>
        </p:spPr>
      </p:pic>
      <p:pic>
        <p:nvPicPr>
          <p:cNvPr id="42" name="圖片 4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94" y="2905658"/>
            <a:ext cx="11118943" cy="1640532"/>
          </a:xfrm>
          <a:prstGeom prst="rect">
            <a:avLst/>
          </a:prstGeom>
        </p:spPr>
      </p:pic>
      <p:pic>
        <p:nvPicPr>
          <p:cNvPr id="43" name="圖片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195" y="4825284"/>
            <a:ext cx="9809071" cy="2018133"/>
          </a:xfrm>
          <a:prstGeom prst="rect">
            <a:avLst/>
          </a:prstGeom>
        </p:spPr>
      </p:pic>
      <p:sp>
        <p:nvSpPr>
          <p:cNvPr id="44" name="文字方塊 43"/>
          <p:cNvSpPr txBox="1"/>
          <p:nvPr/>
        </p:nvSpPr>
        <p:spPr>
          <a:xfrm>
            <a:off x="395046" y="313619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Remark</a:t>
            </a:r>
            <a:r>
              <a:rPr lang="zh-TW" altLang="en-US" sz="36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1:  </a:t>
            </a:r>
            <a:r>
              <a:rPr lang="en-US" altLang="zh-TW" dirty="0"/>
              <a:t> 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170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395046" y="313619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Remark 2:  </a:t>
            </a:r>
            <a:r>
              <a:rPr lang="en-US" altLang="zh-TW" dirty="0"/>
              <a:t> 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64" y="1509487"/>
            <a:ext cx="12014936" cy="497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07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2952" y="459171"/>
            <a:ext cx="7066667" cy="614285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74" y="638628"/>
            <a:ext cx="1410133" cy="3136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8192419" y="5747657"/>
            <a:ext cx="1727200" cy="290285"/>
          </a:xfrm>
          <a:prstGeom prst="rect">
            <a:avLst/>
          </a:prstGeom>
          <a:solidFill>
            <a:srgbClr val="FFFF00">
              <a:alpha val="16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398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667657"/>
            <a:ext cx="4492800" cy="354133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173" y="1399334"/>
            <a:ext cx="6282285" cy="5458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76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72" y="667658"/>
            <a:ext cx="2406399" cy="317867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5142" y="2574496"/>
            <a:ext cx="7285714" cy="4085714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371" y="2039287"/>
            <a:ext cx="3276800" cy="320000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828" y="1741558"/>
            <a:ext cx="5011200" cy="725333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7599" y="6279990"/>
            <a:ext cx="1548800" cy="38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97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47" y="2939666"/>
            <a:ext cx="11488666" cy="1494667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395046" y="2285702"/>
            <a:ext cx="11506667" cy="2802594"/>
          </a:xfrm>
          <a:prstGeom prst="rect">
            <a:avLst/>
          </a:prstGeom>
          <a:solidFill>
            <a:schemeClr val="accent1">
              <a:lumMod val="40000"/>
              <a:lumOff val="60000"/>
              <a:alpha val="1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395046" y="313619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</a:rPr>
              <a:t>A fundamental theorem 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47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95046" y="313619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Sketch of the proof.</a:t>
            </a:r>
            <a:r>
              <a:rPr lang="en-US" altLang="zh-TW" dirty="0"/>
              <a:t> 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8986" y="1260285"/>
            <a:ext cx="8086571" cy="559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993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395046" y="313619"/>
            <a:ext cx="590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Remark 3:  </a:t>
            </a:r>
            <a:r>
              <a:rPr lang="en-US" altLang="zh-TW" dirty="0"/>
              <a:t> 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46" y="1632615"/>
            <a:ext cx="11383619" cy="4619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45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" y="4637647"/>
            <a:ext cx="5647619" cy="1704762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13" y="617190"/>
            <a:ext cx="6710952" cy="192666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063" y="2798466"/>
            <a:ext cx="4663810" cy="1584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8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066081" y="3514399"/>
            <a:ext cx="6935325" cy="6804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:d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975" y="2665842"/>
            <a:ext cx="9785600" cy="32213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53" y="3694636"/>
            <a:ext cx="9043199" cy="320000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853" y="4611549"/>
            <a:ext cx="6860798" cy="317867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85275" y="237636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Multivariate </a:t>
            </a:r>
            <a:r>
              <a:rPr lang="en-US" altLang="zh-TW" sz="3600" dirty="0">
                <a:solidFill>
                  <a:schemeClr val="accent5">
                    <a:lumMod val="50000"/>
                  </a:schemeClr>
                </a:solidFill>
              </a:rPr>
              <a:t>analysis problem 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033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066081" y="3514399"/>
            <a:ext cx="6935325" cy="6804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:d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275" y="237636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Large-dimensional data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32" y="1928921"/>
            <a:ext cx="11394286" cy="38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63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066081" y="3514399"/>
            <a:ext cx="6935325" cy="6804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:d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275" y="237636"/>
            <a:ext cx="590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When classical large sample theory fails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1" name="圖片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07" y="2427390"/>
            <a:ext cx="11701336" cy="2169599"/>
          </a:xfrm>
          <a:prstGeom prst="rect">
            <a:avLst/>
          </a:prstGeom>
        </p:spPr>
      </p:pic>
      <p:pic>
        <p:nvPicPr>
          <p:cNvPr id="2" name="圖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5273" y="4830665"/>
            <a:ext cx="8117332" cy="170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7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圓角矩形 5"/>
          <p:cNvSpPr/>
          <p:nvPr/>
        </p:nvSpPr>
        <p:spPr>
          <a:xfrm>
            <a:off x="2066081" y="3514399"/>
            <a:ext cx="6935325" cy="68047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/>
              <a:t>:d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85275" y="237636"/>
            <a:ext cx="59055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When classical large sample theory fails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2" name="圖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6991" y="777440"/>
            <a:ext cx="3893810" cy="786857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5" y="1784854"/>
            <a:ext cx="3430401" cy="317867"/>
          </a:xfrm>
          <a:prstGeom prst="rect">
            <a:avLst/>
          </a:prstGeom>
        </p:spPr>
      </p:pic>
      <p:pic>
        <p:nvPicPr>
          <p:cNvPr id="20" name="圖片 1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75" y="4219524"/>
            <a:ext cx="6824529" cy="352000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0" y="2490903"/>
            <a:ext cx="11573335" cy="127573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76" y="4990782"/>
            <a:ext cx="11628001" cy="1654000"/>
          </a:xfrm>
          <a:prstGeom prst="rect">
            <a:avLst/>
          </a:prstGeom>
        </p:spPr>
      </p:pic>
      <p:sp>
        <p:nvSpPr>
          <p:cNvPr id="23" name="矩形 22"/>
          <p:cNvSpPr/>
          <p:nvPr/>
        </p:nvSpPr>
        <p:spPr>
          <a:xfrm>
            <a:off x="7191407" y="208704"/>
            <a:ext cx="4724978" cy="1783258"/>
          </a:xfrm>
          <a:prstGeom prst="rect">
            <a:avLst/>
          </a:prstGeom>
          <a:solidFill>
            <a:schemeClr val="accent1">
              <a:lumMod val="40000"/>
              <a:lumOff val="60000"/>
              <a:alpha val="16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67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5275" y="237636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Random Matrix Theory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522514" y="4339771"/>
            <a:ext cx="11030857" cy="1451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淚滴形 4"/>
          <p:cNvSpPr/>
          <p:nvPr/>
        </p:nvSpPr>
        <p:spPr>
          <a:xfrm rot="13694556" flipH="1">
            <a:off x="1100456" y="3612809"/>
            <a:ext cx="444461" cy="391741"/>
          </a:xfrm>
          <a:prstGeom prst="teardrop">
            <a:avLst>
              <a:gd name="adj" fmla="val 1436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淚滴形 5"/>
          <p:cNvSpPr/>
          <p:nvPr/>
        </p:nvSpPr>
        <p:spPr>
          <a:xfrm rot="13694556" flipH="1">
            <a:off x="4553891" y="3625552"/>
            <a:ext cx="444461" cy="391741"/>
          </a:xfrm>
          <a:prstGeom prst="teardrop">
            <a:avLst>
              <a:gd name="adj" fmla="val 1436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7487" y="4589153"/>
            <a:ext cx="228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1940s -1950s</a:t>
            </a:r>
            <a:endParaRPr lang="zh-TW" altLang="en-US" sz="36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331315" y="2421843"/>
            <a:ext cx="2280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Quantum mechanics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76515" y="6057671"/>
            <a:ext cx="674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Refer to Mehta’s (2004) </a:t>
            </a:r>
            <a:r>
              <a:rPr lang="en-US" altLang="zh-TW" sz="2400" i="1" dirty="0" smtClean="0"/>
              <a:t>Random Matrices</a:t>
            </a:r>
            <a:endParaRPr lang="zh-TW" altLang="en-US" sz="2400" i="1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908172" y="1389327"/>
            <a:ext cx="39681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smtClean="0"/>
              <a:t>Semicircular law</a:t>
            </a:r>
          </a:p>
          <a:p>
            <a:pPr algn="ctr"/>
            <a:r>
              <a:rPr lang="en-US" altLang="zh-TW" sz="3600" dirty="0" smtClean="0"/>
              <a:t>For Gaussian Matrix</a:t>
            </a:r>
          </a:p>
          <a:p>
            <a:pPr algn="ctr"/>
            <a:r>
              <a:rPr lang="en-US" altLang="zh-TW" sz="3600" dirty="0" smtClean="0"/>
              <a:t>(Wigner)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3138025" y="4576412"/>
            <a:ext cx="228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1955 -1958</a:t>
            </a:r>
            <a:endParaRPr lang="zh-TW" altLang="en-US" sz="3600" dirty="0"/>
          </a:p>
        </p:txBody>
      </p:sp>
      <p:sp>
        <p:nvSpPr>
          <p:cNvPr id="12" name="淚滴形 11"/>
          <p:cNvSpPr/>
          <p:nvPr/>
        </p:nvSpPr>
        <p:spPr>
          <a:xfrm rot="13694556" flipH="1">
            <a:off x="8655340" y="3646381"/>
            <a:ext cx="444461" cy="391741"/>
          </a:xfrm>
          <a:prstGeom prst="teardrop">
            <a:avLst>
              <a:gd name="adj" fmla="val 1436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7443113" y="4532908"/>
            <a:ext cx="228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1967 -1973</a:t>
            </a:r>
            <a:endParaRPr lang="zh-TW" altLang="en-US" sz="36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7073201" y="1759223"/>
            <a:ext cx="36087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 err="1" smtClean="0"/>
              <a:t>Marcenko-Pastur</a:t>
            </a:r>
            <a:r>
              <a:rPr lang="en-US" altLang="zh-TW" sz="3600" dirty="0" smtClean="0"/>
              <a:t> law</a:t>
            </a:r>
          </a:p>
          <a:p>
            <a:pPr algn="ctr"/>
            <a:r>
              <a:rPr lang="en-US" altLang="zh-TW" sz="3600" dirty="0" smtClean="0"/>
              <a:t>(</a:t>
            </a:r>
            <a:r>
              <a:rPr lang="en-US" altLang="zh-TW" sz="3600" dirty="0" err="1" smtClean="0"/>
              <a:t>Marcenko</a:t>
            </a:r>
            <a:r>
              <a:rPr lang="en-US" altLang="zh-TW" sz="3600" dirty="0" smtClean="0"/>
              <a:t>, </a:t>
            </a:r>
            <a:r>
              <a:rPr lang="en-US" altLang="zh-TW" sz="3600" dirty="0" err="1" smtClean="0"/>
              <a:t>Pastur</a:t>
            </a:r>
            <a:r>
              <a:rPr lang="en-US" altLang="zh-TW" sz="3600" dirty="0" smtClean="0"/>
              <a:t>)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5521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85275" y="237636"/>
            <a:ext cx="5905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>
                <a:solidFill>
                  <a:schemeClr val="accent5">
                    <a:lumMod val="50000"/>
                  </a:schemeClr>
                </a:solidFill>
              </a:rPr>
              <a:t>Random Matrix Theory</a:t>
            </a:r>
            <a:endParaRPr lang="zh-TW" altLang="en-US" sz="3600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altLang="zh-TW" sz="36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" name="直線單箭頭接點 3"/>
          <p:cNvCxnSpPr/>
          <p:nvPr/>
        </p:nvCxnSpPr>
        <p:spPr>
          <a:xfrm flipV="1">
            <a:off x="522514" y="4339771"/>
            <a:ext cx="11030857" cy="14515"/>
          </a:xfrm>
          <a:prstGeom prst="straightConnector1">
            <a:avLst/>
          </a:prstGeom>
          <a:ln w="571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淚滴形 4"/>
          <p:cNvSpPr/>
          <p:nvPr/>
        </p:nvSpPr>
        <p:spPr>
          <a:xfrm rot="13694556" flipH="1">
            <a:off x="1100456" y="3612809"/>
            <a:ext cx="444461" cy="391741"/>
          </a:xfrm>
          <a:prstGeom prst="teardrop">
            <a:avLst>
              <a:gd name="adj" fmla="val 1436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淚滴形 5"/>
          <p:cNvSpPr/>
          <p:nvPr/>
        </p:nvSpPr>
        <p:spPr>
          <a:xfrm rot="13694556" flipH="1">
            <a:off x="9024291" y="3676146"/>
            <a:ext cx="444461" cy="391741"/>
          </a:xfrm>
          <a:prstGeom prst="teardrop">
            <a:avLst>
              <a:gd name="adj" fmla="val 14360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627487" y="4589153"/>
            <a:ext cx="228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1977 -1988</a:t>
            </a:r>
            <a:endParaRPr lang="zh-TW" altLang="en-US" sz="36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376515" y="6057671"/>
            <a:ext cx="6744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smtClean="0"/>
              <a:t>Refer to Mehta’s (2004) </a:t>
            </a:r>
            <a:r>
              <a:rPr lang="en-US" altLang="zh-TW" sz="2400" i="1" dirty="0" smtClean="0"/>
              <a:t>Random Matrices</a:t>
            </a:r>
            <a:endParaRPr lang="zh-TW" altLang="en-US" sz="2400" i="1" dirty="0"/>
          </a:p>
        </p:txBody>
      </p:sp>
      <p:sp>
        <p:nvSpPr>
          <p:cNvPr id="15" name="文字方塊 14"/>
          <p:cNvSpPr txBox="1"/>
          <p:nvPr/>
        </p:nvSpPr>
        <p:spPr>
          <a:xfrm>
            <a:off x="2047918" y="1205225"/>
            <a:ext cx="64733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The asymptotic theory of spectral analysis of large-dimensional sample covariance matrices</a:t>
            </a:r>
          </a:p>
          <a:p>
            <a:r>
              <a:rPr lang="en-US" altLang="zh-TW" sz="3600" dirty="0" smtClean="0"/>
              <a:t>(Bai, Yin, </a:t>
            </a:r>
            <a:r>
              <a:rPr lang="en-US" altLang="zh-TW" sz="3600" dirty="0" err="1" smtClean="0"/>
              <a:t>Jonsson</a:t>
            </a:r>
            <a:r>
              <a:rPr lang="en-US" altLang="zh-TW" sz="3600" dirty="0" smtClean="0"/>
              <a:t>, </a:t>
            </a:r>
            <a:r>
              <a:rPr lang="en-US" altLang="zh-TW" sz="3600" dirty="0" err="1" smtClean="0"/>
              <a:t>Wachter</a:t>
            </a:r>
            <a:r>
              <a:rPr lang="en-US" altLang="zh-TW" sz="3600" dirty="0" smtClean="0"/>
              <a:t>, </a:t>
            </a:r>
            <a:r>
              <a:rPr lang="en-US" altLang="zh-TW" sz="3600" dirty="0" err="1" smtClean="0"/>
              <a:t>Krishnaiah</a:t>
            </a:r>
            <a:r>
              <a:rPr lang="en-US" altLang="zh-TW" sz="3600" dirty="0" smtClean="0"/>
              <a:t> et al.)</a:t>
            </a:r>
            <a:endParaRPr lang="zh-TW" altLang="en-US" sz="36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8608371" y="4559647"/>
            <a:ext cx="2280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dirty="0" smtClean="0"/>
              <a:t>2019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76684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3.4871"/>
  <p:tag name="ORIGINALWIDTH" val="131.9835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$T^2$&#10;\end{document}"/>
  <p:tag name="IGUANATEXSIZE" val="18"/>
  <p:tag name="IGUANATEXCURSOR" val="65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8.4439"/>
  <p:tag name="ORIGINALWIDTH" val="4068.241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T_n\approx \sum^p_{j=1}(\hat \lambda_{n,j}-1)&#10;tr(S_n)-p =\frac{1}{n}\sum_{i=1}^n\left(\sum^p_{j=1}x_{ij}^2-p\right),~~ \sqrt{\frac{n}{p}}T_n\overset{d}{\longrightarrow}N(0,2).&#10;\]&#10; \end{document}"/>
  <p:tag name="IGUANATEXSIZE" val="28"/>
  <p:tag name="IGUANATEXCURSOR" val="82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20.1724"/>
  <p:tag name="ORIGINALWIDTH" val="4359.955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\frac{1}{p}T_n \rightarrow \int^{b(y)}_{a(y)}&#10;[\{b(y)-x\}\{x- a(y\}]^{1/2}dx=\frac{y-1}{y}\log(1-y)-1&lt;0&#10;,~~ \sqrt{\frac{n}{p}}T_n\rightarrow-\infty,&#10;\]&#10;where $a(y)=(1-\sqrt{y})^2 $ and $b(y)=(1+\sqrt{y})^2 $.&#10; \end{document}"/>
  <p:tag name="IGUANATEXSIZE" val="28"/>
  <p:tag name="IGUANATEXCURSOR" val="79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87.327"/>
  <p:tag name="ORIGINALWIDTH" val="3801.275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Let $x_1,x_2,\dots,x_n$ be a sample of random observations of dimension $p$. &#10;\begin{itemize}&#10;\item The population covariance matrix $\Sigma={\rm cov}(x_i)$. &#10;\item The sample covariance matrix &#10;\[&#10;S_n=\frac{1}{n-1}\sum_{i=1}^n(x_i-\bar x)(x_i-\bar x)^\top,&#10;\]&#10;where $\bar x=n^{-1}\sum_i x_i$.&#10;\end{itemize}&#10; \end{document}"/>
  <p:tag name="IGUANATEXSIZE" val="28"/>
  <p:tag name="IGUANATEXCURSOR" val="82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58.6802"/>
  <p:tag name="ORIGINALWIDTH" val="4098.237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begin{itemize}&#10;\item The population covariance matrix $\Sigma=\Sigma_q+\sigma^2 I$, where $\Sigma$ is $p\times p$.&#10;and $\Sigma_q$ has rank $q,~ q&lt;p$.&#10;\item The eigenvalues of $S_n$: $\hat\lambda_1 \geq \cdots \geq \hat\lambda_p$.&#10;\end{itemize}&#10; \end{document}"/>
  <p:tag name="IGUANATEXSIZE" val="28"/>
  <p:tag name="IGUANATEXCURSOR" val="69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3599.55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For the hypothesis:&#10;$&#10;H_0:{\rm rank}(\Sigma_q)=q \mbox{~~against~~}H_1:{\rm rank}(\Sigma_q)&gt;q&#10;$&#10; \end{document}"/>
  <p:tag name="IGUANATEXSIZE" val="28"/>
  <p:tag name="IGUANATEXCURSOR" val="74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76.1905"/>
  <p:tag name="ORIGINALWIDTH" val="2281.215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Q_n=\frac{1}{p-q}\sum^p_{j=q+1}\hat \lambda_j^2&#10;-\left(\frac{1}{p-q}\sum^p_{j=q+1}\hat \lambda_j&#10;\right)^2&#10;\]&#10; \end{document}"/>
  <p:tag name="IGUANATEXSIZE" val="28"/>
  <p:tag name="IGUANATEXCURSOR" val="75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6.4867"/>
  <p:tag name="ORIGINALWIDTH" val="128.233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$S_n$&#10; \end{document}"/>
  <p:tag name="IGUANATEXSIZE" val="28"/>
  <p:tag name="IGUANATEXCURSOR" val="65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1.9798"/>
  <p:tag name="ORIGINALWIDTH" val="2152.981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begin{itemize}&#10;\item The eigenvalues of $S_n$: $\hat\lambda_1 \geq \cdots \geq \hat\lambda_p$.&#10;\end{itemize}&#10; \end{document}"/>
  <p:tag name="IGUANATEXSIZE" val="28"/>
  <p:tag name="IGUANATEXCURSOR" val="66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2270.716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\mbox{Linear spectral statistic~~}T_n =\frac{1}{p}\sum_{j=1}^p \phi(\lambda_j)&#10;\] &#10;\end{document}"/>
  <p:tag name="IGUANATEXSIZE" val="28"/>
  <p:tag name="IGUANATEXCURSOR" val="68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1503.562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For example, $\phi(x)=\log(x)$. &#10;\end{document}"/>
  <p:tag name="IGUANATEXSIZE" val="28"/>
  <p:tag name="IGUANATEXCURSOR" val="67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439.82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A sample $x_1,x_2,\dots,x_n$ of random observations of dimenions $p$.&#10;\end{document}"/>
  <p:tag name="IGUANATEXSIZE" val="28"/>
  <p:tag name="IGUANATEXCURSOR" val="71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3350.581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color{red}&#10;\[&#10;\mbox{Question:}~~T_n \rightarrow\mbox{~some limiting value~}\ell ?~~~\mbox{as~~}n\rightarrow \infty, p\rightarrow \infty.&#10;\] &#10;\end{document}"/>
  <p:tag name="IGUANATEXSIZE" val="28"/>
  <p:tag name="IGUANATEXCURSOR" val="73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8.9839"/>
  <p:tag name="ORIGINALWIDTH" val="4092.988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{\rm \bf Def 1.} Let ${\cal M}_p(\mathbb C)$ be the set of $p\times p$ matrices with complex-valued elements.&#10;\end{document}"/>
  <p:tag name="IGUANATEXSIZE" val="28"/>
  <p:tag name="IGUANATEXCURSOR" val="65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2.1409"/>
  <p:tag name="ORIGINALWIDTH" val="3982.002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{\rm \bf Def 2. (ESD)}  Let $A \in {\cal M}_p(\mathbb C)$ and &#10;$\{\lambda_j\}_{1\leq j\leq p}$; its empirical spectral\\ distribution (ESD) is &#10;\[&#10;F^A =\frac{1}{p}\sum_{j=1}^p\delta_{\lambda_j},&#10;\]&#10;where $\delta_a$ denotes the Dirac mass at a point $a$.&#10;\end{document}"/>
  <p:tag name="IGUANATEXSIZE" val="28"/>
  <p:tag name="IGUANATEXCURSOR" val="66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925.75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A = \begin{pmatrix}&#10;0 &amp;-1\\&#10;1&amp;0&#10;\end{pmatrix},~~F^A=\frac12(\delta_{i}+\delta_{-i} );&#10;\]&#10;\end{document}"/>
  <p:tag name="IGUANATEXSIZE" val="28"/>
  <p:tag name="IGUANATEXCURSOR" val="73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831.271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B = \begin{pmatrix}&#10;0 &amp;1\\&#10;1&amp;0&#10;\end{pmatrix},~~F^B=\frac12(\delta_{1}+\delta_{-1} )&#10;\]&#10;\end{document}"/>
  <p:tag name="IGUANATEXSIZE" val="28"/>
  <p:tag name="IGUANATEXCURSOR" val="69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76.4154"/>
  <p:tag name="ORIGINALWIDTH" val="3765.27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{\rm \bf Def 3. (LSD)}  Let $\{A_n\}_{n\geq} \in {\cal M}_p(\mathbb C)$.&#10;\[&#10;F^{A_n}\mbox{~~vaguely converges to a (possibly dfective) measure~~} F.\]&#10;$F$ is called the limiting spectral distribution (LSD)&#10;of $\{A_n\}_{n\geq 1}$.&#10;\end{document}"/>
  <p:tag name="IGUANATEXSIZE" val="28"/>
  <p:tag name="IGUANATEXCURSOR" val="79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6.9666"/>
  <p:tag name="ORIGINALWIDTH" val="3690.28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The preceding vague convergence means that &#10;for any continuous\\ and compactly supported function &#10;$\phi$, $F^{A_n}(\phi) \rightarrow F(\phi)$ as $n\rightarrow \infty$.&#10;\end{document}"/>
  <p:tag name="IGUANATEXSIZE" val="28"/>
  <p:tag name="IGUANATEXCURSOR" val="71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46.3817"/>
  <p:tag name="ORIGINALWIDTH" val="3713.536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{\rm \bf Def 4. (Stieltjes transform)}  Let $\Gamma_\mu$ be the support of a finite\\ measure $\mu$ on $\real$.&#10;The Stieltjes transform is defined as &#10;\[&#10;s_\mu(z) =\int\frac{1}{x-z}\mu(dx),~~z \in {\mathbb C}\setminus\Gamma_\mu.&#10;\]&#10;$F$ is called the limiting spectral distribution (LSD)&#10;of $\{A_n\}_{n\geq 1}$.&#10;\end{document}"/>
  <p:tag name="IGUANATEXSIZE" val="28"/>
  <p:tag name="IGUANATEXCURSOR" val="731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4.4695"/>
  <p:tag name="ORIGINALWIDTH" val="3498.313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{\rm \bf Def 5. (Hermitian matrix)} If an $n\times n$ matrix $A$ is called \\Hermitian iff $A=A^H$.\end{document}"/>
  <p:tag name="IGUANATEXSIZE" val="28"/>
  <p:tag name="IGUANATEXCURSOR" val="723"/>
  <p:tag name="TRANSPARENCY" val="True"/>
  <p:tag name="FILENAME" val=""/>
  <p:tag name="LATEXENGINEID" val="0"/>
  <p:tag name="TEMPFOLDER" val="C:\Users\user\Desktop\"/>
  <p:tag name="LATEXFORMHEIGHT" val="378.75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1.4473"/>
  <p:tag name="ORIGINALWIDTH" val="2385.452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For example,&#10;\[&#10;\begin{pmatrix}&#10;3&amp;2+i\\&#10;2-i&amp;1&#10;\end{pmatrix}.&#10;\]&#10;\end{document}"/>
  <p:tag name="IGUANATEXSIZE" val="28"/>
  <p:tag name="IGUANATEXCURSOR" val="658"/>
  <p:tag name="TRANSPARENCY" val="True"/>
  <p:tag name="FILENAME" val=""/>
  <p:tag name="LATEXENGINEID" val="0"/>
  <p:tag name="TEMPFOLDER" val="C:\Users\user\Desktop\"/>
  <p:tag name="LATEXFORMHEIGHT" val="378.75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3178.853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{\color{blue} Large sample thoeory:} $p$ is fixed and a sample size $n\rightarrow \infty$&#10;\end{document}"/>
  <p:tag name="IGUANATEXSIZE" val="28"/>
  <p:tag name="IGUANATEXCURSOR" val="68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30.559"/>
  <p:tag name="ORIGINALWIDTH" val="4290.213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 For $n\times n$ Hermitian matrix $A$, the Stieltjes transform of the ESD $F^A$:&#10;\[&#10;s_A(z) =\int \frac{1}{x-z}F^A(dx) =\frac{1}{n}{\rm tr}(A-zI_n)^{-1},&#10;\]&#10;\[&#10;s_A(z) = \frac{1}{k}\sum_{k=1}^n&#10;\frac{1}{a_{kk}-z-\alpha^H_k(A_{k} zI_{n-1})^{-1}\alpha_k},&#10;\]&#10;where $A_k$ is the $(n-1)\times(n-1)$ matrix obtained from $A$ with the $k$th row and column removed and $&#10;\alpha_k$ is the $k$th column vector of $A$ with the $k$th element removed.&#10;\end{document}"/>
  <p:tag name="IGUANATEXSIZE" val="28"/>
  <p:tag name="IGUANATEXCURSOR" val="78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1.976"/>
  <p:tag name="ORIGINALWIDTH" val="2477.6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Tip: ${\rm tr}(A-zI_n)^{-1} =n^{-1}\sum_{k=1}^n \frac{{\rm det}(A_k-zI_{n-1})}{{\rm det}(A-zI_{n})}$&#10;\end{document}"/>
  <p:tag name="IGUANATEXSIZE" val="28"/>
  <p:tag name="IGUANATEXCURSOR" val="742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5.7218"/>
  <p:tag name="ORIGINALWIDTH" val="827.1466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\frac{p}{n}\rightarrow y\in(0,\infty)&#10;\]&#10;\end{document}"/>
  <p:tag name="IGUANATEXSIZE" val="28"/>
  <p:tag name="IGUANATEXCURSOR" val="686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7.4616"/>
  <p:tag name="ORIGINALWIDTH" val="3523.06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P_{y,\sigma^2}(x) = &#10;\left\{&#10;\begin{array}{cc}&#10;\frac{1}{2\pi xy \sigma^2}\sqrt{(b(y)-x)(x-a(y))},&amp;\mbox{~~if~}a(y)\leq x\leq b(y)\\&#10;0&amp;\mbox{~~otherwise}.&#10;\end{array}&#10;\right.&#10;\]&#10;\end{document}"/>
  <p:tag name="IGUANATEXSIZE" val="28"/>
  <p:tag name="IGUANATEXCURSOR" val="696"/>
  <p:tag name="TRANSPARENCY" val="True"/>
  <p:tag name="FILENAME" val=""/>
  <p:tag name="LATEXENGINEID" val="0"/>
  <p:tag name="TEMPFOLDER" val="C:\Users\user\Desktop\"/>
  <p:tag name="LATEXFORMHEIGHT" val="397.5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155.23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For $0&lt;y \leq 1$, we have the MP density:&#10;\end{document}"/>
  <p:tag name="IGUANATEXSIZE" val="28"/>
  <p:tag name="IGUANATEXCURSOR" val="676"/>
  <p:tag name="TRANSPARENCY" val="True"/>
  <p:tag name="FILENAME" val=""/>
  <p:tag name="LATEXENGINEID" val="0"/>
  <p:tag name="TEMPFOLDER" val="C:\Users\user\Desktop\"/>
  <p:tag name="LATEXFORMHEIGHT" val="397.5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6.6779"/>
  <p:tag name="ORIGINALWIDTH" val="3908.511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Then  for  $y &gt; 1$, in the case of $\sigma^2 I_p$,  let $n/p \rightarrow 1/y$.\\ Since &#10;there are $(p-n)$ 0's, we have the proportion $(p-n)/p=1-1/y$,\\ &#10;implying that the additional point mass $(1-1/y)$ at &#10;original if $y&gt;1$.\\ Moreover, using the &#10;transformation $x'=yx$, we have the MP density&#10;\end{document}"/>
  <p:tag name="IGUANATEXSIZE" val="28"/>
  <p:tag name="IGUANATEXCURSOR" val="935"/>
  <p:tag name="TRANSPARENCY" val="True"/>
  <p:tag name="FILENAME" val=""/>
  <p:tag name="LATEXENGINEID" val="0"/>
  <p:tag name="TEMPFOLDER" val="C:\Users\user\Desktop\"/>
  <p:tag name="LATEXFORMHEIGHT" val="397.5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09.4113"/>
  <p:tag name="ORIGINALWIDTH" val="3448.06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begin{align*}&#10;&amp;\frac{1}{2\pi (\frac{x'}{y})(\frac{1}{y}) \sigma^2}\sqrt{\left(b(\frac{1}{y})-(\frac{x'}{y})\right)\left((\frac{x'}{y})-a(\frac{1}{y})\right)}1_{\{a(\frac{1}{y})\leq (\frac{x'}{y})\leq b(\frac{1}{y})\}\frac{1}{y}}\\&#10;&amp;=\frac{1}{2\pi x'y \sigma^2}\sqrt{(b(y)-x')(x'-&#10;a(y))}1_{\{a(y)\leq x'\leq b(y)\}},~~y&gt;1&#10;\end{align*}&#10;\end{document}"/>
  <p:tag name="IGUANATEXSIZE" val="28"/>
  <p:tag name="IGUANATEXCURSOR" val="967"/>
  <p:tag name="TRANSPARENCY" val="True"/>
  <p:tag name="FILENAME" val=""/>
  <p:tag name="LATEXENGINEID" val="0"/>
  <p:tag name="TEMPFOLDER" val="C:\Users\user\Desktop\"/>
  <p:tag name="LATEXFORMHEIGHT" val="397.5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7.282"/>
  <p:tag name="ORIGINALWIDTH" val="4223.472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Define the sample covariance matrix $S=n^{-1}XX^\top$&#10;and its dual \\$S_D=n^{-1}X^\top X$. We have the follwoing results:\\&#10;\begin{itemize}&#10;\item[1.] ${\rm E}\{(n/\sum^p_{j=1}\lambda_j)S_D\}=I_n$.&#10;\item[2.] $S_D$ and $S$ share non-zero eigenvalues&#10;\item[3.] When $X$ Gaussian, $(n/\sum^p_{j=1}\lambda_j)S_D \rightarrow I_n$.&#10;\item[4.]When $X$ in non-Gaussian without $\rho$-mixing, $(n/\sum^p_{j=1}\lambda_j)S_D \rightarrow D_n$,\\&#10;where $D_n$ is a diagonal matrix with any diagonal element having $O_p(1)$.\\ (More details can refer to Yata and Aoshima 2012)&#10;\end{itemize} &#10;&#10;\end{document}"/>
  <p:tag name="IGUANATEXSIZE" val="28"/>
  <p:tag name="IGUANATEXCURSOR" val="92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495.688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Example:&#10;\end{document}"/>
  <p:tag name="IGUANATEXSIZE" val="28"/>
  <p:tag name="IGUANATEXCURSOR" val="65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4.4844"/>
  <p:tag name="ORIGINALWIDTH" val="1579.303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Example: $y=\{1/8,1/4,1/2\}$&#10;\end{document}"/>
  <p:tag name="IGUANATEXSIZE" val="28"/>
  <p:tag name="IGUANATEXCURSOR" val="674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2411.698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{\color{blue} Large-dimensional data:} $p \rightarrow \infty$ and $n\rightarrow \infty$&#10;\end{document}"/>
  <p:tag name="IGUANATEXSIZE" val="28"/>
  <p:tag name="IGUANATEXCURSOR" val="706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845.8942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Example: $y=1$&#10;\end{document}"/>
  <p:tag name="IGUANATEXSIZE" val="28"/>
  <p:tag name="IGUANATEXCURSOR" val="65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2.4859"/>
  <p:tag name="ORIGINALWIDTH" val="1151.856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The density function:&#10;&#10;\end{document}"/>
  <p:tag name="IGUANATEXSIZE" val="28"/>
  <p:tag name="IGUANATEXCURSOR" val="64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9681"/>
  <p:tag name="ORIGINALWIDTH" val="1761.53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p_1(x)=\frac{1}{2\pi x}\sqrt{x(4-x)}\,1_{\{0&lt;x\leq 4\}}&#10;\]&#10;\end{document}"/>
  <p:tag name="IGUANATEXSIZE" val="28"/>
  <p:tag name="IGUANATEXCURSOR" val="703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544.431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by Google&#10;&#10;\end{document}"/>
  <p:tag name="IGUANATEXSIZE" val="28"/>
  <p:tag name="IGUANATEXCURSOR" val="65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2.6547"/>
  <p:tag name="ORIGINALWIDTH" val="4113.236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Let $x_1,x_2,\dots,x_n$ be a sample from $p$-dimensional Gaussian distribution \\$N_p(0,I_p)$. The &#10;sample covariance matrix is &#10;\[&#10;S_n=\frac{1}{n}\sum_{i=1}^nx_ix_i^\top.&#10;\]&#10; \end{document}"/>
  <p:tag name="IGUANATEXSIZE" val="28"/>
  <p:tag name="IGUANATEXCURSOR" val="817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9.925"/>
  <p:tag name="ORIGINALWIDTH" val="2853.393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Define a statistic as &#10;\[&#10;T_n=\log(\det(S_n))=\sum^p_{j=1}\log(\hat \lambda_{n,j})&#10;\]&#10; \end{document}"/>
  <p:tag name="IGUANATEXSIZE" val="28"/>
  <p:tag name="IGUANATEXCURSOR" val="728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1803.525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\[&#10;T_n=\log(\det(S_n))=\sum^p_{j=1}\log(\hat \lambda_{n,j})&#10;\]&#10; \end{document}"/>
  <p:tag name="IGUANATEXSIZE" val="28"/>
  <p:tag name="IGUANATEXCURSOR" val="705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1205.849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{\color{blue}1. fixed $p$ and $n\rightarrow \infty$:}&#10;\end{document}"/>
  <p:tag name="IGUANATEXSIZE" val="28"/>
  <p:tag name="IGUANATEXCURSOR" val="629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98.95"/>
  <p:tag name="LATEXADDIN" val="\documentclass{article}&#10;\usepackage{amsmath}&#10;\usepackage{graphicx}&#10;\usepackage{epstopdf}&#10;\usepackage{xcolor}&#10;\usepackage{amssymb,latexsym,bm,amsmath,amsthm}&#10;\usepackage{tabularx}&#10;\usepackage{subfigure}&#10;\usepackage{float}&#10;\usepackage{multirow}&#10;\usepackage{amssymb,latexsym,amsmath,amsthm}&#10;\usepackage{setspace}&#10;\pagestyle{empty}&#10;\def\E{{\mathrm{E}}}&#10;\def\I{{\mathbf{I}}}&#10;\def\vec{{\rm vec}}&#10;\def\er{{\bf \mathcal E}}&#10;\def\cov{{\rm cov}}&#10;\def\tilde{\widetilde}&#10;\def\hat{\widehat}&#10;\def\new{{\rm new}}&#10;\def\red{\color{red}}&#10;\def\cnst{{\rm cnst}}&#10;\def\sgn{{\rm sign}}&#10;\def\r{{[r]}}&#10;\def\1{{[1]}}&#10;\def\N{{[N]}}&#10;\def\real{{\mathbb R}}&#10;&#10;\begin{document}&#10;{\color{blue}2. $p \rightarrow \infty$ and $n\rightarrow \infty$ and&#10;$p/n\rightarrow y\in(0,1)$:} &#10;\end{document}"/>
  <p:tag name="IGUANATEXSIZE" val="28"/>
  <p:tag name="IGUANATEXCURSOR" val="740"/>
  <p:tag name="TRANSPARENCY" val="True"/>
  <p:tag name="FILENAME" val=""/>
  <p:tag name="LATEXENGINEID" val="0"/>
  <p:tag name="TEMPFOLDER" val="C:\Users\user\Deskto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11968</TotalTime>
  <Words>221</Words>
  <Application>Microsoft Office PowerPoint</Application>
  <PresentationFormat>寬螢幕</PresentationFormat>
  <Paragraphs>80</Paragraphs>
  <Slides>28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28</vt:i4>
      </vt:variant>
    </vt:vector>
  </HeadingPairs>
  <TitlesOfParts>
    <vt:vector size="33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Windows 使用者</dc:creator>
  <cp:lastModifiedBy>Windows 使用者</cp:lastModifiedBy>
  <cp:revision>488</cp:revision>
  <cp:lastPrinted>2018-11-08T02:10:37Z</cp:lastPrinted>
  <dcterms:created xsi:type="dcterms:W3CDTF">2018-10-31T08:24:48Z</dcterms:created>
  <dcterms:modified xsi:type="dcterms:W3CDTF">2019-07-18T09:54:37Z</dcterms:modified>
</cp:coreProperties>
</file>