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75" r:id="rId11"/>
    <p:sldId id="277" r:id="rId12"/>
    <p:sldId id="278" r:id="rId13"/>
    <p:sldId id="279" r:id="rId14"/>
    <p:sldId id="264" r:id="rId15"/>
    <p:sldId id="267" r:id="rId16"/>
    <p:sldId id="265" r:id="rId17"/>
    <p:sldId id="266" r:id="rId18"/>
    <p:sldId id="268" r:id="rId19"/>
    <p:sldId id="269" r:id="rId20"/>
    <p:sldId id="270" r:id="rId21"/>
    <p:sldId id="271" r:id="rId22"/>
    <p:sldId id="272" r:id="rId23"/>
    <p:sldId id="273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4.xml"/><Relationship Id="rId7" Type="http://schemas.openxmlformats.org/officeDocument/2006/relationships/image" Target="../media/image11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8.xml"/><Relationship Id="rId7" Type="http://schemas.openxmlformats.org/officeDocument/2006/relationships/image" Target="../media/image14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8.png"/><Relationship Id="rId5" Type="http://schemas.openxmlformats.org/officeDocument/2006/relationships/tags" Target="../tags/tag20.xml"/><Relationship Id="rId10" Type="http://schemas.openxmlformats.org/officeDocument/2006/relationships/image" Target="../media/image17.png"/><Relationship Id="rId4" Type="http://schemas.openxmlformats.org/officeDocument/2006/relationships/tags" Target="../tags/tag19.xml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23.xml"/><Relationship Id="rId7" Type="http://schemas.openxmlformats.org/officeDocument/2006/relationships/image" Target="../media/image17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jpg"/><Relationship Id="rId7" Type="http://schemas.openxmlformats.org/officeDocument/2006/relationships/image" Target="../media/image33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jpg"/><Relationship Id="rId4" Type="http://schemas.openxmlformats.org/officeDocument/2006/relationships/image" Target="../media/image30.jpg"/><Relationship Id="rId9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11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00015" y="477833"/>
            <a:ext cx="7315200" cy="3255264"/>
          </a:xfrm>
        </p:spPr>
        <p:txBody>
          <a:bodyPr/>
          <a:lstStyle/>
          <a:p>
            <a:r>
              <a:rPr lang="en-US" altLang="zh-TW" dirty="0" smtClean="0"/>
              <a:t>Hu’s seven moments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Shao-</a:t>
            </a:r>
            <a:r>
              <a:rPr lang="en-US" altLang="zh-TW" sz="2400" dirty="0" err="1" smtClean="0"/>
              <a:t>Hsuan</a:t>
            </a:r>
            <a:r>
              <a:rPr lang="en-US" altLang="zh-TW" sz="2400" dirty="0" smtClean="0"/>
              <a:t> Wang, 12/9,2019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42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Second Order Moments: 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Moments of </a:t>
            </a:r>
            <a:r>
              <a:rPr lang="en-US" altLang="zh-TW" dirty="0" err="1" smtClean="0"/>
              <a:t>interia</a:t>
            </a:r>
            <a:endParaRPr lang="zh-TW" altLang="en-US" dirty="0"/>
          </a:p>
        </p:txBody>
      </p:sp>
      <p:sp>
        <p:nvSpPr>
          <p:cNvPr id="6" name="標題 1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962" y="2281999"/>
            <a:ext cx="6385808" cy="722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00" y="1279895"/>
            <a:ext cx="6030933" cy="31573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437" y="3690370"/>
            <a:ext cx="6870857" cy="3154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150" y="4544686"/>
            <a:ext cx="3135429" cy="68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9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Second Order Moments: 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Moments of </a:t>
            </a:r>
            <a:r>
              <a:rPr lang="en-US" altLang="zh-TW" dirty="0" err="1" smtClean="0"/>
              <a:t>interia</a:t>
            </a:r>
            <a:endParaRPr lang="zh-TW" altLang="en-US" dirty="0"/>
          </a:p>
        </p:txBody>
      </p:sp>
      <p:sp>
        <p:nvSpPr>
          <p:cNvPr id="6" name="標題 1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282" y="2908397"/>
            <a:ext cx="6688286" cy="783619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200" y="1250983"/>
            <a:ext cx="2141867" cy="31786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901" y="1730845"/>
            <a:ext cx="6346667" cy="251429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5125133" y="4124537"/>
            <a:ext cx="3620661" cy="1814051"/>
            <a:chOff x="5125133" y="4079251"/>
            <a:chExt cx="3620661" cy="1814051"/>
          </a:xfrm>
        </p:grpSpPr>
        <p:grpSp>
          <p:nvGrpSpPr>
            <p:cNvPr id="27" name="群組 26"/>
            <p:cNvGrpSpPr/>
            <p:nvPr/>
          </p:nvGrpSpPr>
          <p:grpSpPr>
            <a:xfrm>
              <a:off x="5125133" y="4247535"/>
              <a:ext cx="3620661" cy="1477485"/>
              <a:chOff x="5125133" y="4247535"/>
              <a:chExt cx="3620661" cy="1477485"/>
            </a:xfrm>
          </p:grpSpPr>
          <p:sp>
            <p:nvSpPr>
              <p:cNvPr id="14" name="橢圓 13"/>
              <p:cNvSpPr/>
              <p:nvPr/>
            </p:nvSpPr>
            <p:spPr>
              <a:xfrm>
                <a:off x="5324168" y="4247535"/>
                <a:ext cx="3082413" cy="1477485"/>
              </a:xfrm>
              <a:prstGeom prst="ellipse">
                <a:avLst/>
              </a:prstGeom>
              <a:solidFill>
                <a:schemeClr val="tx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" name="直線單箭頭接點 15"/>
              <p:cNvCxnSpPr/>
              <p:nvPr/>
            </p:nvCxnSpPr>
            <p:spPr>
              <a:xfrm>
                <a:off x="5125133" y="4986277"/>
                <a:ext cx="36206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" name="圖片 18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64359" y="4783501"/>
                <a:ext cx="143238" cy="114286"/>
              </a:xfrm>
              <a:prstGeom prst="rect">
                <a:avLst/>
              </a:prstGeom>
            </p:spPr>
          </p:pic>
          <p:pic>
            <p:nvPicPr>
              <p:cNvPr id="21" name="圖片 20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2619" y="4537089"/>
                <a:ext cx="140190" cy="227048"/>
              </a:xfrm>
              <a:prstGeom prst="rect">
                <a:avLst/>
              </a:prstGeom>
            </p:spPr>
          </p:pic>
          <p:cxnSp>
            <p:nvCxnSpPr>
              <p:cNvPr id="23" name="直線接點 22"/>
              <p:cNvCxnSpPr/>
              <p:nvPr/>
            </p:nvCxnSpPr>
            <p:spPr>
              <a:xfrm>
                <a:off x="6936993" y="4986277"/>
                <a:ext cx="1541207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/>
              <p:cNvCxnSpPr>
                <a:endCxn id="14" idx="0"/>
              </p:cNvCxnSpPr>
              <p:nvPr/>
            </p:nvCxnSpPr>
            <p:spPr>
              <a:xfrm flipV="1">
                <a:off x="6865374" y="4247535"/>
                <a:ext cx="1" cy="738742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8" name="直線單箭頭接點 17"/>
            <p:cNvCxnSpPr/>
            <p:nvPr/>
          </p:nvCxnSpPr>
          <p:spPr>
            <a:xfrm flipV="1">
              <a:off x="6865374" y="4079251"/>
              <a:ext cx="0" cy="18140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881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Second Order Moments: 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Moments of </a:t>
            </a:r>
            <a:r>
              <a:rPr lang="en-US" altLang="zh-TW" dirty="0" err="1" smtClean="0"/>
              <a:t>interia</a:t>
            </a:r>
            <a:endParaRPr lang="zh-TW" altLang="en-US" dirty="0"/>
          </a:p>
        </p:txBody>
      </p:sp>
      <p:sp>
        <p:nvSpPr>
          <p:cNvPr id="6" name="標題 1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200" y="1250983"/>
            <a:ext cx="2141867" cy="317867"/>
          </a:xfrm>
          <a:prstGeom prst="rect">
            <a:avLst/>
          </a:prstGeom>
        </p:spPr>
      </p:pic>
      <p:grpSp>
        <p:nvGrpSpPr>
          <p:cNvPr id="3" name="群組 2"/>
          <p:cNvGrpSpPr/>
          <p:nvPr/>
        </p:nvGrpSpPr>
        <p:grpSpPr>
          <a:xfrm>
            <a:off x="5716537" y="1610377"/>
            <a:ext cx="3620661" cy="1814051"/>
            <a:chOff x="5125133" y="4079251"/>
            <a:chExt cx="3620661" cy="1814051"/>
          </a:xfrm>
        </p:grpSpPr>
        <p:grpSp>
          <p:nvGrpSpPr>
            <p:cNvPr id="27" name="群組 26"/>
            <p:cNvGrpSpPr/>
            <p:nvPr/>
          </p:nvGrpSpPr>
          <p:grpSpPr>
            <a:xfrm>
              <a:off x="5125133" y="4247535"/>
              <a:ext cx="3620661" cy="1477485"/>
              <a:chOff x="5125133" y="4247535"/>
              <a:chExt cx="3620661" cy="1477485"/>
            </a:xfrm>
          </p:grpSpPr>
          <p:sp>
            <p:nvSpPr>
              <p:cNvPr id="14" name="橢圓 13"/>
              <p:cNvSpPr/>
              <p:nvPr/>
            </p:nvSpPr>
            <p:spPr>
              <a:xfrm>
                <a:off x="5324168" y="4247535"/>
                <a:ext cx="3082413" cy="1477485"/>
              </a:xfrm>
              <a:prstGeom prst="ellipse">
                <a:avLst/>
              </a:prstGeom>
              <a:solidFill>
                <a:schemeClr val="tx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" name="直線單箭頭接點 15"/>
              <p:cNvCxnSpPr/>
              <p:nvPr/>
            </p:nvCxnSpPr>
            <p:spPr>
              <a:xfrm>
                <a:off x="5125133" y="4986277"/>
                <a:ext cx="362066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" name="圖片 18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64359" y="4783501"/>
                <a:ext cx="143238" cy="114286"/>
              </a:xfrm>
              <a:prstGeom prst="rect">
                <a:avLst/>
              </a:prstGeom>
            </p:spPr>
          </p:pic>
          <p:pic>
            <p:nvPicPr>
              <p:cNvPr id="21" name="圖片 20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2619" y="4537089"/>
                <a:ext cx="140190" cy="227048"/>
              </a:xfrm>
              <a:prstGeom prst="rect">
                <a:avLst/>
              </a:prstGeom>
            </p:spPr>
          </p:pic>
          <p:cxnSp>
            <p:nvCxnSpPr>
              <p:cNvPr id="23" name="直線接點 22"/>
              <p:cNvCxnSpPr/>
              <p:nvPr/>
            </p:nvCxnSpPr>
            <p:spPr>
              <a:xfrm>
                <a:off x="6936993" y="4986277"/>
                <a:ext cx="1541207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/>
              <p:cNvCxnSpPr>
                <a:endCxn id="14" idx="0"/>
              </p:cNvCxnSpPr>
              <p:nvPr/>
            </p:nvCxnSpPr>
            <p:spPr>
              <a:xfrm flipV="1">
                <a:off x="6865374" y="4247535"/>
                <a:ext cx="1" cy="738742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8" name="直線單箭頭接點 17"/>
            <p:cNvCxnSpPr/>
            <p:nvPr/>
          </p:nvCxnSpPr>
          <p:spPr>
            <a:xfrm flipV="1">
              <a:off x="6865374" y="4079251"/>
              <a:ext cx="0" cy="18140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線接點 6"/>
          <p:cNvCxnSpPr/>
          <p:nvPr/>
        </p:nvCxnSpPr>
        <p:spPr>
          <a:xfrm>
            <a:off x="5294671" y="1778661"/>
            <a:ext cx="4306529" cy="147748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V="1">
            <a:off x="7047669" y="1568850"/>
            <a:ext cx="790785" cy="213299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397" y="3960394"/>
            <a:ext cx="5008761" cy="175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Second Order Moments: 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Moments of </a:t>
            </a:r>
            <a:r>
              <a:rPr lang="en-US" altLang="zh-TW" dirty="0" err="1" smtClean="0"/>
              <a:t>interia</a:t>
            </a:r>
            <a:endParaRPr lang="zh-TW" altLang="en-US" dirty="0"/>
          </a:p>
        </p:txBody>
      </p:sp>
      <p:sp>
        <p:nvSpPr>
          <p:cNvPr id="6" name="標題 1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268" y="1646853"/>
            <a:ext cx="6895238" cy="28571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963" y="2946847"/>
            <a:ext cx="947810" cy="101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50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Higher </a:t>
            </a:r>
            <a:r>
              <a:rPr lang="en-US" altLang="zh-TW" dirty="0"/>
              <a:t>Order Moments:</a:t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Hu’s moments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184" y="1487253"/>
            <a:ext cx="7315200" cy="1411227"/>
          </a:xfrm>
          <a:solidFill>
            <a:schemeClr val="tx1"/>
          </a:solidFill>
        </p:spPr>
      </p:pic>
      <p:sp>
        <p:nvSpPr>
          <p:cNvPr id="5" name="文字方塊 4"/>
          <p:cNvSpPr txBox="1"/>
          <p:nvPr/>
        </p:nvSpPr>
        <p:spPr>
          <a:xfrm>
            <a:off x="3892184" y="3751384"/>
            <a:ext cx="716267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bg1"/>
                </a:solidFill>
              </a:rPr>
              <a:t>Hu defines seven values, computed from central  moments through order three, that are invariant to object scale , position, and  orientation. 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87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8928" y="864108"/>
            <a:ext cx="10535539" cy="5120640"/>
          </a:xfrm>
        </p:spPr>
        <p:txBody>
          <a:bodyPr>
            <a:normAutofit/>
          </a:bodyPr>
          <a:lstStyle/>
          <a:p>
            <a:r>
              <a:rPr lang="en-US" altLang="zh-TW" sz="6000" dirty="0" smtClean="0"/>
              <a:t>Hu’s seven moments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54301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Higher </a:t>
            </a:r>
            <a:r>
              <a:rPr lang="en-US" altLang="zh-TW" dirty="0"/>
              <a:t>Order Moments:</a:t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Hu’s moments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488" y="1298106"/>
            <a:ext cx="6544759" cy="390095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5633056"/>
            <a:ext cx="5894095" cy="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Hu’s moments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     (M1, M2)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234" y="334272"/>
            <a:ext cx="7658250" cy="6284441"/>
          </a:xfrm>
        </p:spPr>
      </p:pic>
    </p:spTree>
    <p:extLst>
      <p:ext uri="{BB962C8B-B14F-4D97-AF65-F5344CB8AC3E}">
        <p14:creationId xmlns:p14="http://schemas.microsoft.com/office/powerpoint/2010/main" val="287069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Einstein’s image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     </a:t>
            </a:r>
            <a:endParaRPr lang="zh-TW" alt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200" y="1694370"/>
            <a:ext cx="3810000" cy="3810000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769" y="169437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3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 smtClean="0"/>
              <a:t>Opencv</a:t>
            </a:r>
            <a:r>
              <a:rPr lang="en-US" altLang="zh-TW" dirty="0" smtClean="0"/>
              <a:t>-Python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     </a:t>
            </a:r>
            <a:endParaRPr lang="zh-TW" altLang="en-US" dirty="0"/>
          </a:p>
        </p:txBody>
      </p:sp>
      <p:sp>
        <p:nvSpPr>
          <p:cNvPr id="7" name="標題 1 1"/>
          <p:cNvSpPr txBox="1">
            <a:spLocks/>
          </p:cNvSpPr>
          <p:nvPr/>
        </p:nvSpPr>
        <p:spPr>
          <a:xfrm>
            <a:off x="3731341" y="799373"/>
            <a:ext cx="8244349" cy="55896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(base)</a:t>
            </a:r>
          </a:p>
          <a:p>
            <a:r>
              <a:rPr lang="en-US" altLang="zh-TW" dirty="0" smtClean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C:\Users\user&gt;pip install </a:t>
            </a:r>
            <a:r>
              <a:rPr lang="en-US" altLang="zh-TW" dirty="0" err="1" smtClean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opencv</a:t>
            </a:r>
            <a:r>
              <a:rPr lang="en-US" altLang="zh-TW" dirty="0" smtClean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-python</a:t>
            </a:r>
          </a:p>
          <a:p>
            <a:endParaRPr lang="en-US" altLang="zh-TW" dirty="0" smtClean="0">
              <a:solidFill>
                <a:schemeClr val="bg1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en-US" altLang="zh-TW" dirty="0">
              <a:solidFill>
                <a:schemeClr val="bg1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import cv2</a:t>
            </a:r>
          </a:p>
          <a:p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import </a:t>
            </a:r>
            <a:r>
              <a:rPr lang="en-US" altLang="zh-TW" dirty="0" err="1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numpy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as np</a:t>
            </a:r>
          </a:p>
          <a:p>
            <a:endParaRPr lang="en-US" altLang="zh-TW" dirty="0">
              <a:solidFill>
                <a:schemeClr val="bg1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zh-TW" altLang="en-US" dirty="0">
              <a:solidFill>
                <a:schemeClr val="bg1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# </a:t>
            </a:r>
            <a:r>
              <a:rPr lang="zh-TW" altLang="en-US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以灰階的方式讀取圖檔</a:t>
            </a:r>
          </a:p>
          <a:p>
            <a:r>
              <a:rPr lang="en-US" altLang="zh-TW" dirty="0" err="1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img_gray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= cv2.imread('img1.jpg', cv2.IMREAD_GRAYSCALE)</a:t>
            </a:r>
          </a:p>
          <a:p>
            <a:endParaRPr lang="en-US" altLang="zh-TW" dirty="0">
              <a:solidFill>
                <a:schemeClr val="bg1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en-US" altLang="zh-TW" dirty="0">
              <a:solidFill>
                <a:schemeClr val="bg1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# Hu Moments</a:t>
            </a:r>
          </a:p>
          <a:p>
            <a:endParaRPr lang="en-US" altLang="zh-TW" dirty="0">
              <a:solidFill>
                <a:schemeClr val="bg1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# </a:t>
            </a:r>
            <a:r>
              <a:rPr lang="zh-TW" altLang="en-US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計算標準的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moments</a:t>
            </a:r>
          </a:p>
          <a:p>
            <a:endParaRPr lang="en-US" altLang="zh-TW" dirty="0">
              <a:solidFill>
                <a:schemeClr val="bg1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cv2.moments(</a:t>
            </a:r>
            <a:r>
              <a:rPr lang="en-US" altLang="zh-TW" dirty="0" err="1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img_gray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)</a:t>
            </a:r>
          </a:p>
          <a:p>
            <a:endParaRPr lang="en-US" altLang="zh-TW" dirty="0">
              <a:solidFill>
                <a:schemeClr val="bg1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# </a:t>
            </a:r>
            <a:r>
              <a:rPr lang="zh-TW" altLang="en-US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計算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Hu moments</a:t>
            </a:r>
          </a:p>
          <a:p>
            <a:endParaRPr lang="en-US" altLang="zh-TW" dirty="0">
              <a:solidFill>
                <a:schemeClr val="bg1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cv2.HuMoments(cv2.moments(</a:t>
            </a:r>
            <a:r>
              <a:rPr lang="en-US" altLang="zh-TW" dirty="0" err="1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img_gray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)).flatten()</a:t>
            </a:r>
          </a:p>
          <a:p>
            <a:endParaRPr lang="en-US" altLang="zh-TW" dirty="0">
              <a:solidFill>
                <a:schemeClr val="bg1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8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17819" cy="4601183"/>
          </a:xfrm>
        </p:spPr>
        <p:txBody>
          <a:bodyPr/>
          <a:lstStyle/>
          <a:p>
            <a:r>
              <a:rPr lang="en-US" altLang="zh-TW" dirty="0" smtClean="0"/>
              <a:t>Cartesian Moment Definition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632" y="2024184"/>
            <a:ext cx="7006472" cy="297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standard moments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     </a:t>
            </a:r>
            <a:endParaRPr lang="zh-TW" altLang="en-US" dirty="0"/>
          </a:p>
        </p:txBody>
      </p:sp>
      <p:sp>
        <p:nvSpPr>
          <p:cNvPr id="7" name="標題 1 1"/>
          <p:cNvSpPr txBox="1">
            <a:spLocks/>
          </p:cNvSpPr>
          <p:nvPr/>
        </p:nvSpPr>
        <p:spPr>
          <a:xfrm>
            <a:off x="3731341" y="799373"/>
            <a:ext cx="3701845" cy="55896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#img1</a:t>
            </a:r>
          </a:p>
          <a:p>
            <a:endParaRPr lang="en-US" altLang="zh-TW" sz="8000" dirty="0">
              <a:solidFill>
                <a:schemeClr val="bg1"/>
              </a:solidFill>
            </a:endParaRPr>
          </a:p>
          <a:p>
            <a:r>
              <a:rPr lang="en-US" altLang="zh-TW" sz="8000" dirty="0" smtClean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'm00</a:t>
            </a:r>
            <a:r>
              <a:rPr lang="en-US" altLang="zh-TW" sz="80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': 252915.0,</a:t>
            </a:r>
          </a:p>
          <a:p>
            <a:r>
              <a:rPr lang="en-US" altLang="zh-TW" sz="80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'm10': 13228847.0,</a:t>
            </a:r>
          </a:p>
          <a:p>
            <a:r>
              <a:rPr lang="en-US" altLang="zh-TW" sz="80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'm01': 13355416.0,</a:t>
            </a:r>
          </a:p>
          <a:p>
            <a:r>
              <a:rPr lang="en-US" altLang="zh-TW" sz="80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'm20': 738883999.0,</a:t>
            </a:r>
          </a:p>
          <a:p>
            <a:r>
              <a:rPr lang="en-US" altLang="zh-TW" sz="80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'm11': 705054990.0,</a:t>
            </a:r>
          </a:p>
          <a:p>
            <a:r>
              <a:rPr lang="en-US" altLang="zh-TW" sz="80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'm02': 746674784.0,</a:t>
            </a:r>
          </a:p>
          <a:p>
            <a:r>
              <a:rPr lang="en-US" altLang="zh-TW" sz="80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'm30': 43541603699.0,</a:t>
            </a:r>
          </a:p>
          <a:p>
            <a:r>
              <a:rPr lang="en-US" altLang="zh-TW" sz="80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'm21': 39585018190.0,</a:t>
            </a:r>
          </a:p>
          <a:p>
            <a:r>
              <a:rPr lang="en-US" altLang="zh-TW" sz="80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'm12': 39804858780.0,</a:t>
            </a:r>
          </a:p>
          <a:p>
            <a:r>
              <a:rPr lang="en-US" altLang="zh-TW" sz="80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'm03': 43575765682.0,</a:t>
            </a:r>
          </a:p>
          <a:p>
            <a:r>
              <a:rPr lang="en-US" altLang="zh-TW" sz="80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'mu20': 46942465.48317032,</a:t>
            </a:r>
          </a:p>
          <a:p>
            <a:r>
              <a:rPr lang="en-US" altLang="zh-TW" sz="80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'mu11': 6493200.919273359,</a:t>
            </a:r>
          </a:p>
          <a:p>
            <a:r>
              <a:rPr lang="en-US" altLang="zh-TW" sz="80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'mu02': 41429399.05622052,</a:t>
            </a:r>
          </a:p>
          <a:p>
            <a:r>
              <a:rPr lang="en-US" altLang="zh-TW" sz="80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'mu30': -16796399.36677473,</a:t>
            </a:r>
          </a:p>
          <a:p>
            <a:r>
              <a:rPr lang="en-US" altLang="zh-TW" sz="80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'mu21': -111711167.25930274,</a:t>
            </a:r>
          </a:p>
          <a:p>
            <a:r>
              <a:rPr lang="en-US" altLang="zh-TW" sz="80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'mu12': 63897290.20697878,</a:t>
            </a:r>
          </a:p>
          <a:p>
            <a:r>
              <a:rPr lang="en-US" altLang="zh-TW" sz="80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'mu03': -228540409.30264497,</a:t>
            </a:r>
          </a:p>
          <a:p>
            <a:r>
              <a:rPr lang="en-US" altLang="zh-TW" sz="80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'nu20': 0.0007338659212651761,</a:t>
            </a:r>
          </a:p>
          <a:p>
            <a:r>
              <a:rPr lang="en-US" altLang="zh-TW" sz="80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'nu11': 0.00010151019605672002,</a:t>
            </a:r>
          </a:p>
          <a:p>
            <a:r>
              <a:rPr lang="en-US" altLang="zh-TW" sz="80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'nu02': 0.0006476784675222504,</a:t>
            </a:r>
          </a:p>
          <a:p>
            <a:r>
              <a:rPr lang="en-US" altLang="zh-TW" sz="80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'nu30': -5.221312942157962e-07,</a:t>
            </a:r>
          </a:p>
          <a:p>
            <a:r>
              <a:rPr lang="en-US" altLang="zh-TW" sz="80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'nu21': -3.4726428602809067e-06,</a:t>
            </a:r>
          </a:p>
          <a:p>
            <a:r>
              <a:rPr lang="en-US" altLang="zh-TW" sz="80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'nu12': 1.986305166013597e-06,</a:t>
            </a:r>
          </a:p>
          <a:p>
            <a:r>
              <a:rPr lang="en-US" altLang="zh-TW" sz="80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'nu03': -</a:t>
            </a:r>
            <a:r>
              <a:rPr lang="en-US" altLang="zh-TW" sz="8000" dirty="0" smtClean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7.104385712919099e-06</a:t>
            </a:r>
            <a:endParaRPr lang="en-US" altLang="zh-TW" sz="8000" dirty="0">
              <a:solidFill>
                <a:schemeClr val="bg1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en-US" altLang="zh-TW" sz="4200" dirty="0">
              <a:solidFill>
                <a:schemeClr val="bg1"/>
              </a:solidFill>
            </a:endParaRPr>
          </a:p>
          <a:p>
            <a:endParaRPr lang="en-US" altLang="zh-TW" sz="4200" dirty="0">
              <a:solidFill>
                <a:schemeClr val="bg1"/>
              </a:solidFill>
            </a:endParaRPr>
          </a:p>
        </p:txBody>
      </p:sp>
      <p:sp>
        <p:nvSpPr>
          <p:cNvPr id="5" name="標題 1 1"/>
          <p:cNvSpPr txBox="1">
            <a:spLocks/>
          </p:cNvSpPr>
          <p:nvPr/>
        </p:nvSpPr>
        <p:spPr>
          <a:xfrm>
            <a:off x="7624916" y="799373"/>
            <a:ext cx="3819831" cy="55896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chemeClr val="bg1"/>
                </a:solidFill>
              </a:rPr>
              <a:t>#</a:t>
            </a:r>
            <a:r>
              <a:rPr lang="en-US" altLang="zh-TW" dirty="0" smtClean="0">
                <a:solidFill>
                  <a:schemeClr val="bg1"/>
                </a:solidFill>
              </a:rPr>
              <a:t>img2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sz="4200" dirty="0">
                <a:solidFill>
                  <a:schemeClr val="bg1"/>
                </a:solidFill>
              </a:rPr>
              <a:t> </a:t>
            </a:r>
            <a:r>
              <a:rPr lang="en-US" altLang="zh-TW" sz="4200" dirty="0" smtClean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'm00</a:t>
            </a:r>
            <a:r>
              <a:rPr lang="en-US" altLang="zh-TW" sz="42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': 251013.0,</a:t>
            </a:r>
          </a:p>
          <a:p>
            <a:r>
              <a:rPr lang="en-US" altLang="zh-TW" sz="42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'm10': 13260311.0,</a:t>
            </a:r>
          </a:p>
          <a:p>
            <a:r>
              <a:rPr lang="en-US" altLang="zh-TW" sz="42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'm01': 11982845.0,</a:t>
            </a:r>
          </a:p>
          <a:p>
            <a:r>
              <a:rPr lang="en-US" altLang="zh-TW" sz="42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'm20': 741980695.0,</a:t>
            </a:r>
          </a:p>
          <a:p>
            <a:r>
              <a:rPr lang="en-US" altLang="zh-TW" sz="42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'm11': 626551465.0,</a:t>
            </a:r>
          </a:p>
          <a:p>
            <a:r>
              <a:rPr lang="en-US" altLang="zh-TW" sz="42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'm02': 618704947.0,</a:t>
            </a:r>
          </a:p>
          <a:p>
            <a:r>
              <a:rPr lang="en-US" altLang="zh-TW" sz="42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'm30': 43347317429.0,</a:t>
            </a:r>
          </a:p>
          <a:p>
            <a:r>
              <a:rPr lang="en-US" altLang="zh-TW" sz="42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'm21': 34672725691.0,</a:t>
            </a:r>
          </a:p>
          <a:p>
            <a:r>
              <a:rPr lang="en-US" altLang="zh-TW" sz="42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'm12': 31951106007.0,</a:t>
            </a:r>
          </a:p>
          <a:p>
            <a:r>
              <a:rPr lang="en-US" altLang="zh-TW" sz="42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'm03': 34012898861.0,</a:t>
            </a:r>
          </a:p>
          <a:p>
            <a:r>
              <a:rPr lang="en-US" altLang="zh-TW" sz="42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'mu20': 41475749.77118317,</a:t>
            </a:r>
          </a:p>
          <a:p>
            <a:r>
              <a:rPr lang="en-US" altLang="zh-TW" sz="42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'mu11': -6468543.385203153,</a:t>
            </a:r>
          </a:p>
          <a:p>
            <a:r>
              <a:rPr lang="en-US" altLang="zh-TW" sz="42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'mu02': 46668541.339635834,</a:t>
            </a:r>
          </a:p>
          <a:p>
            <a:r>
              <a:rPr lang="en-US" altLang="zh-TW" sz="42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'mu30': -231530891.7813113,</a:t>
            </a:r>
          </a:p>
          <a:p>
            <a:r>
              <a:rPr lang="en-US" altLang="zh-TW" sz="42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'mu21': -64478625.77921536,</a:t>
            </a:r>
          </a:p>
          <a:p>
            <a:r>
              <a:rPr lang="en-US" altLang="zh-TW" sz="42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'mu12': -115746741.41218801,</a:t>
            </a:r>
          </a:p>
          <a:p>
            <a:r>
              <a:rPr lang="en-US" altLang="zh-TW" sz="42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'mu03': 21475009.91614424,</a:t>
            </a:r>
          </a:p>
          <a:p>
            <a:r>
              <a:rPr lang="en-US" altLang="zh-TW" sz="42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'nu20': 0.0006582665959608716,</a:t>
            </a:r>
          </a:p>
          <a:p>
            <a:r>
              <a:rPr lang="en-US" altLang="zh-TW" sz="42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'nu11': -0.00010266302739537974,</a:t>
            </a:r>
          </a:p>
          <a:p>
            <a:r>
              <a:rPr lang="en-US" altLang="zh-TW" sz="42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'nu02': 0.0007406820133591751,</a:t>
            </a:r>
          </a:p>
          <a:p>
            <a:r>
              <a:rPr lang="en-US" altLang="zh-TW" sz="42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'nu30': -7.3344644675360505e-06,</a:t>
            </a:r>
          </a:p>
          <a:p>
            <a:r>
              <a:rPr lang="en-US" altLang="zh-TW" sz="42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'nu21': -2.042561949529803e-06,</a:t>
            </a:r>
          </a:p>
          <a:p>
            <a:r>
              <a:rPr lang="en-US" altLang="zh-TW" sz="42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'nu12': -3.6666397109662114e-06,</a:t>
            </a:r>
          </a:p>
          <a:p>
            <a:r>
              <a:rPr lang="en-US" altLang="zh-TW" sz="4200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'nu03': </a:t>
            </a:r>
            <a:r>
              <a:rPr lang="en-US" altLang="zh-TW" sz="4200" dirty="0" smtClean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6.802880425939687e-07</a:t>
            </a:r>
            <a:endParaRPr lang="zh-TW" altLang="en-US" sz="4200" dirty="0">
              <a:solidFill>
                <a:schemeClr val="bg1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003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Hu’s moments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     </a:t>
            </a:r>
            <a:endParaRPr lang="zh-TW" altLang="en-US" dirty="0"/>
          </a:p>
        </p:txBody>
      </p:sp>
      <p:sp>
        <p:nvSpPr>
          <p:cNvPr id="7" name="標題 1 1"/>
          <p:cNvSpPr txBox="1">
            <a:spLocks/>
          </p:cNvSpPr>
          <p:nvPr/>
        </p:nvSpPr>
        <p:spPr>
          <a:xfrm>
            <a:off x="3731341" y="799373"/>
            <a:ext cx="3701845" cy="55896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#img1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M1=1.38154439e-03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,  </a:t>
            </a:r>
            <a:endParaRPr lang="en-US" altLang="zh-TW" dirty="0" smtClean="0">
              <a:solidFill>
                <a:schemeClr val="bg1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M2=4.86455568e-08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,  </a:t>
            </a:r>
            <a:r>
              <a:rPr lang="en-US" altLang="zh-TW" dirty="0" smtClean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M3=5.29835339e-11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,  </a:t>
            </a:r>
            <a:r>
              <a:rPr lang="en-US" altLang="zh-TW" dirty="0" smtClean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M4=1.14017339e-10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,</a:t>
            </a:r>
          </a:p>
          <a:p>
            <a:r>
              <a:rPr lang="en-US" altLang="zh-TW" dirty="0" smtClean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M5=-5.30988230e-22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, </a:t>
            </a:r>
            <a:endParaRPr lang="en-US" altLang="zh-TW" dirty="0" smtClean="0">
              <a:solidFill>
                <a:schemeClr val="bg1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M6=-1.57455207e-14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,  </a:t>
            </a:r>
            <a:r>
              <a:rPr lang="en-US" altLang="zh-TW" dirty="0" smtClean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M7=8.84597707e-21</a:t>
            </a:r>
            <a:endParaRPr lang="en-US" altLang="zh-TW" dirty="0">
              <a:solidFill>
                <a:schemeClr val="bg1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5" name="標題 1 1"/>
          <p:cNvSpPr txBox="1">
            <a:spLocks/>
          </p:cNvSpPr>
          <p:nvPr/>
        </p:nvSpPr>
        <p:spPr>
          <a:xfrm>
            <a:off x="7624916" y="799373"/>
            <a:ext cx="3819831" cy="55896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#img2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M1=1.39894861e-03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M2= 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4.89510898e-08,  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M3=5.97840664e-11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,  </a:t>
            </a:r>
            <a:endParaRPr lang="en-US" altLang="zh-TW" dirty="0">
              <a:solidFill>
                <a:schemeClr val="bg1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M4=1.22880083e-10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,</a:t>
            </a:r>
          </a:p>
          <a:p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M5=-1.30564581e-21,</a:t>
            </a:r>
          </a:p>
          <a:p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M6=-1.59755668e-14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,  </a:t>
            </a:r>
            <a:r>
              <a:rPr lang="en-US" altLang="zh-TW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M7=1.04508573e-20</a:t>
            </a:r>
            <a:endParaRPr lang="en-US" altLang="zh-TW" dirty="0">
              <a:solidFill>
                <a:schemeClr val="bg1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97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Example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     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728" y="1924663"/>
            <a:ext cx="952500" cy="9525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874" y="4990964"/>
            <a:ext cx="952500" cy="9525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028" y="4913056"/>
            <a:ext cx="952500" cy="9525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174" y="1924663"/>
            <a:ext cx="952500" cy="9525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636" y="3772035"/>
            <a:ext cx="2609524" cy="217142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910" y="769311"/>
            <a:ext cx="2396288" cy="2310706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792" y="3678723"/>
            <a:ext cx="2613818" cy="241950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190" y="1100244"/>
            <a:ext cx="2522114" cy="1927346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6276323" y="3025492"/>
            <a:ext cx="76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C01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0374874" y="3025492"/>
            <a:ext cx="76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C02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402028" y="6013885"/>
            <a:ext cx="76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C03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0374874" y="6013885"/>
            <a:ext cx="76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C04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59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Hu’s moments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     (M1, M2)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     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853" y="967861"/>
            <a:ext cx="7783821" cy="5282466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278758" y="3432236"/>
            <a:ext cx="72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C01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718319" y="2780680"/>
            <a:ext cx="72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C03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718319" y="3001507"/>
            <a:ext cx="72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C02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134093" y="3424428"/>
            <a:ext cx="72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C04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2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Questions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9" y="2415714"/>
            <a:ext cx="7148000" cy="1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1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Cartesian Moment Definition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69268" y="1594338"/>
            <a:ext cx="7315200" cy="439041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974122" y="800671"/>
            <a:ext cx="5099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Hu’s Uniqueness Theorem</a:t>
            </a:r>
            <a:endParaRPr lang="zh-TW" altLang="en-US" sz="3600" dirty="0"/>
          </a:p>
        </p:txBody>
      </p:sp>
      <p:pic>
        <p:nvPicPr>
          <p:cNvPr id="12" name="圖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107" y="2856526"/>
            <a:ext cx="6817521" cy="147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Cartesian Moment Definition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74122" y="1653331"/>
            <a:ext cx="7315200" cy="439041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974122" y="800671"/>
            <a:ext cx="5099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Hu’s Uniqueness Theorem</a:t>
            </a:r>
            <a:endParaRPr lang="zh-TW" altLang="en-US" sz="3600" dirty="0"/>
          </a:p>
        </p:txBody>
      </p:sp>
      <p:pic>
        <p:nvPicPr>
          <p:cNvPr id="9" name="圖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013" y="2870117"/>
            <a:ext cx="5808759" cy="26361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29" y="3589126"/>
            <a:ext cx="4739143" cy="86914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056184" y="4913660"/>
            <a:ext cx="8030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The Goal is to select a meaningful subset of moment values that contain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sufficient information to uniquely characterize the image for a specific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application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78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2955" y="864108"/>
            <a:ext cx="11120284" cy="5120640"/>
          </a:xfrm>
        </p:spPr>
        <p:txBody>
          <a:bodyPr>
            <a:normAutofit/>
          </a:bodyPr>
          <a:lstStyle/>
          <a:p>
            <a:r>
              <a:rPr lang="en-US" altLang="zh-TW" sz="6000" dirty="0" smtClean="0"/>
              <a:t>Properties of Low-Order Moments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1910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Zeroth Order Moments: 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Area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670" y="3036907"/>
            <a:ext cx="6099619" cy="115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9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First Order Moments: 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Center of Mass</a:t>
            </a:r>
            <a:br>
              <a:rPr lang="en-US" altLang="zh-TW" dirty="0" smtClean="0"/>
            </a:br>
            <a:r>
              <a:rPr lang="en-US" altLang="zh-TW" dirty="0" smtClean="0"/>
              <a:t>(COM)</a:t>
            </a:r>
            <a:endParaRPr lang="zh-TW" altLang="en-US" dirty="0"/>
          </a:p>
        </p:txBody>
      </p:sp>
      <p:sp>
        <p:nvSpPr>
          <p:cNvPr id="6" name="標題 1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868" y="2716501"/>
            <a:ext cx="5328000" cy="111771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772" y="4729402"/>
            <a:ext cx="6956192" cy="85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4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Second Order Moments: 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Moments of </a:t>
            </a:r>
            <a:r>
              <a:rPr lang="en-US" altLang="zh-TW" dirty="0" err="1" smtClean="0"/>
              <a:t>interia</a:t>
            </a:r>
            <a:endParaRPr lang="zh-TW" altLang="en-US" dirty="0"/>
          </a:p>
        </p:txBody>
      </p:sp>
      <p:sp>
        <p:nvSpPr>
          <p:cNvPr id="6" name="標題 1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868" y="3308704"/>
            <a:ext cx="3840000" cy="50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7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Second Order Moments: 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Moments of </a:t>
            </a:r>
            <a:r>
              <a:rPr lang="en-US" altLang="zh-TW" dirty="0" err="1" smtClean="0"/>
              <a:t>interia</a:t>
            </a:r>
            <a:endParaRPr lang="zh-TW" altLang="en-US" dirty="0"/>
          </a:p>
        </p:txBody>
      </p:sp>
      <p:sp>
        <p:nvSpPr>
          <p:cNvPr id="6" name="標題 1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4" name="圖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868" y="1449753"/>
            <a:ext cx="3185067" cy="8512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963" y="4184541"/>
            <a:ext cx="6385808" cy="722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01" y="3108695"/>
            <a:ext cx="6030933" cy="31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8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3.067"/>
  <p:tag name="ORIGINALWIDTH" val="3448.069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The two-dimensional Cartesian moment, $m_{pq}$,\\ of order $p+q$, of a density distribution function, $f(x,y)$,\\ is defined as&#10;\[&#10;m_{pq}=\int^\infty_{-\infty}&#10;\int^\infty_{-\infty}&#10;x^py^qf(x,y)dxdy.&#10;\]&#10;The two-dimensional moment for a $(N\times M)$ discretized image,\\ $g(x,y)$, is &#10;\[&#10;m_{pq} = \sum^{M-1}_{y=0}\sum^{N-1}_{x=0}x^py^qg(x,y).&#10;\]&#10;\end{document}"/>
  <p:tag name="IGUANATEXSIZE" val="20"/>
  <p:tag name="IGUANATEXCURSOR" val="810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646.419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$$&#10;\mathcal I&#10;=&#10;\begin{pmatrix}&#10;\cos\theta &amp; \sin\theta\\&#10;-\sin\theta &amp; \cos\theta&#10;\end{pmatrix}&#10;\begin{pmatrix}&#10;\lambda_1 &amp; 0\\&#10;0 &amp; \lambda_2&#10;\end{pmatrix}&#10;\begin{pmatrix}&#10;\cos\theta &amp; -\sin\theta\\&#10;\sin\theta &amp; \cos\theta&#10;\end{pmatrix}&#10;$$&#10;\end{document}"/>
  <p:tag name="IGUANATEXSIZE" val="28"/>
  <p:tag name="IGUANATEXCURSOR" val="788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2119.985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$\theta:$ the orientation of the principal axes&#10;\end{document}"/>
  <p:tag name="IGUANATEXSIZE" val="28"/>
  <p:tag name="IGUANATEXCURSOR" val="693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646.419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$$&#10;\mathcal I&#10;=&#10;\begin{pmatrix}&#10;\cos\theta &amp; \sin\theta\\&#10;-\sin\theta &amp; \cos\theta&#10;\end{pmatrix}&#10;\begin{pmatrix}&#10;\lambda_1 &amp; 0\\&#10;0 &amp; \lambda_2&#10;\end{pmatrix}&#10;\begin{pmatrix}&#10;\cos\theta &amp; -\sin\theta\\&#10;\sin\theta &amp; \cos\theta&#10;\end{pmatrix}&#10;$$&#10;\end{document}"/>
  <p:tag name="IGUANATEXSIZE" val="28"/>
  <p:tag name="IGUANATEXCURSOR" val="788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2119.985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$\theta:$ the orientation of the principal axes&#10;\end{document}"/>
  <p:tag name="IGUANATEXSIZE" val="28"/>
  <p:tag name="IGUANATEXCURSOR" val="693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3005.624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\color{blue}&#10;\[&#10;\sin\theta \cos \theta \mu_{02}&#10;-\sin^2\theta \mu_{11}+\cos^2\theta \mu_{11}-&#10;\sin\theta \cos\theta \mu_{20}=0&#10;\]&#10;\end{document}"/>
  <p:tag name="IGUANATEXSIZE" val="28"/>
  <p:tag name="IGUANATEXCURSOR" val="657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371.579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\color{blue}&#10;\[&#10;\theta =\frac{1}{2}\tan^{-1}\left(\frac{2\mu_{11}}{\mu_{20}-\mu_{02}}\right)&#10;\]&#10;\end{document}"/>
  <p:tag name="IGUANATEXSIZE" val="28"/>
  <p:tag name="IGUANATEXCURSOR" val="732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3097.863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\begin{itemize}&#10;\item A constant intensity elliptical disk with the same mass&#10;\item The second order moments as the original image&#10;\end{itemize}&#10;\end{document}"/>
  <p:tag name="IGUANATEXSIZE" val="28"/>
  <p:tag name="IGUANATEXCURSOR" val="731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752.9059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Image Ellipse:&#10;\end{document}"/>
  <p:tag name="IGUANATEXSIZE" val="28"/>
  <p:tag name="IGUANATEXCURSOR" val="660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123.359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 (Inertially equivalent approximation of the orignal image)&#10;\end{document}"/>
  <p:tag name="IGUANATEXSIZE" val="28"/>
  <p:tag name="IGUANATEXCURSOR" val="705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70.49118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$\alpha$&#10;\end{document}"/>
  <p:tag name="IGUANATEXSIZE" val="20"/>
  <p:tag name="IGUANATEXCURSOR" val="653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5.9093"/>
  <p:tag name="ORIGINALWIDTH" val="3355.081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If $f(x,y)$ is piecewise continuous and has non-zero values \\only in th finite region of the $(x,y)$ plane, the the moments \\of all orders exist. In can then be shown that the moment set \\$\{m_{pq}\}$ is uniquely determined by $f(x,y)$ and conversely,\\ $f(x,y)$ is uniquely deteremined by $\{m_{pq}\}$.&#10;\end{document}"/>
  <p:tag name="IGUANATEXSIZE" val="20"/>
  <p:tag name="IGUANATEXCURSOR" val="719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8.99134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$\beta$&#10;\end{document}"/>
  <p:tag name="IGUANATEXSIZE" val="20"/>
  <p:tag name="IGUANATEXCURSOR" val="652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752.9059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Image Ellipse:&#10;\end{document}"/>
  <p:tag name="IGUANATEXSIZE" val="28"/>
  <p:tag name="IGUANATEXCURSOR" val="660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5.3918"/>
  <p:tag name="ORIGINALWIDTH" val="2464.942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\begin{align*}&#10;&amp;\alpha=\left(\frac{&#10;\mu_{20}+\mu_{02}+\sqrt{(\mu_{20}-\mu_{02})^2+4\mu^2_{11}}&#10;}{2\mu_{00}}\right)^{1/2}\\&#10;&amp;\beta=\left(\frac{&#10;\mu_{20}+\mu_{02}-\sqrt{(\mu_{20}-\mu_{02})^2+4\mu^2_{11}}&#10;}{2\mu_{00}}\right)^{1/2}&#10;\end{align*}&#10;\end{document}"/>
  <p:tag name="IGUANATEXSIZE" val="20"/>
  <p:tag name="IGUANATEXCURSOR" val="885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70.49118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$\alpha$&#10;\end{document}"/>
  <p:tag name="IGUANATEXSIZE" val="20"/>
  <p:tag name="IGUANATEXCURSOR" val="653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8.99134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$\beta$&#10;\end{document}"/>
  <p:tag name="IGUANATEXSIZE" val="20"/>
  <p:tag name="IGUANATEXCURSOR" val="652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2714.661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The intensity of the image ellipse is then given by&#10;\end{document}"/>
  <p:tag name="IGUANATEXSIZE" val="28"/>
  <p:tag name="IGUANATEXCURSOR" val="697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8.9689"/>
  <p:tag name="ORIGINALWIDTH" val="233.2209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\[&#10;\frac{\mu_{00}}{\pi\alpha\beta}&#10;\]&#10;\end{document}"/>
  <p:tag name="IGUANATEXSIZE" val="28"/>
  <p:tag name="IGUANATEXCURSOR" val="645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9.76"/>
  <p:tag name="ORIGINALWIDTH" val="3220.847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\begin{align*}&#10;&amp;M_1 =\mu_{20}+\mu_{02}\\&#10;&amp;M_2 =(\mu_{20}-\mu_{02})^2 +4\mu_{11}^2,\\&#10;&amp;M_3 =(\mu_{30}-3\mu_{12})^2+(3\mu_{21}-\mu_{03})^2,\\&#10;&amp;M_4 =(\mu_{30}+\mu_{12})^2+(\mu_{21}+\mu_{03})^2,\\&#10;&amp;M_5 =(\mu_{30}-3\mu_{12})(\mu_{30}+\mu_{12})&#10;[(\mu_{30}+\mu_{12})^2-3(\mu_{21}+\mu_{03})^2]\\&#10;&amp;+ (3\mu_{21}-\mu_{03})(\mu_{21}+\mu_{03})&#10;[3(\mu_{30}+\mu_{12})^2-(\mu_{21}+\mu_{03})^2]&#10;,\\&#10;&amp;M_6 =(\mu_{20}-\mu_{02})[(\mu_{30}+\mu_{12})^2-(\mu_{21}+\mu_{03})^2]\\&amp;+4\mu_{11}&#10;(\mu_{30}+3\mu_{12})&#10;(\mu_{21}+3\mu_{03}),\\&#10;&amp;M_7 =(3\mu_{21}-\mu_{03})(\mu_{30}+\mu_{12})&#10;[(\mu_{30}+\mu_{12})^2-3(\mu_{21}+\mu_{03})^2]\\&#10;&amp;-(\mu_{30}-3\mu_{12})(\mu_{21}+\mu_{03})&#10;[3(\mu_{30}+\mu_{12})^2-(\mu_{21}+\mu_{03})^2]&#10;\end{align*}&#10;\end{document}"/>
  <p:tag name="IGUANATEXSIZE" val="20"/>
  <p:tag name="IGUANATEXCURSOR" val="1193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2900.637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Note that $M_7$ is defined to distinguish mirror images.&#10;\end{document}"/>
  <p:tag name="IGUANATEXSIZE" val="20"/>
  <p:tag name="IGUANATEXCURSOR" val="656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0.6636"/>
  <p:tag name="ORIGINALWIDTH" val="2680.165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  &#10;\begin{document}&#10;\noindent(1) How to use a higher moments to improve\\ the momemt of inertia-based alignment approach\\[5ex]&#10;(2)Two-stage method: clusting + alignment &#10;\end{document}"/>
  <p:tag name="IGUANATEXSIZE" val="20"/>
  <p:tag name="IGUANATEXCURSOR" val="760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2858.643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A complete moment set $\{ m_{pq}:~~p+q\leq n\}$ contains &#10;\end{document}"/>
  <p:tag name="IGUANATEXSIZE" val="20"/>
  <p:tag name="IGUANATEXCURSOR" val="703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1382.077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\[&#10;\frac{1}{2}(n+1)(n+2)\mbox{~elements}.&#10;\]&#10;\end{document}"/>
  <p:tag name="IGUANATEXSIZE" val="20"/>
  <p:tag name="IGUANATEXCURSOR" val="687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.2133"/>
  <p:tag name="ORIGINALWIDTH" val="1549.306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\[&#10;m_{00} = \int^\infty_{-\infty}\int^\infty_{-\infty}&#10;f(x,y)dxdy&#10;\]&#10;\end{document}"/>
  <p:tag name="IGUANATEXSIZE" val="20"/>
  <p:tag name="IGUANATEXCURSOR" val="714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4.4695"/>
  <p:tag name="ORIGINALWIDTH" val="1165.354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\[&#10;\overline x =\frac{m_{10}}{m_{00}},~~~~\overline y =\frac{m_{01}}{m_{00}}&#10;\]&#10;\end{document}"/>
  <p:tag name="IGUANATEXSIZE" val="20"/>
  <p:tag name="IGUANATEXCURSOR" val="684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1.4473"/>
  <p:tag name="ORIGINALWIDTH" val="3423.322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If an object is positioned such that &#10;$\overline x=0$ and $\overline y=0$, \\the moments for &#10;the object are referred to as central moments,\\ denoted as $\mu_{pq}$. (Note that $\mu_{10}=\mu_{01}=0$)&#10;\end{document}"/>
  <p:tag name="IGUANATEXSIZE" val="20"/>
  <p:tag name="IGUANATEXCURSOR" val="788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944.8819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\[&#10;\{&#10;m_{02},~m_{11},~m_{20}&#10;\}&#10;\]&#10;\end{document}"/>
  <p:tag name="IGUANATEXSIZE" val="20"/>
  <p:tag name="IGUANATEXCURSOR" val="670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119.61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$$\mathcal I=&#10;\frac{1}{\mu_{00}}\begin{pmatrix}&#10;\mu_{02} &amp; \mu_{11}\\&#10;\mu_{11} &amp; \mu_{20}&#10;\end{pmatrix}&#10;$$&#10;\end{document}"/>
  <p:tag name="IGUANATEXSIZE" val="28"/>
  <p:tag name="IGUANATEXCURSOR" val="667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框架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388</TotalTime>
  <Words>465</Words>
  <Application>Microsoft Office PowerPoint</Application>
  <PresentationFormat>寬螢幕</PresentationFormat>
  <Paragraphs>139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微軟正黑體</vt:lpstr>
      <vt:lpstr>新細明體</vt:lpstr>
      <vt:lpstr>Corbel</vt:lpstr>
      <vt:lpstr>Wingdings 2</vt:lpstr>
      <vt:lpstr>框架</vt:lpstr>
      <vt:lpstr>Hu’s seven moments</vt:lpstr>
      <vt:lpstr>Cartesian Moment Definition </vt:lpstr>
      <vt:lpstr>Cartesian Moment Definition </vt:lpstr>
      <vt:lpstr>Cartesian Moment Definition </vt:lpstr>
      <vt:lpstr>PowerPoint 簡報</vt:lpstr>
      <vt:lpstr>Zeroth Order Moments:   Area</vt:lpstr>
      <vt:lpstr>First Order Moments:   Center of Mass (COM)</vt:lpstr>
      <vt:lpstr>Second Order Moments:   Moments of interia</vt:lpstr>
      <vt:lpstr>Second Order Moments:   Moments of interia</vt:lpstr>
      <vt:lpstr>Second Order Moments:   Moments of interia</vt:lpstr>
      <vt:lpstr>Second Order Moments:   Moments of interia</vt:lpstr>
      <vt:lpstr>Second Order Moments:   Moments of interia</vt:lpstr>
      <vt:lpstr>Second Order Moments:   Moments of interia</vt:lpstr>
      <vt:lpstr> Higher Order Moments:  Hu’s moments  </vt:lpstr>
      <vt:lpstr>PowerPoint 簡報</vt:lpstr>
      <vt:lpstr> Higher Order Moments:  Hu’s moments  </vt:lpstr>
      <vt:lpstr>   Hu’s moments       (M1, M2) </vt:lpstr>
      <vt:lpstr> Einstein’s image      </vt:lpstr>
      <vt:lpstr>  Opencv-Python       </vt:lpstr>
      <vt:lpstr>  standard moments       </vt:lpstr>
      <vt:lpstr>  Hu’s moments       </vt:lpstr>
      <vt:lpstr>  Example        </vt:lpstr>
      <vt:lpstr>  Hu’s moments       (M1, M2)       </vt:lpstr>
      <vt:lpstr>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Moment-Based Techniques</dc:title>
  <dc:creator>Windows 使用者</dc:creator>
  <cp:lastModifiedBy>Windows 使用者</cp:lastModifiedBy>
  <cp:revision>29</cp:revision>
  <dcterms:created xsi:type="dcterms:W3CDTF">2019-09-09T04:35:53Z</dcterms:created>
  <dcterms:modified xsi:type="dcterms:W3CDTF">2019-09-12T03:18:58Z</dcterms:modified>
</cp:coreProperties>
</file>