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  <p:sldId id="267" r:id="rId12"/>
    <p:sldId id="268" r:id="rId13"/>
    <p:sldId id="266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0955-B3DE-47CE-875C-47C94653452C}" type="datetimeFigureOut">
              <a:rPr lang="zh-TW" altLang="en-US" smtClean="0"/>
              <a:t>2018/9/26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0C86-10A6-4C98-8378-B3A2520B58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8080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0955-B3DE-47CE-875C-47C94653452C}" type="datetimeFigureOut">
              <a:rPr lang="zh-TW" altLang="en-US" smtClean="0"/>
              <a:t>2018/9/26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0C86-10A6-4C98-8378-B3A2520B58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3098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0955-B3DE-47CE-875C-47C94653452C}" type="datetimeFigureOut">
              <a:rPr lang="zh-TW" altLang="en-US" smtClean="0"/>
              <a:t>2018/9/26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0C86-10A6-4C98-8378-B3A2520B58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2691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0955-B3DE-47CE-875C-47C94653452C}" type="datetimeFigureOut">
              <a:rPr lang="zh-TW" altLang="en-US" smtClean="0"/>
              <a:t>2018/9/26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0C86-10A6-4C98-8378-B3A2520B58C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69290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0955-B3DE-47CE-875C-47C94653452C}" type="datetimeFigureOut">
              <a:rPr lang="zh-TW" altLang="en-US" smtClean="0"/>
              <a:t>2018/9/26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0C86-10A6-4C98-8378-B3A2520B58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8430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0955-B3DE-47CE-875C-47C94653452C}" type="datetimeFigureOut">
              <a:rPr lang="zh-TW" altLang="en-US" smtClean="0"/>
              <a:t>2018/9/26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0C86-10A6-4C98-8378-B3A2520B58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49824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0955-B3DE-47CE-875C-47C94653452C}" type="datetimeFigureOut">
              <a:rPr lang="zh-TW" altLang="en-US" smtClean="0"/>
              <a:t>2018/9/26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0C86-10A6-4C98-8378-B3A2520B58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55423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0955-B3DE-47CE-875C-47C94653452C}" type="datetimeFigureOut">
              <a:rPr lang="zh-TW" altLang="en-US" smtClean="0"/>
              <a:t>2018/9/26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0C86-10A6-4C98-8378-B3A2520B58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3563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0955-B3DE-47CE-875C-47C94653452C}" type="datetimeFigureOut">
              <a:rPr lang="zh-TW" altLang="en-US" smtClean="0"/>
              <a:t>2018/9/26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0C86-10A6-4C98-8378-B3A2520B58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457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0955-B3DE-47CE-875C-47C94653452C}" type="datetimeFigureOut">
              <a:rPr lang="zh-TW" altLang="en-US" smtClean="0"/>
              <a:t>2018/9/26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0C86-10A6-4C98-8378-B3A2520B58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5812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0955-B3DE-47CE-875C-47C94653452C}" type="datetimeFigureOut">
              <a:rPr lang="zh-TW" altLang="en-US" smtClean="0"/>
              <a:t>2018/9/26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0C86-10A6-4C98-8378-B3A2520B58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8631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0955-B3DE-47CE-875C-47C94653452C}" type="datetimeFigureOut">
              <a:rPr lang="zh-TW" altLang="en-US" smtClean="0"/>
              <a:t>2018/9/26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0C86-10A6-4C98-8378-B3A2520B58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0348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0955-B3DE-47CE-875C-47C94653452C}" type="datetimeFigureOut">
              <a:rPr lang="zh-TW" altLang="en-US" smtClean="0"/>
              <a:t>2018/9/26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0C86-10A6-4C98-8378-B3A2520B58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9707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0955-B3DE-47CE-875C-47C94653452C}" type="datetimeFigureOut">
              <a:rPr lang="zh-TW" altLang="en-US" smtClean="0"/>
              <a:t>2018/9/26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0C86-10A6-4C98-8378-B3A2520B58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9778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0955-B3DE-47CE-875C-47C94653452C}" type="datetimeFigureOut">
              <a:rPr lang="zh-TW" altLang="en-US" smtClean="0"/>
              <a:t>2018/9/26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0C86-10A6-4C98-8378-B3A2520B58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9182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0955-B3DE-47CE-875C-47C94653452C}" type="datetimeFigureOut">
              <a:rPr lang="zh-TW" altLang="en-US" smtClean="0"/>
              <a:t>2018/9/26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0C86-10A6-4C98-8378-B3A2520B58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1254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00955-B3DE-47CE-875C-47C94653452C}" type="datetimeFigureOut">
              <a:rPr lang="zh-TW" altLang="en-US" smtClean="0"/>
              <a:t>2018/9/26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E90C86-10A6-4C98-8378-B3A2520B58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7619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00955-B3DE-47CE-875C-47C94653452C}" type="datetimeFigureOut">
              <a:rPr lang="zh-TW" altLang="en-US" smtClean="0"/>
              <a:t>2018/9/26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90C86-10A6-4C98-8378-B3A2520B58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16385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cap="none" dirty="0" smtClean="0"/>
              <a:t>Motion Correction</a:t>
            </a:r>
            <a:endParaRPr lang="zh-TW" altLang="en-US" cap="none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/>
              <a:t>林思涵</a:t>
            </a:r>
            <a:endParaRPr lang="en-US" altLang="zh-TW" dirty="0" smtClean="0"/>
          </a:p>
          <a:p>
            <a:r>
              <a:rPr lang="en-US" altLang="zh-TW" dirty="0" smtClean="0"/>
              <a:t>2018/9/27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0288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 smtClean="0"/>
              <a:t>Comparison between three methods</a:t>
            </a:r>
            <a:endParaRPr lang="zh-TW" altLang="en-US" cap="none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442225"/>
            <a:ext cx="10353675" cy="3002250"/>
          </a:xfrm>
        </p:spPr>
      </p:pic>
    </p:spTree>
    <p:extLst>
      <p:ext uri="{BB962C8B-B14F-4D97-AF65-F5344CB8AC3E}">
        <p14:creationId xmlns:p14="http://schemas.microsoft.com/office/powerpoint/2010/main" val="35488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 smtClean="0"/>
              <a:t>Optical flow</a:t>
            </a:r>
            <a:endParaRPr lang="zh-TW" altLang="en-US" cap="non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The aim of the Optimal Flow method</a:t>
                </a:r>
                <a:r>
                  <a:rPr lang="zh-TW" altLang="en-US" dirty="0" smtClean="0"/>
                  <a:t>：</a:t>
                </a:r>
                <a:r>
                  <a:rPr lang="en-US" altLang="zh-TW" dirty="0" smtClean="0"/>
                  <a:t>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TW" dirty="0" smtClean="0"/>
                  <a:t> values</a:t>
                </a: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zh-TW" altLang="en-US" dirty="0" smtClean="0"/>
                  <a:t>：</a:t>
                </a:r>
                <a:r>
                  <a:rPr lang="en-US" altLang="zh-TW" dirty="0" smtClean="0"/>
                  <a:t>a function of image shift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zh-TW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TW" altLang="en-US" dirty="0" smtClean="0"/>
                  <a:t>：</a:t>
                </a:r>
                <a:r>
                  <a:rPr lang="en-US" altLang="zh-TW" dirty="0" smtClean="0"/>
                  <a:t>the intensity of the pixel 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TW" dirty="0" smtClean="0"/>
                  <a:t> 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th</m:t>
                        </m:r>
                      </m:sup>
                    </m:sSup>
                  </m:oMath>
                </a14:m>
                <a:r>
                  <a:rPr lang="en-US" altLang="zh-TW" dirty="0" smtClean="0"/>
                  <a:t> frame.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TW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TW" dirty="0" smtClean="0"/>
                  <a:t> are the calculated shifts for this pixel.</a:t>
                </a:r>
                <a:endParaRPr lang="en-US" altLang="zh-TW" dirty="0"/>
              </a:p>
              <a:p>
                <a:r>
                  <a:rPr lang="en-US" altLang="zh-TW" dirty="0"/>
                  <a:t>The assumption is made that the total intensity of frames does not change.</a:t>
                </a:r>
                <a:endParaRPr lang="zh-TW" altLang="en-US" dirty="0"/>
              </a:p>
              <a:p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8" t="-82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2698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/>
              <a:t>Optical flow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913795" y="2096064"/>
                <a:ext cx="10353762" cy="4512554"/>
              </a:xfrm>
            </p:spPr>
            <p:txBody>
              <a:bodyPr>
                <a:normAutofit/>
              </a:bodyPr>
              <a:lstStyle/>
              <a:p>
                <a:r>
                  <a:rPr lang="en-US" altLang="zh-TW" dirty="0" smtClean="0"/>
                  <a:t>For example, with a 16 frame movie the alignment would proceed as follow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altLang="zh-TW" dirty="0" smtClean="0"/>
                  <a:t>Average all 16 unaligned frames</a:t>
                </a:r>
                <a:r>
                  <a:rPr lang="zh-TW" altLang="en-US" dirty="0" smtClean="0"/>
                  <a:t>：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TW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nary>
                  </m:oMath>
                </a14:m>
                <a:endParaRPr lang="en-US" altLang="zh-TW" dirty="0" smtClean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altLang="zh-TW" dirty="0" smtClean="0"/>
                  <a:t>Split the movie into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TW" dirty="0" smtClean="0"/>
                  <a:t> groups of frames where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TW" dirty="0" smtClean="0"/>
                  <a:t> is the current iteration and average.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TW" dirty="0" smtClean="0"/>
                  <a:t>, group 1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TW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nary>
                  </m:oMath>
                </a14:m>
                <a:r>
                  <a:rPr lang="en-US" altLang="zh-TW" dirty="0" smtClean="0"/>
                  <a:t> and group 2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TW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nary>
                  </m:oMath>
                </a14:m>
                <a:endParaRPr lang="en-US" altLang="zh-TW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altLang="zh-TW" dirty="0" smtClean="0"/>
                  <a:t>Align these group averages with the global average by calculating optical flows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𝑂𝐹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1−8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nary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⊛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zh-TW" alt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9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16</m:t>
                            </m:r>
                          </m:sup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nary>
                      </m:e>
                    </m:d>
                  </m:oMath>
                </a14:m>
                <a:endParaRPr lang="en-US" altLang="zh-TW" dirty="0" smtClean="0"/>
              </a:p>
              <a:p>
                <a:pPr lvl="2"/>
                <a:r>
                  <a:rPr lang="en-US" altLang="zh-TW" dirty="0" smtClean="0"/>
                  <a:t>This optical flow shift measurement process here as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⊛</m:t>
                    </m:r>
                  </m:oMath>
                </a14:m>
                <a:endParaRPr lang="en-US" altLang="zh-TW" dirty="0" smtClean="0"/>
              </a:p>
              <a:p>
                <a:pPr lvl="2"/>
                <a:r>
                  <a:rPr lang="en-US" altLang="zh-TW" dirty="0" smtClean="0"/>
                  <a:t>The resulting vector field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𝑂𝐹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altLang="zh-TW" dirty="0" smtClean="0"/>
                  <a:t>Use the measured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𝑂𝐹</m:t>
                    </m:r>
                  </m:oMath>
                </a14:m>
                <a:r>
                  <a:rPr lang="en-US" altLang="zh-TW" dirty="0" smtClean="0"/>
                  <a:t> to align each group of frames, then calculate the new aligned average of frames using the shifted frames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altLang="zh-TW" dirty="0" smtClean="0"/>
                  <a:t>Repeat steps 2-4 until each group of frames has only 1 frame in it.</a:t>
                </a: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5" y="2096064"/>
                <a:ext cx="10353762" cy="4512554"/>
              </a:xfrm>
              <a:blipFill>
                <a:blip r:embed="rId2"/>
                <a:stretch>
                  <a:fillRect l="-648" t="-270" r="-76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6078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756458" y="657226"/>
            <a:ext cx="10206298" cy="2852737"/>
          </a:xfrm>
        </p:spPr>
        <p:txBody>
          <a:bodyPr/>
          <a:lstStyle/>
          <a:p>
            <a:r>
              <a:rPr lang="en-US" altLang="zh-TW" cap="none" dirty="0" smtClean="0"/>
              <a:t>The individual particle motion correction procedure</a:t>
            </a:r>
            <a:endParaRPr lang="zh-TW" altLang="en-US" cap="none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To be continued…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101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 smtClean="0"/>
              <a:t>Whole Frames</a:t>
            </a:r>
            <a:endParaRPr lang="zh-TW" altLang="en-US" cap="none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Motioncorr</a:t>
            </a:r>
            <a:endParaRPr lang="en-US" altLang="zh-TW" dirty="0" smtClean="0"/>
          </a:p>
          <a:p>
            <a:r>
              <a:rPr lang="en-US" altLang="zh-TW" dirty="0" err="1" smtClean="0"/>
              <a:t>unblur</a:t>
            </a:r>
            <a:endParaRPr lang="en-US" altLang="zh-TW" dirty="0" smtClean="0"/>
          </a:p>
          <a:p>
            <a:r>
              <a:rPr lang="en-US" altLang="zh-TW" dirty="0" err="1" smtClean="0"/>
              <a:t>alignframes_lmbfgs</a:t>
            </a:r>
            <a:endParaRPr lang="en-US" altLang="zh-TW" dirty="0" smtClean="0"/>
          </a:p>
          <a:p>
            <a:r>
              <a:rPr lang="en-US" altLang="zh-TW" dirty="0" smtClean="0"/>
              <a:t>Optical flow</a:t>
            </a:r>
          </a:p>
        </p:txBody>
      </p:sp>
    </p:spTree>
    <p:extLst>
      <p:ext uri="{BB962C8B-B14F-4D97-AF65-F5344CB8AC3E}">
        <p14:creationId xmlns:p14="http://schemas.microsoft.com/office/powerpoint/2010/main" val="90840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 smtClean="0"/>
              <a:t>Notations</a:t>
            </a:r>
            <a:endParaRPr lang="zh-TW" altLang="en-US" cap="non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For a movie that consists of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TW" dirty="0" smtClean="0"/>
                  <a:t> frames.</a:t>
                </a:r>
              </a:p>
              <a:p>
                <a:pPr lvl="1"/>
                <a:r>
                  <a:rPr lang="en-US" altLang="zh-TW" dirty="0" smtClean="0"/>
                  <a:t>The translation for frame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TW" altLang="en-US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𝕏</m:t>
                            </m:r>
                          </m:e>
                        </m:acc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The movement from frame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 smtClean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TW" altLang="en-US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TW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𝕏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𝕏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8" t="-3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5924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 err="1" smtClean="0"/>
              <a:t>Motioncorr</a:t>
            </a:r>
            <a:endParaRPr lang="zh-TW" altLang="en-US" cap="non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913794" y="2096063"/>
                <a:ext cx="10466329" cy="4313049"/>
              </a:xfrm>
            </p:spPr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TW" altLang="en-US" i="1" dirty="0" smtClean="0">
                                <a:latin typeface="Cambria Math" panose="02040503050406030204" pitchFamily="18" charset="0"/>
                              </a:rPr>
                              <m:t>𝓂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TW" altLang="en-US" dirty="0" smtClean="0"/>
                  <a:t>：</a:t>
                </a:r>
                <a:r>
                  <a:rPr lang="en-US" altLang="zh-TW" dirty="0" smtClean="0"/>
                  <a:t>a measured estimate of how that pair of frames should be aligned.</a:t>
                </a:r>
              </a:p>
              <a:p>
                <a:pPr lvl="1"/>
                <a:r>
                  <a:rPr lang="en-US" altLang="zh-TW" dirty="0" smtClean="0"/>
                  <a:t>Example</a:t>
                </a:r>
                <a:r>
                  <a:rPr lang="zh-TW" altLang="en-US" dirty="0" smtClean="0"/>
                  <a:t>：</a:t>
                </a:r>
                <a:r>
                  <a:rPr lang="en-US" altLang="zh-TW" dirty="0" smtClean="0"/>
                  <a:t>a movie that has four frames.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TW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i="1" dirty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TW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i="1" dirty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TW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i="1" dirty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TW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b="0" i="1" dirty="0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altLang="zh-TW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TW" i="1" dirty="0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altLang="zh-TW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TW" i="1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⃗"/>
                                                    <m:ctrlPr>
                                                      <a:rPr lang="en-US" altLang="zh-TW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altLang="zh-TW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𝑚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altLang="zh-TW" i="1" dirty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en-US" altLang="zh-TW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zh-TW" i="1" dirty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⃗"/>
                                                    <m:ctrlPr>
                                                      <a:rPr lang="en-US" altLang="zh-TW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altLang="zh-TW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𝑚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altLang="zh-TW" i="1" dirty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  <m:r>
                                                  <a:rPr lang="en-US" altLang="zh-TW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altLang="zh-TW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TW" i="1" dirty="0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TW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24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TW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TW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i="1" dirty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TW" b="0" i="1" dirty="0" smtClean="0"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r>
                  <a:rPr lang="en-US" altLang="zh-TW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TW" altLang="en-US" i="1" dirty="0">
                                <a:latin typeface="Cambria Math" panose="02040503050406030204" pitchFamily="18" charset="0"/>
                              </a:rPr>
                              <m:t>𝓂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TW" dirty="0" smtClean="0"/>
                  <a:t> can be measured by locating the maximum value of the cross correlation map between the frames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 </a:t>
                </a:r>
                <a:r>
                  <a:rPr lang="en-US" altLang="zh-TW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TW" dirty="0" smtClean="0"/>
                  <a:t>.)</a:t>
                </a:r>
              </a:p>
              <a:p>
                <a:r>
                  <a:rPr lang="en-US" altLang="zh-TW" dirty="0" smtClean="0"/>
                  <a:t>A least squares fit for the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  <m:sub>
                        <m:sSub>
                          <m:sSub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can be obtained using established methods from linear algebra.</a:t>
                </a:r>
              </a:p>
              <a:p>
                <a:r>
                  <a:rPr lang="en-US" altLang="zh-TW" dirty="0" smtClean="0"/>
                  <a:t>Output</a:t>
                </a:r>
                <a:r>
                  <a:rPr lang="zh-TW" altLang="en-US" dirty="0" smtClean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𝕏</m:t>
                            </m:r>
                          </m:e>
                        </m:acc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zh-TW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=1,⋯,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3794" y="2096063"/>
                <a:ext cx="10466329" cy="4313049"/>
              </a:xfrm>
              <a:blipFill>
                <a:blip r:embed="rId2"/>
                <a:stretch>
                  <a:fillRect l="-408" t="-283" r="-5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098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43355"/>
            <a:ext cx="10353675" cy="3399989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/>
              <p:cNvSpPr txBox="1"/>
              <p:nvPr/>
            </p:nvSpPr>
            <p:spPr>
              <a:xfrm>
                <a:off x="5375248" y="1695797"/>
                <a:ext cx="1762085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𝕏</m:t>
                              </m:r>
                            </m:e>
                          </m:acc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,∆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6" name="文字方塊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5248" y="1695797"/>
                <a:ext cx="1762085" cy="402931"/>
              </a:xfrm>
              <a:prstGeom prst="rect">
                <a:avLst/>
              </a:prstGeom>
              <a:blipFill>
                <a:blip r:embed="rId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043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 err="1"/>
              <a:t>U</a:t>
            </a:r>
            <a:r>
              <a:rPr lang="en-US" altLang="zh-TW" cap="none" dirty="0" err="1" smtClean="0"/>
              <a:t>nblur</a:t>
            </a:r>
            <a:endParaRPr lang="zh-TW" altLang="en-US" cap="non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>
                    <a:latin typeface="Cambria Math" panose="02040503050406030204" pitchFamily="18" charset="0"/>
                  </a:rPr>
                  <a:t>Model</a:t>
                </a:r>
                <a:r>
                  <a:rPr lang="zh-TW" altLang="en-US" dirty="0" smtClean="0">
                    <a:latin typeface="Cambria Math" panose="02040503050406030204" pitchFamily="18" charset="0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𝕏</m:t>
                            </m:r>
                          </m:e>
                        </m:acc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TW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𝕏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TW" alt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trlPr>
                            <a:rPr lang="zh-TW" alt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′′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altLang="zh-TW" dirty="0" smtClean="0"/>
              </a:p>
              <a:p>
                <a:r>
                  <a:rPr lang="en-US" altLang="zh-TW" dirty="0" smtClean="0"/>
                  <a:t>The spline fitting algorithm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Fitting of cubic splines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TW" altLang="en-US" dirty="0" smtClean="0"/>
                  <a:t>：</a:t>
                </a:r>
                <a:r>
                  <a:rPr lang="en-US" altLang="zh-TW" dirty="0" smtClean="0"/>
                  <a:t>smoothing parameter, by a cross validation approach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trlPr>
                          <a:rPr lang="zh-TW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r>
                  <a:rPr lang="zh-TW" altLang="en-US" dirty="0" smtClean="0"/>
                  <a:t>：</a:t>
                </a:r>
                <a:r>
                  <a:rPr lang="en-US" altLang="zh-TW" dirty="0" smtClean="0"/>
                  <a:t>the second order smoothness constraint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8" b="-120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206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 smtClean="0"/>
              <a:t>Cross correlation in Fourier space</a:t>
            </a:r>
            <a:endParaRPr lang="zh-TW" altLang="en-US" cap="non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Translating frame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𝕏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into Fourier space, and using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altLang="zh-TW" dirty="0"/>
                  <a:t> Fourier </a:t>
                </a:r>
                <a:r>
                  <a:rPr lang="en-US" altLang="zh-TW" dirty="0" smtClean="0"/>
                  <a:t>components.</a:t>
                </a:r>
              </a:p>
              <a:p>
                <a:r>
                  <a:rPr lang="en-US" altLang="zh-TW" dirty="0" smtClean="0"/>
                  <a:t>The </a:t>
                </a:r>
                <a:r>
                  <a:rPr lang="en-US" altLang="zh-TW" dirty="0"/>
                  <a:t>cross correlation between two frames,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Fourier component </a:t>
                </a:r>
                <a:r>
                  <a:rPr lang="zh-TW" altLang="en-US" dirty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altLang="zh-TW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TW" i="1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TW" dirty="0"/>
              </a:p>
              <a:p>
                <a:pPr lvl="1"/>
                <a:r>
                  <a:rPr lang="en-US" altLang="zh-TW" dirty="0"/>
                  <a:t>cross </a:t>
                </a:r>
                <a:r>
                  <a:rPr lang="en-US" altLang="zh-TW" dirty="0"/>
                  <a:t>correlation</a:t>
                </a:r>
                <a:r>
                  <a:rPr lang="zh-TW" altLang="en-US" dirty="0" smtClean="0"/>
                  <a:t>：</a:t>
                </a:r>
                <a:endParaRPr lang="en-US" altLang="zh-TW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𝐶𝐶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TW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solidFill>
                                        <a:srgbClr val="FFFF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altLang="zh-TW" dirty="0"/>
              </a:p>
              <a:p>
                <a:pPr lvl="1"/>
                <a:r>
                  <a:rPr lang="en-US" altLang="zh-TW" dirty="0" smtClean="0"/>
                  <a:t>Where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altLang="zh-TW" dirty="0" smtClean="0"/>
                  <a:t> indicates the complex conjugate of a complex number.</a:t>
                </a:r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48" t="-3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257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 err="1" smtClean="0"/>
              <a:t>Alignframes_lmbfgs</a:t>
            </a:r>
            <a:endParaRPr lang="zh-TW" altLang="en-US" cap="non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altLang="zh-TW" dirty="0" smtClean="0"/>
                  <a:t>Translating frame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𝕏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into Fourier space, and using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altLang="zh-TW" dirty="0" smtClean="0"/>
                  <a:t> Fourier components.</a:t>
                </a:r>
              </a:p>
              <a:p>
                <a:pPr lvl="1"/>
                <a:r>
                  <a:rPr lang="en-US" altLang="zh-TW" dirty="0" err="1" smtClean="0"/>
                  <a:t>Unshift</a:t>
                </a:r>
                <a:r>
                  <a:rPr lang="en-US" altLang="zh-TW" dirty="0" smtClean="0"/>
                  <a:t> Fourier </a:t>
                </a:r>
                <a:r>
                  <a:rPr lang="en-US" altLang="zh-TW" dirty="0"/>
                  <a:t>component</a:t>
                </a:r>
                <a:r>
                  <a:rPr lang="zh-TW" altLang="en-US" dirty="0" smtClean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𝑗𝑡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𝕏</m:t>
                            </m:r>
                          </m:e>
                        </m:acc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dirty="0" smtClean="0"/>
                  <a:t>, the shifted part</a:t>
                </a:r>
                <a:r>
                  <a:rPr lang="zh-TW" altLang="en-US" dirty="0" smtClean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𝑗𝑡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𝑗𝑡</m:t>
                            </m:r>
                          </m:sub>
                        </m:sSub>
                      </m:e>
                    </m:func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𝑖</m:t>
                    </m:r>
                    <m:func>
                      <m:func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𝑗𝑡</m:t>
                            </m:r>
                          </m:sub>
                        </m:sSub>
                      </m:e>
                    </m:func>
                  </m:oMath>
                </a14:m>
                <a:endParaRPr lang="en-US" altLang="zh-TW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𝑗𝑡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b="0" i="1" smtClean="0">
                              <a:latin typeface="Cambria Math" panose="02040503050406030204" pitchFamily="18" charset="0"/>
                            </a:rPr>
                            <m:t>𝓀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zh-TW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𝓀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altLang="zh-TW" dirty="0"/>
              </a:p>
              <a:p>
                <a:pPr lvl="1"/>
                <a:r>
                  <a:rPr lang="en-US" altLang="zh-TW" dirty="0" smtClean="0"/>
                  <a:t>The shifted Fourier </a:t>
                </a:r>
                <a:r>
                  <a:rPr lang="en-US" altLang="zh-TW" dirty="0"/>
                  <a:t>component </a:t>
                </a:r>
                <a:r>
                  <a:rPr lang="zh-TW" altLang="en-US" dirty="0" smtClean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𝑗𝑡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𝑗𝑡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:pPr lvl="1"/>
                <a:r>
                  <a:rPr lang="en-US" altLang="zh-TW" dirty="0" smtClean="0"/>
                  <a:t>The Fourier </a:t>
                </a:r>
                <a:r>
                  <a:rPr lang="en-US" altLang="zh-TW" dirty="0"/>
                  <a:t>component </a:t>
                </a:r>
                <a:r>
                  <a:rPr lang="en-US" altLang="zh-TW" dirty="0" smtClean="0"/>
                  <a:t>of the sum of all shift frames</a:t>
                </a:r>
                <a:r>
                  <a:rPr lang="zh-TW" altLang="en-US" dirty="0" smtClean="0"/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𝑎𝑙𝑙</m:t>
                            </m:r>
                          </m:sub>
                        </m:sSub>
                      </m:sub>
                    </m:sSub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𝑗𝑡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𝑗𝑡</m:t>
                            </m:r>
                          </m:sub>
                        </m:sSub>
                      </m:e>
                    </m:nary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The objective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𝑅𝑒</m:t>
                      </m:r>
                      <m:nary>
                        <m:naryPr>
                          <m:chr m:val="∑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𝐶𝐶</m:t>
                          </m:r>
                          <m:d>
                            <m:d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𝑎𝑙𝑙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12" t="-49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529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cap="none" dirty="0" err="1"/>
              <a:t>Alignframes_lmbfgs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altLang="zh-TW" dirty="0" smtClean="0"/>
                  <a:t>The </a:t>
                </a:r>
                <a:r>
                  <a:rPr lang="en-US" altLang="zh-TW" dirty="0"/>
                  <a:t>second order smoothness </a:t>
                </a:r>
                <a:r>
                  <a:rPr lang="en-US" altLang="zh-TW" dirty="0" smtClean="0"/>
                  <a:t>constraint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=3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−2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altLang="zh-TW" dirty="0"/>
              </a:p>
              <a:p>
                <a:r>
                  <a:rPr lang="en-US" altLang="zh-TW" dirty="0"/>
                  <a:t>The </a:t>
                </a:r>
                <a:r>
                  <a:rPr lang="en-US" altLang="zh-TW" dirty="0" smtClean="0"/>
                  <a:t>objective smoothness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Θ</m:t>
                          </m:r>
                        </m:e>
                      </m:d>
                    </m:oMath>
                  </m:oMathPara>
                </a14:m>
                <a:endParaRPr lang="en-US" altLang="zh-TW" dirty="0"/>
              </a:p>
              <a:p>
                <a:r>
                  <a:rPr lang="en-US" altLang="zh-TW" dirty="0" smtClean="0"/>
                  <a:t>The derivative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zh-TW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zh-TW" dirty="0" smtClean="0"/>
                  <a:t> for some frame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zh-TW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f>
                              <m:f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num>
                              <m:den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sub>
                                </m:sSub>
                              </m:den>
                            </m:f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</m:d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>
                            <m:f>
                              <m:f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num>
                              <m:den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sub>
                                </m:sSub>
                              </m:den>
                            </m:f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</m:d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Θ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12" t="-66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8625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自訂 1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大馬士革風</Template>
  <TotalTime>1244</TotalTime>
  <Words>103</Words>
  <Application>Microsoft Office PowerPoint</Application>
  <PresentationFormat>寬螢幕</PresentationFormat>
  <Paragraphs>72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標楷體</vt:lpstr>
      <vt:lpstr>Arial</vt:lpstr>
      <vt:lpstr>Cambria Math</vt:lpstr>
      <vt:lpstr>Times New Roman</vt:lpstr>
      <vt:lpstr>Damask</vt:lpstr>
      <vt:lpstr>Motion Correction</vt:lpstr>
      <vt:lpstr>Whole Frames</vt:lpstr>
      <vt:lpstr>Notations</vt:lpstr>
      <vt:lpstr>Motioncorr</vt:lpstr>
      <vt:lpstr>PowerPoint 簡報</vt:lpstr>
      <vt:lpstr>Unblur</vt:lpstr>
      <vt:lpstr>Cross correlation in Fourier space</vt:lpstr>
      <vt:lpstr>Alignframes_lmbfgs</vt:lpstr>
      <vt:lpstr>Alignframes_lmbfgs</vt:lpstr>
      <vt:lpstr>Comparison between three methods</vt:lpstr>
      <vt:lpstr>Optical flow</vt:lpstr>
      <vt:lpstr>Optical flow</vt:lpstr>
      <vt:lpstr>The individual particle motion correction procedure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Motion Correction</dc:title>
  <dc:creator>moonsita</dc:creator>
  <cp:lastModifiedBy>moonsita</cp:lastModifiedBy>
  <cp:revision>26</cp:revision>
  <dcterms:created xsi:type="dcterms:W3CDTF">2018-09-26T08:33:26Z</dcterms:created>
  <dcterms:modified xsi:type="dcterms:W3CDTF">2018-09-27T05:17:28Z</dcterms:modified>
</cp:coreProperties>
</file>