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1"/>
  </p:sldMasterIdLst>
  <p:notesMasterIdLst>
    <p:notesMasterId r:id="rId23"/>
  </p:notesMasterIdLst>
  <p:handoutMasterIdLst>
    <p:handoutMasterId r:id="rId24"/>
  </p:handoutMasterIdLst>
  <p:sldIdLst>
    <p:sldId id="1336" r:id="rId2"/>
    <p:sldId id="1464" r:id="rId3"/>
    <p:sldId id="1466" r:id="rId4"/>
    <p:sldId id="1470" r:id="rId5"/>
    <p:sldId id="1471" r:id="rId6"/>
    <p:sldId id="1510" r:id="rId7"/>
    <p:sldId id="1511" r:id="rId8"/>
    <p:sldId id="1512" r:id="rId9"/>
    <p:sldId id="1520" r:id="rId10"/>
    <p:sldId id="1519" r:id="rId11"/>
    <p:sldId id="1507" r:id="rId12"/>
    <p:sldId id="1502" r:id="rId13"/>
    <p:sldId id="1503" r:id="rId14"/>
    <p:sldId id="1505" r:id="rId15"/>
    <p:sldId id="1504" r:id="rId16"/>
    <p:sldId id="1508" r:id="rId17"/>
    <p:sldId id="1509" r:id="rId18"/>
    <p:sldId id="1521" r:id="rId19"/>
    <p:sldId id="1522" r:id="rId20"/>
    <p:sldId id="1482" r:id="rId21"/>
    <p:sldId id="1460" r:id="rId22"/>
  </p:sldIdLst>
  <p:sldSz cx="12192000" cy="6858000"/>
  <p:notesSz cx="9928225" cy="6797675"/>
  <p:defaultTextStyle>
    <a:defPPr>
      <a:defRPr lang="zh-TW"/>
    </a:defPPr>
    <a:lvl1pPr algn="l" rtl="0" fontAlgn="base">
      <a:spcBef>
        <a:spcPct val="0"/>
      </a:spcBef>
      <a:spcAft>
        <a:spcPct val="0"/>
      </a:spcAft>
      <a:defRPr kumimoji="1" kern="1200">
        <a:solidFill>
          <a:schemeClr val="tx1"/>
        </a:solidFill>
        <a:latin typeface="Arial" pitchFamily="34" charset="0"/>
        <a:ea typeface="新細明體" pitchFamily="18" charset="-120"/>
        <a:cs typeface="+mn-cs"/>
      </a:defRPr>
    </a:lvl1pPr>
    <a:lvl2pPr marL="457200" algn="l" rtl="0" fontAlgn="base">
      <a:spcBef>
        <a:spcPct val="0"/>
      </a:spcBef>
      <a:spcAft>
        <a:spcPct val="0"/>
      </a:spcAft>
      <a:defRPr kumimoji="1" kern="1200">
        <a:solidFill>
          <a:schemeClr val="tx1"/>
        </a:solidFill>
        <a:latin typeface="Arial" pitchFamily="34" charset="0"/>
        <a:ea typeface="新細明體" pitchFamily="18" charset="-120"/>
        <a:cs typeface="+mn-cs"/>
      </a:defRPr>
    </a:lvl2pPr>
    <a:lvl3pPr marL="914400" algn="l" rtl="0" fontAlgn="base">
      <a:spcBef>
        <a:spcPct val="0"/>
      </a:spcBef>
      <a:spcAft>
        <a:spcPct val="0"/>
      </a:spcAft>
      <a:defRPr kumimoji="1" kern="1200">
        <a:solidFill>
          <a:schemeClr val="tx1"/>
        </a:solidFill>
        <a:latin typeface="Arial" pitchFamily="34" charset="0"/>
        <a:ea typeface="新細明體" pitchFamily="18" charset="-120"/>
        <a:cs typeface="+mn-cs"/>
      </a:defRPr>
    </a:lvl3pPr>
    <a:lvl4pPr marL="1371600" algn="l" rtl="0" fontAlgn="base">
      <a:spcBef>
        <a:spcPct val="0"/>
      </a:spcBef>
      <a:spcAft>
        <a:spcPct val="0"/>
      </a:spcAft>
      <a:defRPr kumimoji="1" kern="1200">
        <a:solidFill>
          <a:schemeClr val="tx1"/>
        </a:solidFill>
        <a:latin typeface="Arial" pitchFamily="34" charset="0"/>
        <a:ea typeface="新細明體" pitchFamily="18" charset="-120"/>
        <a:cs typeface="+mn-cs"/>
      </a:defRPr>
    </a:lvl4pPr>
    <a:lvl5pPr marL="1828800" algn="l" rtl="0" fontAlgn="base">
      <a:spcBef>
        <a:spcPct val="0"/>
      </a:spcBef>
      <a:spcAft>
        <a:spcPct val="0"/>
      </a:spcAft>
      <a:defRPr kumimoji="1" kern="1200">
        <a:solidFill>
          <a:schemeClr val="tx1"/>
        </a:solidFill>
        <a:latin typeface="Arial" pitchFamily="34" charset="0"/>
        <a:ea typeface="新細明體" pitchFamily="18" charset="-120"/>
        <a:cs typeface="+mn-cs"/>
      </a:defRPr>
    </a:lvl5pPr>
    <a:lvl6pPr marL="2286000" algn="l" defTabSz="914400" rtl="0" eaLnBrk="1" latinLnBrk="0" hangingPunct="1">
      <a:defRPr kumimoji="1" kern="1200">
        <a:solidFill>
          <a:schemeClr val="tx1"/>
        </a:solidFill>
        <a:latin typeface="Arial" pitchFamily="34" charset="0"/>
        <a:ea typeface="新細明體" pitchFamily="18" charset="-120"/>
        <a:cs typeface="+mn-cs"/>
      </a:defRPr>
    </a:lvl6pPr>
    <a:lvl7pPr marL="2743200" algn="l" defTabSz="914400" rtl="0" eaLnBrk="1" latinLnBrk="0" hangingPunct="1">
      <a:defRPr kumimoji="1" kern="1200">
        <a:solidFill>
          <a:schemeClr val="tx1"/>
        </a:solidFill>
        <a:latin typeface="Arial" pitchFamily="34" charset="0"/>
        <a:ea typeface="新細明體" pitchFamily="18" charset="-120"/>
        <a:cs typeface="+mn-cs"/>
      </a:defRPr>
    </a:lvl7pPr>
    <a:lvl8pPr marL="3200400" algn="l" defTabSz="914400" rtl="0" eaLnBrk="1" latinLnBrk="0" hangingPunct="1">
      <a:defRPr kumimoji="1" kern="1200">
        <a:solidFill>
          <a:schemeClr val="tx1"/>
        </a:solidFill>
        <a:latin typeface="Arial" pitchFamily="34" charset="0"/>
        <a:ea typeface="新細明體" pitchFamily="18" charset="-120"/>
        <a:cs typeface="+mn-cs"/>
      </a:defRPr>
    </a:lvl8pPr>
    <a:lvl9pPr marL="3657600" algn="l" defTabSz="914400" rtl="0" eaLnBrk="1" latinLnBrk="0" hangingPunct="1">
      <a:defRPr kumimoji="1" kern="1200">
        <a:solidFill>
          <a:schemeClr val="tx1"/>
        </a:solidFill>
        <a:latin typeface="Arial" pitchFamily="34" charset="0"/>
        <a:ea typeface="新細明體" pitchFamily="18" charset="-120"/>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141" userDrawn="1">
          <p15:clr>
            <a:srgbClr val="A4A3A4"/>
          </p15:clr>
        </p15:guide>
        <p15:guide id="2" pos="312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3059"/>
    <a:srgbClr val="DDDDDD"/>
    <a:srgbClr val="C0C0C0"/>
    <a:srgbClr val="DFD513"/>
    <a:srgbClr val="CC6600"/>
    <a:srgbClr val="CC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無樣式、無格線">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DA37D80-6434-44D0-A028-1B22A696006F}" styleName="淺色樣式 3 - 輔色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073A0DAA-6AF3-43AB-8588-CEC1D06C72B9}" styleName="中等深淺樣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淺色樣式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025" autoAdjust="0"/>
    <p:restoredTop sz="83567" autoAdjust="0"/>
  </p:normalViewPr>
  <p:slideViewPr>
    <p:cSldViewPr>
      <p:cViewPr varScale="1">
        <p:scale>
          <a:sx n="114" d="100"/>
          <a:sy n="114" d="100"/>
        </p:scale>
        <p:origin x="300" y="102"/>
      </p:cViewPr>
      <p:guideLst>
        <p:guide orient="horz" pos="2160"/>
        <p:guide pos="3840"/>
      </p:guideLst>
    </p:cSldViewPr>
  </p:slideViewPr>
  <p:outlineViewPr>
    <p:cViewPr>
      <p:scale>
        <a:sx n="33" d="100"/>
        <a:sy n="33" d="100"/>
      </p:scale>
      <p:origin x="0" y="24552"/>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1" d="100"/>
          <a:sy n="51" d="100"/>
        </p:scale>
        <p:origin x="2976" y="96"/>
      </p:cViewPr>
      <p:guideLst>
        <p:guide orient="horz" pos="2141"/>
        <p:guide pos="3127"/>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7"/>
            <a:ext cx="4303313" cy="339884"/>
          </a:xfrm>
          <a:prstGeom prst="rect">
            <a:avLst/>
          </a:prstGeom>
        </p:spPr>
        <p:txBody>
          <a:bodyPr vert="horz" lIns="91615" tIns="45808" rIns="91615" bIns="45808" rtlCol="0"/>
          <a:lstStyle>
            <a:lvl1pPr algn="l">
              <a:defRPr sz="1200"/>
            </a:lvl1pPr>
          </a:lstStyle>
          <a:p>
            <a:pPr>
              <a:defRPr/>
            </a:pPr>
            <a:endParaRPr lang="zh-TW" altLang="en-US"/>
          </a:p>
        </p:txBody>
      </p:sp>
      <p:sp>
        <p:nvSpPr>
          <p:cNvPr id="3" name="日期版面配置區 2"/>
          <p:cNvSpPr>
            <a:spLocks noGrp="1"/>
          </p:cNvSpPr>
          <p:nvPr>
            <p:ph type="dt" sz="quarter" idx="1"/>
          </p:nvPr>
        </p:nvSpPr>
        <p:spPr>
          <a:xfrm>
            <a:off x="5622605" y="7"/>
            <a:ext cx="4303313" cy="339884"/>
          </a:xfrm>
          <a:prstGeom prst="rect">
            <a:avLst/>
          </a:prstGeom>
        </p:spPr>
        <p:txBody>
          <a:bodyPr vert="horz" lIns="91615" tIns="45808" rIns="91615" bIns="45808" rtlCol="0"/>
          <a:lstStyle>
            <a:lvl1pPr algn="r">
              <a:defRPr sz="1200"/>
            </a:lvl1pPr>
          </a:lstStyle>
          <a:p>
            <a:pPr>
              <a:defRPr/>
            </a:pPr>
            <a:fld id="{4785F242-24A1-4F4D-88CC-D14F806EBBA6}" type="datetimeFigureOut">
              <a:rPr lang="zh-TW" altLang="en-US"/>
              <a:pPr>
                <a:defRPr/>
              </a:pPr>
              <a:t>2020/10/20</a:t>
            </a:fld>
            <a:endParaRPr lang="zh-TW" altLang="en-US"/>
          </a:p>
        </p:txBody>
      </p:sp>
      <p:sp>
        <p:nvSpPr>
          <p:cNvPr id="4" name="頁尾版面配置區 3"/>
          <p:cNvSpPr>
            <a:spLocks noGrp="1"/>
          </p:cNvSpPr>
          <p:nvPr>
            <p:ph type="ftr" sz="quarter" idx="2"/>
          </p:nvPr>
        </p:nvSpPr>
        <p:spPr>
          <a:xfrm>
            <a:off x="2" y="6456706"/>
            <a:ext cx="4303313" cy="339884"/>
          </a:xfrm>
          <a:prstGeom prst="rect">
            <a:avLst/>
          </a:prstGeom>
        </p:spPr>
        <p:txBody>
          <a:bodyPr vert="horz" lIns="91615" tIns="45808" rIns="91615" bIns="45808" rtlCol="0" anchor="b"/>
          <a:lstStyle>
            <a:lvl1pPr algn="l">
              <a:defRPr sz="1200"/>
            </a:lvl1pPr>
          </a:lstStyle>
          <a:p>
            <a:pPr>
              <a:defRPr/>
            </a:pPr>
            <a:endParaRPr lang="zh-TW" altLang="en-US"/>
          </a:p>
        </p:txBody>
      </p:sp>
      <p:sp>
        <p:nvSpPr>
          <p:cNvPr id="5" name="投影片編號版面配置區 4"/>
          <p:cNvSpPr>
            <a:spLocks noGrp="1"/>
          </p:cNvSpPr>
          <p:nvPr>
            <p:ph type="sldNum" sz="quarter" idx="3"/>
          </p:nvPr>
        </p:nvSpPr>
        <p:spPr>
          <a:xfrm>
            <a:off x="5622605" y="6456706"/>
            <a:ext cx="4303313" cy="339884"/>
          </a:xfrm>
          <a:prstGeom prst="rect">
            <a:avLst/>
          </a:prstGeom>
        </p:spPr>
        <p:txBody>
          <a:bodyPr vert="horz" lIns="91615" tIns="45808" rIns="91615" bIns="45808" rtlCol="0" anchor="b"/>
          <a:lstStyle>
            <a:lvl1pPr algn="r">
              <a:defRPr sz="1200"/>
            </a:lvl1pPr>
          </a:lstStyle>
          <a:p>
            <a:pPr>
              <a:defRPr/>
            </a:pPr>
            <a:fld id="{4C4904C9-3E3F-49FB-8FCE-18A48282D341}" type="slidenum">
              <a:rPr lang="zh-TW" altLang="en-US"/>
              <a:pPr>
                <a:defRPr/>
              </a:pPr>
              <a:t>‹#›</a:t>
            </a:fld>
            <a:endParaRPr lang="zh-TW" altLang="en-US"/>
          </a:p>
        </p:txBody>
      </p:sp>
    </p:spTree>
    <p:extLst>
      <p:ext uri="{BB962C8B-B14F-4D97-AF65-F5344CB8AC3E}">
        <p14:creationId xmlns:p14="http://schemas.microsoft.com/office/powerpoint/2010/main" val="15308550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2" y="7"/>
            <a:ext cx="4303313" cy="339884"/>
          </a:xfrm>
          <a:prstGeom prst="rect">
            <a:avLst/>
          </a:prstGeom>
        </p:spPr>
        <p:txBody>
          <a:bodyPr vert="horz" lIns="91610" tIns="45804" rIns="91610" bIns="45804" rtlCol="0"/>
          <a:lstStyle>
            <a:lvl1pPr algn="l" fontAlgn="auto">
              <a:spcBef>
                <a:spcPts val="0"/>
              </a:spcBef>
              <a:spcAft>
                <a:spcPts val="0"/>
              </a:spcAft>
              <a:defRPr kumimoji="0" sz="1200">
                <a:latin typeface="+mn-lt"/>
                <a:ea typeface="+mn-ea"/>
              </a:defRPr>
            </a:lvl1pPr>
          </a:lstStyle>
          <a:p>
            <a:pPr>
              <a:defRPr/>
            </a:pPr>
            <a:endParaRPr lang="zh-TW" altLang="en-US"/>
          </a:p>
        </p:txBody>
      </p:sp>
      <p:sp>
        <p:nvSpPr>
          <p:cNvPr id="3" name="日期版面配置區 2"/>
          <p:cNvSpPr>
            <a:spLocks noGrp="1"/>
          </p:cNvSpPr>
          <p:nvPr>
            <p:ph type="dt" idx="1"/>
          </p:nvPr>
        </p:nvSpPr>
        <p:spPr>
          <a:xfrm>
            <a:off x="5622605" y="7"/>
            <a:ext cx="4303313" cy="339884"/>
          </a:xfrm>
          <a:prstGeom prst="rect">
            <a:avLst/>
          </a:prstGeom>
        </p:spPr>
        <p:txBody>
          <a:bodyPr vert="horz" lIns="91610" tIns="45804" rIns="91610" bIns="45804" rtlCol="0"/>
          <a:lstStyle>
            <a:lvl1pPr algn="r" fontAlgn="auto">
              <a:spcBef>
                <a:spcPts val="0"/>
              </a:spcBef>
              <a:spcAft>
                <a:spcPts val="0"/>
              </a:spcAft>
              <a:defRPr kumimoji="0" sz="1200">
                <a:latin typeface="+mn-lt"/>
                <a:ea typeface="+mn-ea"/>
              </a:defRPr>
            </a:lvl1pPr>
          </a:lstStyle>
          <a:p>
            <a:pPr>
              <a:defRPr/>
            </a:pPr>
            <a:fld id="{10BEC28A-28DD-48D1-8455-A72418DFD369}" type="datetimeFigureOut">
              <a:rPr lang="zh-TW" altLang="en-US"/>
              <a:pPr>
                <a:defRPr/>
              </a:pPr>
              <a:t>2020/10/20</a:t>
            </a:fld>
            <a:endParaRPr lang="zh-TW" altLang="en-US"/>
          </a:p>
        </p:txBody>
      </p:sp>
      <p:sp>
        <p:nvSpPr>
          <p:cNvPr id="4" name="投影片圖像版面配置區 3"/>
          <p:cNvSpPr>
            <a:spLocks noGrp="1" noRot="1" noChangeAspect="1"/>
          </p:cNvSpPr>
          <p:nvPr>
            <p:ph type="sldImg" idx="2"/>
          </p:nvPr>
        </p:nvSpPr>
        <p:spPr>
          <a:xfrm>
            <a:off x="2700338" y="511175"/>
            <a:ext cx="4527550" cy="2547938"/>
          </a:xfrm>
          <a:prstGeom prst="rect">
            <a:avLst/>
          </a:prstGeom>
          <a:noFill/>
          <a:ln w="12700">
            <a:solidFill>
              <a:prstClr val="black"/>
            </a:solidFill>
          </a:ln>
        </p:spPr>
        <p:txBody>
          <a:bodyPr vert="horz" lIns="91610" tIns="45804" rIns="91610" bIns="45804" rtlCol="0" anchor="ctr"/>
          <a:lstStyle/>
          <a:p>
            <a:pPr lvl="0"/>
            <a:endParaRPr lang="zh-TW" altLang="en-US" noProof="0"/>
          </a:p>
        </p:txBody>
      </p:sp>
      <p:sp>
        <p:nvSpPr>
          <p:cNvPr id="5" name="備忘稿版面配置區 4"/>
          <p:cNvSpPr>
            <a:spLocks noGrp="1"/>
          </p:cNvSpPr>
          <p:nvPr>
            <p:ph type="body" sz="quarter" idx="3"/>
          </p:nvPr>
        </p:nvSpPr>
        <p:spPr>
          <a:xfrm>
            <a:off x="992374" y="3229453"/>
            <a:ext cx="7943507" cy="3058953"/>
          </a:xfrm>
          <a:prstGeom prst="rect">
            <a:avLst/>
          </a:prstGeom>
        </p:spPr>
        <p:txBody>
          <a:bodyPr vert="horz" lIns="91610" tIns="45804" rIns="91610" bIns="45804" rtlCol="0">
            <a:normAutofit/>
          </a:bodyPr>
          <a:lstStyle/>
          <a:p>
            <a:pPr lvl="0"/>
            <a:r>
              <a:rPr lang="zh-TW" altLang="en-US" noProof="0" smtClean="0"/>
              <a:t>按一下以編輯母片文字樣式</a:t>
            </a:r>
          </a:p>
          <a:p>
            <a:pPr lvl="1"/>
            <a:r>
              <a:rPr lang="zh-TW" altLang="en-US" noProof="0" smtClean="0"/>
              <a:t>第二層</a:t>
            </a:r>
          </a:p>
          <a:p>
            <a:pPr lvl="2"/>
            <a:r>
              <a:rPr lang="zh-TW" altLang="en-US" noProof="0" smtClean="0"/>
              <a:t>第三層</a:t>
            </a:r>
          </a:p>
          <a:p>
            <a:pPr lvl="3"/>
            <a:r>
              <a:rPr lang="zh-TW" altLang="en-US" noProof="0" smtClean="0"/>
              <a:t>第四層</a:t>
            </a:r>
          </a:p>
          <a:p>
            <a:pPr lvl="4"/>
            <a:r>
              <a:rPr lang="zh-TW" altLang="en-US" noProof="0" smtClean="0"/>
              <a:t>第五層</a:t>
            </a:r>
            <a:endParaRPr lang="zh-TW" altLang="en-US" noProof="0"/>
          </a:p>
        </p:txBody>
      </p:sp>
      <p:sp>
        <p:nvSpPr>
          <p:cNvPr id="6" name="頁尾版面配置區 5"/>
          <p:cNvSpPr>
            <a:spLocks noGrp="1"/>
          </p:cNvSpPr>
          <p:nvPr>
            <p:ph type="ftr" sz="quarter" idx="4"/>
          </p:nvPr>
        </p:nvSpPr>
        <p:spPr>
          <a:xfrm>
            <a:off x="2" y="6456706"/>
            <a:ext cx="4303313" cy="339884"/>
          </a:xfrm>
          <a:prstGeom prst="rect">
            <a:avLst/>
          </a:prstGeom>
        </p:spPr>
        <p:txBody>
          <a:bodyPr vert="horz" lIns="91610" tIns="45804" rIns="91610" bIns="45804" rtlCol="0" anchor="b"/>
          <a:lstStyle>
            <a:lvl1pPr algn="l" fontAlgn="auto">
              <a:spcBef>
                <a:spcPts val="0"/>
              </a:spcBef>
              <a:spcAft>
                <a:spcPts val="0"/>
              </a:spcAft>
              <a:defRPr kumimoji="0" sz="1200">
                <a:latin typeface="+mn-lt"/>
                <a:ea typeface="+mn-ea"/>
              </a:defRPr>
            </a:lvl1pPr>
          </a:lstStyle>
          <a:p>
            <a:pPr>
              <a:defRPr/>
            </a:pPr>
            <a:endParaRPr lang="zh-TW" altLang="en-US"/>
          </a:p>
        </p:txBody>
      </p:sp>
      <p:sp>
        <p:nvSpPr>
          <p:cNvPr id="7" name="投影片編號版面配置區 6"/>
          <p:cNvSpPr>
            <a:spLocks noGrp="1"/>
          </p:cNvSpPr>
          <p:nvPr>
            <p:ph type="sldNum" sz="quarter" idx="5"/>
          </p:nvPr>
        </p:nvSpPr>
        <p:spPr>
          <a:xfrm>
            <a:off x="5622605" y="6456706"/>
            <a:ext cx="4303313" cy="339884"/>
          </a:xfrm>
          <a:prstGeom prst="rect">
            <a:avLst/>
          </a:prstGeom>
        </p:spPr>
        <p:txBody>
          <a:bodyPr vert="horz" lIns="91610" tIns="45804" rIns="91610" bIns="45804" rtlCol="0" anchor="b"/>
          <a:lstStyle>
            <a:lvl1pPr algn="r" fontAlgn="auto">
              <a:spcBef>
                <a:spcPts val="0"/>
              </a:spcBef>
              <a:spcAft>
                <a:spcPts val="0"/>
              </a:spcAft>
              <a:defRPr kumimoji="0" sz="1200">
                <a:latin typeface="+mn-lt"/>
                <a:ea typeface="+mn-ea"/>
              </a:defRPr>
            </a:lvl1pPr>
          </a:lstStyle>
          <a:p>
            <a:pPr>
              <a:defRPr/>
            </a:pPr>
            <a:fld id="{5B5EFBDB-032D-43FD-B762-F4099B6A73D5}" type="slidenum">
              <a:rPr lang="zh-TW" altLang="en-US"/>
              <a:pPr>
                <a:defRPr/>
              </a:pPr>
              <a:t>‹#›</a:t>
            </a:fld>
            <a:endParaRPr lang="zh-TW" altLang="en-US"/>
          </a:p>
        </p:txBody>
      </p:sp>
    </p:spTree>
    <p:extLst>
      <p:ext uri="{BB962C8B-B14F-4D97-AF65-F5344CB8AC3E}">
        <p14:creationId xmlns:p14="http://schemas.microsoft.com/office/powerpoint/2010/main" val="276304001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投影片圖像版面配置區 1"/>
          <p:cNvSpPr>
            <a:spLocks noGrp="1" noRot="1" noChangeAspect="1" noTextEdit="1"/>
          </p:cNvSpPr>
          <p:nvPr>
            <p:ph type="sldImg"/>
          </p:nvPr>
        </p:nvSpPr>
        <p:spPr bwMode="auto">
          <a:xfrm>
            <a:off x="2700338" y="511175"/>
            <a:ext cx="4527550" cy="2547938"/>
          </a:xfrm>
          <a:noFill/>
          <a:ln>
            <a:solidFill>
              <a:srgbClr val="000000"/>
            </a:solidFill>
            <a:miter lim="800000"/>
            <a:headEnd/>
            <a:tailEnd/>
          </a:ln>
        </p:spPr>
      </p:sp>
      <p:sp>
        <p:nvSpPr>
          <p:cNvPr id="38915" name="備忘稿版面配置區 2"/>
          <p:cNvSpPr>
            <a:spLocks noGrp="1"/>
          </p:cNvSpPr>
          <p:nvPr>
            <p:ph type="body" idx="1"/>
          </p:nvPr>
        </p:nvSpPr>
        <p:spPr bwMode="auto">
          <a:noFill/>
        </p:spPr>
        <p:txBody>
          <a:bodyPr wrap="square" numCol="1" anchor="t" anchorCtr="0" compatLnSpc="1">
            <a:prstTxWarp prst="textNoShape">
              <a:avLst/>
            </a:prstTxWarp>
          </a:bodyPr>
          <a:lstStyle/>
          <a:p>
            <a:endParaRPr lang="zh-TW" altLang="en-US" smtClean="0"/>
          </a:p>
        </p:txBody>
      </p:sp>
      <p:sp>
        <p:nvSpPr>
          <p:cNvPr id="4" name="投影片編號版面配置區 3"/>
          <p:cNvSpPr>
            <a:spLocks noGrp="1"/>
          </p:cNvSpPr>
          <p:nvPr>
            <p:ph type="sldNum" sz="quarter" idx="5"/>
          </p:nvPr>
        </p:nvSpPr>
        <p:spPr/>
        <p:txBody>
          <a:bodyPr/>
          <a:lstStyle/>
          <a:p>
            <a:pPr>
              <a:defRPr/>
            </a:pPr>
            <a:fld id="{10E3CF02-F249-4222-8FFF-34347BF9BA64}" type="slidenum">
              <a:rPr lang="zh-TW" altLang="en-US" smtClean="0"/>
              <a:pPr>
                <a:defRPr/>
              </a:pPr>
              <a:t>1</a:t>
            </a:fld>
            <a:endParaRPr lang="zh-TW" altLang="en-US"/>
          </a:p>
        </p:txBody>
      </p:sp>
    </p:spTree>
    <p:extLst>
      <p:ext uri="{BB962C8B-B14F-4D97-AF65-F5344CB8AC3E}">
        <p14:creationId xmlns:p14="http://schemas.microsoft.com/office/powerpoint/2010/main" val="3185700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u="none" strike="noStrike" kern="1200" baseline="0" smtClean="0">
                <a:solidFill>
                  <a:schemeClr val="tx1"/>
                </a:solidFill>
                <a:latin typeface="+mn-lt"/>
                <a:ea typeface="+mn-ea"/>
                <a:cs typeface="+mn-cs"/>
              </a:rPr>
              <a:t>A thread block consists of 32-thread warps</a:t>
            </a:r>
          </a:p>
          <a:p>
            <a:r>
              <a:rPr lang="en-US" altLang="zh-TW" sz="1200" b="0" i="0" u="none" strike="noStrike" kern="1200" baseline="0" smtClean="0">
                <a:solidFill>
                  <a:schemeClr val="tx1"/>
                </a:solidFill>
                <a:latin typeface="+mn-lt"/>
                <a:ea typeface="+mn-ea"/>
                <a:cs typeface="+mn-cs"/>
              </a:rPr>
              <a:t>A warp is executed physically in parallel (SIMD) on a multiprocessor</a:t>
            </a:r>
            <a:endParaRPr lang="en-US" altLang="zh-TW" sz="1200" b="0" i="0" kern="1200" smtClean="0">
              <a:solidFill>
                <a:schemeClr val="tx1"/>
              </a:solidFill>
              <a:effectLst/>
              <a:latin typeface="+mn-lt"/>
              <a:ea typeface="+mn-ea"/>
              <a:cs typeface="+mn-cs"/>
            </a:endParaRPr>
          </a:p>
          <a:p>
            <a:endParaRPr lang="en-US" altLang="zh-TW" sz="1200" b="0" i="0" kern="1200" smtClean="0">
              <a:solidFill>
                <a:schemeClr val="tx1"/>
              </a:solidFill>
              <a:effectLst/>
              <a:latin typeface="+mn-lt"/>
              <a:ea typeface="+mn-ea"/>
              <a:cs typeface="+mn-cs"/>
            </a:endParaRPr>
          </a:p>
          <a:p>
            <a:r>
              <a:rPr lang="en-US" altLang="zh-TW" sz="1200" b="0" i="0" kern="1200" smtClean="0">
                <a:solidFill>
                  <a:schemeClr val="tx1"/>
                </a:solidFill>
                <a:effectLst/>
                <a:latin typeface="+mn-lt"/>
                <a:ea typeface="+mn-ea"/>
                <a:cs typeface="+mn-cs"/>
              </a:rPr>
              <a:t>Shared</a:t>
            </a:r>
            <a:r>
              <a:rPr lang="en-US" altLang="zh-TW" sz="1200" b="0" i="0" kern="1200" baseline="0" smtClean="0">
                <a:solidFill>
                  <a:schemeClr val="tx1"/>
                </a:solidFill>
                <a:effectLst/>
                <a:latin typeface="+mn-lt"/>
                <a:ea typeface="+mn-ea"/>
                <a:cs typeface="+mn-cs"/>
              </a:rPr>
              <a:t> </a:t>
            </a:r>
            <a:r>
              <a:rPr lang="en-US" altLang="zh-TW" sz="1200" b="0" i="0" kern="1200" smtClean="0">
                <a:solidFill>
                  <a:schemeClr val="tx1"/>
                </a:solidFill>
                <a:effectLst/>
                <a:latin typeface="+mn-lt"/>
                <a:ea typeface="+mn-ea"/>
                <a:cs typeface="+mn-cs"/>
              </a:rPr>
              <a:t>memory multiprocessing programming</a:t>
            </a:r>
          </a:p>
          <a:p>
            <a:endParaRPr lang="en-US" altLang="zh-TW" sz="1200" b="0" i="0" kern="1200" smtClean="0">
              <a:solidFill>
                <a:schemeClr val="tx1"/>
              </a:solidFill>
              <a:effectLst/>
              <a:latin typeface="+mn-lt"/>
              <a:ea typeface="+mn-ea"/>
              <a:cs typeface="+mn-cs"/>
            </a:endParaRPr>
          </a:p>
          <a:p>
            <a:r>
              <a:rPr lang="en-US" altLang="zh-TW" sz="1200" b="0" i="0" kern="1200" smtClean="0">
                <a:solidFill>
                  <a:schemeClr val="tx1"/>
                </a:solidFill>
                <a:effectLst/>
                <a:latin typeface="+mn-lt"/>
                <a:ea typeface="+mn-ea"/>
                <a:cs typeface="+mn-cs"/>
              </a:rPr>
              <a:t>These are read-only memory spaces accessible by all threads.</a:t>
            </a:r>
          </a:p>
          <a:p>
            <a:r>
              <a:rPr lang="en-US" altLang="zh-TW" sz="1200" b="0" i="0" kern="1200" smtClean="0">
                <a:solidFill>
                  <a:schemeClr val="tx1"/>
                </a:solidFill>
                <a:effectLst/>
                <a:latin typeface="+mn-lt"/>
                <a:ea typeface="+mn-ea"/>
                <a:cs typeface="+mn-cs"/>
              </a:rPr>
              <a:t>Constant memory is used to cache values that are shared by all functional units</a:t>
            </a:r>
          </a:p>
          <a:p>
            <a:r>
              <a:rPr lang="en-US" altLang="zh-TW" sz="1200" b="0" i="0" kern="1200" smtClean="0">
                <a:solidFill>
                  <a:schemeClr val="tx1"/>
                </a:solidFill>
                <a:effectLst/>
                <a:latin typeface="+mn-lt"/>
                <a:ea typeface="+mn-ea"/>
                <a:cs typeface="+mn-cs"/>
              </a:rPr>
              <a:t>Texture memory is optimized for texturing operations provided by the hardware</a:t>
            </a:r>
          </a:p>
          <a:p>
            <a:endParaRPr lang="zh-TW" altLang="en-US"/>
          </a:p>
        </p:txBody>
      </p:sp>
      <p:sp>
        <p:nvSpPr>
          <p:cNvPr id="4" name="投影片編號版面配置區 3"/>
          <p:cNvSpPr>
            <a:spLocks noGrp="1"/>
          </p:cNvSpPr>
          <p:nvPr>
            <p:ph type="sldNum" sz="quarter" idx="10"/>
          </p:nvPr>
        </p:nvSpPr>
        <p:spPr/>
        <p:txBody>
          <a:bodyPr/>
          <a:lstStyle/>
          <a:p>
            <a:pPr>
              <a:defRPr/>
            </a:pPr>
            <a:fld id="{5B5EFBDB-032D-43FD-B762-F4099B6A73D5}" type="slidenum">
              <a:rPr lang="zh-TW" altLang="en-US" smtClean="0"/>
              <a:pPr>
                <a:defRPr/>
              </a:pPr>
              <a:t>8</a:t>
            </a:fld>
            <a:endParaRPr lang="zh-TW" altLang="en-US"/>
          </a:p>
        </p:txBody>
      </p:sp>
    </p:spTree>
    <p:extLst>
      <p:ext uri="{BB962C8B-B14F-4D97-AF65-F5344CB8AC3E}">
        <p14:creationId xmlns:p14="http://schemas.microsoft.com/office/powerpoint/2010/main" val="24434032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z="1200" b="0" i="0" kern="1200" smtClean="0">
                <a:solidFill>
                  <a:schemeClr val="tx1"/>
                </a:solidFill>
                <a:effectLst/>
                <a:latin typeface="+mn-lt"/>
                <a:ea typeface="+mn-ea"/>
                <a:cs typeface="+mn-cs"/>
              </a:rPr>
              <a:t>GPUs dedicate most of their transistors for data processing while CPUs also need to reserve die area for big caches, control units, and so on. CPU processors work on the principle of minimizing latency within each thread while GPUs hide the instruction and memory latencies with computation. Figure 3 shows the difference in computation threads. </a:t>
            </a:r>
          </a:p>
          <a:p>
            <a:endParaRPr lang="en-US" altLang="zh-TW" sz="1200" b="0" i="0" kern="1200" smtClean="0">
              <a:solidFill>
                <a:schemeClr val="tx1"/>
              </a:solidFill>
              <a:effectLst/>
              <a:latin typeface="+mn-lt"/>
              <a:ea typeface="+mn-ea"/>
              <a:cs typeface="+mn-cs"/>
            </a:endParaRPr>
          </a:p>
          <a:p>
            <a:r>
              <a:rPr lang="en-US" altLang="zh-TW" smtClean="0"/>
              <a:t>https://developer.nvidia.com/blog/cuda-refresher-reviewing-the-origins-of-gpu-computing/</a:t>
            </a:r>
            <a:endParaRPr lang="zh-TW" altLang="en-US"/>
          </a:p>
        </p:txBody>
      </p:sp>
      <p:sp>
        <p:nvSpPr>
          <p:cNvPr id="4" name="投影片編號版面配置區 3"/>
          <p:cNvSpPr>
            <a:spLocks noGrp="1"/>
          </p:cNvSpPr>
          <p:nvPr>
            <p:ph type="sldNum" sz="quarter" idx="10"/>
          </p:nvPr>
        </p:nvSpPr>
        <p:spPr/>
        <p:txBody>
          <a:bodyPr/>
          <a:lstStyle/>
          <a:p>
            <a:pPr>
              <a:defRPr/>
            </a:pPr>
            <a:fld id="{5B5EFBDB-032D-43FD-B762-F4099B6A73D5}" type="slidenum">
              <a:rPr lang="zh-TW" altLang="en-US" smtClean="0"/>
              <a:pPr>
                <a:defRPr/>
              </a:pPr>
              <a:t>9</a:t>
            </a:fld>
            <a:endParaRPr lang="zh-TW" altLang="en-US"/>
          </a:p>
        </p:txBody>
      </p:sp>
    </p:spTree>
    <p:extLst>
      <p:ext uri="{BB962C8B-B14F-4D97-AF65-F5344CB8AC3E}">
        <p14:creationId xmlns:p14="http://schemas.microsoft.com/office/powerpoint/2010/main" val="517636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r>
              <a:rPr lang="en-US" altLang="zh-TW" smtClean="0"/>
              <a:t>Newest CUDA have</a:t>
            </a:r>
            <a:r>
              <a:rPr lang="en-US" altLang="zh-TW" baseline="0" smtClean="0"/>
              <a:t> cooperative groups</a:t>
            </a:r>
            <a:endParaRPr lang="zh-TW" altLang="en-US"/>
          </a:p>
        </p:txBody>
      </p:sp>
      <p:sp>
        <p:nvSpPr>
          <p:cNvPr id="4" name="投影片編號版面配置區 3"/>
          <p:cNvSpPr>
            <a:spLocks noGrp="1"/>
          </p:cNvSpPr>
          <p:nvPr>
            <p:ph type="sldNum" sz="quarter" idx="10"/>
          </p:nvPr>
        </p:nvSpPr>
        <p:spPr/>
        <p:txBody>
          <a:bodyPr/>
          <a:lstStyle/>
          <a:p>
            <a:pPr>
              <a:defRPr/>
            </a:pPr>
            <a:fld id="{5B5EFBDB-032D-43FD-B762-F4099B6A73D5}" type="slidenum">
              <a:rPr lang="zh-TW" altLang="en-US" smtClean="0"/>
              <a:pPr>
                <a:defRPr/>
              </a:pPr>
              <a:t>13</a:t>
            </a:fld>
            <a:endParaRPr lang="zh-TW" altLang="en-US"/>
          </a:p>
        </p:txBody>
      </p:sp>
    </p:spTree>
    <p:extLst>
      <p:ext uri="{BB962C8B-B14F-4D97-AF65-F5344CB8AC3E}">
        <p14:creationId xmlns:p14="http://schemas.microsoft.com/office/powerpoint/2010/main" val="243714043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hemeOverride" Target="../theme/themeOverride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spTree>
      <p:nvGrpSpPr>
        <p:cNvPr id="1" name=""/>
        <p:cNvGrpSpPr/>
        <p:nvPr/>
      </p:nvGrpSpPr>
      <p:grpSpPr>
        <a:xfrm>
          <a:off x="0" y="0"/>
          <a:ext cx="0" cy="0"/>
          <a:chOff x="0" y="0"/>
          <a:chExt cx="0" cy="0"/>
        </a:xfrm>
      </p:grpSpPr>
      <p:sp>
        <p:nvSpPr>
          <p:cNvPr id="4" name="矩形 3"/>
          <p:cNvSpPr/>
          <p:nvPr/>
        </p:nvSpPr>
        <p:spPr>
          <a:xfrm>
            <a:off x="1206500" y="3648080"/>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矩形 4"/>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矩形 5"/>
          <p:cNvSpPr/>
          <p:nvPr/>
        </p:nvSpPr>
        <p:spPr>
          <a:xfrm>
            <a:off x="1206500" y="3648080"/>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7" name="矩形 6"/>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8" name="標題 7"/>
          <p:cNvSpPr>
            <a:spLocks noGrp="1"/>
          </p:cNvSpPr>
          <p:nvPr>
            <p:ph type="ctrTitle"/>
          </p:nvPr>
        </p:nvSpPr>
        <p:spPr>
          <a:xfrm>
            <a:off x="1625600" y="3886200"/>
            <a:ext cx="9144000" cy="990600"/>
          </a:xfrm>
        </p:spPr>
        <p:txBody>
          <a:bodyPr anchor="t"/>
          <a:lstStyle>
            <a:lvl1pPr algn="r">
              <a:defRPr sz="3200">
                <a:solidFill>
                  <a:schemeClr val="tx1"/>
                </a:solidFill>
              </a:defRPr>
            </a:lvl1pPr>
          </a:lstStyle>
          <a:p>
            <a:r>
              <a:rPr lang="zh-TW" altLang="en-US" dirty="0" smtClean="0"/>
              <a:t>按一下以編輯母片標題樣式</a:t>
            </a:r>
            <a:endParaRPr lang="en-US" dirty="0"/>
          </a:p>
        </p:txBody>
      </p:sp>
      <p:sp>
        <p:nvSpPr>
          <p:cNvPr id="9" name="副標題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lang="zh-TW" altLang="en-US" dirty="0" smtClean="0"/>
              <a:t>按一下以編輯母片副標題樣式</a:t>
            </a:r>
            <a:endParaRPr lang="en-US"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6" name="五角星形 5"/>
          <p:cNvSpPr/>
          <p:nvPr userDrawn="1"/>
        </p:nvSpPr>
        <p:spPr>
          <a:xfrm>
            <a:off x="9256184" y="6400800"/>
            <a:ext cx="304800" cy="228600"/>
          </a:xfrm>
          <a:prstGeom prst="star5">
            <a:avLst/>
          </a:prstGeom>
          <a:solidFill>
            <a:schemeClr val="accent4">
              <a:lumMod val="75000"/>
            </a:schemeClr>
          </a:solidFill>
          <a:ln>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kumimoji="0" lang="zh-TW" altLang="en-US">
              <a:solidFill>
                <a:srgbClr val="FFC000"/>
              </a:solidFill>
            </a:endParaRPr>
          </a:p>
        </p:txBody>
      </p:sp>
      <p:pic>
        <p:nvPicPr>
          <p:cNvPr id="7" name="Picture 2"/>
          <p:cNvPicPr>
            <a:picLocks noChangeAspect="1" noChangeArrowheads="1"/>
          </p:cNvPicPr>
          <p:nvPr userDrawn="1"/>
        </p:nvPicPr>
        <p:blipFill>
          <a:blip r:embed="rId2" cstate="print"/>
          <a:srcRect/>
          <a:stretch>
            <a:fillRect/>
          </a:stretch>
        </p:blipFill>
        <p:spPr bwMode="auto">
          <a:xfrm>
            <a:off x="11186584" y="6072188"/>
            <a:ext cx="903816" cy="685800"/>
          </a:xfrm>
          <a:prstGeom prst="rect">
            <a:avLst/>
          </a:prstGeom>
          <a:noFill/>
          <a:ln w="9525">
            <a:noFill/>
            <a:miter lim="800000"/>
            <a:headEnd/>
            <a:tailEnd/>
          </a:ln>
        </p:spPr>
      </p:pic>
      <p:sp>
        <p:nvSpPr>
          <p:cNvPr id="8" name="標題 1"/>
          <p:cNvSpPr txBox="1">
            <a:spLocks/>
          </p:cNvSpPr>
          <p:nvPr userDrawn="1"/>
        </p:nvSpPr>
        <p:spPr>
          <a:xfrm rot="19594117">
            <a:off x="3295654" y="3041650"/>
            <a:ext cx="4703233" cy="1009650"/>
          </a:xfrm>
          <a:prstGeom prst="rect">
            <a:avLst/>
          </a:prstGeom>
        </p:spPr>
        <p:txBody>
          <a:bodyPr anchor="b"/>
          <a:lstStyle/>
          <a:p>
            <a:pPr algn="ctr" fontAlgn="auto">
              <a:spcAft>
                <a:spcPts val="0"/>
              </a:spcAft>
              <a:defRPr/>
            </a:pPr>
            <a:r>
              <a:rPr kumimoji="0" lang="en-US" altLang="zh-TW" sz="6600" b="1" i="1">
                <a:solidFill>
                  <a:schemeClr val="accent4">
                    <a:lumMod val="60000"/>
                    <a:lumOff val="40000"/>
                  </a:schemeClr>
                </a:solidFill>
                <a:latin typeface="超世紀波卡體一空陰" pitchFamily="2" charset="-120"/>
                <a:ea typeface="超世紀波卡體一空陰" pitchFamily="2" charset="-120"/>
                <a:cs typeface="Arial Unicode MS" pitchFamily="34" charset="-120"/>
              </a:rPr>
              <a:t>ST☆R</a:t>
            </a:r>
            <a:endParaRPr kumimoji="0" lang="zh-TW" altLang="en-US" sz="6600" b="1" i="1">
              <a:solidFill>
                <a:schemeClr val="accent4">
                  <a:lumMod val="60000"/>
                  <a:lumOff val="40000"/>
                </a:schemeClr>
              </a:solidFill>
              <a:latin typeface="超世紀波卡體一空陰" pitchFamily="2" charset="-120"/>
              <a:ea typeface="超世紀波卡體一空陰" pitchFamily="2" charset="-120"/>
              <a:cs typeface="Arial Unicode MS" pitchFamily="34" charset="-120"/>
            </a:endParaRPr>
          </a:p>
        </p:txBody>
      </p:sp>
      <p:sp>
        <p:nvSpPr>
          <p:cNvPr id="2" name="標題 1"/>
          <p:cNvSpPr>
            <a:spLocks noGrp="1"/>
          </p:cNvSpPr>
          <p:nvPr>
            <p:ph type="title"/>
          </p:nvPr>
        </p:nvSpPr>
        <p:spPr/>
        <p:txBody>
          <a:bodyPr/>
          <a:lstStyle/>
          <a:p>
            <a:r>
              <a:rPr lang="zh-TW" altLang="en-US" smtClean="0"/>
              <a:t>按一下以編輯母片標題樣式</a:t>
            </a:r>
            <a:endParaRPr lang="en-US"/>
          </a:p>
        </p:txBody>
      </p:sp>
      <p:sp>
        <p:nvSpPr>
          <p:cNvPr id="3" name="直排文字版面配置區 2"/>
          <p:cNvSpPr>
            <a:spLocks noGrp="1"/>
          </p:cNvSpPr>
          <p:nvPr>
            <p:ph type="body" orient="vert" idx="1"/>
          </p:nvPr>
        </p:nvSpPr>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9" name="日期版面配置區 3"/>
          <p:cNvSpPr>
            <a:spLocks noGrp="1"/>
          </p:cNvSpPr>
          <p:nvPr>
            <p:ph type="dt" sz="half" idx="10"/>
          </p:nvPr>
        </p:nvSpPr>
        <p:spPr>
          <a:xfrm>
            <a:off x="8534404" y="6356355"/>
            <a:ext cx="3052233" cy="365125"/>
          </a:xfrm>
          <a:prstGeom prst="rect">
            <a:avLst/>
          </a:prstGeom>
        </p:spPr>
        <p:txBody>
          <a:bodyPr/>
          <a:lstStyle>
            <a:lvl1pPr>
              <a:defRPr/>
            </a:lvl1pPr>
          </a:lstStyle>
          <a:p>
            <a:pPr>
              <a:defRPr/>
            </a:pPr>
            <a:endParaRPr lang="en-US"/>
          </a:p>
        </p:txBody>
      </p:sp>
      <p:sp>
        <p:nvSpPr>
          <p:cNvPr id="11" name="投影片編號版面配置區 5"/>
          <p:cNvSpPr>
            <a:spLocks noGrp="1"/>
          </p:cNvSpPr>
          <p:nvPr>
            <p:ph type="sldNum" sz="quarter" idx="12"/>
          </p:nvPr>
        </p:nvSpPr>
        <p:spPr/>
        <p:txBody>
          <a:bodyPr/>
          <a:lstStyle>
            <a:lvl1pPr>
              <a:defRPr/>
            </a:lvl1pPr>
          </a:lstStyle>
          <a:p>
            <a:pPr>
              <a:defRPr/>
            </a:pPr>
            <a:fld id="{43DF85D4-5936-4E22-81D2-6B3800489B1B}" type="slidenum">
              <a:rPr lang="zh-TW" altLang="en-US"/>
              <a:pPr>
                <a:defRPr/>
              </a:pPr>
              <a:t>‹#›</a:t>
            </a:fld>
            <a:endParaRPr lang="zh-TW" altLang="en-US"/>
          </a:p>
        </p:txBody>
      </p:sp>
    </p:spTree>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直排標題及文字">
    <p:spTree>
      <p:nvGrpSpPr>
        <p:cNvPr id="1" name=""/>
        <p:cNvGrpSpPr/>
        <p:nvPr/>
      </p:nvGrpSpPr>
      <p:grpSpPr>
        <a:xfrm>
          <a:off x="0" y="0"/>
          <a:ext cx="0" cy="0"/>
          <a:chOff x="0" y="0"/>
          <a:chExt cx="0" cy="0"/>
        </a:xfrm>
      </p:grpSpPr>
      <p:sp>
        <p:nvSpPr>
          <p:cNvPr id="4" name="直線接點 3"/>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a:p>
        </p:txBody>
      </p:sp>
      <p:sp>
        <p:nvSpPr>
          <p:cNvPr id="5" name="等腰三角形 4"/>
          <p:cNvSpPr>
            <a:spLocks noChangeAspect="1"/>
          </p:cNvSpPr>
          <p:nvPr/>
        </p:nvSpPr>
        <p:spPr>
          <a:xfrm rot="5400000">
            <a:off x="590550" y="6447369"/>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直線接點 5"/>
          <p:cNvSpPr>
            <a:spLocks noChangeShapeType="1"/>
          </p:cNvSpPr>
          <p:nvPr/>
        </p:nvSpPr>
        <p:spPr bwMode="auto">
          <a:xfrm rot="5400000">
            <a:off x="5816074" y="3201988"/>
            <a:ext cx="585152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a:p>
        </p:txBody>
      </p:sp>
      <p:sp>
        <p:nvSpPr>
          <p:cNvPr id="2" name="直排標題 1"/>
          <p:cNvSpPr>
            <a:spLocks noGrp="1"/>
          </p:cNvSpPr>
          <p:nvPr>
            <p:ph type="title" orient="vert"/>
          </p:nvPr>
        </p:nvSpPr>
        <p:spPr>
          <a:xfrm>
            <a:off x="8839200" y="274643"/>
            <a:ext cx="2743200" cy="5851525"/>
          </a:xfrm>
        </p:spPr>
        <p:txBody>
          <a:bodyPr vert="eaVert"/>
          <a:lstStyle/>
          <a:p>
            <a:r>
              <a:rPr lang="zh-TW" altLang="en-US" smtClean="0"/>
              <a:t>按一下以編輯母片標題樣式</a:t>
            </a:r>
            <a:endParaRPr lang="en-US"/>
          </a:p>
        </p:txBody>
      </p:sp>
      <p:sp>
        <p:nvSpPr>
          <p:cNvPr id="3" name="直排文字版面配置區 2"/>
          <p:cNvSpPr>
            <a:spLocks noGrp="1"/>
          </p:cNvSpPr>
          <p:nvPr>
            <p:ph type="body" orient="vert" idx="1"/>
          </p:nvPr>
        </p:nvSpPr>
        <p:spPr>
          <a:xfrm>
            <a:off x="609600" y="274643"/>
            <a:ext cx="8026400" cy="5851525"/>
          </a:xfrm>
        </p:spPr>
        <p:txBody>
          <a:bodyPr vert="eaVert"/>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7" name="日期版面配置區 3"/>
          <p:cNvSpPr>
            <a:spLocks noGrp="1"/>
          </p:cNvSpPr>
          <p:nvPr>
            <p:ph type="dt" sz="half" idx="10"/>
          </p:nvPr>
        </p:nvSpPr>
        <p:spPr>
          <a:xfrm>
            <a:off x="8534404" y="6356355"/>
            <a:ext cx="3052233" cy="365125"/>
          </a:xfrm>
          <a:prstGeom prst="rect">
            <a:avLst/>
          </a:prstGeom>
        </p:spPr>
        <p:txBody>
          <a:bodyPr/>
          <a:lstStyle>
            <a:lvl1pPr>
              <a:defRPr/>
            </a:lvl1pPr>
          </a:lstStyle>
          <a:p>
            <a:pPr>
              <a:defRPr/>
            </a:pPr>
            <a:endParaRPr lang="zh-TW" altLang="en-US"/>
          </a:p>
        </p:txBody>
      </p:sp>
      <p:sp>
        <p:nvSpPr>
          <p:cNvPr id="8" name="頁尾版面配置區 4"/>
          <p:cNvSpPr>
            <a:spLocks noGrp="1"/>
          </p:cNvSpPr>
          <p:nvPr>
            <p:ph type="ftr" sz="quarter" idx="11"/>
          </p:nvPr>
        </p:nvSpPr>
        <p:spPr>
          <a:xfrm>
            <a:off x="3865033" y="6356355"/>
            <a:ext cx="4673600" cy="365125"/>
          </a:xfrm>
          <a:prstGeom prst="rect">
            <a:avLst/>
          </a:prstGeom>
        </p:spPr>
        <p:txBody>
          <a:bodyPr/>
          <a:lstStyle>
            <a:lvl1pPr>
              <a:defRPr/>
            </a:lvl1pPr>
          </a:lstStyle>
          <a:p>
            <a:pPr>
              <a:defRPr/>
            </a:pPr>
            <a:endParaRPr lang="zh-TW" altLang="en-US"/>
          </a:p>
        </p:txBody>
      </p:sp>
      <p:sp>
        <p:nvSpPr>
          <p:cNvPr id="9" name="投影片編號版面配置區 5"/>
          <p:cNvSpPr>
            <a:spLocks noGrp="1"/>
          </p:cNvSpPr>
          <p:nvPr>
            <p:ph type="sldNum" sz="quarter" idx="12"/>
          </p:nvPr>
        </p:nvSpPr>
        <p:spPr/>
        <p:txBody>
          <a:bodyPr/>
          <a:lstStyle>
            <a:lvl1pPr>
              <a:defRPr/>
            </a:lvl1pPr>
          </a:lstStyle>
          <a:p>
            <a:pPr>
              <a:defRPr/>
            </a:pPr>
            <a:fld id="{2B848C84-D8CC-4DB7-BF23-609816B95A93}" type="slidenum">
              <a:rPr lang="zh-TW" altLang="en-US"/>
              <a:pPr>
                <a:defRPr/>
              </a:pPr>
              <a:t>‹#›</a:t>
            </a:fld>
            <a:endParaRPr lang="zh-TW"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4" name="頁尾版面配置區 5"/>
          <p:cNvSpPr txBox="1">
            <a:spLocks/>
          </p:cNvSpPr>
          <p:nvPr userDrawn="1"/>
        </p:nvSpPr>
        <p:spPr>
          <a:xfrm>
            <a:off x="8572504" y="6357938"/>
            <a:ext cx="2402417" cy="366712"/>
          </a:xfrm>
          <a:prstGeom prst="rect">
            <a:avLst/>
          </a:prstGeom>
        </p:spPr>
        <p:txBody>
          <a:bodyPr/>
          <a:lstStyle/>
          <a:p>
            <a:pPr algn="r" fontAlgn="auto">
              <a:spcBef>
                <a:spcPts val="0"/>
              </a:spcBef>
              <a:spcAft>
                <a:spcPts val="0"/>
              </a:spcAft>
              <a:defRPr/>
            </a:pPr>
            <a:endParaRPr kumimoji="0" lang="en-US">
              <a:solidFill>
                <a:srgbClr val="E85E68"/>
              </a:solidFill>
              <a:latin typeface="Brush Script MT" pitchFamily="66" charset="0"/>
              <a:ea typeface="STXingkai" pitchFamily="2" charset="-122"/>
            </a:endParaRPr>
          </a:p>
        </p:txBody>
      </p:sp>
      <p:sp>
        <p:nvSpPr>
          <p:cNvPr id="2" name="標題 1"/>
          <p:cNvSpPr>
            <a:spLocks noGrp="1"/>
          </p:cNvSpPr>
          <p:nvPr>
            <p:ph type="title"/>
          </p:nvPr>
        </p:nvSpPr>
        <p:spPr/>
        <p:txBody>
          <a:bodyPr/>
          <a:lstStyle>
            <a:lvl1pPr>
              <a:defRPr baseline="0">
                <a:solidFill>
                  <a:schemeClr val="accent4">
                    <a:lumMod val="50000"/>
                  </a:schemeClr>
                </a:solidFill>
                <a:latin typeface="+mj-lt"/>
              </a:defRPr>
            </a:lvl1pPr>
          </a:lstStyle>
          <a:p>
            <a:r>
              <a:rPr lang="zh-TW" altLang="en-US" dirty="0" smtClean="0"/>
              <a:t>按一下以編輯母片標題樣式</a:t>
            </a:r>
            <a:endParaRPr lang="en-US" dirty="0"/>
          </a:p>
        </p:txBody>
      </p:sp>
      <p:sp>
        <p:nvSpPr>
          <p:cNvPr id="8" name="內容版面配置區 7"/>
          <p:cNvSpPr>
            <a:spLocks noGrp="1"/>
          </p:cNvSpPr>
          <p:nvPr>
            <p:ph sz="quarter" idx="1"/>
          </p:nvPr>
        </p:nvSpPr>
        <p:spPr>
          <a:xfrm>
            <a:off x="609600" y="1219200"/>
            <a:ext cx="10972800" cy="4937760"/>
          </a:xfrm>
        </p:spPr>
        <p:txBody>
          <a:bodyPr/>
          <a:lstStyle>
            <a:lvl1pPr>
              <a:defRPr>
                <a:latin typeface="+mn-lt"/>
              </a:defRPr>
            </a:lvl1pPr>
            <a:lvl2pPr>
              <a:defRPr sz="2200">
                <a:solidFill>
                  <a:schemeClr val="bg2">
                    <a:lumMod val="50000"/>
                  </a:schemeClr>
                </a:solidFill>
                <a:latin typeface="+mn-lt"/>
              </a:defRPr>
            </a:lvl2pPr>
            <a:lvl3pPr>
              <a:defRPr>
                <a:solidFill>
                  <a:schemeClr val="bg1">
                    <a:lumMod val="50000"/>
                  </a:schemeClr>
                </a:solidFill>
                <a:latin typeface="+mn-lt"/>
              </a:defRPr>
            </a:lvl3pPr>
            <a:lvl4pPr>
              <a:defRPr>
                <a:latin typeface="+mn-lt"/>
              </a:defRPr>
            </a:lvl4pPr>
            <a:lvl5pPr>
              <a:defRPr>
                <a:latin typeface="+mn-lt"/>
              </a:defRPr>
            </a:lvl5p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7" name="投影片編號版面配置區 5"/>
          <p:cNvSpPr>
            <a:spLocks noGrp="1"/>
          </p:cNvSpPr>
          <p:nvPr>
            <p:ph type="sldNum" sz="quarter" idx="11"/>
          </p:nvPr>
        </p:nvSpPr>
        <p:spPr/>
        <p:txBody>
          <a:bodyPr/>
          <a:lstStyle>
            <a:lvl1pPr>
              <a:defRPr/>
            </a:lvl1pPr>
          </a:lstStyle>
          <a:p>
            <a:pPr>
              <a:defRPr/>
            </a:pPr>
            <a:fld id="{A8811E32-B9A0-4C06-A644-818AE0A5CA07}" type="slidenum">
              <a:rPr lang="zh-TW" altLang="en-US"/>
              <a:pPr>
                <a:defRPr/>
              </a:pPr>
              <a:t>‹#›</a:t>
            </a:fld>
            <a:endParaRPr lang="zh-TW" altLang="en-US"/>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區段標題">
    <p:bg>
      <p:bgRef idx="1001">
        <a:schemeClr val="bg1"/>
      </p:bgRef>
    </p:bg>
    <p:spTree>
      <p:nvGrpSpPr>
        <p:cNvPr id="1" name=""/>
        <p:cNvGrpSpPr/>
        <p:nvPr/>
      </p:nvGrpSpPr>
      <p:grpSpPr>
        <a:xfrm>
          <a:off x="0" y="0"/>
          <a:ext cx="0" cy="0"/>
          <a:chOff x="0" y="0"/>
          <a:chExt cx="0" cy="0"/>
        </a:xfrm>
      </p:grpSpPr>
      <p:sp>
        <p:nvSpPr>
          <p:cNvPr id="4" name="矩形 3"/>
          <p:cNvSpPr/>
          <p:nvPr/>
        </p:nvSpPr>
        <p:spPr>
          <a:xfrm>
            <a:off x="1219200" y="2819405"/>
            <a:ext cx="9753600" cy="1279525"/>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5" name="矩形 4"/>
          <p:cNvSpPr/>
          <p:nvPr/>
        </p:nvSpPr>
        <p:spPr>
          <a:xfrm>
            <a:off x="1219200" y="2819405"/>
            <a:ext cx="304800" cy="1279525"/>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 name="標題 1"/>
          <p:cNvSpPr>
            <a:spLocks noGrp="1"/>
          </p:cNvSpPr>
          <p:nvPr>
            <p:ph type="title"/>
          </p:nvPr>
        </p:nvSpPr>
        <p:spPr>
          <a:xfrm>
            <a:off x="1625600" y="2971800"/>
            <a:ext cx="9144000" cy="1066800"/>
          </a:xfrm>
        </p:spPr>
        <p:txBody>
          <a:bodyPr anchor="t"/>
          <a:lstStyle>
            <a:lvl1pPr algn="r">
              <a:buNone/>
              <a:defRPr sz="3200" b="0" cap="none" baseline="0"/>
            </a:lvl1pPr>
          </a:lstStyle>
          <a:p>
            <a:r>
              <a:rPr lang="zh-TW" altLang="en-US" dirty="0" smtClean="0"/>
              <a:t>按一下以編輯母片標題樣式</a:t>
            </a:r>
            <a:endParaRPr lang="en-US" dirty="0"/>
          </a:p>
        </p:txBody>
      </p:sp>
      <p:sp>
        <p:nvSpPr>
          <p:cNvPr id="3" name="文字版面配置區 2"/>
          <p:cNvSpPr>
            <a:spLocks noGrp="1"/>
          </p:cNvSpPr>
          <p:nvPr>
            <p:ph type="body" idx="1"/>
          </p:nvPr>
        </p:nvSpPr>
        <p:spPr>
          <a:xfrm>
            <a:off x="1727200" y="4267200"/>
            <a:ext cx="9042400" cy="1143000"/>
          </a:xfrm>
        </p:spPr>
        <p:txBody>
          <a:bodyPr/>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a:r>
              <a:rPr lang="zh-TW" altLang="en-US" dirty="0" smtClean="0"/>
              <a:t>按一下以編輯母片文字樣式</a:t>
            </a:r>
          </a:p>
        </p:txBody>
      </p:sp>
      <p:sp>
        <p:nvSpPr>
          <p:cNvPr id="6" name="日期版面配置區 3"/>
          <p:cNvSpPr>
            <a:spLocks noGrp="1"/>
          </p:cNvSpPr>
          <p:nvPr>
            <p:ph type="dt" sz="half" idx="10"/>
          </p:nvPr>
        </p:nvSpPr>
        <p:spPr>
          <a:xfrm>
            <a:off x="8534400" y="6354763"/>
            <a:ext cx="3048000" cy="366712"/>
          </a:xfrm>
          <a:prstGeom prst="rect">
            <a:avLst/>
          </a:prstGeom>
        </p:spPr>
        <p:txBody>
          <a:bodyPr/>
          <a:lstStyle>
            <a:lvl1pPr>
              <a:defRPr/>
            </a:lvl1pPr>
          </a:lstStyle>
          <a:p>
            <a:pPr>
              <a:defRPr/>
            </a:pPr>
            <a:endParaRPr lang="zh-TW" altLang="en-US"/>
          </a:p>
        </p:txBody>
      </p:sp>
      <p:sp>
        <p:nvSpPr>
          <p:cNvPr id="7" name="頁尾版面配置區 4"/>
          <p:cNvSpPr>
            <a:spLocks noGrp="1"/>
          </p:cNvSpPr>
          <p:nvPr>
            <p:ph type="ftr" sz="quarter" idx="11"/>
          </p:nvPr>
        </p:nvSpPr>
        <p:spPr>
          <a:xfrm>
            <a:off x="3865033" y="6354763"/>
            <a:ext cx="4633384" cy="366712"/>
          </a:xfrm>
          <a:prstGeom prst="rect">
            <a:avLst/>
          </a:prstGeom>
        </p:spPr>
        <p:txBody>
          <a:bodyPr/>
          <a:lstStyle>
            <a:lvl1pPr>
              <a:defRPr/>
            </a:lvl1pPr>
          </a:lstStyle>
          <a:p>
            <a:pPr>
              <a:defRPr/>
            </a:pPr>
            <a:endParaRPr lang="zh-TW" altLang="en-US"/>
          </a:p>
        </p:txBody>
      </p:sp>
      <p:sp>
        <p:nvSpPr>
          <p:cNvPr id="8" name="投影片編號版面配置區 5"/>
          <p:cNvSpPr>
            <a:spLocks noGrp="1"/>
          </p:cNvSpPr>
          <p:nvPr>
            <p:ph type="sldNum" sz="quarter" idx="12"/>
          </p:nvPr>
        </p:nvSpPr>
        <p:spPr>
          <a:xfrm>
            <a:off x="1426637" y="6354763"/>
            <a:ext cx="2027767" cy="366712"/>
          </a:xfrm>
        </p:spPr>
        <p:txBody>
          <a:bodyPr/>
          <a:lstStyle>
            <a:lvl1pPr>
              <a:defRPr/>
            </a:lvl1pPr>
          </a:lstStyle>
          <a:p>
            <a:pPr>
              <a:defRPr/>
            </a:pPr>
            <a:fld id="{C7A2454C-91E5-41D3-888B-2251DD37D6CE}" type="slidenum">
              <a:rPr lang="zh-TW" altLang="en-US"/>
              <a:pPr>
                <a:defRPr/>
              </a:pPr>
              <a:t>‹#›</a:t>
            </a:fld>
            <a:endParaRPr lang="zh-TW" altLang="en-US"/>
          </a:p>
        </p:txBody>
      </p:sp>
    </p:spTree>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pic>
        <p:nvPicPr>
          <p:cNvPr id="7" name="Picture 2"/>
          <p:cNvPicPr>
            <a:picLocks noChangeAspect="1" noChangeArrowheads="1"/>
          </p:cNvPicPr>
          <p:nvPr userDrawn="1"/>
        </p:nvPicPr>
        <p:blipFill>
          <a:blip r:embed="rId2" cstate="print"/>
          <a:srcRect/>
          <a:stretch>
            <a:fillRect/>
          </a:stretch>
        </p:blipFill>
        <p:spPr bwMode="auto">
          <a:xfrm>
            <a:off x="11186584" y="6072188"/>
            <a:ext cx="903816" cy="685800"/>
          </a:xfrm>
          <a:prstGeom prst="rect">
            <a:avLst/>
          </a:prstGeom>
          <a:noFill/>
          <a:ln w="9525">
            <a:noFill/>
            <a:miter lim="800000"/>
            <a:headEnd/>
            <a:tailEnd/>
          </a:ln>
        </p:spPr>
      </p:pic>
      <p:sp>
        <p:nvSpPr>
          <p:cNvPr id="2" name="標題 1"/>
          <p:cNvSpPr>
            <a:spLocks noGrp="1"/>
          </p:cNvSpPr>
          <p:nvPr>
            <p:ph type="title"/>
          </p:nvPr>
        </p:nvSpPr>
        <p:spPr>
          <a:xfrm>
            <a:off x="609600" y="228600"/>
            <a:ext cx="10972800" cy="914400"/>
          </a:xfrm>
        </p:spPr>
        <p:txBody>
          <a:bodyPr/>
          <a:lstStyle/>
          <a:p>
            <a:r>
              <a:rPr lang="zh-TW" altLang="en-US" dirty="0" smtClean="0"/>
              <a:t>按一下以編輯母片標題樣式</a:t>
            </a:r>
            <a:endParaRPr lang="en-US" dirty="0"/>
          </a:p>
        </p:txBody>
      </p:sp>
      <p:sp>
        <p:nvSpPr>
          <p:cNvPr id="9" name="內容版面配置區 8"/>
          <p:cNvSpPr>
            <a:spLocks noGrp="1"/>
          </p:cNvSpPr>
          <p:nvPr>
            <p:ph sz="quarter" idx="1"/>
          </p:nvPr>
        </p:nvSpPr>
        <p:spPr>
          <a:xfrm>
            <a:off x="609600" y="1219200"/>
            <a:ext cx="5388864" cy="493776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11" name="內容版面配置區 10"/>
          <p:cNvSpPr>
            <a:spLocks noGrp="1"/>
          </p:cNvSpPr>
          <p:nvPr>
            <p:ph sz="quarter" idx="2"/>
          </p:nvPr>
        </p:nvSpPr>
        <p:spPr>
          <a:xfrm>
            <a:off x="6176264" y="1216152"/>
            <a:ext cx="5388864" cy="4937760"/>
          </a:xfrm>
        </p:spPr>
        <p:txBody>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a:p>
        </p:txBody>
      </p:sp>
      <p:sp>
        <p:nvSpPr>
          <p:cNvPr id="24" name="投影片編號版面配置區 6"/>
          <p:cNvSpPr>
            <a:spLocks noGrp="1"/>
          </p:cNvSpPr>
          <p:nvPr>
            <p:ph type="sldNum" sz="quarter" idx="12"/>
          </p:nvPr>
        </p:nvSpPr>
        <p:spPr/>
        <p:txBody>
          <a:bodyPr/>
          <a:lstStyle>
            <a:lvl1pPr>
              <a:defRPr/>
            </a:lvl1pPr>
          </a:lstStyle>
          <a:p>
            <a:pPr>
              <a:defRPr/>
            </a:pPr>
            <a:fld id="{E3A87B14-C52E-4E08-A147-B2E23833E681}" type="slidenum">
              <a:rPr lang="zh-TW" altLang="en-US"/>
              <a:pPr>
                <a:defRPr/>
              </a:pPr>
              <a:t>‹#›</a:t>
            </a:fld>
            <a:endParaRPr lang="zh-TW" alt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對">
    <p:spTree>
      <p:nvGrpSpPr>
        <p:cNvPr id="1" name=""/>
        <p:cNvGrpSpPr/>
        <p:nvPr/>
      </p:nvGrpSpPr>
      <p:grpSpPr>
        <a:xfrm>
          <a:off x="0" y="0"/>
          <a:ext cx="0" cy="0"/>
          <a:chOff x="0" y="0"/>
          <a:chExt cx="0" cy="0"/>
        </a:xfrm>
      </p:grpSpPr>
      <p:sp>
        <p:nvSpPr>
          <p:cNvPr id="3" name="文字版面配置區 2"/>
          <p:cNvSpPr>
            <a:spLocks noGrp="1"/>
          </p:cNvSpPr>
          <p:nvPr>
            <p:ph type="body" idx="1"/>
          </p:nvPr>
        </p:nvSpPr>
        <p:spPr>
          <a:xfrm>
            <a:off x="609600" y="1285875"/>
            <a:ext cx="5386917" cy="685800"/>
          </a:xfrm>
          <a:noFill/>
          <a:ln>
            <a:noFill/>
          </a:ln>
        </p:spPr>
        <p:txBody>
          <a:bodyPr anchor="b">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p>
        </p:txBody>
      </p:sp>
      <p:sp>
        <p:nvSpPr>
          <p:cNvPr id="4" name="文字版面配置區 3"/>
          <p:cNvSpPr>
            <a:spLocks noGrp="1"/>
          </p:cNvSpPr>
          <p:nvPr>
            <p:ph type="body" sz="half" idx="3"/>
          </p:nvPr>
        </p:nvSpPr>
        <p:spPr>
          <a:xfrm>
            <a:off x="6197604" y="1295400"/>
            <a:ext cx="5389033" cy="685800"/>
          </a:xfrm>
          <a:noFill/>
          <a:ln>
            <a:noFill/>
          </a:ln>
        </p:spPr>
        <p:txBody>
          <a:bodyPr anchor="b"/>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a:r>
              <a:rPr lang="zh-TW" altLang="en-US" smtClean="0"/>
              <a:t>按一下以編輯母片文字樣式</a:t>
            </a:r>
          </a:p>
        </p:txBody>
      </p:sp>
      <p:sp>
        <p:nvSpPr>
          <p:cNvPr id="11" name="內容版面配置區 10"/>
          <p:cNvSpPr>
            <a:spLocks noGrp="1"/>
          </p:cNvSpPr>
          <p:nvPr>
            <p:ph sz="quarter" idx="2"/>
          </p:nvPr>
        </p:nvSpPr>
        <p:spPr>
          <a:xfrm>
            <a:off x="609600" y="2133600"/>
            <a:ext cx="5384800" cy="40386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13" name="內容版面配置區 12"/>
          <p:cNvSpPr>
            <a:spLocks noGrp="1"/>
          </p:cNvSpPr>
          <p:nvPr>
            <p:ph sz="quarter" idx="4"/>
          </p:nvPr>
        </p:nvSpPr>
        <p:spPr>
          <a:xfrm>
            <a:off x="6197600" y="2133600"/>
            <a:ext cx="5384800" cy="40386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9" name="投影片編號版面配置區 22"/>
          <p:cNvSpPr>
            <a:spLocks noGrp="1"/>
          </p:cNvSpPr>
          <p:nvPr>
            <p:ph type="sldNum" sz="quarter" idx="12"/>
          </p:nvPr>
        </p:nvSpPr>
        <p:spPr/>
        <p:txBody>
          <a:bodyPr/>
          <a:lstStyle>
            <a:lvl1pPr>
              <a:defRPr/>
            </a:lvl1pPr>
          </a:lstStyle>
          <a:p>
            <a:pPr>
              <a:defRPr/>
            </a:pPr>
            <a:fld id="{E19A37A2-BB58-463E-A085-C282F415BF00}" type="slidenum">
              <a:rPr lang="zh-TW" altLang="en-US"/>
              <a:pPr>
                <a:defRPr/>
              </a:pPr>
              <a:t>‹#›</a:t>
            </a:fld>
            <a:endParaRPr lang="zh-TW" altLang="en-US"/>
          </a:p>
        </p:txBody>
      </p:sp>
      <p:sp>
        <p:nvSpPr>
          <p:cNvPr id="12" name="標題 1"/>
          <p:cNvSpPr>
            <a:spLocks noGrp="1"/>
          </p:cNvSpPr>
          <p:nvPr>
            <p:ph type="title"/>
          </p:nvPr>
        </p:nvSpPr>
        <p:spPr>
          <a:xfrm>
            <a:off x="609600" y="152400"/>
            <a:ext cx="10972800" cy="990600"/>
          </a:xfrm>
        </p:spPr>
        <p:txBody>
          <a:bodyPr/>
          <a:lstStyle>
            <a:lvl1pPr>
              <a:defRPr baseline="0">
                <a:solidFill>
                  <a:schemeClr val="accent4">
                    <a:lumMod val="50000"/>
                  </a:schemeClr>
                </a:solidFill>
                <a:latin typeface="Berlin Sans FB Demi" pitchFamily="34" charset="0"/>
              </a:defRPr>
            </a:lvl1pPr>
          </a:lstStyle>
          <a:p>
            <a:r>
              <a:rPr lang="zh-TW" altLang="en-US" dirty="0" smtClean="0"/>
              <a:t>按一下以編輯母片標題樣式</a:t>
            </a:r>
            <a:endParaRPr lang="en-US" dirty="0"/>
          </a:p>
        </p:txBody>
      </p:sp>
    </p:spTree>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3" name="等腰三角形 2"/>
          <p:cNvSpPr>
            <a:spLocks noChangeAspect="1"/>
          </p:cNvSpPr>
          <p:nvPr/>
        </p:nvSpPr>
        <p:spPr>
          <a:xfrm rot="5400000">
            <a:off x="590550" y="6447369"/>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4" name="日期版面配置區 7"/>
          <p:cNvSpPr txBox="1">
            <a:spLocks/>
          </p:cNvSpPr>
          <p:nvPr userDrawn="1"/>
        </p:nvSpPr>
        <p:spPr>
          <a:xfrm>
            <a:off x="7122585" y="6361118"/>
            <a:ext cx="2116667" cy="365125"/>
          </a:xfrm>
          <a:prstGeom prst="rect">
            <a:avLst/>
          </a:prstGeom>
        </p:spPr>
        <p:txBody>
          <a:bodyPr/>
          <a:lstStyle/>
          <a:p>
            <a:pPr fontAlgn="auto">
              <a:spcBef>
                <a:spcPts val="0"/>
              </a:spcBef>
              <a:spcAft>
                <a:spcPts val="0"/>
              </a:spcAft>
              <a:defRPr/>
            </a:pPr>
            <a:endParaRPr kumimoji="0" lang="en-US">
              <a:solidFill>
                <a:srgbClr val="7030A0"/>
              </a:solidFill>
              <a:latin typeface="+mn-lt"/>
              <a:ea typeface="+mn-ea"/>
            </a:endParaRPr>
          </a:p>
        </p:txBody>
      </p:sp>
      <p:pic>
        <p:nvPicPr>
          <p:cNvPr id="6" name="Picture 2"/>
          <p:cNvPicPr>
            <a:picLocks noChangeAspect="1" noChangeArrowheads="1"/>
          </p:cNvPicPr>
          <p:nvPr userDrawn="1"/>
        </p:nvPicPr>
        <p:blipFill>
          <a:blip r:embed="rId2" cstate="print"/>
          <a:srcRect/>
          <a:stretch>
            <a:fillRect/>
          </a:stretch>
        </p:blipFill>
        <p:spPr bwMode="auto">
          <a:xfrm>
            <a:off x="11186584" y="6072188"/>
            <a:ext cx="903816" cy="685800"/>
          </a:xfrm>
          <a:prstGeom prst="rect">
            <a:avLst/>
          </a:prstGeom>
          <a:noFill/>
          <a:ln w="9525">
            <a:noFill/>
            <a:miter lim="800000"/>
            <a:headEnd/>
            <a:tailEnd/>
          </a:ln>
        </p:spPr>
      </p:pic>
      <p:sp>
        <p:nvSpPr>
          <p:cNvPr id="7" name="標題 1"/>
          <p:cNvSpPr txBox="1">
            <a:spLocks/>
          </p:cNvSpPr>
          <p:nvPr userDrawn="1"/>
        </p:nvSpPr>
        <p:spPr>
          <a:xfrm rot="19594117">
            <a:off x="3295654" y="3041650"/>
            <a:ext cx="4703233" cy="1009650"/>
          </a:xfrm>
          <a:prstGeom prst="rect">
            <a:avLst/>
          </a:prstGeom>
        </p:spPr>
        <p:txBody>
          <a:bodyPr anchor="b"/>
          <a:lstStyle/>
          <a:p>
            <a:pPr algn="ctr" fontAlgn="auto">
              <a:spcAft>
                <a:spcPts val="0"/>
              </a:spcAft>
              <a:defRPr/>
            </a:pPr>
            <a:r>
              <a:rPr kumimoji="0" lang="en-US" altLang="zh-TW" sz="6600" b="1" i="1">
                <a:solidFill>
                  <a:schemeClr val="accent4">
                    <a:lumMod val="60000"/>
                    <a:lumOff val="40000"/>
                  </a:schemeClr>
                </a:solidFill>
                <a:latin typeface="超世紀波卡體一空陰" pitchFamily="2" charset="-120"/>
                <a:ea typeface="超世紀波卡體一空陰" pitchFamily="2" charset="-120"/>
                <a:cs typeface="Arial Unicode MS" pitchFamily="34" charset="-120"/>
              </a:rPr>
              <a:t>ST☆R</a:t>
            </a:r>
            <a:endParaRPr kumimoji="0" lang="zh-TW" altLang="en-US" sz="6600" b="1" i="1">
              <a:solidFill>
                <a:schemeClr val="accent4">
                  <a:lumMod val="60000"/>
                  <a:lumOff val="40000"/>
                </a:schemeClr>
              </a:solidFill>
              <a:latin typeface="超世紀波卡體一空陰" pitchFamily="2" charset="-120"/>
              <a:ea typeface="超世紀波卡體一空陰" pitchFamily="2" charset="-120"/>
              <a:cs typeface="Arial Unicode MS" pitchFamily="34" charset="-120"/>
            </a:endParaRPr>
          </a:p>
        </p:txBody>
      </p:sp>
      <p:sp>
        <p:nvSpPr>
          <p:cNvPr id="2" name="標題 1"/>
          <p:cNvSpPr>
            <a:spLocks noGrp="1"/>
          </p:cNvSpPr>
          <p:nvPr>
            <p:ph type="title"/>
          </p:nvPr>
        </p:nvSpPr>
        <p:spPr>
          <a:xfrm>
            <a:off x="609600" y="228600"/>
            <a:ext cx="10972800" cy="914400"/>
          </a:xfrm>
        </p:spPr>
        <p:txBody>
          <a:bodyPr/>
          <a:lstStyle/>
          <a:p>
            <a:r>
              <a:rPr lang="zh-TW" altLang="en-US" smtClean="0"/>
              <a:t>按一下以編輯母片標題樣式</a:t>
            </a:r>
            <a:endParaRPr lang="en-US"/>
          </a:p>
        </p:txBody>
      </p:sp>
      <p:sp>
        <p:nvSpPr>
          <p:cNvPr id="8" name="日期版面配置區 2"/>
          <p:cNvSpPr>
            <a:spLocks noGrp="1"/>
          </p:cNvSpPr>
          <p:nvPr>
            <p:ph type="dt" sz="half" idx="10"/>
          </p:nvPr>
        </p:nvSpPr>
        <p:spPr>
          <a:xfrm>
            <a:off x="8534404" y="6356355"/>
            <a:ext cx="3052233" cy="365125"/>
          </a:xfrm>
          <a:prstGeom prst="rect">
            <a:avLst/>
          </a:prstGeom>
        </p:spPr>
        <p:txBody>
          <a:bodyPr/>
          <a:lstStyle>
            <a:lvl1pPr>
              <a:defRPr/>
            </a:lvl1pPr>
          </a:lstStyle>
          <a:p>
            <a:pPr>
              <a:defRPr/>
            </a:pPr>
            <a:endParaRPr lang="en-US"/>
          </a:p>
        </p:txBody>
      </p:sp>
      <p:sp>
        <p:nvSpPr>
          <p:cNvPr id="10" name="投影片編號版面配置區 4"/>
          <p:cNvSpPr>
            <a:spLocks noGrp="1"/>
          </p:cNvSpPr>
          <p:nvPr>
            <p:ph type="sldNum" sz="quarter" idx="12"/>
          </p:nvPr>
        </p:nvSpPr>
        <p:spPr/>
        <p:txBody>
          <a:bodyPr/>
          <a:lstStyle>
            <a:lvl1pPr>
              <a:defRPr/>
            </a:lvl1pPr>
          </a:lstStyle>
          <a:p>
            <a:pPr>
              <a:defRPr/>
            </a:pPr>
            <a:fld id="{A5C49390-859A-4B82-9667-58B58EBCB525}" type="slidenum">
              <a:rPr lang="zh-TW" altLang="en-US"/>
              <a:pPr>
                <a:defRPr/>
              </a:pPr>
              <a:t>‹#›</a:t>
            </a:fld>
            <a:endParaRPr lang="zh-TW" altLang="en-US"/>
          </a:p>
        </p:txBody>
      </p:sp>
    </p:spTree>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2" name="直線接點 1"/>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a:p>
        </p:txBody>
      </p:sp>
      <p:sp>
        <p:nvSpPr>
          <p:cNvPr id="3" name="等腰三角形 2"/>
          <p:cNvSpPr>
            <a:spLocks noChangeAspect="1"/>
          </p:cNvSpPr>
          <p:nvPr/>
        </p:nvSpPr>
        <p:spPr>
          <a:xfrm rot="5400000">
            <a:off x="590550" y="6447369"/>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6" name="投影片編號版面配置區 3"/>
          <p:cNvSpPr>
            <a:spLocks noGrp="1"/>
          </p:cNvSpPr>
          <p:nvPr>
            <p:ph type="sldNum" sz="quarter" idx="12"/>
          </p:nvPr>
        </p:nvSpPr>
        <p:spPr/>
        <p:txBody>
          <a:bodyPr/>
          <a:lstStyle>
            <a:lvl1pPr>
              <a:defRPr/>
            </a:lvl1pPr>
          </a:lstStyle>
          <a:p>
            <a:pPr>
              <a:defRPr/>
            </a:pPr>
            <a:fld id="{7AE0613F-01AD-4AF4-B065-14E6D69794D3}" type="slidenum">
              <a:rPr lang="zh-TW" altLang="en-US"/>
              <a:pPr>
                <a:defRPr/>
              </a:pPr>
              <a:t>‹#›</a:t>
            </a:fld>
            <a:endParaRPr lang="zh-TW" altLang="en-US"/>
          </a:p>
        </p:txBody>
      </p:sp>
    </p:spTree>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spTree>
      <p:nvGrpSpPr>
        <p:cNvPr id="1" name=""/>
        <p:cNvGrpSpPr/>
        <p:nvPr/>
      </p:nvGrpSpPr>
      <p:grpSpPr>
        <a:xfrm>
          <a:off x="0" y="0"/>
          <a:ext cx="0" cy="0"/>
          <a:chOff x="0" y="0"/>
          <a:chExt cx="0" cy="0"/>
        </a:xfrm>
      </p:grpSpPr>
      <p:sp>
        <p:nvSpPr>
          <p:cNvPr id="5" name="直線接點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a:p>
        </p:txBody>
      </p:sp>
      <p:sp>
        <p:nvSpPr>
          <p:cNvPr id="6" name="直線接點 5"/>
          <p:cNvSpPr>
            <a:spLocks noChangeShapeType="1"/>
          </p:cNvSpPr>
          <p:nvPr/>
        </p:nvSpPr>
        <p:spPr bwMode="auto">
          <a:xfrm rot="5400000">
            <a:off x="5220232" y="3324226"/>
            <a:ext cx="6035675"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a:p>
        </p:txBody>
      </p:sp>
      <p:sp>
        <p:nvSpPr>
          <p:cNvPr id="7" name="等腰三角形 6"/>
          <p:cNvSpPr>
            <a:spLocks noChangeAspect="1"/>
          </p:cNvSpPr>
          <p:nvPr/>
        </p:nvSpPr>
        <p:spPr>
          <a:xfrm rot="5400000">
            <a:off x="590550" y="6447369"/>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 name="標題 1"/>
          <p:cNvSpPr>
            <a:spLocks noGrp="1"/>
          </p:cNvSpPr>
          <p:nvPr>
            <p:ph type="title"/>
          </p:nvPr>
        </p:nvSpPr>
        <p:spPr>
          <a:xfrm>
            <a:off x="8432800" y="304800"/>
            <a:ext cx="3352800" cy="838200"/>
          </a:xfrm>
        </p:spPr>
        <p:txBody>
          <a:bodyPr>
            <a:noAutofit/>
          </a:bodyPr>
          <a:lstStyle>
            <a:lvl1pPr algn="l">
              <a:buNone/>
              <a:defRPr sz="2000" b="1">
                <a:solidFill>
                  <a:schemeClr val="tx2"/>
                </a:solidFill>
                <a:latin typeface="+mn-lt"/>
                <a:ea typeface="+mn-ea"/>
                <a:cs typeface="+mn-cs"/>
              </a:defRPr>
            </a:lvl1pPr>
          </a:lstStyle>
          <a:p>
            <a:r>
              <a:rPr lang="zh-TW" altLang="en-US" dirty="0" smtClean="0"/>
              <a:t>按一下以編輯母片標題樣式</a:t>
            </a:r>
            <a:endParaRPr lang="en-US" dirty="0"/>
          </a:p>
        </p:txBody>
      </p:sp>
      <p:sp>
        <p:nvSpPr>
          <p:cNvPr id="3" name="文字版面配置區 2"/>
          <p:cNvSpPr>
            <a:spLocks noGrp="1"/>
          </p:cNvSpPr>
          <p:nvPr>
            <p:ph type="body" idx="2"/>
          </p:nvPr>
        </p:nvSpPr>
        <p:spPr>
          <a:xfrm>
            <a:off x="8432800" y="1219203"/>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a:r>
              <a:rPr lang="zh-TW" altLang="en-US" smtClean="0"/>
              <a:t>按一下以編輯母片文字樣式</a:t>
            </a:r>
          </a:p>
        </p:txBody>
      </p:sp>
      <p:sp>
        <p:nvSpPr>
          <p:cNvPr id="12" name="內容版面配置區 11"/>
          <p:cNvSpPr>
            <a:spLocks noGrp="1"/>
          </p:cNvSpPr>
          <p:nvPr>
            <p:ph sz="quarter" idx="1"/>
          </p:nvPr>
        </p:nvSpPr>
        <p:spPr>
          <a:xfrm>
            <a:off x="406400" y="304800"/>
            <a:ext cx="7620000" cy="5715000"/>
          </a:xfrm>
        </p:spPr>
        <p:txBody>
          <a:bodyPr/>
          <a:lstStyle/>
          <a:p>
            <a:pPr lvl="0"/>
            <a:r>
              <a:rPr lang="zh-TW" altLang="en-US" smtClean="0"/>
              <a:t>按一下以編輯母片文字樣式</a:t>
            </a:r>
          </a:p>
          <a:p>
            <a:pPr lvl="1"/>
            <a:r>
              <a:rPr lang="zh-TW" altLang="en-US" smtClean="0"/>
              <a:t>第二層</a:t>
            </a:r>
          </a:p>
          <a:p>
            <a:pPr lvl="2"/>
            <a:r>
              <a:rPr lang="zh-TW" altLang="en-US" smtClean="0"/>
              <a:t>第三層</a:t>
            </a:r>
          </a:p>
          <a:p>
            <a:pPr lvl="3"/>
            <a:r>
              <a:rPr lang="zh-TW" altLang="en-US" smtClean="0"/>
              <a:t>第四層</a:t>
            </a:r>
          </a:p>
          <a:p>
            <a:pPr lvl="4"/>
            <a:r>
              <a:rPr lang="zh-TW" altLang="en-US" smtClean="0"/>
              <a:t>第五層</a:t>
            </a:r>
            <a:endParaRPr lang="en-US"/>
          </a:p>
        </p:txBody>
      </p:sp>
      <p:sp>
        <p:nvSpPr>
          <p:cNvPr id="8" name="日期版面配置區 4"/>
          <p:cNvSpPr>
            <a:spLocks noGrp="1"/>
          </p:cNvSpPr>
          <p:nvPr>
            <p:ph type="dt" sz="half" idx="10"/>
          </p:nvPr>
        </p:nvSpPr>
        <p:spPr>
          <a:xfrm>
            <a:off x="8534404" y="6356355"/>
            <a:ext cx="3052233" cy="365125"/>
          </a:xfrm>
          <a:prstGeom prst="rect">
            <a:avLst/>
          </a:prstGeom>
        </p:spPr>
        <p:txBody>
          <a:bodyPr/>
          <a:lstStyle>
            <a:lvl1pPr>
              <a:defRPr/>
            </a:lvl1pPr>
          </a:lstStyle>
          <a:p>
            <a:pPr>
              <a:defRPr/>
            </a:pPr>
            <a:endParaRPr lang="zh-TW" altLang="en-US"/>
          </a:p>
        </p:txBody>
      </p:sp>
      <p:sp>
        <p:nvSpPr>
          <p:cNvPr id="9" name="頁尾版面配置區 5"/>
          <p:cNvSpPr>
            <a:spLocks noGrp="1"/>
          </p:cNvSpPr>
          <p:nvPr>
            <p:ph type="ftr" sz="quarter" idx="11"/>
          </p:nvPr>
        </p:nvSpPr>
        <p:spPr>
          <a:xfrm>
            <a:off x="3865033" y="6356355"/>
            <a:ext cx="4673600" cy="365125"/>
          </a:xfrm>
          <a:prstGeom prst="rect">
            <a:avLst/>
          </a:prstGeom>
        </p:spPr>
        <p:txBody>
          <a:bodyPr/>
          <a:lstStyle>
            <a:lvl1pPr>
              <a:defRPr/>
            </a:lvl1pPr>
          </a:lstStyle>
          <a:p>
            <a:pPr>
              <a:defRPr/>
            </a:pPr>
            <a:endParaRPr lang="zh-TW" altLang="en-US"/>
          </a:p>
        </p:txBody>
      </p:sp>
      <p:sp>
        <p:nvSpPr>
          <p:cNvPr id="10" name="投影片編號版面配置區 6"/>
          <p:cNvSpPr>
            <a:spLocks noGrp="1"/>
          </p:cNvSpPr>
          <p:nvPr>
            <p:ph type="sldNum" sz="quarter" idx="12"/>
          </p:nvPr>
        </p:nvSpPr>
        <p:spPr/>
        <p:txBody>
          <a:bodyPr/>
          <a:lstStyle>
            <a:lvl1pPr>
              <a:defRPr/>
            </a:lvl1pPr>
          </a:lstStyle>
          <a:p>
            <a:pPr>
              <a:defRPr/>
            </a:pPr>
            <a:fld id="{C5237C51-4FA3-4035-A6CE-93E2866455C0}" type="slidenum">
              <a:rPr lang="zh-TW" altLang="en-US"/>
              <a:pPr>
                <a:defRPr/>
              </a:pPr>
              <a:t>‹#›</a:t>
            </a:fld>
            <a:endParaRPr lang="zh-TW" altLang="en-US"/>
          </a:p>
        </p:txBody>
      </p:sp>
    </p:spTree>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1">
        <a:schemeClr val="bg2"/>
      </p:bgRef>
    </p:bg>
    <p:spTree>
      <p:nvGrpSpPr>
        <p:cNvPr id="1" name=""/>
        <p:cNvGrpSpPr/>
        <p:nvPr/>
      </p:nvGrpSpPr>
      <p:grpSpPr>
        <a:xfrm>
          <a:off x="0" y="0"/>
          <a:ext cx="0" cy="0"/>
          <a:chOff x="0" y="0"/>
          <a:chExt cx="0" cy="0"/>
        </a:xfrm>
      </p:grpSpPr>
      <p:sp>
        <p:nvSpPr>
          <p:cNvPr id="5" name="直線接點 4"/>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a:p>
        </p:txBody>
      </p:sp>
      <p:sp>
        <p:nvSpPr>
          <p:cNvPr id="6" name="等腰三角形 5"/>
          <p:cNvSpPr>
            <a:spLocks noChangeAspect="1"/>
          </p:cNvSpPr>
          <p:nvPr/>
        </p:nvSpPr>
        <p:spPr>
          <a:xfrm rot="5400000">
            <a:off x="590550" y="6447369"/>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7" name="矩形 6"/>
          <p:cNvSpPr/>
          <p:nvPr/>
        </p:nvSpPr>
        <p:spPr>
          <a:xfrm>
            <a:off x="609604" y="500063"/>
            <a:ext cx="243417"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2" name="標題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lang="zh-TW" altLang="en-US" smtClean="0"/>
              <a:t>按一下以編輯母片標題樣式</a:t>
            </a:r>
            <a:endParaRPr lang="en-US"/>
          </a:p>
        </p:txBody>
      </p:sp>
      <p:sp>
        <p:nvSpPr>
          <p:cNvPr id="3" name="圖片版面配置區 2"/>
          <p:cNvSpPr>
            <a:spLocks noGrp="1"/>
          </p:cNvSpPr>
          <p:nvPr>
            <p:ph type="pic" idx="1"/>
          </p:nvPr>
        </p:nvSpPr>
        <p:spPr>
          <a:xfrm>
            <a:off x="609600" y="1905000"/>
            <a:ext cx="10972800" cy="4270248"/>
          </a:xfrm>
          <a:solidFill>
            <a:schemeClr val="tx1">
              <a:shade val="50000"/>
            </a:schemeClr>
          </a:solidFill>
          <a:ln>
            <a:noFill/>
          </a:ln>
          <a:effectLst/>
        </p:spPr>
        <p:txBody>
          <a:bodyPr>
            <a:normAutofit/>
          </a:bodyPr>
          <a:lstStyle>
            <a:lvl1pPr marL="0" indent="0">
              <a:spcBef>
                <a:spcPts val="600"/>
              </a:spcBef>
              <a:buNone/>
              <a:defRPr sz="3200"/>
            </a:lvl1pPr>
          </a:lstStyle>
          <a:p>
            <a:pPr lvl="0"/>
            <a:r>
              <a:rPr lang="zh-TW" altLang="en-US" noProof="0" smtClean="0"/>
              <a:t>按一下圖示以新增圖片</a:t>
            </a:r>
            <a:endParaRPr lang="en-US" noProof="0"/>
          </a:p>
        </p:txBody>
      </p:sp>
      <p:sp>
        <p:nvSpPr>
          <p:cNvPr id="4" name="文字版面配置區 3"/>
          <p:cNvSpPr>
            <a:spLocks noGrp="1"/>
          </p:cNvSpPr>
          <p:nvPr>
            <p:ph type="body" sz="half" idx="2"/>
          </p:nvPr>
        </p:nvSpPr>
        <p:spPr>
          <a:xfrm>
            <a:off x="609600" y="1219200"/>
            <a:ext cx="10972800" cy="533400"/>
          </a:xfrm>
        </p:spPr>
        <p:txBody>
          <a:bodyPr anchor="ctr"/>
          <a:lstStyle>
            <a:lvl1pPr marL="0" indent="0" algn="l">
              <a:buFontTx/>
              <a:buNone/>
              <a:defRPr sz="1400"/>
            </a:lvl1pPr>
            <a:lvl2pPr>
              <a:defRPr sz="1200"/>
            </a:lvl2pPr>
            <a:lvl3pPr>
              <a:defRPr sz="1000"/>
            </a:lvl3pPr>
            <a:lvl4pPr>
              <a:defRPr sz="900"/>
            </a:lvl4pPr>
            <a:lvl5pPr>
              <a:defRPr sz="900"/>
            </a:lvl5pPr>
          </a:lstStyle>
          <a:p>
            <a:pPr lvl="0"/>
            <a:r>
              <a:rPr lang="zh-TW" altLang="en-US" smtClean="0"/>
              <a:t>按一下以編輯母片文字樣式</a:t>
            </a:r>
          </a:p>
        </p:txBody>
      </p:sp>
      <p:sp>
        <p:nvSpPr>
          <p:cNvPr id="8" name="日期版面配置區 4"/>
          <p:cNvSpPr>
            <a:spLocks noGrp="1"/>
          </p:cNvSpPr>
          <p:nvPr>
            <p:ph type="dt" sz="half" idx="10"/>
          </p:nvPr>
        </p:nvSpPr>
        <p:spPr>
          <a:xfrm>
            <a:off x="8534404" y="6356355"/>
            <a:ext cx="3052233" cy="365125"/>
          </a:xfrm>
          <a:prstGeom prst="rect">
            <a:avLst/>
          </a:prstGeom>
        </p:spPr>
        <p:txBody>
          <a:bodyPr/>
          <a:lstStyle>
            <a:lvl1pPr>
              <a:defRPr/>
            </a:lvl1pPr>
          </a:lstStyle>
          <a:p>
            <a:pPr>
              <a:defRPr/>
            </a:pPr>
            <a:endParaRPr lang="zh-TW" altLang="en-US"/>
          </a:p>
        </p:txBody>
      </p:sp>
      <p:sp>
        <p:nvSpPr>
          <p:cNvPr id="9" name="頁尾版面配置區 5"/>
          <p:cNvSpPr>
            <a:spLocks noGrp="1"/>
          </p:cNvSpPr>
          <p:nvPr>
            <p:ph type="ftr" sz="quarter" idx="11"/>
          </p:nvPr>
        </p:nvSpPr>
        <p:spPr>
          <a:xfrm>
            <a:off x="3865033" y="6356355"/>
            <a:ext cx="4673600" cy="365125"/>
          </a:xfrm>
          <a:prstGeom prst="rect">
            <a:avLst/>
          </a:prstGeom>
        </p:spPr>
        <p:txBody>
          <a:bodyPr/>
          <a:lstStyle>
            <a:lvl1pPr>
              <a:defRPr/>
            </a:lvl1pPr>
          </a:lstStyle>
          <a:p>
            <a:pPr>
              <a:defRPr/>
            </a:pPr>
            <a:endParaRPr lang="zh-TW" altLang="en-US"/>
          </a:p>
        </p:txBody>
      </p:sp>
      <p:sp>
        <p:nvSpPr>
          <p:cNvPr id="10" name="投影片編號版面配置區 6"/>
          <p:cNvSpPr>
            <a:spLocks noGrp="1"/>
          </p:cNvSpPr>
          <p:nvPr>
            <p:ph type="sldNum" sz="quarter" idx="12"/>
          </p:nvPr>
        </p:nvSpPr>
        <p:spPr/>
        <p:txBody>
          <a:bodyPr/>
          <a:lstStyle>
            <a:lvl1pPr>
              <a:defRPr/>
            </a:lvl1pPr>
          </a:lstStyle>
          <a:p>
            <a:pPr>
              <a:defRPr/>
            </a:pPr>
            <a:fld id="{EECAECBC-0C91-4DAE-A7B9-EA8220A4C66D}" type="slidenum">
              <a:rPr lang="zh-TW" altLang="en-US"/>
              <a:pPr>
                <a:defRPr/>
              </a:pPr>
              <a:t>‹#›</a:t>
            </a:fld>
            <a:endParaRPr lang="zh-TW" altLang="en-US"/>
          </a:p>
        </p:txBody>
      </p:sp>
    </p:spTree>
  </p:cSld>
  <p:clrMapOvr>
    <a:overrideClrMapping bg1="dk1" tx1="lt1" bg2="dk2" tx2="lt2" accent1="accent1" accent2="accent2" accent3="accent3" accent4="accent4" accent5="accent5" accent6="accent6" hlink="hlink" folHlink="folHlink"/>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122" name="標題版面配置區 21"/>
          <p:cNvSpPr>
            <a:spLocks noGrp="1"/>
          </p:cNvSpPr>
          <p:nvPr>
            <p:ph type="title"/>
          </p:nvPr>
        </p:nvSpPr>
        <p:spPr bwMode="auto">
          <a:xfrm>
            <a:off x="609600" y="152400"/>
            <a:ext cx="10972800" cy="990600"/>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zh-TW" altLang="en-US" dirty="0" smtClean="0"/>
              <a:t>按一下以編輯母片標題樣式</a:t>
            </a:r>
            <a:endParaRPr lang="en-US" dirty="0" smtClean="0"/>
          </a:p>
        </p:txBody>
      </p:sp>
      <p:sp>
        <p:nvSpPr>
          <p:cNvPr id="5123" name="文字版面配置區 12"/>
          <p:cNvSpPr>
            <a:spLocks noGrp="1"/>
          </p:cNvSpPr>
          <p:nvPr>
            <p:ph type="body" idx="1"/>
          </p:nvPr>
        </p:nvSpPr>
        <p:spPr bwMode="auto">
          <a:xfrm>
            <a:off x="609600" y="1219200"/>
            <a:ext cx="10972800" cy="491013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en-US" dirty="0" smtClean="0"/>
          </a:p>
        </p:txBody>
      </p:sp>
      <p:sp>
        <p:nvSpPr>
          <p:cNvPr id="23" name="投影片編號版面配置區 22"/>
          <p:cNvSpPr>
            <a:spLocks noGrp="1"/>
          </p:cNvSpPr>
          <p:nvPr>
            <p:ph type="sldNum" sz="quarter" idx="4"/>
          </p:nvPr>
        </p:nvSpPr>
        <p:spPr>
          <a:xfrm>
            <a:off x="817033" y="6356355"/>
            <a:ext cx="2641600" cy="365125"/>
          </a:xfrm>
          <a:prstGeom prst="rect">
            <a:avLst/>
          </a:prstGeom>
        </p:spPr>
        <p:txBody>
          <a:bodyPr vert="horz"/>
          <a:lstStyle>
            <a:lvl1pPr algn="l" eaLnBrk="1" latinLnBrk="0" hangingPunct="1">
              <a:defRPr kumimoji="0" sz="1400" smtClean="0">
                <a:solidFill>
                  <a:schemeClr val="tx2"/>
                </a:solidFill>
              </a:defRPr>
            </a:lvl1pPr>
          </a:lstStyle>
          <a:p>
            <a:pPr>
              <a:defRPr/>
            </a:pPr>
            <a:fld id="{5CFD981B-B004-4CD9-BDE4-045E4C2478BA}" type="slidenum">
              <a:rPr lang="zh-TW" altLang="en-US"/>
              <a:pPr>
                <a:defRPr/>
              </a:pPr>
              <a:t>‹#›</a:t>
            </a:fld>
            <a:endParaRPr lang="zh-TW" altLang="en-US"/>
          </a:p>
        </p:txBody>
      </p:sp>
      <p:sp>
        <p:nvSpPr>
          <p:cNvPr id="28" name="直線接點 27"/>
          <p:cNvSpPr>
            <a:spLocks noChangeShapeType="1"/>
          </p:cNvSpPr>
          <p:nvPr userDrawn="1"/>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a:p>
        </p:txBody>
      </p:sp>
      <p:sp>
        <p:nvSpPr>
          <p:cNvPr id="29" name="直線接點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a:lstStyle/>
          <a:p>
            <a:pPr>
              <a:defRPr/>
            </a:pPr>
            <a:endParaRPr kumimoji="0" lang="en-US"/>
          </a:p>
        </p:txBody>
      </p:sp>
      <p:sp>
        <p:nvSpPr>
          <p:cNvPr id="10" name="等腰三角形 9"/>
          <p:cNvSpPr>
            <a:spLocks noChangeAspect="1"/>
          </p:cNvSpPr>
          <p:nvPr/>
        </p:nvSpPr>
        <p:spPr>
          <a:xfrm rot="5400000">
            <a:off x="590550" y="6447369"/>
            <a:ext cx="190500" cy="160867"/>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a:defRPr/>
            </a:pPr>
            <a:endParaRPr kumimoji="0" lang="en-US"/>
          </a:p>
        </p:txBody>
      </p:sp>
      <p:sp>
        <p:nvSpPr>
          <p:cNvPr id="17" name="Text Box 22"/>
          <p:cNvSpPr txBox="1">
            <a:spLocks noChangeArrowheads="1"/>
          </p:cNvSpPr>
          <p:nvPr/>
        </p:nvSpPr>
        <p:spPr bwMode="auto">
          <a:xfrm>
            <a:off x="10466689" y="3095626"/>
            <a:ext cx="461665" cy="92398"/>
          </a:xfrm>
          <a:prstGeom prst="rect">
            <a:avLst/>
          </a:prstGeom>
          <a:noFill/>
          <a:ln w="9525">
            <a:noFill/>
            <a:miter lim="800000"/>
            <a:headEnd/>
            <a:tailEnd/>
          </a:ln>
          <a:effectLst/>
        </p:spPr>
        <p:txBody>
          <a:bodyPr vert="eaVert" wrap="none">
            <a:spAutoFit/>
          </a:bodyPr>
          <a:lstStyle/>
          <a:p>
            <a:pPr>
              <a:defRPr/>
            </a:pPr>
            <a:endParaRPr lang="en-US" altLang="zh-TW"/>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78" r:id="rId5"/>
    <p:sldLayoutId id="2147483783" r:id="rId6"/>
    <p:sldLayoutId id="2147483784" r:id="rId7"/>
    <p:sldLayoutId id="2147483785" r:id="rId8"/>
    <p:sldLayoutId id="2147483786" r:id="rId9"/>
    <p:sldLayoutId id="2147483787" r:id="rId10"/>
    <p:sldLayoutId id="2147483788" r:id="rId11"/>
  </p:sldLayoutIdLst>
  <p:timing>
    <p:tnLst>
      <p:par>
        <p:cTn id="1" dur="indefinite" restart="never" nodeType="tmRoot"/>
      </p:par>
    </p:tnLst>
  </p:timing>
  <p:hf hdr="0" ftr="0" dt="0"/>
  <p:txStyles>
    <p:titleStyle>
      <a:lvl1pPr algn="l" rtl="0" fontAlgn="base">
        <a:spcBef>
          <a:spcPct val="0"/>
        </a:spcBef>
        <a:spcAft>
          <a:spcPct val="0"/>
        </a:spcAft>
        <a:defRPr sz="3200" kern="1200">
          <a:solidFill>
            <a:schemeClr val="tx2"/>
          </a:solidFill>
          <a:latin typeface="+mj-lt"/>
          <a:ea typeface="+mj-ea"/>
          <a:cs typeface="+mj-cs"/>
        </a:defRPr>
      </a:lvl1pPr>
      <a:lvl2pPr algn="l" rtl="0" fontAlgn="base">
        <a:spcBef>
          <a:spcPct val="0"/>
        </a:spcBef>
        <a:spcAft>
          <a:spcPct val="0"/>
        </a:spcAft>
        <a:defRPr sz="3200">
          <a:solidFill>
            <a:schemeClr val="tx2"/>
          </a:solidFill>
          <a:latin typeface="Bookman Old Style" pitchFamily="18" charset="0"/>
          <a:ea typeface="標楷體" pitchFamily="65" charset="-120"/>
        </a:defRPr>
      </a:lvl2pPr>
      <a:lvl3pPr algn="l" rtl="0" fontAlgn="base">
        <a:spcBef>
          <a:spcPct val="0"/>
        </a:spcBef>
        <a:spcAft>
          <a:spcPct val="0"/>
        </a:spcAft>
        <a:defRPr sz="3200">
          <a:solidFill>
            <a:schemeClr val="tx2"/>
          </a:solidFill>
          <a:latin typeface="Bookman Old Style" pitchFamily="18" charset="0"/>
          <a:ea typeface="標楷體" pitchFamily="65" charset="-120"/>
        </a:defRPr>
      </a:lvl3pPr>
      <a:lvl4pPr algn="l" rtl="0" fontAlgn="base">
        <a:spcBef>
          <a:spcPct val="0"/>
        </a:spcBef>
        <a:spcAft>
          <a:spcPct val="0"/>
        </a:spcAft>
        <a:defRPr sz="3200">
          <a:solidFill>
            <a:schemeClr val="tx2"/>
          </a:solidFill>
          <a:latin typeface="Bookman Old Style" pitchFamily="18" charset="0"/>
          <a:ea typeface="標楷體" pitchFamily="65" charset="-120"/>
        </a:defRPr>
      </a:lvl4pPr>
      <a:lvl5pPr algn="l" rtl="0" fontAlgn="base">
        <a:spcBef>
          <a:spcPct val="0"/>
        </a:spcBef>
        <a:spcAft>
          <a:spcPct val="0"/>
        </a:spcAft>
        <a:defRPr sz="3200">
          <a:solidFill>
            <a:schemeClr val="tx2"/>
          </a:solidFill>
          <a:latin typeface="Bookman Old Style" pitchFamily="18" charset="0"/>
          <a:ea typeface="標楷體" pitchFamily="65" charset="-120"/>
        </a:defRPr>
      </a:lvl5pPr>
      <a:lvl6pPr marL="457200" algn="l" rtl="0" fontAlgn="base">
        <a:spcBef>
          <a:spcPct val="0"/>
        </a:spcBef>
        <a:spcAft>
          <a:spcPct val="0"/>
        </a:spcAft>
        <a:defRPr sz="3200">
          <a:solidFill>
            <a:schemeClr val="tx2"/>
          </a:solidFill>
          <a:latin typeface="Bookman Old Style" pitchFamily="18" charset="0"/>
          <a:ea typeface="標楷體" pitchFamily="65" charset="-120"/>
        </a:defRPr>
      </a:lvl6pPr>
      <a:lvl7pPr marL="914400" algn="l" rtl="0" fontAlgn="base">
        <a:spcBef>
          <a:spcPct val="0"/>
        </a:spcBef>
        <a:spcAft>
          <a:spcPct val="0"/>
        </a:spcAft>
        <a:defRPr sz="3200">
          <a:solidFill>
            <a:schemeClr val="tx2"/>
          </a:solidFill>
          <a:latin typeface="Bookman Old Style" pitchFamily="18" charset="0"/>
          <a:ea typeface="標楷體" pitchFamily="65" charset="-120"/>
        </a:defRPr>
      </a:lvl7pPr>
      <a:lvl8pPr marL="1371600" algn="l" rtl="0" fontAlgn="base">
        <a:spcBef>
          <a:spcPct val="0"/>
        </a:spcBef>
        <a:spcAft>
          <a:spcPct val="0"/>
        </a:spcAft>
        <a:defRPr sz="3200">
          <a:solidFill>
            <a:schemeClr val="tx2"/>
          </a:solidFill>
          <a:latin typeface="Bookman Old Style" pitchFamily="18" charset="0"/>
          <a:ea typeface="標楷體" pitchFamily="65" charset="-120"/>
        </a:defRPr>
      </a:lvl8pPr>
      <a:lvl9pPr marL="1828800" algn="l" rtl="0" fontAlgn="base">
        <a:spcBef>
          <a:spcPct val="0"/>
        </a:spcBef>
        <a:spcAft>
          <a:spcPct val="0"/>
        </a:spcAft>
        <a:defRPr sz="3200">
          <a:solidFill>
            <a:schemeClr val="tx2"/>
          </a:solidFill>
          <a:latin typeface="Bookman Old Style" pitchFamily="18" charset="0"/>
          <a:ea typeface="標楷體" pitchFamily="65" charset="-120"/>
        </a:defRPr>
      </a:lvl9pPr>
    </p:titleStyle>
    <p:bodyStyle>
      <a:lvl1pPr marL="273050" indent="-273050" algn="l" rtl="0" fontAlgn="base">
        <a:spcBef>
          <a:spcPts val="600"/>
        </a:spcBef>
        <a:spcAft>
          <a:spcPct val="0"/>
        </a:spcAft>
        <a:buClr>
          <a:schemeClr val="accent1"/>
        </a:buClr>
        <a:buSzPct val="76000"/>
        <a:buFont typeface="Wingdings 3" pitchFamily="18" charset="2"/>
        <a:buChar char=""/>
        <a:defRPr sz="2600" kern="1200">
          <a:solidFill>
            <a:schemeClr val="tx1"/>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Char char=""/>
        <a:defRPr sz="2300" kern="1200">
          <a:solidFill>
            <a:schemeClr val="tx2"/>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Char char=""/>
        <a:defRPr sz="2000" kern="1200">
          <a:solidFill>
            <a:schemeClr val="tx1"/>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Char char=""/>
        <a:defRPr kern="1200">
          <a:solidFill>
            <a:schemeClr val="tx1"/>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Char char=""/>
        <a:defRPr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hyperlink" Target="https://sphire.mpg.de/wiki/doku.php?id=gpu_isac"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13.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14.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hyperlink" Target="https://nvlabs.github.io/cub/group___block_module.html" TargetMode="External"/><Relationship Id="rId1" Type="http://schemas.openxmlformats.org/officeDocument/2006/relationships/slideLayout" Target="../slideLayouts/slideLayout2.xml"/><Relationship Id="rId4" Type="http://schemas.openxmlformats.org/officeDocument/2006/relationships/image" Target="../media/image44.emf"/></Relationships>
</file>

<file path=ppt/slides/_rels/slide15.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github.com/phonchi/Multireferece_alignment"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 Id="rId9" Type="http://schemas.openxmlformats.org/officeDocument/2006/relationships/image" Target="../media/image11.emf"/></Relationships>
</file>

<file path=ppt/slides/_rels/slide20.xml.rels><?xml version="1.0" encoding="UTF-8" standalone="yes"?>
<Relationships xmlns="http://schemas.openxmlformats.org/package/2006/relationships"><Relationship Id="rId2" Type="http://schemas.openxmlformats.org/officeDocument/2006/relationships/hyperlink" Target="https://sphire.mpg.de/wiki/doku.php?id=gpu_isac" TargetMode="Externa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14.png"/><Relationship Id="rId2" Type="http://schemas.openxmlformats.org/officeDocument/2006/relationships/image" Target="../media/image16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9.png"/><Relationship Id="rId4" Type="http://schemas.openxmlformats.org/officeDocument/2006/relationships/image" Target="../media/image12.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38.png"/><Relationship Id="rId7" Type="http://schemas.openxmlformats.org/officeDocument/2006/relationships/image" Target="../media/image41.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5.png"/><Relationship Id="rId10" Type="http://schemas.openxmlformats.org/officeDocument/2006/relationships/image" Target="../media/image44.png"/><Relationship Id="rId4" Type="http://schemas.openxmlformats.org/officeDocument/2006/relationships/image" Target="../media/image39.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emf"/><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21.png"/></Relationships>
</file>

<file path=ppt/slides/_rels/slide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hyperlink" Target="https://mpitutorial.com/tutorials/" TargetMode="External"/><Relationship Id="rId7"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emf"/><Relationship Id="rId4" Type="http://schemas.openxmlformats.org/officeDocument/2006/relationships/hyperlink" Target="https://docs.nvidia.com/cuda/cuda-c-programming-guide/index.html" TargetMode="External"/><Relationship Id="rId9" Type="http://schemas.openxmlformats.org/officeDocument/2006/relationships/image" Target="../media/image28.png"/></Relationships>
</file>

<file path=ppt/slides/_rels/slide9.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33.emf"/><Relationship Id="rId5" Type="http://schemas.openxmlformats.org/officeDocument/2006/relationships/image" Target="../media/image32.emf"/><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6" name="標題 1"/>
          <p:cNvSpPr>
            <a:spLocks noGrp="1"/>
          </p:cNvSpPr>
          <p:nvPr>
            <p:ph type="title"/>
          </p:nvPr>
        </p:nvSpPr>
        <p:spPr>
          <a:xfrm>
            <a:off x="1066540" y="2924944"/>
            <a:ext cx="10363720" cy="1066800"/>
          </a:xfrm>
        </p:spPr>
        <p:txBody>
          <a:bodyPr>
            <a:noAutofit/>
          </a:bodyPr>
          <a:lstStyle/>
          <a:p>
            <a:pPr algn="ctr"/>
            <a:r>
              <a:rPr lang="en-US" altLang="zh-TW" smtClean="0"/>
              <a:t>NCHC GPU Hackathorn -</a:t>
            </a:r>
            <a:br>
              <a:rPr lang="en-US" altLang="zh-TW" smtClean="0"/>
            </a:br>
            <a:r>
              <a:rPr lang="en-US" altLang="zh-TW" smtClean="0"/>
              <a:t>Accelerated Multi-reference Alignment</a:t>
            </a:r>
            <a:endParaRPr lang="en-US" altLang="zh-TW" b="1" baseline="3000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3" name="副標題 2"/>
          <p:cNvSpPr>
            <a:spLocks noGrp="1"/>
          </p:cNvSpPr>
          <p:nvPr>
            <p:ph type="body" idx="1"/>
          </p:nvPr>
        </p:nvSpPr>
        <p:spPr>
          <a:xfrm>
            <a:off x="1727200" y="4267200"/>
            <a:ext cx="9042400" cy="770364"/>
          </a:xfrm>
        </p:spPr>
        <p:txBody>
          <a:bodyPr>
            <a:normAutofit/>
          </a:bodyPr>
          <a:lstStyle/>
          <a:p>
            <a:pPr lvl="0" algn="ctr">
              <a:lnSpc>
                <a:spcPct val="90000"/>
              </a:lnSpc>
              <a:spcBef>
                <a:spcPts val="0"/>
              </a:spcBef>
              <a:spcAft>
                <a:spcPts val="0"/>
              </a:spcAft>
              <a:buClr>
                <a:schemeClr val="dk1"/>
              </a:buClr>
              <a:buSzPts val="2400"/>
            </a:pPr>
            <a:r>
              <a:rPr lang="en-US" altLang="zh-TW" sz="2400" smtClean="0">
                <a:solidFill>
                  <a:schemeClr val="tx1">
                    <a:lumMod val="75000"/>
                    <a:lumOff val="25000"/>
                  </a:schemeClr>
                </a:solidFill>
                <a:latin typeface="Times New Roman" panose="02020603050405020304" pitchFamily="18" charset="0"/>
                <a:cs typeface="Times New Roman" panose="02020603050405020304" pitchFamily="18" charset="0"/>
              </a:rPr>
              <a:t>Szu-Chi Chung, </a:t>
            </a:r>
            <a:r>
              <a:rPr lang="en-US" altLang="zh-TW" sz="2400" smtClean="0">
                <a:solidFill>
                  <a:schemeClr val="dk1"/>
                </a:solidFill>
              </a:rPr>
              <a:t>Cheng-Yu Hung, Huei-Lun Siao, Hung-Yi Wu</a:t>
            </a:r>
            <a:endParaRPr lang="zh-TW" altLang="en-US" sz="2700">
              <a:latin typeface="Times New Roman" panose="02020603050405020304" pitchFamily="18" charset="0"/>
              <a:cs typeface="Times New Roman" panose="02020603050405020304" pitchFamily="18" charset="0"/>
            </a:endParaRPr>
          </a:p>
        </p:txBody>
      </p:sp>
      <p:sp>
        <p:nvSpPr>
          <p:cNvPr id="2" name="矩形 1"/>
          <p:cNvSpPr/>
          <p:nvPr/>
        </p:nvSpPr>
        <p:spPr>
          <a:xfrm>
            <a:off x="3359696" y="4652382"/>
            <a:ext cx="6071534" cy="461665"/>
          </a:xfrm>
          <a:prstGeom prst="rect">
            <a:avLst/>
          </a:prstGeom>
        </p:spPr>
        <p:txBody>
          <a:bodyPr wrap="none">
            <a:spAutoFit/>
          </a:bodyPr>
          <a:lstStyle/>
          <a:p>
            <a:pPr eaLnBrk="0" hangingPunct="0"/>
            <a:r>
              <a:rPr kumimoji="0" lang="zh-TW" altLang="zh-TW" sz="2400">
                <a:solidFill>
                  <a:srgbClr val="000000"/>
                </a:solidFill>
                <a:latin typeface="Times New Roman" panose="02020603050405020304" pitchFamily="18" charset="0"/>
                <a:cs typeface="Times New Roman" panose="02020603050405020304" pitchFamily="18" charset="0"/>
              </a:rPr>
              <a:t>Institute of Statistical Science, Academia Sinica</a:t>
            </a:r>
            <a:endParaRPr kumimoji="0" lang="en-US" altLang="zh-TW" sz="2400">
              <a:solidFill>
                <a:srgbClr val="000000"/>
              </a:solidFill>
              <a:latin typeface="Times New Roman" panose="02020603050405020304" pitchFamily="18" charset="0"/>
              <a:cs typeface="Times New Roman" panose="02020603050405020304" pitchFamily="18" charset="0"/>
            </a:endParaRPr>
          </a:p>
        </p:txBody>
      </p:sp>
      <p:pic>
        <p:nvPicPr>
          <p:cNvPr id="1026" name="Picture 2" descr="http://www.stat.sinica.edu.tw/statnewsite/images/header/h_banner_01.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5499229"/>
            <a:ext cx="1274440" cy="1370366"/>
          </a:xfrm>
          <a:prstGeom prst="rect">
            <a:avLst/>
          </a:prstGeom>
          <a:noFill/>
          <a:extLst>
            <a:ext uri="{909E8E84-426E-40DD-AFC4-6F175D3DCCD1}">
              <a14:hiddenFill xmlns:a14="http://schemas.microsoft.com/office/drawing/2010/main">
                <a:solidFill>
                  <a:srgbClr val="FFFFFF"/>
                </a:solidFill>
              </a14:hiddenFill>
            </a:ext>
          </a:extLst>
        </p:spPr>
      </p:pic>
      <p:sp>
        <p:nvSpPr>
          <p:cNvPr id="6" name="副標題 2"/>
          <p:cNvSpPr txBox="1">
            <a:spLocks/>
          </p:cNvSpPr>
          <p:nvPr/>
        </p:nvSpPr>
        <p:spPr bwMode="auto">
          <a:xfrm>
            <a:off x="1702640" y="5037564"/>
            <a:ext cx="9042400" cy="770364"/>
          </a:xfrm>
          <a:prstGeom prst="rect">
            <a:avLst/>
          </a:prstGeom>
          <a:noFill/>
          <a:ln w="9525">
            <a:noFill/>
            <a:miter lim="800000"/>
            <a:headEnd/>
            <a:tailEnd/>
          </a:ln>
        </p:spPr>
        <p:txBody>
          <a:bodyPr vert="horz" wrap="square" lIns="91440" tIns="45720" rIns="91440" bIns="45720" numCol="1" anchor="t" anchorCtr="0" compatLnSpc="1">
            <a:prstTxWarp prst="textNoShape">
              <a:avLst/>
            </a:prstTxWarp>
            <a:normAutofit/>
          </a:bodyPr>
          <a:lstStyle>
            <a:lvl1pPr marL="0" indent="0" algn="r" rtl="0" fontAlgn="base">
              <a:spcBef>
                <a:spcPts val="600"/>
              </a:spcBef>
              <a:spcAft>
                <a:spcPct val="0"/>
              </a:spcAft>
              <a:buClr>
                <a:schemeClr val="accent1"/>
              </a:buClr>
              <a:buSzPct val="76000"/>
              <a:buFont typeface="Wingdings 3" pitchFamily="18" charset="2"/>
              <a:buNone/>
              <a:defRPr sz="2000" kern="1200">
                <a:solidFill>
                  <a:schemeClr val="tx1">
                    <a:tint val="75000"/>
                  </a:schemeClr>
                </a:solidFill>
                <a:latin typeface="+mn-lt"/>
                <a:ea typeface="+mn-ea"/>
                <a:cs typeface="+mn-cs"/>
              </a:defRPr>
            </a:lvl1pPr>
            <a:lvl2pPr marL="547688" indent="-273050" algn="l" rtl="0" fontAlgn="base">
              <a:spcBef>
                <a:spcPts val="500"/>
              </a:spcBef>
              <a:spcAft>
                <a:spcPct val="0"/>
              </a:spcAft>
              <a:buClr>
                <a:schemeClr val="accent2"/>
              </a:buClr>
              <a:buSzPct val="76000"/>
              <a:buFont typeface="Wingdings 3" pitchFamily="18" charset="2"/>
              <a:buNone/>
              <a:defRPr sz="1800" kern="1200">
                <a:solidFill>
                  <a:schemeClr val="tx1">
                    <a:tint val="75000"/>
                  </a:schemeClr>
                </a:solidFill>
                <a:latin typeface="+mn-lt"/>
                <a:ea typeface="+mn-ea"/>
                <a:cs typeface="+mn-cs"/>
              </a:defRPr>
            </a:lvl2pPr>
            <a:lvl3pPr marL="822325" indent="-228600" algn="l" rtl="0" fontAlgn="base">
              <a:spcBef>
                <a:spcPts val="500"/>
              </a:spcBef>
              <a:spcAft>
                <a:spcPct val="0"/>
              </a:spcAft>
              <a:buClr>
                <a:srgbClr val="BCBCBC"/>
              </a:buClr>
              <a:buSzPct val="76000"/>
              <a:buFont typeface="Wingdings 3" pitchFamily="18" charset="2"/>
              <a:buNone/>
              <a:defRPr sz="1600" kern="1200">
                <a:solidFill>
                  <a:schemeClr val="tx1">
                    <a:tint val="75000"/>
                  </a:schemeClr>
                </a:solidFill>
                <a:latin typeface="+mn-lt"/>
                <a:ea typeface="+mn-ea"/>
                <a:cs typeface="+mn-cs"/>
              </a:defRPr>
            </a:lvl3pPr>
            <a:lvl4pPr marL="1096963" indent="-228600" algn="l" rtl="0" fontAlgn="base">
              <a:spcBef>
                <a:spcPts val="400"/>
              </a:spcBef>
              <a:spcAft>
                <a:spcPct val="0"/>
              </a:spcAft>
              <a:buClr>
                <a:srgbClr val="8BA2B4"/>
              </a:buClr>
              <a:buSzPct val="70000"/>
              <a:buFont typeface="Wingdings" pitchFamily="2" charset="2"/>
              <a:buNone/>
              <a:defRPr sz="1400" kern="1200">
                <a:solidFill>
                  <a:schemeClr val="tx1">
                    <a:tint val="75000"/>
                  </a:schemeClr>
                </a:solidFill>
                <a:latin typeface="+mn-lt"/>
                <a:ea typeface="+mn-ea"/>
                <a:cs typeface="+mn-cs"/>
              </a:defRPr>
            </a:lvl4pPr>
            <a:lvl5pPr marL="1371600" indent="-228600" algn="l" rtl="0" fontAlgn="base">
              <a:spcBef>
                <a:spcPts val="300"/>
              </a:spcBef>
              <a:spcAft>
                <a:spcPct val="0"/>
              </a:spcAft>
              <a:buClr>
                <a:schemeClr val="accent2"/>
              </a:buClr>
              <a:buSzPct val="70000"/>
              <a:buFont typeface="Wingdings" pitchFamily="2" charset="2"/>
              <a:buNone/>
              <a:defRPr sz="1400" kern="1200">
                <a:solidFill>
                  <a:schemeClr val="tx1">
                    <a:tint val="75000"/>
                  </a:schemeClr>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lgn="ctr">
              <a:lnSpc>
                <a:spcPct val="90000"/>
              </a:lnSpc>
              <a:spcBef>
                <a:spcPts val="0"/>
              </a:spcBef>
              <a:spcAft>
                <a:spcPts val="0"/>
              </a:spcAft>
              <a:buClr>
                <a:schemeClr val="dk1"/>
              </a:buClr>
              <a:buSzPts val="2400"/>
            </a:pPr>
            <a:r>
              <a:rPr kumimoji="0" lang="en-US" altLang="zh-TW" sz="2400" smtClean="0">
                <a:solidFill>
                  <a:schemeClr val="tx1">
                    <a:lumMod val="75000"/>
                    <a:lumOff val="25000"/>
                  </a:schemeClr>
                </a:solidFill>
                <a:latin typeface="Times New Roman" panose="02020603050405020304" pitchFamily="18" charset="0"/>
                <a:cs typeface="Times New Roman" panose="02020603050405020304" pitchFamily="18" charset="0"/>
              </a:rPr>
              <a:t>Ryan Jeng</a:t>
            </a:r>
            <a:endParaRPr kumimoji="0" lang="zh-TW" altLang="en-US" sz="2700">
              <a:latin typeface="Times New Roman" panose="02020603050405020304" pitchFamily="18" charset="0"/>
              <a:cs typeface="Times New Roman" panose="02020603050405020304" pitchFamily="18" charset="0"/>
            </a:endParaRPr>
          </a:p>
        </p:txBody>
      </p:sp>
      <p:sp>
        <p:nvSpPr>
          <p:cNvPr id="7" name="矩形 6"/>
          <p:cNvSpPr/>
          <p:nvPr/>
        </p:nvSpPr>
        <p:spPr>
          <a:xfrm>
            <a:off x="5713123" y="5366499"/>
            <a:ext cx="1021433" cy="461665"/>
          </a:xfrm>
          <a:prstGeom prst="rect">
            <a:avLst/>
          </a:prstGeom>
        </p:spPr>
        <p:txBody>
          <a:bodyPr wrap="none">
            <a:spAutoFit/>
          </a:bodyPr>
          <a:lstStyle/>
          <a:p>
            <a:pPr eaLnBrk="0" hangingPunct="0"/>
            <a:r>
              <a:rPr kumimoji="0" lang="en-US" altLang="zh-TW" sz="2400" smtClean="0">
                <a:solidFill>
                  <a:srgbClr val="000000"/>
                </a:solidFill>
                <a:latin typeface="Times New Roman" panose="02020603050405020304" pitchFamily="18" charset="0"/>
                <a:cs typeface="Times New Roman" panose="02020603050405020304" pitchFamily="18" charset="0"/>
              </a:rPr>
              <a:t>Nvidia</a:t>
            </a:r>
            <a:endParaRPr kumimoji="0" lang="en-US" altLang="zh-TW" sz="240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24614839"/>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MPI+CUDA</a:t>
            </a:r>
            <a:endParaRPr lang="zh-TW" altLang="en-US"/>
          </a:p>
        </p:txBody>
      </p:sp>
      <p:sp>
        <p:nvSpPr>
          <p:cNvPr id="3" name="內容版面配置區 2"/>
          <p:cNvSpPr>
            <a:spLocks noGrp="1"/>
          </p:cNvSpPr>
          <p:nvPr>
            <p:ph sz="quarter" idx="1"/>
          </p:nvPr>
        </p:nvSpPr>
        <p:spPr/>
        <p:txBody>
          <a:bodyPr/>
          <a:lstStyle/>
          <a:p>
            <a:r>
              <a:rPr lang="en-US" altLang="zh-TW" smtClean="0"/>
              <a:t>Use </a:t>
            </a:r>
            <a:r>
              <a:rPr lang="en-US" altLang="zh-TW"/>
              <a:t>the architecture </a:t>
            </a:r>
            <a:r>
              <a:rPr lang="en-US" altLang="zh-TW" smtClean="0"/>
              <a:t>from </a:t>
            </a:r>
            <a:r>
              <a:rPr lang="en-US" altLang="zh-TW">
                <a:hlinkClick r:id="rId2"/>
              </a:rPr>
              <a:t>https://sphire.mpg.de/wiki/doku.php?id=gpu_isac</a:t>
            </a:r>
            <a:endParaRPr lang="en-US" altLang="zh-TW"/>
          </a:p>
          <a:p>
            <a:pPr lvl="1"/>
            <a:r>
              <a:rPr lang="en-US" altLang="zh-TW" smtClean="0"/>
              <a:t>Parallel reading and preprocess the data on N process with CPU</a:t>
            </a:r>
          </a:p>
          <a:p>
            <a:pPr lvl="1"/>
            <a:r>
              <a:rPr lang="en-US" altLang="zh-TW" smtClean="0"/>
              <a:t>Send data to the first n process </a:t>
            </a:r>
          </a:p>
          <a:p>
            <a:pPr lvl="1"/>
            <a:r>
              <a:rPr lang="en-US" altLang="zh-TW" smtClean="0"/>
              <a:t>Processing on n GPU+CPU (Multiple process need MPS or CUDA Stream)</a:t>
            </a:r>
          </a:p>
          <a:p>
            <a:pPr lvl="1"/>
            <a:r>
              <a:rPr lang="en-US" altLang="zh-TW" smtClean="0"/>
              <a:t>Read back data to N process with CPU and write out data</a:t>
            </a:r>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10</a:t>
            </a:fld>
            <a:endParaRPr lang="zh-TW" altLang="en-US"/>
          </a:p>
        </p:txBody>
      </p:sp>
      <p:grpSp>
        <p:nvGrpSpPr>
          <p:cNvPr id="14" name="群組 13"/>
          <p:cNvGrpSpPr/>
          <p:nvPr/>
        </p:nvGrpSpPr>
        <p:grpSpPr>
          <a:xfrm>
            <a:off x="2063552" y="3299482"/>
            <a:ext cx="8451875" cy="3384963"/>
            <a:chOff x="1055440" y="1682640"/>
            <a:chExt cx="9820027" cy="4010880"/>
          </a:xfrm>
        </p:grpSpPr>
        <p:pic>
          <p:nvPicPr>
            <p:cNvPr id="8" name="圖片 7"/>
            <p:cNvPicPr>
              <a:picLocks noChangeAspect="1"/>
            </p:cNvPicPr>
            <p:nvPr/>
          </p:nvPicPr>
          <p:blipFill>
            <a:blip r:embed="rId3"/>
            <a:stretch>
              <a:fillRect/>
            </a:stretch>
          </p:blipFill>
          <p:spPr>
            <a:xfrm>
              <a:off x="1055440" y="1682640"/>
              <a:ext cx="9820027" cy="4010880"/>
            </a:xfrm>
            <a:prstGeom prst="rect">
              <a:avLst/>
            </a:prstGeom>
          </p:spPr>
        </p:pic>
        <p:sp>
          <p:nvSpPr>
            <p:cNvPr id="9" name="矩形 8"/>
            <p:cNvSpPr/>
            <p:nvPr/>
          </p:nvSpPr>
          <p:spPr>
            <a:xfrm>
              <a:off x="2169881" y="2132856"/>
              <a:ext cx="654346" cy="307777"/>
            </a:xfrm>
            <a:prstGeom prst="rect">
              <a:avLst/>
            </a:prstGeom>
          </p:spPr>
          <p:txBody>
            <a:bodyPr wrap="none">
              <a:spAutoFit/>
            </a:bodyPr>
            <a:lstStyle/>
            <a:p>
              <a:pPr algn="ctr"/>
              <a:r>
                <a:rPr lang="en-US" altLang="zh-TW" sz="1400" smtClean="0">
                  <a:latin typeface="+mn-lt"/>
                </a:rPr>
                <a:t>Rank0</a:t>
              </a:r>
              <a:endParaRPr lang="zh-TW" altLang="en-US" sz="1400">
                <a:latin typeface="+mn-lt"/>
              </a:endParaRPr>
            </a:p>
          </p:txBody>
        </p:sp>
        <p:sp>
          <p:nvSpPr>
            <p:cNvPr id="10" name="矩形 9"/>
            <p:cNvSpPr/>
            <p:nvPr/>
          </p:nvSpPr>
          <p:spPr>
            <a:xfrm>
              <a:off x="4511824" y="2132855"/>
              <a:ext cx="654346" cy="307777"/>
            </a:xfrm>
            <a:prstGeom prst="rect">
              <a:avLst/>
            </a:prstGeom>
          </p:spPr>
          <p:txBody>
            <a:bodyPr wrap="none">
              <a:spAutoFit/>
            </a:bodyPr>
            <a:lstStyle/>
            <a:p>
              <a:pPr algn="ctr"/>
              <a:r>
                <a:rPr lang="en-US" altLang="zh-TW" sz="1400" smtClean="0">
                  <a:latin typeface="+mn-lt"/>
                </a:rPr>
                <a:t>Rank1</a:t>
              </a:r>
              <a:endParaRPr lang="zh-TW" altLang="en-US" sz="1400">
                <a:latin typeface="+mn-lt"/>
              </a:endParaRPr>
            </a:p>
          </p:txBody>
        </p:sp>
        <p:sp>
          <p:nvSpPr>
            <p:cNvPr id="11" name="矩形 10"/>
            <p:cNvSpPr/>
            <p:nvPr/>
          </p:nvSpPr>
          <p:spPr>
            <a:xfrm>
              <a:off x="6881814" y="2041103"/>
              <a:ext cx="654346" cy="307777"/>
            </a:xfrm>
            <a:prstGeom prst="rect">
              <a:avLst/>
            </a:prstGeom>
          </p:spPr>
          <p:txBody>
            <a:bodyPr wrap="none">
              <a:spAutoFit/>
            </a:bodyPr>
            <a:lstStyle/>
            <a:p>
              <a:pPr algn="ctr"/>
              <a:r>
                <a:rPr lang="en-US" altLang="zh-TW" sz="1400" smtClean="0">
                  <a:latin typeface="+mn-lt"/>
                </a:rPr>
                <a:t>Rank2</a:t>
              </a:r>
              <a:endParaRPr lang="zh-TW" altLang="en-US" sz="1400">
                <a:latin typeface="+mn-lt"/>
              </a:endParaRPr>
            </a:p>
          </p:txBody>
        </p:sp>
        <p:sp>
          <p:nvSpPr>
            <p:cNvPr id="12" name="矩形 11"/>
            <p:cNvSpPr/>
            <p:nvPr/>
          </p:nvSpPr>
          <p:spPr>
            <a:xfrm>
              <a:off x="8224294" y="2041103"/>
              <a:ext cx="654346" cy="307777"/>
            </a:xfrm>
            <a:prstGeom prst="rect">
              <a:avLst/>
            </a:prstGeom>
          </p:spPr>
          <p:txBody>
            <a:bodyPr wrap="none">
              <a:spAutoFit/>
            </a:bodyPr>
            <a:lstStyle/>
            <a:p>
              <a:pPr algn="ctr"/>
              <a:r>
                <a:rPr lang="en-US" altLang="zh-TW" sz="1400" smtClean="0">
                  <a:latin typeface="+mn-lt"/>
                </a:rPr>
                <a:t>Rank3</a:t>
              </a:r>
              <a:endParaRPr lang="zh-TW" altLang="en-US" sz="1400">
                <a:latin typeface="+mn-lt"/>
              </a:endParaRPr>
            </a:p>
          </p:txBody>
        </p:sp>
        <p:sp>
          <p:nvSpPr>
            <p:cNvPr id="13" name="矩形 12"/>
            <p:cNvSpPr/>
            <p:nvPr/>
          </p:nvSpPr>
          <p:spPr>
            <a:xfrm>
              <a:off x="9840416" y="2041103"/>
              <a:ext cx="694422" cy="307777"/>
            </a:xfrm>
            <a:prstGeom prst="rect">
              <a:avLst/>
            </a:prstGeom>
          </p:spPr>
          <p:txBody>
            <a:bodyPr wrap="none">
              <a:spAutoFit/>
            </a:bodyPr>
            <a:lstStyle/>
            <a:p>
              <a:pPr algn="ctr"/>
              <a:r>
                <a:rPr lang="en-US" altLang="zh-TW" sz="1400" smtClean="0">
                  <a:latin typeface="+mn-lt"/>
                </a:rPr>
                <a:t>RankN</a:t>
              </a:r>
              <a:endParaRPr lang="zh-TW" altLang="en-US" sz="1400">
                <a:latin typeface="+mn-lt"/>
              </a:endParaRPr>
            </a:p>
          </p:txBody>
        </p:sp>
      </p:grpSp>
    </p:spTree>
    <p:extLst>
      <p:ext uri="{BB962C8B-B14F-4D97-AF65-F5344CB8AC3E}">
        <p14:creationId xmlns:p14="http://schemas.microsoft.com/office/powerpoint/2010/main" val="967053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Fetch data</a:t>
            </a:r>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11</a:t>
            </a:fld>
            <a:endParaRPr lang="zh-TW" altLang="en-US"/>
          </a:p>
        </p:txBody>
      </p:sp>
      <p:sp>
        <p:nvSpPr>
          <p:cNvPr id="5" name="內容版面配置區 5"/>
          <p:cNvSpPr>
            <a:spLocks noGrp="1"/>
          </p:cNvSpPr>
          <p:nvPr>
            <p:ph sz="quarter" idx="1"/>
          </p:nvPr>
        </p:nvSpPr>
        <p:spPr>
          <a:xfrm>
            <a:off x="609600" y="1219200"/>
            <a:ext cx="10972800" cy="4937760"/>
          </a:xfrm>
        </p:spPr>
        <p:txBody>
          <a:bodyPr/>
          <a:lstStyle/>
          <a:p>
            <a:r>
              <a:rPr lang="en-US" altLang="zh-TW" smtClean="0"/>
              <a:t>Size check and divide it into batches</a:t>
            </a:r>
            <a:endParaRPr lang="en-US" altLang="zh-TW"/>
          </a:p>
          <a:p>
            <a:pPr lvl="1"/>
            <a:r>
              <a:rPr lang="en-US" altLang="zh-TW" smtClean="0"/>
              <a:t>Using binary search</a:t>
            </a:r>
          </a:p>
          <a:p>
            <a:endParaRPr lang="en-US" altLang="zh-TW" smtClean="0"/>
          </a:p>
          <a:p>
            <a:r>
              <a:rPr lang="en-US" altLang="zh-TW" smtClean="0"/>
              <a:t>Texture memory</a:t>
            </a:r>
          </a:p>
          <a:p>
            <a:pPr lvl="1"/>
            <a:r>
              <a:rPr lang="en-US" altLang="zh-TW"/>
              <a:t>Allocate and transfer using </a:t>
            </a:r>
            <a:r>
              <a:rPr lang="en-US" altLang="zh-TW" smtClean="0"/>
              <a:t>cudaMallocPitch (Initialize) </a:t>
            </a:r>
            <a:r>
              <a:rPr lang="en-US" altLang="zh-TW"/>
              <a:t>and </a:t>
            </a:r>
            <a:r>
              <a:rPr lang="en-US" altLang="zh-TW" smtClean="0"/>
              <a:t>cudaMemcpy2D (Fetch data)</a:t>
            </a:r>
          </a:p>
          <a:p>
            <a:pPr lvl="1"/>
            <a:endParaRPr lang="en-US" altLang="zh-TW"/>
          </a:p>
          <a:p>
            <a:pPr lvl="1"/>
            <a:endParaRPr lang="en-US" altLang="zh-TW" smtClean="0"/>
          </a:p>
          <a:p>
            <a:pPr lvl="1"/>
            <a:endParaRPr lang="en-US" altLang="zh-TW"/>
          </a:p>
          <a:p>
            <a:pPr lvl="1"/>
            <a:r>
              <a:rPr lang="en-US" altLang="zh-TW" smtClean="0"/>
              <a:t>Faster host to/from device IO</a:t>
            </a:r>
          </a:p>
          <a:p>
            <a:r>
              <a:rPr lang="en-US" altLang="zh-TW" smtClean="0"/>
              <a:t>Images array in global memory</a:t>
            </a:r>
          </a:p>
          <a:p>
            <a:pPr lvl="1"/>
            <a:r>
              <a:rPr lang="en-US" altLang="zh-TW" smtClean="0"/>
              <a:t>d_image_data [] </a:t>
            </a:r>
          </a:p>
          <a:p>
            <a:pPr lvl="1"/>
            <a:r>
              <a:rPr lang="en-US" altLang="zh-TW" smtClean="0"/>
              <a:t>Hold data for imgs (1) after polar conversion and  (2) after rotation and shift </a:t>
            </a:r>
            <a:endParaRPr lang="en-US" altLang="zh-TW"/>
          </a:p>
          <a:p>
            <a:endParaRPr lang="en-US" altLang="zh-TW"/>
          </a:p>
          <a:p>
            <a:endParaRPr lang="en-US" altLang="zh-TW" smtClean="0"/>
          </a:p>
          <a:p>
            <a:endParaRPr lang="en-US" altLang="zh-TW" smtClean="0"/>
          </a:p>
          <a:p>
            <a:endParaRPr lang="en-US" altLang="zh-TW"/>
          </a:p>
        </p:txBody>
      </p:sp>
      <p:grpSp>
        <p:nvGrpSpPr>
          <p:cNvPr id="15" name="群組 14"/>
          <p:cNvGrpSpPr/>
          <p:nvPr/>
        </p:nvGrpSpPr>
        <p:grpSpPr>
          <a:xfrm>
            <a:off x="2495600" y="3356992"/>
            <a:ext cx="7428392" cy="1285427"/>
            <a:chOff x="1904010" y="1916832"/>
            <a:chExt cx="7428392" cy="1285427"/>
          </a:xfrm>
        </p:grpSpPr>
        <p:sp>
          <p:nvSpPr>
            <p:cNvPr id="6" name="矩形 5"/>
            <p:cNvSpPr/>
            <p:nvPr/>
          </p:nvSpPr>
          <p:spPr>
            <a:xfrm>
              <a:off x="1904010" y="2389966"/>
              <a:ext cx="1512168" cy="38014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solidFill>
                    <a:schemeClr val="tx1"/>
                  </a:solidFill>
                </a:rPr>
                <a:t>metadata</a:t>
              </a:r>
            </a:p>
            <a:p>
              <a:pPr algn="ctr"/>
              <a:r>
                <a:rPr lang="en-US" altLang="zh-TW" sz="1400" smtClean="0">
                  <a:solidFill>
                    <a:schemeClr val="tx1"/>
                  </a:solidFill>
                </a:rPr>
                <a:t>u_img_tex_data[0]</a:t>
              </a:r>
              <a:endParaRPr lang="zh-TW" altLang="en-US" sz="1400">
                <a:solidFill>
                  <a:schemeClr val="tx1"/>
                </a:solidFill>
              </a:endParaRPr>
            </a:p>
          </p:txBody>
        </p:sp>
        <p:sp>
          <p:nvSpPr>
            <p:cNvPr id="7" name="矩形 6"/>
            <p:cNvSpPr/>
            <p:nvPr/>
          </p:nvSpPr>
          <p:spPr>
            <a:xfrm>
              <a:off x="3753678" y="2410073"/>
              <a:ext cx="1312115"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solidFill>
                    <a:schemeClr val="tx1"/>
                  </a:solidFill>
                </a:rPr>
                <a:t>imgs</a:t>
              </a:r>
              <a:endParaRPr lang="zh-TW" altLang="en-US" sz="1400">
                <a:solidFill>
                  <a:schemeClr val="tx1"/>
                </a:solidFill>
              </a:endParaRPr>
            </a:p>
          </p:txBody>
        </p:sp>
        <p:sp>
          <p:nvSpPr>
            <p:cNvPr id="8" name="矩形 7"/>
            <p:cNvSpPr/>
            <p:nvPr/>
          </p:nvSpPr>
          <p:spPr>
            <a:xfrm>
              <a:off x="5403293" y="2426097"/>
              <a:ext cx="1381944"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solidFill>
                    <a:schemeClr val="tx1"/>
                  </a:solidFill>
                </a:rPr>
                <a:t>imgs</a:t>
              </a:r>
              <a:endParaRPr lang="zh-TW" altLang="en-US" sz="1400">
                <a:solidFill>
                  <a:schemeClr val="tx1"/>
                </a:solidFill>
              </a:endParaRPr>
            </a:p>
          </p:txBody>
        </p:sp>
        <p:sp>
          <p:nvSpPr>
            <p:cNvPr id="9" name="矩形 8"/>
            <p:cNvSpPr/>
            <p:nvPr/>
          </p:nvSpPr>
          <p:spPr>
            <a:xfrm>
              <a:off x="8065366" y="2411809"/>
              <a:ext cx="1267036"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solidFill>
                    <a:schemeClr val="tx1"/>
                  </a:solidFill>
                </a:rPr>
                <a:t>imgs</a:t>
              </a:r>
              <a:endParaRPr lang="zh-TW" altLang="en-US" sz="1400">
                <a:solidFill>
                  <a:schemeClr val="tx1"/>
                </a:solidFill>
              </a:endParaRPr>
            </a:p>
          </p:txBody>
        </p:sp>
        <p:sp>
          <p:nvSpPr>
            <p:cNvPr id="10" name="矩形 9"/>
            <p:cNvSpPr/>
            <p:nvPr/>
          </p:nvSpPr>
          <p:spPr>
            <a:xfrm>
              <a:off x="1992894" y="2894482"/>
              <a:ext cx="1550424" cy="307777"/>
            </a:xfrm>
            <a:prstGeom prst="rect">
              <a:avLst/>
            </a:prstGeom>
          </p:spPr>
          <p:txBody>
            <a:bodyPr wrap="none">
              <a:spAutoFit/>
            </a:bodyPr>
            <a:lstStyle/>
            <a:p>
              <a:pPr algn="ctr"/>
              <a:r>
                <a:rPr lang="en-US" altLang="zh-TW" sz="1400" smtClean="0">
                  <a:latin typeface="+mn-lt"/>
                </a:rPr>
                <a:t>img_num_per_text</a:t>
              </a:r>
              <a:endParaRPr lang="zh-TW" altLang="en-US" sz="1400">
                <a:latin typeface="+mn-lt"/>
              </a:endParaRPr>
            </a:p>
          </p:txBody>
        </p:sp>
        <p:sp>
          <p:nvSpPr>
            <p:cNvPr id="11" name="矩形 10"/>
            <p:cNvSpPr/>
            <p:nvPr/>
          </p:nvSpPr>
          <p:spPr>
            <a:xfrm>
              <a:off x="7301396" y="2389966"/>
              <a:ext cx="415499" cy="369332"/>
            </a:xfrm>
            <a:prstGeom prst="rect">
              <a:avLst/>
            </a:prstGeom>
          </p:spPr>
          <p:txBody>
            <a:bodyPr wrap="none">
              <a:spAutoFit/>
            </a:bodyPr>
            <a:lstStyle/>
            <a:p>
              <a:pPr algn="ctr"/>
              <a:r>
                <a:rPr lang="en-US" altLang="zh-TW" smtClean="0"/>
                <a:t>…</a:t>
              </a:r>
              <a:endParaRPr lang="zh-TW" altLang="en-US"/>
            </a:p>
          </p:txBody>
        </p:sp>
        <p:cxnSp>
          <p:nvCxnSpPr>
            <p:cNvPr id="12" name="直線單箭頭接點 11"/>
            <p:cNvCxnSpPr/>
            <p:nvPr/>
          </p:nvCxnSpPr>
          <p:spPr>
            <a:xfrm flipV="1">
              <a:off x="2768106" y="2786138"/>
              <a:ext cx="0" cy="18337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3" name="矩形 12"/>
            <p:cNvSpPr/>
            <p:nvPr/>
          </p:nvSpPr>
          <p:spPr>
            <a:xfrm>
              <a:off x="3863752" y="1916832"/>
              <a:ext cx="1091966" cy="307777"/>
            </a:xfrm>
            <a:prstGeom prst="rect">
              <a:avLst/>
            </a:prstGeom>
          </p:spPr>
          <p:txBody>
            <a:bodyPr wrap="none">
              <a:spAutoFit/>
            </a:bodyPr>
            <a:lstStyle/>
            <a:p>
              <a:pPr algn="ctr"/>
              <a:r>
                <a:rPr lang="en-US" altLang="zh-TW" sz="1400" smtClean="0">
                  <a:latin typeface="+mn-lt"/>
                </a:rPr>
                <a:t>img_tex_obj</a:t>
              </a:r>
              <a:endParaRPr lang="zh-TW" altLang="en-US" sz="1400">
                <a:latin typeface="+mn-lt"/>
              </a:endParaRPr>
            </a:p>
          </p:txBody>
        </p:sp>
        <p:cxnSp>
          <p:nvCxnSpPr>
            <p:cNvPr id="14" name="直線單箭頭接點 13"/>
            <p:cNvCxnSpPr/>
            <p:nvPr/>
          </p:nvCxnSpPr>
          <p:spPr>
            <a:xfrm flipH="1">
              <a:off x="3237519" y="2224609"/>
              <a:ext cx="853661" cy="1083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16" name="矩形 15"/>
          <p:cNvSpPr/>
          <p:nvPr/>
        </p:nvSpPr>
        <p:spPr>
          <a:xfrm>
            <a:off x="8832304" y="782960"/>
            <a:ext cx="834988"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solidFill>
                  <a:schemeClr val="tx1"/>
                </a:solidFill>
              </a:rPr>
              <a:t>1024</a:t>
            </a:r>
            <a:endParaRPr lang="zh-TW" altLang="en-US" sz="1400">
              <a:solidFill>
                <a:schemeClr val="tx1"/>
              </a:solidFill>
            </a:endParaRPr>
          </a:p>
        </p:txBody>
      </p:sp>
      <p:cxnSp>
        <p:nvCxnSpPr>
          <p:cNvPr id="17" name="直線單箭頭接點 16"/>
          <p:cNvCxnSpPr/>
          <p:nvPr/>
        </p:nvCxnSpPr>
        <p:spPr>
          <a:xfrm flipH="1">
            <a:off x="8656956" y="1143000"/>
            <a:ext cx="376819" cy="1959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 name="矩形 18"/>
          <p:cNvSpPr/>
          <p:nvPr/>
        </p:nvSpPr>
        <p:spPr>
          <a:xfrm>
            <a:off x="8194344" y="1338940"/>
            <a:ext cx="770793"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solidFill>
                  <a:schemeClr val="tx1"/>
                </a:solidFill>
              </a:rPr>
              <a:t>512</a:t>
            </a:r>
            <a:endParaRPr lang="zh-TW" altLang="en-US" sz="1400">
              <a:solidFill>
                <a:schemeClr val="tx1"/>
              </a:solidFill>
            </a:endParaRPr>
          </a:p>
        </p:txBody>
      </p:sp>
      <p:cxnSp>
        <p:nvCxnSpPr>
          <p:cNvPr id="20" name="直線單箭頭接點 19"/>
          <p:cNvCxnSpPr>
            <a:endCxn id="21" idx="0"/>
          </p:cNvCxnSpPr>
          <p:nvPr/>
        </p:nvCxnSpPr>
        <p:spPr>
          <a:xfrm flipH="1">
            <a:off x="8100735" y="1709181"/>
            <a:ext cx="364499" cy="13935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矩形 20"/>
          <p:cNvSpPr/>
          <p:nvPr/>
        </p:nvSpPr>
        <p:spPr>
          <a:xfrm>
            <a:off x="7736236" y="1848533"/>
            <a:ext cx="728998"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solidFill>
                  <a:schemeClr val="tx1"/>
                </a:solidFill>
              </a:rPr>
              <a:t>256</a:t>
            </a:r>
            <a:endParaRPr lang="zh-TW" altLang="en-US" sz="1400">
              <a:solidFill>
                <a:schemeClr val="tx1"/>
              </a:solidFill>
            </a:endParaRPr>
          </a:p>
        </p:txBody>
      </p:sp>
      <p:sp>
        <p:nvSpPr>
          <p:cNvPr id="28" name="矩形 27"/>
          <p:cNvSpPr/>
          <p:nvPr/>
        </p:nvSpPr>
        <p:spPr>
          <a:xfrm>
            <a:off x="7075228" y="2286184"/>
            <a:ext cx="770793"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solidFill>
                  <a:schemeClr val="tx1"/>
                </a:solidFill>
              </a:rPr>
              <a:t>128</a:t>
            </a:r>
            <a:endParaRPr lang="zh-TW" altLang="en-US" sz="1400">
              <a:solidFill>
                <a:schemeClr val="tx1"/>
              </a:solidFill>
            </a:endParaRPr>
          </a:p>
        </p:txBody>
      </p:sp>
      <p:sp>
        <p:nvSpPr>
          <p:cNvPr id="29" name="矩形 28"/>
          <p:cNvSpPr/>
          <p:nvPr/>
        </p:nvSpPr>
        <p:spPr>
          <a:xfrm>
            <a:off x="7528486" y="2722424"/>
            <a:ext cx="415499" cy="369332"/>
          </a:xfrm>
          <a:prstGeom prst="rect">
            <a:avLst/>
          </a:prstGeom>
        </p:spPr>
        <p:txBody>
          <a:bodyPr wrap="none">
            <a:spAutoFit/>
          </a:bodyPr>
          <a:lstStyle/>
          <a:p>
            <a:pPr algn="ctr"/>
            <a:r>
              <a:rPr lang="en-US" altLang="zh-TW" smtClean="0"/>
              <a:t>…</a:t>
            </a:r>
            <a:endParaRPr lang="zh-TW" altLang="en-US"/>
          </a:p>
        </p:txBody>
      </p:sp>
      <p:cxnSp>
        <p:nvCxnSpPr>
          <p:cNvPr id="30" name="直線單箭頭接點 29"/>
          <p:cNvCxnSpPr/>
          <p:nvPr/>
        </p:nvCxnSpPr>
        <p:spPr>
          <a:xfrm flipH="1">
            <a:off x="7528488" y="2208573"/>
            <a:ext cx="415497" cy="9969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2" name="矩形 31"/>
          <p:cNvSpPr/>
          <p:nvPr/>
        </p:nvSpPr>
        <p:spPr>
          <a:xfrm>
            <a:off x="8992399" y="1800703"/>
            <a:ext cx="770793"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solidFill>
                  <a:schemeClr val="tx1"/>
                </a:solidFill>
              </a:rPr>
              <a:t>768</a:t>
            </a:r>
            <a:endParaRPr lang="zh-TW" altLang="en-US" sz="1400">
              <a:solidFill>
                <a:schemeClr val="tx1"/>
              </a:solidFill>
            </a:endParaRPr>
          </a:p>
        </p:txBody>
      </p:sp>
      <p:cxnSp>
        <p:nvCxnSpPr>
          <p:cNvPr id="33" name="直線單箭頭接點 32"/>
          <p:cNvCxnSpPr/>
          <p:nvPr/>
        </p:nvCxnSpPr>
        <p:spPr>
          <a:xfrm>
            <a:off x="8672982" y="1709181"/>
            <a:ext cx="385396" cy="100144"/>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6" name="矩形 35"/>
          <p:cNvSpPr/>
          <p:nvPr/>
        </p:nvSpPr>
        <p:spPr>
          <a:xfrm>
            <a:off x="8833633" y="2311415"/>
            <a:ext cx="770793"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solidFill>
                  <a:schemeClr val="tx1"/>
                </a:solidFill>
              </a:rPr>
              <a:t>640</a:t>
            </a:r>
            <a:endParaRPr lang="zh-TW" altLang="en-US" sz="1400">
              <a:solidFill>
                <a:schemeClr val="tx1"/>
              </a:solidFill>
            </a:endParaRPr>
          </a:p>
        </p:txBody>
      </p:sp>
      <p:sp>
        <p:nvSpPr>
          <p:cNvPr id="37" name="矩形 36"/>
          <p:cNvSpPr/>
          <p:nvPr/>
        </p:nvSpPr>
        <p:spPr>
          <a:xfrm>
            <a:off x="9667292" y="2304216"/>
            <a:ext cx="770793"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solidFill>
                  <a:schemeClr val="tx1"/>
                </a:solidFill>
              </a:rPr>
              <a:t>896</a:t>
            </a:r>
            <a:endParaRPr lang="zh-TW" altLang="en-US" sz="1400">
              <a:solidFill>
                <a:schemeClr val="tx1"/>
              </a:solidFill>
            </a:endParaRPr>
          </a:p>
        </p:txBody>
      </p:sp>
      <p:cxnSp>
        <p:nvCxnSpPr>
          <p:cNvPr id="38" name="直線單箭頭接點 37"/>
          <p:cNvCxnSpPr/>
          <p:nvPr/>
        </p:nvCxnSpPr>
        <p:spPr>
          <a:xfrm>
            <a:off x="9552384" y="2144059"/>
            <a:ext cx="210808" cy="14435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9" name="直線單箭頭接點 38"/>
          <p:cNvCxnSpPr>
            <a:stCxn id="32" idx="2"/>
            <a:endCxn id="36" idx="0"/>
          </p:cNvCxnSpPr>
          <p:nvPr/>
        </p:nvCxnSpPr>
        <p:spPr>
          <a:xfrm flipH="1">
            <a:off x="9219030" y="2160743"/>
            <a:ext cx="158766" cy="15067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4" name="直線單箭頭接點 43"/>
          <p:cNvCxnSpPr>
            <a:stCxn id="21" idx="2"/>
            <a:endCxn id="48" idx="0"/>
          </p:cNvCxnSpPr>
          <p:nvPr/>
        </p:nvCxnSpPr>
        <p:spPr>
          <a:xfrm>
            <a:off x="8100735" y="2208573"/>
            <a:ext cx="296510" cy="9882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48" name="矩形 47"/>
          <p:cNvSpPr/>
          <p:nvPr/>
        </p:nvSpPr>
        <p:spPr>
          <a:xfrm>
            <a:off x="8011848" y="2307395"/>
            <a:ext cx="770793" cy="36004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smtClean="0">
                <a:solidFill>
                  <a:schemeClr val="tx1"/>
                </a:solidFill>
              </a:rPr>
              <a:t>372</a:t>
            </a:r>
            <a:endParaRPr lang="zh-TW" altLang="en-US" sz="1400">
              <a:solidFill>
                <a:schemeClr val="tx1"/>
              </a:solidFill>
            </a:endParaRPr>
          </a:p>
        </p:txBody>
      </p:sp>
    </p:spTree>
    <p:extLst>
      <p:ext uri="{BB962C8B-B14F-4D97-AF65-F5344CB8AC3E}">
        <p14:creationId xmlns:p14="http://schemas.microsoft.com/office/powerpoint/2010/main" val="23748604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圖片 11"/>
          <p:cNvPicPr>
            <a:picLocks noChangeAspect="1"/>
          </p:cNvPicPr>
          <p:nvPr/>
        </p:nvPicPr>
        <p:blipFill>
          <a:blip r:embed="rId2"/>
          <a:stretch>
            <a:fillRect/>
          </a:stretch>
        </p:blipFill>
        <p:spPr>
          <a:xfrm>
            <a:off x="909637" y="3958862"/>
            <a:ext cx="10372725" cy="2419350"/>
          </a:xfrm>
          <a:prstGeom prst="rect">
            <a:avLst/>
          </a:prstGeom>
        </p:spPr>
      </p:pic>
      <p:sp>
        <p:nvSpPr>
          <p:cNvPr id="2" name="標題 1"/>
          <p:cNvSpPr>
            <a:spLocks noGrp="1"/>
          </p:cNvSpPr>
          <p:nvPr>
            <p:ph type="title"/>
          </p:nvPr>
        </p:nvSpPr>
        <p:spPr/>
        <p:txBody>
          <a:bodyPr/>
          <a:lstStyle/>
          <a:p>
            <a:r>
              <a:rPr lang="en-US" altLang="zh-TW" smtClean="0"/>
              <a:t>Data Layout</a:t>
            </a:r>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12</a:t>
            </a:fld>
            <a:endParaRPr lang="zh-TW" altLang="en-US"/>
          </a:p>
        </p:txBody>
      </p:sp>
      <p:sp>
        <p:nvSpPr>
          <p:cNvPr id="6" name="內容版面配置區 5"/>
          <p:cNvSpPr>
            <a:spLocks noGrp="1"/>
          </p:cNvSpPr>
          <p:nvPr>
            <p:ph sz="quarter" idx="1"/>
          </p:nvPr>
        </p:nvSpPr>
        <p:spPr/>
        <p:txBody>
          <a:bodyPr/>
          <a:lstStyle/>
          <a:p>
            <a:r>
              <a:rPr lang="en-US" altLang="zh-TW" smtClean="0"/>
              <a:t>Metadata</a:t>
            </a:r>
          </a:p>
          <a:p>
            <a:endParaRPr lang="en-US" altLang="zh-TW"/>
          </a:p>
          <a:p>
            <a:endParaRPr lang="en-US" altLang="zh-TW" smtClean="0"/>
          </a:p>
          <a:p>
            <a:endParaRPr lang="en-US" altLang="zh-TW" smtClean="0"/>
          </a:p>
          <a:p>
            <a:endParaRPr lang="en-US" altLang="zh-TW"/>
          </a:p>
          <a:p>
            <a:r>
              <a:rPr lang="en-US" altLang="zh-TW" smtClean="0"/>
              <a:t>Ccf table</a:t>
            </a:r>
            <a:endParaRPr lang="zh-TW" altLang="en-US"/>
          </a:p>
        </p:txBody>
      </p:sp>
      <p:cxnSp>
        <p:nvCxnSpPr>
          <p:cNvPr id="10" name="直線單箭頭接點 9"/>
          <p:cNvCxnSpPr/>
          <p:nvPr/>
        </p:nvCxnSpPr>
        <p:spPr>
          <a:xfrm>
            <a:off x="1127448" y="4293096"/>
            <a:ext cx="0" cy="36004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 name="文字方塊 10"/>
          <p:cNvSpPr txBox="1"/>
          <p:nvPr/>
        </p:nvSpPr>
        <p:spPr>
          <a:xfrm>
            <a:off x="609600" y="3954380"/>
            <a:ext cx="1093912" cy="307777"/>
          </a:xfrm>
          <a:prstGeom prst="rect">
            <a:avLst/>
          </a:prstGeom>
          <a:noFill/>
        </p:spPr>
        <p:txBody>
          <a:bodyPr wrap="square" rtlCol="0">
            <a:spAutoFit/>
          </a:bodyPr>
          <a:lstStyle/>
          <a:p>
            <a:r>
              <a:rPr lang="en-US" altLang="zh-TW" sz="1400" smtClean="0">
                <a:latin typeface="+mn-lt"/>
              </a:rPr>
              <a:t>Ring_len+2</a:t>
            </a:r>
            <a:endParaRPr lang="zh-TW" altLang="en-US" sz="1400">
              <a:latin typeface="+mn-lt"/>
            </a:endParaRPr>
          </a:p>
        </p:txBody>
      </p:sp>
      <p:pic>
        <p:nvPicPr>
          <p:cNvPr id="28" name="圖片 27"/>
          <p:cNvPicPr>
            <a:picLocks noChangeAspect="1"/>
          </p:cNvPicPr>
          <p:nvPr/>
        </p:nvPicPr>
        <p:blipFill>
          <a:blip r:embed="rId3"/>
          <a:stretch>
            <a:fillRect/>
          </a:stretch>
        </p:blipFill>
        <p:spPr>
          <a:xfrm>
            <a:off x="1415480" y="1663494"/>
            <a:ext cx="7613129" cy="1976590"/>
          </a:xfrm>
          <a:prstGeom prst="rect">
            <a:avLst/>
          </a:prstGeom>
        </p:spPr>
      </p:pic>
      <p:pic>
        <p:nvPicPr>
          <p:cNvPr id="29" name="圖片 28"/>
          <p:cNvPicPr>
            <a:picLocks noChangeAspect="1"/>
          </p:cNvPicPr>
          <p:nvPr/>
        </p:nvPicPr>
        <p:blipFill>
          <a:blip r:embed="rId4"/>
          <a:stretch>
            <a:fillRect/>
          </a:stretch>
        </p:blipFill>
        <p:spPr>
          <a:xfrm>
            <a:off x="9264352" y="1663494"/>
            <a:ext cx="2542137" cy="1705799"/>
          </a:xfrm>
          <a:prstGeom prst="rect">
            <a:avLst/>
          </a:prstGeom>
        </p:spPr>
      </p:pic>
    </p:spTree>
    <p:extLst>
      <p:ext uri="{BB962C8B-B14F-4D97-AF65-F5344CB8AC3E}">
        <p14:creationId xmlns:p14="http://schemas.microsoft.com/office/powerpoint/2010/main" val="10567986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Batch operation for computing cross correlation</a:t>
            </a:r>
            <a:endParaRPr lang="zh-TW" altLang="en-US"/>
          </a:p>
        </p:txBody>
      </p:sp>
      <p:sp>
        <p:nvSpPr>
          <p:cNvPr id="3" name="內容版面配置區 2"/>
          <p:cNvSpPr>
            <a:spLocks noGrp="1"/>
          </p:cNvSpPr>
          <p:nvPr>
            <p:ph sz="quarter" idx="1"/>
          </p:nvPr>
        </p:nvSpPr>
        <p:spPr/>
        <p:txBody>
          <a:bodyPr/>
          <a:lstStyle/>
          <a:p>
            <a:r>
              <a:rPr lang="en-US" altLang="zh-TW" smtClean="0"/>
              <a:t>Parallel over images, refs and orientations (Shift not added)</a:t>
            </a:r>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13</a:t>
            </a:fld>
            <a:endParaRPr lang="zh-TW" altLang="en-US"/>
          </a:p>
        </p:txBody>
      </p:sp>
      <p:pic>
        <p:nvPicPr>
          <p:cNvPr id="5" name="圖片 4"/>
          <p:cNvPicPr>
            <a:picLocks noChangeAspect="1"/>
          </p:cNvPicPr>
          <p:nvPr/>
        </p:nvPicPr>
        <p:blipFill>
          <a:blip r:embed="rId3"/>
          <a:stretch>
            <a:fillRect/>
          </a:stretch>
        </p:blipFill>
        <p:spPr>
          <a:xfrm>
            <a:off x="2351584" y="1939417"/>
            <a:ext cx="7044223" cy="456570"/>
          </a:xfrm>
          <a:prstGeom prst="rect">
            <a:avLst/>
          </a:prstGeom>
        </p:spPr>
      </p:pic>
      <p:pic>
        <p:nvPicPr>
          <p:cNvPr id="6" name="圖片 5"/>
          <p:cNvPicPr>
            <a:picLocks noChangeAspect="1"/>
          </p:cNvPicPr>
          <p:nvPr/>
        </p:nvPicPr>
        <p:blipFill>
          <a:blip r:embed="rId4"/>
          <a:stretch>
            <a:fillRect/>
          </a:stretch>
        </p:blipFill>
        <p:spPr>
          <a:xfrm>
            <a:off x="817033" y="3284984"/>
            <a:ext cx="10372725" cy="2419350"/>
          </a:xfrm>
          <a:prstGeom prst="rect">
            <a:avLst/>
          </a:prstGeom>
        </p:spPr>
      </p:pic>
      <p:sp>
        <p:nvSpPr>
          <p:cNvPr id="7" name="矩形 6"/>
          <p:cNvSpPr/>
          <p:nvPr/>
        </p:nvSpPr>
        <p:spPr>
          <a:xfrm>
            <a:off x="1927743" y="2595382"/>
            <a:ext cx="8174033" cy="369332"/>
          </a:xfrm>
          <a:prstGeom prst="rect">
            <a:avLst/>
          </a:prstGeom>
        </p:spPr>
        <p:txBody>
          <a:bodyPr wrap="none">
            <a:spAutoFit/>
          </a:bodyPr>
          <a:lstStyle/>
          <a:p>
            <a:r>
              <a:rPr lang="en-US" altLang="zh-TW" smtClean="0">
                <a:latin typeface="+mn-lt"/>
              </a:rPr>
              <a:t>Threads has mechanism for communications and synchronizations (Share memory)</a:t>
            </a:r>
            <a:endParaRPr lang="zh-TW" altLang="en-US">
              <a:latin typeface="+mn-lt"/>
            </a:endParaRPr>
          </a:p>
        </p:txBody>
      </p:sp>
    </p:spTree>
    <p:extLst>
      <p:ext uri="{BB962C8B-B14F-4D97-AF65-F5344CB8AC3E}">
        <p14:creationId xmlns:p14="http://schemas.microsoft.com/office/powerpoint/2010/main" val="3971138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Parallel reduction to find optimal params</a:t>
            </a:r>
            <a:endParaRPr lang="zh-TW" altLang="en-US"/>
          </a:p>
        </p:txBody>
      </p:sp>
      <p:sp>
        <p:nvSpPr>
          <p:cNvPr id="3" name="內容版面配置區 2"/>
          <p:cNvSpPr>
            <a:spLocks noGrp="1"/>
          </p:cNvSpPr>
          <p:nvPr>
            <p:ph sz="quarter" idx="1"/>
          </p:nvPr>
        </p:nvSpPr>
        <p:spPr/>
        <p:txBody>
          <a:bodyPr/>
          <a:lstStyle/>
          <a:p>
            <a:r>
              <a:rPr lang="en-US" altLang="zh-TW" smtClean="0"/>
              <a:t>Initialize and parallel reduction</a:t>
            </a:r>
          </a:p>
          <a:p>
            <a:endParaRPr lang="en-US" altLang="zh-TW"/>
          </a:p>
          <a:p>
            <a:endParaRPr lang="en-US" altLang="zh-TW" smtClean="0"/>
          </a:p>
          <a:p>
            <a:endParaRPr lang="en-US" altLang="zh-TW"/>
          </a:p>
          <a:p>
            <a:endParaRPr lang="en-US" altLang="zh-TW" smtClean="0"/>
          </a:p>
          <a:p>
            <a:endParaRPr lang="en-US" altLang="zh-TW"/>
          </a:p>
          <a:p>
            <a:endParaRPr lang="en-US" altLang="zh-TW" smtClean="0"/>
          </a:p>
          <a:p>
            <a:endParaRPr lang="en-US" altLang="zh-TW"/>
          </a:p>
          <a:p>
            <a:r>
              <a:rPr lang="en-US" altLang="zh-TW" smtClean="0"/>
              <a:t>Cub and Thrust </a:t>
            </a:r>
            <a:r>
              <a:rPr lang="en-US" altLang="zh-TW"/>
              <a:t>provides state-of-the-art, reusable software components for every layer of the CUDA programming model</a:t>
            </a:r>
          </a:p>
          <a:p>
            <a:pPr lvl="1"/>
            <a:r>
              <a:rPr lang="en-US" altLang="zh-TW" b="1" i="1">
                <a:hlinkClick r:id="rId2"/>
              </a:rPr>
              <a:t>Block-wide "collective" primitives</a:t>
            </a:r>
            <a:endParaRPr lang="zh-TW" altLang="en-US"/>
          </a:p>
          <a:p>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14</a:t>
            </a:fld>
            <a:endParaRPr lang="zh-TW" altLang="en-US"/>
          </a:p>
        </p:txBody>
      </p:sp>
      <p:pic>
        <p:nvPicPr>
          <p:cNvPr id="5" name="圖片 4"/>
          <p:cNvPicPr>
            <a:picLocks noChangeAspect="1"/>
          </p:cNvPicPr>
          <p:nvPr/>
        </p:nvPicPr>
        <p:blipFill>
          <a:blip r:embed="rId3"/>
          <a:stretch>
            <a:fillRect/>
          </a:stretch>
        </p:blipFill>
        <p:spPr>
          <a:xfrm>
            <a:off x="3458632" y="1667189"/>
            <a:ext cx="5809019" cy="3417440"/>
          </a:xfrm>
          <a:prstGeom prst="rect">
            <a:avLst/>
          </a:prstGeom>
        </p:spPr>
      </p:pic>
      <p:pic>
        <p:nvPicPr>
          <p:cNvPr id="6" name="圖片 5"/>
          <p:cNvPicPr>
            <a:picLocks noChangeAspect="1"/>
          </p:cNvPicPr>
          <p:nvPr/>
        </p:nvPicPr>
        <p:blipFill>
          <a:blip r:embed="rId4"/>
          <a:stretch>
            <a:fillRect/>
          </a:stretch>
        </p:blipFill>
        <p:spPr>
          <a:xfrm>
            <a:off x="7680176" y="525929"/>
            <a:ext cx="4080892" cy="917265"/>
          </a:xfrm>
          <a:prstGeom prst="rect">
            <a:avLst/>
          </a:prstGeom>
        </p:spPr>
      </p:pic>
      <p:cxnSp>
        <p:nvCxnSpPr>
          <p:cNvPr id="7" name="直線單箭頭接點 6"/>
          <p:cNvCxnSpPr/>
          <p:nvPr/>
        </p:nvCxnSpPr>
        <p:spPr>
          <a:xfrm flipH="1">
            <a:off x="8328249" y="1443194"/>
            <a:ext cx="288031" cy="37352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7409982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Averaging using CuPy</a:t>
            </a:r>
            <a:endParaRPr lang="zh-TW" altLang="en-US"/>
          </a:p>
        </p:txBody>
      </p:sp>
      <p:sp>
        <p:nvSpPr>
          <p:cNvPr id="3" name="內容版面配置區 2"/>
          <p:cNvSpPr>
            <a:spLocks noGrp="1"/>
          </p:cNvSpPr>
          <p:nvPr>
            <p:ph sz="quarter" idx="1"/>
          </p:nvPr>
        </p:nvSpPr>
        <p:spPr/>
        <p:txBody>
          <a:bodyPr/>
          <a:lstStyle/>
          <a:p>
            <a:r>
              <a:rPr lang="en-US" altLang="zh-TW" smtClean="0"/>
              <a:t>Wrap pointer</a:t>
            </a:r>
          </a:p>
          <a:p>
            <a:pPr lvl="1"/>
            <a:r>
              <a:rPr lang="en-US" altLang="zh-TW" smtClean="0"/>
              <a:t>Reuse existing gpu buffer</a:t>
            </a:r>
          </a:p>
          <a:p>
            <a:r>
              <a:rPr lang="en-US" altLang="zh-TW" smtClean="0"/>
              <a:t>__cuda_array_interface__</a:t>
            </a:r>
          </a:p>
          <a:p>
            <a:pPr lvl="1"/>
            <a:r>
              <a:rPr lang="en-US" altLang="zh-TW"/>
              <a:t>The </a:t>
            </a:r>
            <a:r>
              <a:rPr lang="en-US" altLang="zh-TW" i="1"/>
              <a:t>cuda array interface</a:t>
            </a:r>
            <a:r>
              <a:rPr lang="en-US" altLang="zh-TW"/>
              <a:t> is created for interoperability between different implementation of GPU array-like objects in various </a:t>
            </a:r>
            <a:r>
              <a:rPr lang="en-US" altLang="zh-TW" smtClean="0"/>
              <a:t>projects</a:t>
            </a:r>
          </a:p>
          <a:p>
            <a:pPr lvl="2"/>
            <a:r>
              <a:rPr lang="en-US" altLang="zh-TW" smtClean="0"/>
              <a:t>Pytorch, CuPy, Rapids, Numba…</a:t>
            </a:r>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15</a:t>
            </a:fld>
            <a:endParaRPr lang="zh-TW" altLang="en-US"/>
          </a:p>
        </p:txBody>
      </p:sp>
      <p:pic>
        <p:nvPicPr>
          <p:cNvPr id="5" name="圖片 4"/>
          <p:cNvPicPr>
            <a:picLocks noChangeAspect="1"/>
          </p:cNvPicPr>
          <p:nvPr/>
        </p:nvPicPr>
        <p:blipFill>
          <a:blip r:embed="rId2"/>
          <a:stretch>
            <a:fillRect/>
          </a:stretch>
        </p:blipFill>
        <p:spPr>
          <a:xfrm>
            <a:off x="3338559" y="3814410"/>
            <a:ext cx="5514882" cy="2907070"/>
          </a:xfrm>
          <a:prstGeom prst="rect">
            <a:avLst/>
          </a:prstGeom>
        </p:spPr>
      </p:pic>
    </p:spTree>
    <p:extLst>
      <p:ext uri="{BB962C8B-B14F-4D97-AF65-F5344CB8AC3E}">
        <p14:creationId xmlns:p14="http://schemas.microsoft.com/office/powerpoint/2010/main" val="3212942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Writing to disk</a:t>
            </a:r>
            <a:endParaRPr lang="zh-TW" altLang="en-US"/>
          </a:p>
        </p:txBody>
      </p:sp>
      <p:sp>
        <p:nvSpPr>
          <p:cNvPr id="3" name="內容版面配置區 2"/>
          <p:cNvSpPr>
            <a:spLocks noGrp="1"/>
          </p:cNvSpPr>
          <p:nvPr>
            <p:ph sz="quarter" idx="1"/>
          </p:nvPr>
        </p:nvSpPr>
        <p:spPr/>
        <p:txBody>
          <a:bodyPr/>
          <a:lstStyle/>
          <a:p>
            <a:r>
              <a:rPr lang="en-US" altLang="zh-TW" smtClean="0"/>
              <a:t>EMAN2 use its own MPI interface called Pydusa and the HDF version is not up-to-date</a:t>
            </a:r>
          </a:p>
          <a:p>
            <a:r>
              <a:rPr lang="en-US" altLang="zh-TW" smtClean="0"/>
              <a:t>We have compare BDB and HDF</a:t>
            </a:r>
          </a:p>
          <a:p>
            <a:endParaRPr lang="en-US" altLang="zh-TW" smtClean="0"/>
          </a:p>
          <a:p>
            <a:endParaRPr lang="en-US" altLang="zh-TW"/>
          </a:p>
          <a:p>
            <a:endParaRPr lang="en-US" altLang="zh-TW" smtClean="0"/>
          </a:p>
          <a:p>
            <a:endParaRPr lang="en-US" altLang="zh-TW"/>
          </a:p>
          <a:p>
            <a:endParaRPr lang="en-US" altLang="zh-TW" smtClean="0"/>
          </a:p>
          <a:p>
            <a:endParaRPr lang="en-US" altLang="zh-TW"/>
          </a:p>
          <a:p>
            <a:endParaRPr lang="en-US" altLang="zh-TW" smtClean="0"/>
          </a:p>
          <a:p>
            <a:r>
              <a:rPr lang="en-US" altLang="zh-TW" smtClean="0"/>
              <a:t>May switch to Mpi4Py and newest HDF version to support parallel writing</a:t>
            </a:r>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16</a:t>
            </a:fld>
            <a:endParaRPr lang="zh-TW" altLang="en-US"/>
          </a:p>
        </p:txBody>
      </p:sp>
      <p:pic>
        <p:nvPicPr>
          <p:cNvPr id="6" name="圖片 5"/>
          <p:cNvPicPr>
            <a:picLocks noChangeAspect="1"/>
          </p:cNvPicPr>
          <p:nvPr/>
        </p:nvPicPr>
        <p:blipFill>
          <a:blip r:embed="rId2"/>
          <a:stretch>
            <a:fillRect/>
          </a:stretch>
        </p:blipFill>
        <p:spPr>
          <a:xfrm>
            <a:off x="5303912" y="2955171"/>
            <a:ext cx="6192688" cy="2567934"/>
          </a:xfrm>
          <a:prstGeom prst="rect">
            <a:avLst/>
          </a:prstGeom>
        </p:spPr>
      </p:pic>
      <p:pic>
        <p:nvPicPr>
          <p:cNvPr id="5" name="圖片 4"/>
          <p:cNvPicPr>
            <a:picLocks noChangeAspect="1"/>
          </p:cNvPicPr>
          <p:nvPr/>
        </p:nvPicPr>
        <p:blipFill>
          <a:blip r:embed="rId3"/>
          <a:stretch>
            <a:fillRect/>
          </a:stretch>
        </p:blipFill>
        <p:spPr>
          <a:xfrm>
            <a:off x="-29456" y="2941908"/>
            <a:ext cx="6613981" cy="2550847"/>
          </a:xfrm>
          <a:prstGeom prst="rect">
            <a:avLst/>
          </a:prstGeom>
        </p:spPr>
      </p:pic>
    </p:spTree>
    <p:extLst>
      <p:ext uri="{BB962C8B-B14F-4D97-AF65-F5344CB8AC3E}">
        <p14:creationId xmlns:p14="http://schemas.microsoft.com/office/powerpoint/2010/main" val="6956284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Benchmark</a:t>
            </a:r>
            <a:endParaRPr lang="zh-TW" altLang="en-US"/>
          </a:p>
        </p:txBody>
      </p:sp>
      <mc:AlternateContent xmlns:mc="http://schemas.openxmlformats.org/markup-compatibility/2006" xmlns:a14="http://schemas.microsoft.com/office/drawing/2010/main">
        <mc:Choice Requires="a14">
          <p:sp>
            <p:nvSpPr>
              <p:cNvPr id="3" name="內容版面配置區 2"/>
              <p:cNvSpPr>
                <a:spLocks noGrp="1"/>
              </p:cNvSpPr>
              <p:nvPr>
                <p:ph sz="quarter" idx="1"/>
              </p:nvPr>
            </p:nvSpPr>
            <p:spPr/>
            <p:txBody>
              <a:bodyPr/>
              <a:lstStyle/>
              <a:p>
                <a:r>
                  <a:rPr lang="en-US" altLang="zh-TW" smtClean="0"/>
                  <a:t>Multireference alignment</a:t>
                </a:r>
              </a:p>
              <a:p>
                <a:r>
                  <a:rPr lang="en-US" altLang="zh-TW" smtClean="0"/>
                  <a:t>80S </a:t>
                </a:r>
                <a:r>
                  <a:rPr lang="en-US" altLang="zh-TW"/>
                  <a:t>ribosome </a:t>
                </a:r>
                <a:endParaRPr lang="en-US" altLang="zh-TW" smtClean="0"/>
              </a:p>
              <a:p>
                <a:pPr lvl="1"/>
                <a:r>
                  <a:rPr lang="en-US" altLang="zh-TW" smtClean="0"/>
                  <a:t>105247 </a:t>
                </a:r>
                <a:r>
                  <a:rPr lang="en-US" altLang="zh-TW"/>
                  <a:t>images with </a:t>
                </a:r>
                <a14:m>
                  <m:oMath xmlns:m="http://schemas.openxmlformats.org/officeDocument/2006/math">
                    <m:r>
                      <a:rPr lang="en-US" altLang="zh-TW" i="1" smtClean="0">
                        <a:latin typeface="Cambria Math" panose="02040503050406030204" pitchFamily="18" charset="0"/>
                      </a:rPr>
                      <m:t>90</m:t>
                    </m:r>
                    <m:r>
                      <a:rPr lang="en-US" altLang="zh-TW" i="1" smtClean="0">
                        <a:latin typeface="Cambria Math" panose="02040503050406030204" pitchFamily="18" charset="0"/>
                        <a:ea typeface="Cambria Math" panose="02040503050406030204" pitchFamily="18" charset="0"/>
                      </a:rPr>
                      <m:t>×</m:t>
                    </m:r>
                    <m:r>
                      <a:rPr lang="en-US" altLang="zh-TW" b="0" i="1" smtClean="0">
                        <a:latin typeface="Cambria Math" panose="02040503050406030204" pitchFamily="18" charset="0"/>
                        <a:ea typeface="Cambria Math" panose="02040503050406030204" pitchFamily="18" charset="0"/>
                      </a:rPr>
                      <m:t>90</m:t>
                    </m:r>
                  </m:oMath>
                </a14:m>
                <a:r>
                  <a:rPr lang="en-US" altLang="zh-TW"/>
                  <a:t> </a:t>
                </a:r>
                <a:r>
                  <a:rPr lang="en-US" altLang="zh-TW" smtClean="0"/>
                  <a:t>pixels</a:t>
                </a:r>
              </a:p>
              <a:p>
                <a:pPr marL="274638" lvl="1" indent="0">
                  <a:buNone/>
                </a:pPr>
                <a:r>
                  <a:rPr lang="en-US" altLang="zh-TW" smtClean="0"/>
                  <a:t>(Excluding data writing time)</a:t>
                </a:r>
              </a:p>
              <a:p>
                <a:pPr marL="274638" lvl="1" indent="0">
                  <a:buNone/>
                </a:pPr>
                <a:r>
                  <a:rPr lang="en-US" altLang="zh-TW"/>
                  <a:t>search range </a:t>
                </a:r>
                <a:r>
                  <a:rPr lang="en-US" altLang="zh-TW" smtClean="0"/>
                  <a:t>set 3 pixels in each </a:t>
                </a:r>
              </a:p>
              <a:p>
                <a:pPr marL="274638" lvl="1" indent="0">
                  <a:buNone/>
                </a:pPr>
                <a:r>
                  <a:rPr lang="en-US" altLang="zh-TW"/>
                  <a:t>d</a:t>
                </a:r>
                <a:r>
                  <a:rPr lang="en-US" altLang="zh-TW" smtClean="0"/>
                  <a:t>irection and run six iterations</a:t>
                </a:r>
              </a:p>
              <a:p>
                <a:pPr lvl="1"/>
                <a:r>
                  <a:rPr lang="en-US" altLang="zh-TW" smtClean="0"/>
                  <a:t>2.3~3.0 times faster on our machine</a:t>
                </a:r>
              </a:p>
              <a:p>
                <a:pPr lvl="1"/>
                <a:r>
                  <a:rPr lang="en-US" altLang="zh-TW" smtClean="0"/>
                  <a:t>12 times faster on TWCC</a:t>
                </a:r>
              </a:p>
              <a:p>
                <a:pPr marL="274638" lvl="1" indent="0">
                  <a:buNone/>
                </a:pPr>
                <a:r>
                  <a:rPr lang="en-US" altLang="zh-TW" smtClean="0"/>
                  <a:t>(Recall that twcc only have 4 cores)</a:t>
                </a:r>
              </a:p>
              <a:p>
                <a:pPr lvl="1"/>
                <a:endParaRPr lang="en-US" altLang="zh-TW"/>
              </a:p>
              <a:p>
                <a:pPr lvl="1"/>
                <a:endParaRPr lang="en-US" altLang="zh-TW"/>
              </a:p>
            </p:txBody>
          </p:sp>
        </mc:Choice>
        <mc:Fallback xmlns="">
          <p:sp>
            <p:nvSpPr>
              <p:cNvPr id="3" name="內容版面配置區 2"/>
              <p:cNvSpPr>
                <a:spLocks noGrp="1" noRot="1" noChangeAspect="1" noMove="1" noResize="1" noEditPoints="1" noAdjustHandles="1" noChangeArrowheads="1" noChangeShapeType="1" noTextEdit="1"/>
              </p:cNvSpPr>
              <p:nvPr>
                <p:ph sz="quarter" idx="1"/>
              </p:nvPr>
            </p:nvSpPr>
            <p:spPr>
              <a:blipFill>
                <a:blip r:embed="rId2"/>
                <a:stretch>
                  <a:fillRect l="-500" t="-1111"/>
                </a:stretch>
              </a:blipFill>
            </p:spPr>
            <p:txBody>
              <a:bodyPr/>
              <a:lstStyle/>
              <a:p>
                <a:r>
                  <a:rPr lang="zh-TW" altLang="en-US">
                    <a:noFill/>
                  </a:rPr>
                  <a:t> </a:t>
                </a:r>
              </a:p>
            </p:txBody>
          </p:sp>
        </mc:Fallback>
      </mc:AlternateContent>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17</a:t>
            </a:fld>
            <a:endParaRPr lang="zh-TW" altLang="en-US"/>
          </a:p>
        </p:txBody>
      </p:sp>
      <p:pic>
        <p:nvPicPr>
          <p:cNvPr id="9" name="圖片 8"/>
          <p:cNvPicPr>
            <a:picLocks noChangeAspect="1"/>
          </p:cNvPicPr>
          <p:nvPr/>
        </p:nvPicPr>
        <p:blipFill>
          <a:blip r:embed="rId3"/>
          <a:stretch>
            <a:fillRect/>
          </a:stretch>
        </p:blipFill>
        <p:spPr>
          <a:xfrm>
            <a:off x="5447928" y="641355"/>
            <a:ext cx="6019800" cy="5715000"/>
          </a:xfrm>
          <a:prstGeom prst="rect">
            <a:avLst/>
          </a:prstGeom>
        </p:spPr>
      </p:pic>
    </p:spTree>
    <p:extLst>
      <p:ext uri="{BB962C8B-B14F-4D97-AF65-F5344CB8AC3E}">
        <p14:creationId xmlns:p14="http://schemas.microsoft.com/office/powerpoint/2010/main" val="7945059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Benchmark</a:t>
            </a:r>
            <a:endParaRPr lang="zh-TW" altLang="en-US"/>
          </a:p>
        </p:txBody>
      </p:sp>
      <p:sp>
        <p:nvSpPr>
          <p:cNvPr id="3" name="內容版面配置區 2"/>
          <p:cNvSpPr>
            <a:spLocks noGrp="1"/>
          </p:cNvSpPr>
          <p:nvPr>
            <p:ph sz="quarter" idx="1"/>
          </p:nvPr>
        </p:nvSpPr>
        <p:spPr/>
        <p:txBody>
          <a:bodyPr/>
          <a:lstStyle/>
          <a:p>
            <a:r>
              <a:rPr lang="en-US" altLang="zh-TW" smtClean="0"/>
              <a:t>Reference-free alignment (on TWCC)</a:t>
            </a:r>
          </a:p>
          <a:p>
            <a:pPr lvl="1"/>
            <a:r>
              <a:rPr lang="en-US" altLang="zh-TW"/>
              <a:t>search range set 3 pixels in each </a:t>
            </a:r>
            <a:r>
              <a:rPr lang="en-US" altLang="zh-TW" smtClean="0"/>
              <a:t>direction </a:t>
            </a:r>
            <a:r>
              <a:rPr lang="en-US" altLang="zh-TW"/>
              <a:t>and run </a:t>
            </a:r>
            <a:r>
              <a:rPr lang="en-US" altLang="zh-TW" smtClean="0"/>
              <a:t>10 </a:t>
            </a:r>
            <a:r>
              <a:rPr lang="en-US" altLang="zh-TW"/>
              <a:t>iterations</a:t>
            </a:r>
          </a:p>
          <a:p>
            <a:pPr lvl="1"/>
            <a:r>
              <a:rPr lang="en-US" altLang="zh-TW" smtClean="0"/>
              <a:t>4 core CPU </a:t>
            </a:r>
            <a:r>
              <a:rPr lang="en-US" altLang="zh-TW"/>
              <a:t>–</a:t>
            </a:r>
            <a:r>
              <a:rPr lang="en-US" altLang="zh-TW" smtClean="0"/>
              <a:t> 768s</a:t>
            </a:r>
          </a:p>
          <a:p>
            <a:pPr lvl="1"/>
            <a:r>
              <a:rPr lang="en-US" altLang="zh-TW" smtClean="0"/>
              <a:t>1 GPU (Original) </a:t>
            </a:r>
            <a:r>
              <a:rPr lang="en-US" altLang="zh-TW"/>
              <a:t>–</a:t>
            </a:r>
            <a:r>
              <a:rPr lang="en-US" altLang="zh-TW" smtClean="0"/>
              <a:t> 249s</a:t>
            </a:r>
          </a:p>
          <a:p>
            <a:pPr lvl="1"/>
            <a:r>
              <a:rPr lang="en-US" altLang="zh-TW" smtClean="0"/>
              <a:t>1 GPU (Ours) </a:t>
            </a:r>
            <a:r>
              <a:rPr lang="en-US" altLang="zh-TW"/>
              <a:t>– </a:t>
            </a:r>
            <a:r>
              <a:rPr lang="en-US" altLang="zh-TW" smtClean="0"/>
              <a:t>137s</a:t>
            </a:r>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18</a:t>
            </a:fld>
            <a:endParaRPr lang="zh-TW" altLang="en-US"/>
          </a:p>
        </p:txBody>
      </p:sp>
    </p:spTree>
    <p:extLst>
      <p:ext uri="{BB962C8B-B14F-4D97-AF65-F5344CB8AC3E}">
        <p14:creationId xmlns:p14="http://schemas.microsoft.com/office/powerpoint/2010/main" val="2742899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Future work</a:t>
            </a:r>
            <a:endParaRPr lang="zh-TW" altLang="en-US"/>
          </a:p>
        </p:txBody>
      </p:sp>
      <p:sp>
        <p:nvSpPr>
          <p:cNvPr id="3" name="內容版面配置區 2"/>
          <p:cNvSpPr>
            <a:spLocks noGrp="1"/>
          </p:cNvSpPr>
          <p:nvPr>
            <p:ph sz="quarter" idx="1"/>
          </p:nvPr>
        </p:nvSpPr>
        <p:spPr/>
        <p:txBody>
          <a:bodyPr/>
          <a:lstStyle/>
          <a:p>
            <a:r>
              <a:rPr lang="en-US" altLang="zh-TW" smtClean="0"/>
              <a:t>Possible optimization</a:t>
            </a:r>
          </a:p>
          <a:p>
            <a:pPr lvl="1"/>
            <a:r>
              <a:rPr lang="en-US" altLang="zh-TW" smtClean="0"/>
              <a:t>CUDA stream to overlap data reading and kernel computation</a:t>
            </a:r>
          </a:p>
          <a:p>
            <a:pPr lvl="1"/>
            <a:r>
              <a:rPr lang="en-US" altLang="zh-TW" smtClean="0"/>
              <a:t>Utilize exiting library for better performance</a:t>
            </a:r>
          </a:p>
          <a:p>
            <a:pPr lvl="1"/>
            <a:r>
              <a:rPr lang="en-US" altLang="zh-TW" smtClean="0"/>
              <a:t>Parallel writing</a:t>
            </a:r>
          </a:p>
          <a:p>
            <a:pPr lvl="1"/>
            <a:r>
              <a:rPr lang="en-US" altLang="zh-TW" smtClean="0"/>
              <a:t>GPU-Aware MPI</a:t>
            </a:r>
          </a:p>
          <a:p>
            <a:pPr lvl="1"/>
            <a:r>
              <a:rPr lang="en-US" altLang="zh-TW" smtClean="0"/>
              <a:t>…</a:t>
            </a:r>
            <a:endParaRPr lang="en-US" altLang="zh-TW"/>
          </a:p>
          <a:p>
            <a:pPr lvl="1"/>
            <a:endParaRPr lang="en-US" altLang="zh-TW" smtClean="0"/>
          </a:p>
          <a:p>
            <a:r>
              <a:rPr lang="en-US" altLang="zh-TW"/>
              <a:t>Organize the project (</a:t>
            </a:r>
            <a:r>
              <a:rPr lang="en-US" altLang="zh-TW">
                <a:hlinkClick r:id="rId2"/>
              </a:rPr>
              <a:t>https://github.com/phonchi/Multireferece_alignment</a:t>
            </a:r>
            <a:r>
              <a:rPr lang="en-US" altLang="zh-TW"/>
              <a:t>)</a:t>
            </a:r>
          </a:p>
          <a:p>
            <a:pPr lvl="1"/>
            <a:r>
              <a:rPr lang="en-US" altLang="zh-TW" smtClean="0"/>
              <a:t>Reference-free alignment</a:t>
            </a:r>
          </a:p>
          <a:p>
            <a:pPr lvl="1"/>
            <a:r>
              <a:rPr lang="en-US" altLang="zh-TW" smtClean="0"/>
              <a:t>Multi-reference alignment</a:t>
            </a:r>
          </a:p>
          <a:p>
            <a:pPr lvl="1"/>
            <a:r>
              <a:rPr lang="en-US" altLang="zh-TW" smtClean="0"/>
              <a:t>Multi-group alignment</a:t>
            </a:r>
          </a:p>
          <a:p>
            <a:pPr lvl="1"/>
            <a:r>
              <a:rPr lang="en-US" altLang="zh-TW" smtClean="0"/>
              <a:t>Parallel rotation_shift and conversion</a:t>
            </a:r>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19</a:t>
            </a:fld>
            <a:endParaRPr lang="zh-TW" altLang="en-US"/>
          </a:p>
        </p:txBody>
      </p:sp>
    </p:spTree>
    <p:extLst>
      <p:ext uri="{BB962C8B-B14F-4D97-AF65-F5344CB8AC3E}">
        <p14:creationId xmlns:p14="http://schemas.microsoft.com/office/powerpoint/2010/main" val="13720438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err="1"/>
              <a:t>Cryo</a:t>
            </a:r>
            <a:r>
              <a:rPr lang="en-US" altLang="zh-TW"/>
              <a:t>-EM Image </a:t>
            </a:r>
            <a:r>
              <a:rPr lang="en-US" altLang="zh-TW" smtClean="0"/>
              <a:t>Processing</a:t>
            </a:r>
            <a:endParaRPr lang="zh-TW" altLang="en-US"/>
          </a:p>
        </p:txBody>
      </p:sp>
      <p:sp>
        <p:nvSpPr>
          <p:cNvPr id="3" name="內容版面配置區 2"/>
          <p:cNvSpPr>
            <a:spLocks noGrp="1"/>
          </p:cNvSpPr>
          <p:nvPr>
            <p:ph sz="quarter" idx="1"/>
          </p:nvPr>
        </p:nvSpPr>
        <p:spPr/>
        <p:txBody>
          <a:bodyPr/>
          <a:lstStyle/>
          <a:p>
            <a:r>
              <a:rPr lang="en-US" altLang="zh-TW">
                <a:latin typeface="Times New Roman" panose="02020603050405020304" pitchFamily="18" charset="0"/>
                <a:cs typeface="Times New Roman" panose="02020603050405020304" pitchFamily="18" charset="0"/>
              </a:rPr>
              <a:t>Alignment and Clustering</a:t>
            </a:r>
            <a:endParaRPr lang="zh-TW" altLang="en-US">
              <a:latin typeface="Times New Roman" panose="02020603050405020304" pitchFamily="18" charset="0"/>
              <a:cs typeface="Times New Roman" panose="02020603050405020304" pitchFamily="18" charset="0"/>
            </a:endParaRPr>
          </a:p>
          <a:p>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2</a:t>
            </a:fld>
            <a:endParaRPr lang="zh-TW" altLang="en-US"/>
          </a:p>
        </p:txBody>
      </p:sp>
      <p:pic>
        <p:nvPicPr>
          <p:cNvPr id="5" name="圖片 4"/>
          <p:cNvPicPr>
            <a:picLocks noChangeAspect="1"/>
          </p:cNvPicPr>
          <p:nvPr/>
        </p:nvPicPr>
        <p:blipFill>
          <a:blip r:embed="rId2"/>
          <a:stretch>
            <a:fillRect/>
          </a:stretch>
        </p:blipFill>
        <p:spPr>
          <a:xfrm>
            <a:off x="1631502" y="1859676"/>
            <a:ext cx="4248473" cy="827950"/>
          </a:xfrm>
          <a:prstGeom prst="rect">
            <a:avLst/>
          </a:prstGeom>
        </p:spPr>
      </p:pic>
      <p:pic>
        <p:nvPicPr>
          <p:cNvPr id="6" name="圖片 5"/>
          <p:cNvPicPr>
            <a:picLocks noChangeAspect="1"/>
          </p:cNvPicPr>
          <p:nvPr/>
        </p:nvPicPr>
        <p:blipFill>
          <a:blip r:embed="rId3"/>
          <a:stretch>
            <a:fillRect/>
          </a:stretch>
        </p:blipFill>
        <p:spPr>
          <a:xfrm>
            <a:off x="7392144" y="1871902"/>
            <a:ext cx="884083" cy="884083"/>
          </a:xfrm>
          <a:prstGeom prst="rect">
            <a:avLst/>
          </a:prstGeom>
        </p:spPr>
      </p:pic>
      <p:sp>
        <p:nvSpPr>
          <p:cNvPr id="7" name="向右箭號 6"/>
          <p:cNvSpPr/>
          <p:nvPr/>
        </p:nvSpPr>
        <p:spPr>
          <a:xfrm>
            <a:off x="6063575" y="2229708"/>
            <a:ext cx="896522" cy="134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8" name="圖片 7"/>
          <p:cNvPicPr>
            <a:picLocks noChangeAspect="1"/>
          </p:cNvPicPr>
          <p:nvPr/>
        </p:nvPicPr>
        <p:blipFill>
          <a:blip r:embed="rId4"/>
          <a:stretch>
            <a:fillRect/>
          </a:stretch>
        </p:blipFill>
        <p:spPr>
          <a:xfrm>
            <a:off x="1631503" y="3523391"/>
            <a:ext cx="4248473" cy="838091"/>
          </a:xfrm>
          <a:prstGeom prst="rect">
            <a:avLst/>
          </a:prstGeom>
        </p:spPr>
      </p:pic>
      <p:pic>
        <p:nvPicPr>
          <p:cNvPr id="9" name="圖片 8"/>
          <p:cNvPicPr>
            <a:picLocks noChangeAspect="1"/>
          </p:cNvPicPr>
          <p:nvPr/>
        </p:nvPicPr>
        <p:blipFill>
          <a:blip r:embed="rId5"/>
          <a:stretch>
            <a:fillRect/>
          </a:stretch>
        </p:blipFill>
        <p:spPr>
          <a:xfrm>
            <a:off x="7392144" y="3498465"/>
            <a:ext cx="884083" cy="890910"/>
          </a:xfrm>
          <a:prstGeom prst="rect">
            <a:avLst/>
          </a:prstGeom>
        </p:spPr>
      </p:pic>
      <p:sp>
        <p:nvSpPr>
          <p:cNvPr id="10" name="向右箭號 9"/>
          <p:cNvSpPr/>
          <p:nvPr/>
        </p:nvSpPr>
        <p:spPr>
          <a:xfrm>
            <a:off x="6063137" y="3890650"/>
            <a:ext cx="896522" cy="134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1" name="圖片 10"/>
          <p:cNvPicPr>
            <a:picLocks noChangeAspect="1"/>
          </p:cNvPicPr>
          <p:nvPr/>
        </p:nvPicPr>
        <p:blipFill>
          <a:blip r:embed="rId6"/>
          <a:stretch>
            <a:fillRect/>
          </a:stretch>
        </p:blipFill>
        <p:spPr>
          <a:xfrm>
            <a:off x="1631504" y="4687446"/>
            <a:ext cx="4248472" cy="844537"/>
          </a:xfrm>
          <a:prstGeom prst="rect">
            <a:avLst/>
          </a:prstGeom>
        </p:spPr>
      </p:pic>
      <p:sp>
        <p:nvSpPr>
          <p:cNvPr id="12" name="向右箭號 11"/>
          <p:cNvSpPr/>
          <p:nvPr/>
        </p:nvSpPr>
        <p:spPr>
          <a:xfrm>
            <a:off x="6063137" y="5004319"/>
            <a:ext cx="896522" cy="13402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pic>
        <p:nvPicPr>
          <p:cNvPr id="13" name="圖片 12"/>
          <p:cNvPicPr>
            <a:picLocks noChangeAspect="1"/>
          </p:cNvPicPr>
          <p:nvPr/>
        </p:nvPicPr>
        <p:blipFill>
          <a:blip r:embed="rId7"/>
          <a:stretch>
            <a:fillRect/>
          </a:stretch>
        </p:blipFill>
        <p:spPr>
          <a:xfrm>
            <a:off x="7392144" y="4636986"/>
            <a:ext cx="884083" cy="887509"/>
          </a:xfrm>
          <a:prstGeom prst="rect">
            <a:avLst/>
          </a:prstGeom>
        </p:spPr>
      </p:pic>
      <p:sp>
        <p:nvSpPr>
          <p:cNvPr id="14" name="向右箭號 13"/>
          <p:cNvSpPr/>
          <p:nvPr/>
        </p:nvSpPr>
        <p:spPr>
          <a:xfrm>
            <a:off x="8902649" y="4556130"/>
            <a:ext cx="699656" cy="1440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17" name="直線接點 16"/>
          <p:cNvCxnSpPr/>
          <p:nvPr/>
        </p:nvCxnSpPr>
        <p:spPr>
          <a:xfrm>
            <a:off x="7644280" y="1414885"/>
            <a:ext cx="323928" cy="2859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9" name="直線接點 18"/>
          <p:cNvCxnSpPr/>
          <p:nvPr/>
        </p:nvCxnSpPr>
        <p:spPr>
          <a:xfrm flipV="1">
            <a:off x="7644280" y="1414885"/>
            <a:ext cx="323928" cy="285923"/>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直線接點 26"/>
          <p:cNvCxnSpPr/>
          <p:nvPr/>
        </p:nvCxnSpPr>
        <p:spPr>
          <a:xfrm>
            <a:off x="7716883" y="3305680"/>
            <a:ext cx="101306" cy="14633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29" name="直線接點 28"/>
          <p:cNvCxnSpPr/>
          <p:nvPr/>
        </p:nvCxnSpPr>
        <p:spPr>
          <a:xfrm flipV="1">
            <a:off x="7808792" y="3141556"/>
            <a:ext cx="231424" cy="3282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直線接點 32"/>
          <p:cNvCxnSpPr/>
          <p:nvPr/>
        </p:nvCxnSpPr>
        <p:spPr>
          <a:xfrm>
            <a:off x="7730833" y="4485947"/>
            <a:ext cx="101306" cy="146330"/>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4" name="直線接點 33"/>
          <p:cNvCxnSpPr/>
          <p:nvPr/>
        </p:nvCxnSpPr>
        <p:spPr>
          <a:xfrm flipV="1">
            <a:off x="7822742" y="4321823"/>
            <a:ext cx="231424" cy="328248"/>
          </a:xfrm>
          <a:prstGeom prst="line">
            <a:avLst/>
          </a:prstGeom>
          <a:ln w="38100">
            <a:solidFill>
              <a:srgbClr val="00B050"/>
            </a:solidFill>
          </a:ln>
        </p:spPr>
        <p:style>
          <a:lnRef idx="1">
            <a:schemeClr val="accent1"/>
          </a:lnRef>
          <a:fillRef idx="0">
            <a:schemeClr val="accent1"/>
          </a:fillRef>
          <a:effectRef idx="0">
            <a:schemeClr val="accent1"/>
          </a:effectRef>
          <a:fontRef idx="minor">
            <a:schemeClr val="tx1"/>
          </a:fontRef>
        </p:style>
      </p:cxnSp>
      <p:pic>
        <p:nvPicPr>
          <p:cNvPr id="22" name="圖片 21"/>
          <p:cNvPicPr>
            <a:picLocks noChangeAspect="1"/>
          </p:cNvPicPr>
          <p:nvPr/>
        </p:nvPicPr>
        <p:blipFill>
          <a:blip r:embed="rId8"/>
          <a:stretch>
            <a:fillRect/>
          </a:stretch>
        </p:blipFill>
        <p:spPr>
          <a:xfrm>
            <a:off x="9914301" y="3042464"/>
            <a:ext cx="1603350" cy="1363267"/>
          </a:xfrm>
          <a:prstGeom prst="rect">
            <a:avLst/>
          </a:prstGeom>
        </p:spPr>
      </p:pic>
      <p:pic>
        <p:nvPicPr>
          <p:cNvPr id="23" name="圖片 22"/>
          <p:cNvPicPr>
            <a:picLocks noChangeAspect="1"/>
          </p:cNvPicPr>
          <p:nvPr/>
        </p:nvPicPr>
        <p:blipFill>
          <a:blip r:embed="rId9"/>
          <a:stretch>
            <a:fillRect/>
          </a:stretch>
        </p:blipFill>
        <p:spPr>
          <a:xfrm>
            <a:off x="9788395" y="4556130"/>
            <a:ext cx="1641525" cy="1306067"/>
          </a:xfrm>
          <a:prstGeom prst="rect">
            <a:avLst/>
          </a:prstGeom>
        </p:spPr>
      </p:pic>
    </p:spTree>
    <p:extLst>
      <p:ext uri="{BB962C8B-B14F-4D97-AF65-F5344CB8AC3E}">
        <p14:creationId xmlns:p14="http://schemas.microsoft.com/office/powerpoint/2010/main" val="22851562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0" grpId="0" animBg="1"/>
      <p:bldP spid="12" grpId="0" animBg="1"/>
      <p:bldP spid="14"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References</a:t>
            </a:r>
            <a:endParaRPr lang="zh-TW" altLang="en-US"/>
          </a:p>
        </p:txBody>
      </p:sp>
      <p:sp>
        <p:nvSpPr>
          <p:cNvPr id="3" name="內容版面配置區 2"/>
          <p:cNvSpPr>
            <a:spLocks noGrp="1"/>
          </p:cNvSpPr>
          <p:nvPr>
            <p:ph sz="quarter" idx="1"/>
          </p:nvPr>
        </p:nvSpPr>
        <p:spPr/>
        <p:txBody>
          <a:bodyPr/>
          <a:lstStyle/>
          <a:p>
            <a:pPr marL="0" indent="0">
              <a:buNone/>
            </a:pPr>
            <a:r>
              <a:rPr lang="en-US" altLang="zh-TW" sz="1800" smtClean="0">
                <a:latin typeface="Times New Roman" panose="02020603050405020304" pitchFamily="18" charset="0"/>
                <a:cs typeface="Times New Roman" panose="02020603050405020304" pitchFamily="18" charset="0"/>
              </a:rPr>
              <a:t>[</a:t>
            </a:r>
            <a:r>
              <a:rPr lang="en-US" altLang="zh-TW" sz="1800">
                <a:latin typeface="Times New Roman" panose="02020603050405020304" pitchFamily="18" charset="0"/>
                <a:cs typeface="Times New Roman" panose="02020603050405020304" pitchFamily="18" charset="0"/>
              </a:rPr>
              <a:t>1] </a:t>
            </a:r>
            <a:r>
              <a:rPr lang="en-US" altLang="zh-TW" sz="1800" err="1">
                <a:latin typeface="Times New Roman" panose="02020603050405020304" pitchFamily="18" charset="0"/>
                <a:cs typeface="Times New Roman" panose="02020603050405020304" pitchFamily="18" charset="0"/>
              </a:rPr>
              <a:t>Penczek</a:t>
            </a:r>
            <a:r>
              <a:rPr lang="en-US" altLang="zh-TW" sz="1800">
                <a:latin typeface="Times New Roman" panose="02020603050405020304" pitchFamily="18" charset="0"/>
                <a:cs typeface="Times New Roman" panose="02020603050405020304" pitchFamily="18" charset="0"/>
              </a:rPr>
              <a:t>, </a:t>
            </a:r>
            <a:r>
              <a:rPr lang="en-US" altLang="zh-TW" sz="1800" err="1">
                <a:latin typeface="Times New Roman" panose="02020603050405020304" pitchFamily="18" charset="0"/>
                <a:cs typeface="Times New Roman" panose="02020603050405020304" pitchFamily="18" charset="0"/>
              </a:rPr>
              <a:t>Pawel</a:t>
            </a:r>
            <a:r>
              <a:rPr lang="en-US" altLang="zh-TW" sz="1800">
                <a:latin typeface="Times New Roman" panose="02020603050405020304" pitchFamily="18" charset="0"/>
                <a:cs typeface="Times New Roman" panose="02020603050405020304" pitchFamily="18" charset="0"/>
              </a:rPr>
              <a:t>, Michael </a:t>
            </a:r>
            <a:r>
              <a:rPr lang="en-US" altLang="zh-TW" sz="1800" err="1">
                <a:latin typeface="Times New Roman" panose="02020603050405020304" pitchFamily="18" charset="0"/>
                <a:cs typeface="Times New Roman" panose="02020603050405020304" pitchFamily="18" charset="0"/>
              </a:rPr>
              <a:t>Radermacher</a:t>
            </a:r>
            <a:r>
              <a:rPr lang="en-US" altLang="zh-TW" sz="1800">
                <a:latin typeface="Times New Roman" panose="02020603050405020304" pitchFamily="18" charset="0"/>
                <a:cs typeface="Times New Roman" panose="02020603050405020304" pitchFamily="18" charset="0"/>
              </a:rPr>
              <a:t>, and Joachim Frank. "Three-dimensional reconstruction of single particles embedded in ice." </a:t>
            </a:r>
            <a:r>
              <a:rPr lang="en-US" altLang="zh-TW" sz="1800" err="1">
                <a:latin typeface="Times New Roman" panose="02020603050405020304" pitchFamily="18" charset="0"/>
                <a:cs typeface="Times New Roman" panose="02020603050405020304" pitchFamily="18" charset="0"/>
              </a:rPr>
              <a:t>Ultramicroscopy</a:t>
            </a:r>
            <a:r>
              <a:rPr lang="en-US" altLang="zh-TW" sz="1800">
                <a:latin typeface="Times New Roman" panose="02020603050405020304" pitchFamily="18" charset="0"/>
                <a:cs typeface="Times New Roman" panose="02020603050405020304" pitchFamily="18" charset="0"/>
              </a:rPr>
              <a:t> 40.1 (1992): 33-53</a:t>
            </a:r>
            <a:r>
              <a:rPr lang="en-US" altLang="zh-TW" sz="1800" smtClean="0">
                <a:latin typeface="Times New Roman" panose="02020603050405020304" pitchFamily="18" charset="0"/>
                <a:cs typeface="Times New Roman" panose="02020603050405020304" pitchFamily="18" charset="0"/>
              </a:rPr>
              <a:t>.</a:t>
            </a:r>
          </a:p>
          <a:p>
            <a:pPr marL="0" indent="0">
              <a:buNone/>
            </a:pPr>
            <a:r>
              <a:rPr lang="en-US" altLang="zh-TW" sz="1800">
                <a:latin typeface="Times New Roman" panose="02020603050405020304" pitchFamily="18" charset="0"/>
                <a:cs typeface="Times New Roman" panose="02020603050405020304" pitchFamily="18" charset="0"/>
              </a:rPr>
              <a:t>[2] </a:t>
            </a:r>
            <a:r>
              <a:rPr lang="en-US" altLang="zh-TW" sz="1800">
                <a:latin typeface="Times New Roman" panose="02020603050405020304" pitchFamily="18" charset="0"/>
                <a:cs typeface="Times New Roman" panose="02020603050405020304" pitchFamily="18" charset="0"/>
                <a:hlinkClick r:id="rId2"/>
              </a:rPr>
              <a:t>https://sphire.mpg.de/wiki/doku.php?id=gpu_isac</a:t>
            </a:r>
            <a:endParaRPr lang="en-US" altLang="zh-TW" sz="1800">
              <a:latin typeface="Times New Roman" panose="02020603050405020304" pitchFamily="18" charset="0"/>
              <a:cs typeface="Times New Roman" panose="02020603050405020304" pitchFamily="18" charset="0"/>
            </a:endParaRPr>
          </a:p>
          <a:p>
            <a:pPr marL="0" indent="0">
              <a:buNone/>
            </a:pPr>
            <a:r>
              <a:rPr lang="en-US" altLang="zh-TW" sz="1800" smtClean="0">
                <a:latin typeface="Times New Roman" panose="02020603050405020304" pitchFamily="18" charset="0"/>
                <a:cs typeface="Times New Roman" panose="02020603050405020304" pitchFamily="18" charset="0"/>
              </a:rPr>
              <a:t>[3] </a:t>
            </a:r>
            <a:r>
              <a:rPr lang="en-US" altLang="zh-TW" sz="1800" err="1">
                <a:latin typeface="Times New Roman" panose="02020603050405020304" pitchFamily="18" charset="0"/>
                <a:cs typeface="Times New Roman" panose="02020603050405020304" pitchFamily="18" charset="0"/>
              </a:rPr>
              <a:t>Sigworth</a:t>
            </a:r>
            <a:r>
              <a:rPr lang="en-US" altLang="zh-TW" sz="1800">
                <a:latin typeface="Times New Roman" panose="02020603050405020304" pitchFamily="18" charset="0"/>
                <a:cs typeface="Times New Roman" panose="02020603050405020304" pitchFamily="18" charset="0"/>
              </a:rPr>
              <a:t>, Fred J. "A maximum-likelihood approach to single-particle image refinement." Journal of structural </a:t>
            </a:r>
            <a:r>
              <a:rPr lang="en-US" altLang="zh-TW" sz="1800" smtClean="0">
                <a:latin typeface="Times New Roman" panose="02020603050405020304" pitchFamily="18" charset="0"/>
                <a:cs typeface="Times New Roman" panose="02020603050405020304" pitchFamily="18" charset="0"/>
              </a:rPr>
              <a:t>biology </a:t>
            </a:r>
            <a:r>
              <a:rPr lang="en-US" altLang="zh-TW" sz="1800">
                <a:latin typeface="Times New Roman" panose="02020603050405020304" pitchFamily="18" charset="0"/>
                <a:cs typeface="Times New Roman" panose="02020603050405020304" pitchFamily="18" charset="0"/>
              </a:rPr>
              <a:t>122.3 (1998): 328-339.</a:t>
            </a:r>
            <a:endParaRPr lang="en-US" altLang="zh-TW" sz="1800" smtClean="0">
              <a:latin typeface="Times New Roman" panose="02020603050405020304" pitchFamily="18" charset="0"/>
              <a:cs typeface="Times New Roman" panose="02020603050405020304" pitchFamily="18" charset="0"/>
            </a:endParaRPr>
          </a:p>
          <a:p>
            <a:pPr marL="0" indent="0">
              <a:buNone/>
            </a:pPr>
            <a:r>
              <a:rPr lang="en-US" altLang="zh-TW" sz="1800" smtClean="0">
                <a:latin typeface="Times New Roman" panose="02020603050405020304" pitchFamily="18" charset="0"/>
                <a:cs typeface="Times New Roman" panose="02020603050405020304" pitchFamily="18" charset="0"/>
              </a:rPr>
              <a:t>[4] </a:t>
            </a:r>
            <a:r>
              <a:rPr lang="en-US" altLang="zh-TW" sz="1800" err="1">
                <a:latin typeface="Times New Roman" panose="02020603050405020304" pitchFamily="18" charset="0"/>
                <a:cs typeface="Times New Roman" panose="02020603050405020304" pitchFamily="18" charset="0"/>
              </a:rPr>
              <a:t>Sigworth</a:t>
            </a:r>
            <a:r>
              <a:rPr lang="en-US" altLang="zh-TW" sz="1800">
                <a:latin typeface="Times New Roman" panose="02020603050405020304" pitchFamily="18" charset="0"/>
                <a:cs typeface="Times New Roman" panose="02020603050405020304" pitchFamily="18" charset="0"/>
              </a:rPr>
              <a:t>, Fred J., et al. "An introduction to maximum-likelihood methods in </a:t>
            </a:r>
            <a:r>
              <a:rPr lang="en-US" altLang="zh-TW" sz="1800" err="1">
                <a:latin typeface="Times New Roman" panose="02020603050405020304" pitchFamily="18" charset="0"/>
                <a:cs typeface="Times New Roman" panose="02020603050405020304" pitchFamily="18" charset="0"/>
              </a:rPr>
              <a:t>cryo</a:t>
            </a:r>
            <a:r>
              <a:rPr lang="en-US" altLang="zh-TW" sz="1800">
                <a:latin typeface="Times New Roman" panose="02020603050405020304" pitchFamily="18" charset="0"/>
                <a:cs typeface="Times New Roman" panose="02020603050405020304" pitchFamily="18" charset="0"/>
              </a:rPr>
              <a:t>-EM." Methods in enzymology. Vol. 482. Academic Press, 2010. 263-294</a:t>
            </a:r>
            <a:r>
              <a:rPr lang="en-US" altLang="zh-TW" sz="1800" smtClean="0">
                <a:latin typeface="Times New Roman" panose="02020603050405020304" pitchFamily="18" charset="0"/>
                <a:cs typeface="Times New Roman" panose="02020603050405020304" pitchFamily="18" charset="0"/>
              </a:rPr>
              <a:t>.</a:t>
            </a:r>
          </a:p>
          <a:p>
            <a:pPr marL="0" indent="0">
              <a:buNone/>
            </a:pPr>
            <a:r>
              <a:rPr lang="en-US" altLang="zh-TW" sz="1800" smtClean="0">
                <a:latin typeface="Times New Roman" panose="02020603050405020304" pitchFamily="18" charset="0"/>
                <a:cs typeface="Times New Roman" panose="02020603050405020304" pitchFamily="18" charset="0"/>
              </a:rPr>
              <a:t>[5] Scheres, Sjors HW. "RELION: implementation of a Bayesian approach to cryo-EM structure determination." Journal of structural biology 180.3 (2012): 519-530.</a:t>
            </a:r>
          </a:p>
          <a:p>
            <a:pPr marL="0" indent="0">
              <a:buNone/>
            </a:pPr>
            <a:r>
              <a:rPr lang="en-US" altLang="zh-TW" sz="1800" smtClean="0">
                <a:latin typeface="Times New Roman" panose="02020603050405020304" pitchFamily="18" charset="0"/>
                <a:cs typeface="Times New Roman" panose="02020603050405020304" pitchFamily="18" charset="0"/>
              </a:rPr>
              <a:t>[6] </a:t>
            </a:r>
            <a:r>
              <a:rPr lang="en-US" altLang="zh-TW" sz="1800">
                <a:latin typeface="Times New Roman" panose="02020603050405020304" pitchFamily="18" charset="0"/>
                <a:cs typeface="Times New Roman" panose="02020603050405020304" pitchFamily="18" charset="0"/>
              </a:rPr>
              <a:t>Joyeux, Laurent, and Pawel A. Penczek. "Efficiency of 2D alignment methods." Ultramicroscopy 92.2 (2002): 33-46</a:t>
            </a:r>
            <a:r>
              <a:rPr lang="en-US" altLang="zh-TW" sz="1800" smtClean="0">
                <a:latin typeface="Times New Roman" panose="02020603050405020304" pitchFamily="18" charset="0"/>
                <a:cs typeface="Times New Roman" panose="02020603050405020304" pitchFamily="18" charset="0"/>
              </a:rPr>
              <a:t>.</a:t>
            </a:r>
          </a:p>
          <a:p>
            <a:pPr marL="0" indent="0">
              <a:buNone/>
            </a:pPr>
            <a:r>
              <a:rPr lang="en-US" altLang="zh-TW" sz="1800" smtClean="0">
                <a:latin typeface="Times New Roman" panose="02020603050405020304" pitchFamily="18" charset="0"/>
                <a:cs typeface="Times New Roman" panose="02020603050405020304" pitchFamily="18" charset="0"/>
              </a:rPr>
              <a:t>[7] </a:t>
            </a:r>
            <a:r>
              <a:rPr lang="en-US" altLang="zh-TW" sz="1800">
                <a:latin typeface="Times New Roman" panose="02020603050405020304" pitchFamily="18" charset="0"/>
                <a:cs typeface="Times New Roman" panose="02020603050405020304" pitchFamily="18" charset="0"/>
              </a:rPr>
              <a:t>Cong, Yao, Julio A. Kovacs, and Willy Wriggers. "2D fast rotational matching for image processing of biophysical data." Journal of structural biology 144.1-2 (2003): 51-60.</a:t>
            </a:r>
            <a:endParaRPr lang="zh-TW" altLang="en-US" sz="1800">
              <a:latin typeface="Times New Roman" panose="02020603050405020304" pitchFamily="18" charset="0"/>
              <a:cs typeface="Times New Roman" panose="02020603050405020304" pitchFamily="18" charset="0"/>
            </a:endParaRPr>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20</a:t>
            </a:fld>
            <a:endParaRPr lang="zh-TW" altLang="en-US"/>
          </a:p>
        </p:txBody>
      </p:sp>
    </p:spTree>
    <p:extLst>
      <p:ext uri="{BB962C8B-B14F-4D97-AF65-F5344CB8AC3E}">
        <p14:creationId xmlns:p14="http://schemas.microsoft.com/office/powerpoint/2010/main" val="40140471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Appendix</a:t>
            </a:r>
            <a:endParaRPr lang="zh-TW" altLang="en-US" dirty="0"/>
          </a:p>
        </p:txBody>
      </p:sp>
      <p:sp>
        <p:nvSpPr>
          <p:cNvPr id="3" name="文字版面配置區 2"/>
          <p:cNvSpPr>
            <a:spLocks noGrp="1"/>
          </p:cNvSpPr>
          <p:nvPr>
            <p:ph type="body" idx="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pPr>
              <a:defRPr/>
            </a:pPr>
            <a:fld id="{C7A2454C-91E5-41D3-888B-2251DD37D6CE}" type="slidenum">
              <a:rPr lang="zh-TW" altLang="en-US" smtClean="0"/>
              <a:pPr>
                <a:defRPr/>
              </a:pPr>
              <a:t>21</a:t>
            </a:fld>
            <a:endParaRPr lang="zh-TW" altLang="en-US"/>
          </a:p>
        </p:txBody>
      </p:sp>
    </p:spTree>
    <p:extLst>
      <p:ext uri="{BB962C8B-B14F-4D97-AF65-F5344CB8AC3E}">
        <p14:creationId xmlns:p14="http://schemas.microsoft.com/office/powerpoint/2010/main" val="73042756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a:t>Reference-free alignment</a:t>
            </a:r>
            <a:r>
              <a:rPr lang="zh-TW" altLang="en-US"/>
              <a:t> </a:t>
            </a:r>
            <a:r>
              <a:rPr lang="en-US" altLang="zh-TW"/>
              <a:t>[1] </a:t>
            </a:r>
            <a:endParaRPr lang="zh-TW" altLang="en-US"/>
          </a:p>
        </p:txBody>
      </p:sp>
      <p:sp>
        <p:nvSpPr>
          <p:cNvPr id="3" name="內容版面配置區 2"/>
          <p:cNvSpPr>
            <a:spLocks noGrp="1"/>
          </p:cNvSpPr>
          <p:nvPr>
            <p:ph sz="quarter" idx="1"/>
          </p:nvPr>
        </p:nvSpPr>
        <p:spPr/>
        <p:txBody>
          <a:bodyPr/>
          <a:lstStyle/>
          <a:p>
            <a:r>
              <a:rPr lang="en-US" altLang="zh-TW" smtClean="0"/>
              <a:t>Fast reference-free alignment [2]</a:t>
            </a:r>
          </a:p>
          <a:p>
            <a:r>
              <a:rPr lang="en-US" altLang="zh-TW" smtClean="0"/>
              <a:t>Maximum likelihood alignment [3,4]</a:t>
            </a:r>
          </a:p>
          <a:p>
            <a:pPr lvl="1"/>
            <a:r>
              <a:rPr lang="en-US" altLang="zh-TW" smtClean="0"/>
              <a:t>Fuzzy estimate of latent variable</a:t>
            </a:r>
          </a:p>
          <a:p>
            <a:pPr lvl="1"/>
            <a:r>
              <a:rPr lang="en-US" altLang="zh-TW" smtClean="0"/>
              <a:t>Model parameters are calculated using weighted averages over all possible latent variables</a:t>
            </a:r>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3</a:t>
            </a:fld>
            <a:endParaRPr lang="zh-TW" altLang="en-US"/>
          </a:p>
        </p:txBody>
      </p:sp>
      <p:grpSp>
        <p:nvGrpSpPr>
          <p:cNvPr id="7" name="群組 6"/>
          <p:cNvGrpSpPr/>
          <p:nvPr/>
        </p:nvGrpSpPr>
        <p:grpSpPr>
          <a:xfrm>
            <a:off x="6384032" y="3464416"/>
            <a:ext cx="5118597" cy="2891939"/>
            <a:chOff x="6437081" y="2532576"/>
            <a:chExt cx="5118597" cy="2891939"/>
          </a:xfrm>
        </p:grpSpPr>
        <p:sp>
          <p:nvSpPr>
            <p:cNvPr id="5" name="矩形 4"/>
            <p:cNvSpPr/>
            <p:nvPr/>
          </p:nvSpPr>
          <p:spPr>
            <a:xfrm>
              <a:off x="8013410" y="2556270"/>
              <a:ext cx="1273117" cy="397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smtClean="0">
                  <a:solidFill>
                    <a:schemeClr val="tx1"/>
                  </a:solidFill>
                  <a:latin typeface="Times New Roman" panose="02020603050405020304" pitchFamily="18" charset="0"/>
                  <a:cs typeface="Times New Roman" panose="02020603050405020304" pitchFamily="18" charset="0"/>
                </a:rPr>
                <a:t>Particle images</a:t>
              </a:r>
              <a:endParaRPr lang="en-US" sz="1200" b="1">
                <a:solidFill>
                  <a:schemeClr val="tx1"/>
                </a:solidFill>
                <a:latin typeface="Times New Roman" panose="02020603050405020304" pitchFamily="18" charset="0"/>
                <a:cs typeface="Times New Roman" panose="02020603050405020304" pitchFamily="18" charset="0"/>
              </a:endParaRPr>
            </a:p>
          </p:txBody>
        </p:sp>
        <p:sp>
          <p:nvSpPr>
            <p:cNvPr id="6" name="矩形 5"/>
            <p:cNvSpPr/>
            <p:nvPr/>
          </p:nvSpPr>
          <p:spPr>
            <a:xfrm>
              <a:off x="10089671" y="3749393"/>
              <a:ext cx="1466007" cy="6899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smtClean="0">
                  <a:solidFill>
                    <a:schemeClr val="tx1"/>
                  </a:solidFill>
                  <a:latin typeface="Times New Roman" panose="02020603050405020304" pitchFamily="18" charset="0"/>
                  <a:cs typeface="Times New Roman" panose="02020603050405020304" pitchFamily="18" charset="0"/>
                </a:rPr>
                <a:t>Orientation parameters</a:t>
              </a:r>
              <a:endParaRPr lang="en-US" sz="1200" b="1">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9368238" y="3401399"/>
                  <a:ext cx="605176" cy="1491403"/>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cs typeface="Times New Roman" panose="02020603050405020304" pitchFamily="18" charset="0"/>
                              </a:rPr>
                            </m:ctrlPr>
                          </m:sSubPr>
                          <m:e>
                            <m:r>
                              <a:rPr lang="en-US" sz="1200" b="1" i="1">
                                <a:solidFill>
                                  <a:schemeClr val="tx1"/>
                                </a:solidFill>
                                <a:latin typeface="Cambria Math" panose="02040503050406030204" pitchFamily="18" charset="0"/>
                                <a:cs typeface="Times New Roman" panose="02020603050405020304" pitchFamily="18" charset="0"/>
                              </a:rPr>
                              <m:t>𝑪𝑪</m:t>
                            </m:r>
                          </m:e>
                          <m:sub>
                            <m:r>
                              <a:rPr lang="en-US" sz="1200" b="1" i="1" smtClean="0">
                                <a:solidFill>
                                  <a:schemeClr val="tx1"/>
                                </a:solidFill>
                                <a:latin typeface="Cambria Math" panose="02040503050406030204" pitchFamily="18" charset="0"/>
                                <a:cs typeface="Times New Roman" panose="02020603050405020304" pitchFamily="18" charset="0"/>
                              </a:rPr>
                              <m:t>𝟏</m:t>
                            </m:r>
                          </m:sub>
                        </m:sSub>
                      </m:oMath>
                    </m:oMathPara>
                  </a14:m>
                  <a:endParaRPr lang="en-US" sz="1200" b="1" smtClean="0">
                    <a:solidFill>
                      <a:schemeClr val="tx1"/>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1200" b="1" i="1">
                                <a:solidFill>
                                  <a:schemeClr val="tx1"/>
                                </a:solidFill>
                                <a:latin typeface="Cambria Math" panose="02040503050406030204" pitchFamily="18" charset="0"/>
                                <a:cs typeface="Times New Roman" panose="02020603050405020304" pitchFamily="18" charset="0"/>
                              </a:rPr>
                            </m:ctrlPr>
                          </m:sSubPr>
                          <m:e>
                            <m:r>
                              <a:rPr lang="en-US" sz="1200" b="1" i="1">
                                <a:solidFill>
                                  <a:schemeClr val="tx1"/>
                                </a:solidFill>
                                <a:latin typeface="Cambria Math" panose="02040503050406030204" pitchFamily="18" charset="0"/>
                                <a:cs typeface="Times New Roman" panose="02020603050405020304" pitchFamily="18" charset="0"/>
                              </a:rPr>
                              <m:t>𝑪𝑪</m:t>
                            </m:r>
                          </m:e>
                          <m:sub>
                            <m:r>
                              <a:rPr lang="en-US" sz="1200" b="1" i="1" smtClean="0">
                                <a:solidFill>
                                  <a:schemeClr val="tx1"/>
                                </a:solidFill>
                                <a:latin typeface="Cambria Math" panose="02040503050406030204" pitchFamily="18" charset="0"/>
                                <a:cs typeface="Times New Roman" panose="02020603050405020304" pitchFamily="18" charset="0"/>
                              </a:rPr>
                              <m:t>𝟐</m:t>
                            </m:r>
                          </m:sub>
                        </m:sSub>
                      </m:oMath>
                    </m:oMathPara>
                  </a14:m>
                  <a:endParaRPr lang="en-US" sz="1200" b="1" smtClean="0">
                    <a:solidFill>
                      <a:schemeClr val="tx1"/>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1200" b="1" i="1">
                                <a:solidFill>
                                  <a:schemeClr val="tx1"/>
                                </a:solidFill>
                                <a:latin typeface="Cambria Math" panose="02040503050406030204" pitchFamily="18" charset="0"/>
                                <a:cs typeface="Times New Roman" panose="02020603050405020304" pitchFamily="18" charset="0"/>
                              </a:rPr>
                            </m:ctrlPr>
                          </m:sSubPr>
                          <m:e>
                            <m:r>
                              <a:rPr lang="en-US" sz="1200" b="1" i="1">
                                <a:solidFill>
                                  <a:schemeClr val="tx1"/>
                                </a:solidFill>
                                <a:latin typeface="Cambria Math" panose="02040503050406030204" pitchFamily="18" charset="0"/>
                                <a:cs typeface="Times New Roman" panose="02020603050405020304" pitchFamily="18" charset="0"/>
                              </a:rPr>
                              <m:t>𝑪𝑪</m:t>
                            </m:r>
                          </m:e>
                          <m:sub>
                            <m:r>
                              <a:rPr lang="en-US" sz="1200" b="1" i="1" smtClean="0">
                                <a:solidFill>
                                  <a:schemeClr val="tx1"/>
                                </a:solidFill>
                                <a:latin typeface="Cambria Math" panose="02040503050406030204" pitchFamily="18" charset="0"/>
                                <a:cs typeface="Times New Roman" panose="02020603050405020304" pitchFamily="18" charset="0"/>
                              </a:rPr>
                              <m:t>𝟑</m:t>
                            </m:r>
                          </m:sub>
                        </m:sSub>
                      </m:oMath>
                    </m:oMathPara>
                  </a14:m>
                  <a:endParaRPr lang="en-US" sz="1200" b="1" smtClean="0">
                    <a:solidFill>
                      <a:schemeClr val="tx1"/>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1200" b="1" i="1">
                                <a:solidFill>
                                  <a:schemeClr val="tx1"/>
                                </a:solidFill>
                                <a:latin typeface="Cambria Math" panose="02040503050406030204" pitchFamily="18" charset="0"/>
                                <a:cs typeface="Times New Roman" panose="02020603050405020304" pitchFamily="18" charset="0"/>
                              </a:rPr>
                            </m:ctrlPr>
                          </m:sSubPr>
                          <m:e>
                            <m:r>
                              <a:rPr lang="en-US" sz="1200" b="1" i="1">
                                <a:solidFill>
                                  <a:schemeClr val="tx1"/>
                                </a:solidFill>
                                <a:latin typeface="Cambria Math" panose="02040503050406030204" pitchFamily="18" charset="0"/>
                                <a:cs typeface="Times New Roman" panose="02020603050405020304" pitchFamily="18" charset="0"/>
                              </a:rPr>
                              <m:t>𝑪𝑪</m:t>
                            </m:r>
                          </m:e>
                          <m:sub>
                            <m:r>
                              <a:rPr lang="en-US" sz="1200" b="1" i="1" smtClean="0">
                                <a:solidFill>
                                  <a:schemeClr val="tx1"/>
                                </a:solidFill>
                                <a:latin typeface="Cambria Math" panose="02040503050406030204" pitchFamily="18" charset="0"/>
                                <a:cs typeface="Times New Roman" panose="02020603050405020304" pitchFamily="18" charset="0"/>
                              </a:rPr>
                              <m:t>𝟒</m:t>
                            </m:r>
                          </m:sub>
                        </m:sSub>
                      </m:oMath>
                    </m:oMathPara>
                  </a14:m>
                  <a:endParaRPr lang="en-US" sz="1200" b="1" smtClean="0">
                    <a:solidFill>
                      <a:schemeClr val="tx1"/>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cs typeface="Times New Roman" panose="02020603050405020304" pitchFamily="18" charset="0"/>
                              </a:rPr>
                            </m:ctrlPr>
                          </m:sSubPr>
                          <m:e>
                            <m:r>
                              <a:rPr lang="en-US" sz="1200" b="1" i="1">
                                <a:solidFill>
                                  <a:schemeClr val="tx1"/>
                                </a:solidFill>
                                <a:latin typeface="Cambria Math" panose="02040503050406030204" pitchFamily="18" charset="0"/>
                                <a:cs typeface="Times New Roman" panose="02020603050405020304" pitchFamily="18" charset="0"/>
                              </a:rPr>
                              <m:t>𝑪𝑪</m:t>
                            </m:r>
                          </m:e>
                          <m:sub>
                            <m:r>
                              <a:rPr lang="en-US" sz="1200" b="1" i="1" smtClean="0">
                                <a:solidFill>
                                  <a:schemeClr val="tx1"/>
                                </a:solidFill>
                                <a:latin typeface="Cambria Math" panose="02040503050406030204" pitchFamily="18" charset="0"/>
                                <a:cs typeface="Times New Roman" panose="02020603050405020304" pitchFamily="18" charset="0"/>
                              </a:rPr>
                              <m:t>𝟓</m:t>
                            </m:r>
                          </m:sub>
                        </m:sSub>
                      </m:oMath>
                    </m:oMathPara>
                  </a14:m>
                  <a:endParaRPr lang="en-US" sz="1200" b="1" smtClean="0">
                    <a:solidFill>
                      <a:schemeClr val="tx1"/>
                    </a:solidFill>
                    <a:latin typeface="Times New Roman" panose="02020603050405020304" pitchFamily="18" charset="0"/>
                    <a:cs typeface="Times New Roman" panose="02020603050405020304" pitchFamily="18" charset="0"/>
                  </a:endParaRPr>
                </a:p>
                <a:p>
                  <a:pPr algn="ctr"/>
                  <a:r>
                    <a:rPr lang="en-US" sz="1200" b="1" smtClean="0">
                      <a:solidFill>
                        <a:schemeClr val="tx1"/>
                      </a:solidFill>
                      <a:latin typeface="Times New Roman" panose="02020603050405020304" pitchFamily="18" charset="0"/>
                      <a:cs typeface="Times New Roman" panose="02020603050405020304" pitchFamily="18" charset="0"/>
                    </a:rPr>
                    <a:t>…</a:t>
                  </a:r>
                  <a:endParaRPr lang="en-US" sz="1200" b="1">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9368238" y="3401399"/>
                  <a:ext cx="605176" cy="1491403"/>
                </a:xfrm>
                <a:prstGeom prst="rect">
                  <a:avLst/>
                </a:prstGeom>
                <a:blipFill>
                  <a:blip r:embed="rId2"/>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9383792" y="2532576"/>
                  <a:ext cx="605176" cy="452560"/>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smtClean="0">
                      <a:solidFill>
                        <a:schemeClr val="tx1"/>
                      </a:solidFill>
                      <a:latin typeface="Times New Roman" panose="02020603050405020304" pitchFamily="18" charset="0"/>
                      <a:cs typeface="Times New Roman" panose="02020603050405020304" pitchFamily="18" charset="0"/>
                    </a:rPr>
                    <a:t>Max </a:t>
                  </a:r>
                  <a14:m>
                    <m:oMath xmlns:m="http://schemas.openxmlformats.org/officeDocument/2006/math">
                      <m:sSub>
                        <m:sSubPr>
                          <m:ctrlPr>
                            <a:rPr lang="en-US" sz="1200" b="1" i="1">
                              <a:solidFill>
                                <a:schemeClr val="tx1"/>
                              </a:solidFill>
                              <a:latin typeface="Cambria Math" panose="02040503050406030204" pitchFamily="18" charset="0"/>
                              <a:cs typeface="Times New Roman" panose="02020603050405020304" pitchFamily="18" charset="0"/>
                            </a:rPr>
                          </m:ctrlPr>
                        </m:sSubPr>
                        <m:e>
                          <m:r>
                            <a:rPr lang="en-US" sz="1200" b="1" i="1">
                              <a:solidFill>
                                <a:schemeClr val="tx1"/>
                              </a:solidFill>
                              <a:latin typeface="Cambria Math" panose="02040503050406030204" pitchFamily="18" charset="0"/>
                              <a:cs typeface="Times New Roman" panose="02020603050405020304" pitchFamily="18" charset="0"/>
                            </a:rPr>
                            <m:t>𝑪𝑪</m:t>
                          </m:r>
                        </m:e>
                        <m:sub>
                          <m:r>
                            <a:rPr lang="en-US" sz="1200" b="1" i="1" smtClean="0">
                              <a:solidFill>
                                <a:schemeClr val="tx1"/>
                              </a:solidFill>
                              <a:latin typeface="Cambria Math" panose="02040503050406030204" pitchFamily="18" charset="0"/>
                              <a:cs typeface="Times New Roman" panose="02020603050405020304" pitchFamily="18" charset="0"/>
                            </a:rPr>
                            <m:t>𝒋</m:t>
                          </m:r>
                        </m:sub>
                      </m:sSub>
                    </m:oMath>
                  </a14:m>
                  <a:r>
                    <a:rPr lang="en-US" sz="1200" b="1" smtClean="0">
                      <a:solidFill>
                        <a:schemeClr val="tx1"/>
                      </a:solidFill>
                      <a:latin typeface="Times New Roman" panose="02020603050405020304" pitchFamily="18" charset="0"/>
                      <a:cs typeface="Times New Roman" panose="02020603050405020304" pitchFamily="18" charset="0"/>
                    </a:rPr>
                    <a:t> </a:t>
                  </a:r>
                  <a:endParaRPr lang="en-US" sz="1200" b="1">
                    <a:solidFill>
                      <a:schemeClr val="tx1"/>
                    </a:solidFill>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9383792" y="2532576"/>
                  <a:ext cx="605176" cy="452560"/>
                </a:xfrm>
                <a:prstGeom prst="rect">
                  <a:avLst/>
                </a:prstGeom>
                <a:blipFill>
                  <a:blip r:embed="rId3"/>
                  <a:stretch>
                    <a:fillRect t="-1282" b="-1282"/>
                  </a:stretch>
                </a:blipFill>
              </p:spPr>
              <p:txBody>
                <a:bodyPr/>
                <a:lstStyle/>
                <a:p>
                  <a:r>
                    <a:rPr lang="zh-TW" altLang="en-US">
                      <a:noFill/>
                    </a:rPr>
                    <a:t> </a:t>
                  </a:r>
                </a:p>
              </p:txBody>
            </p:sp>
          </mc:Fallback>
        </mc:AlternateContent>
        <p:pic>
          <p:nvPicPr>
            <p:cNvPr id="11" name="圖片 10"/>
            <p:cNvPicPr>
              <a:picLocks noChangeAspect="1"/>
            </p:cNvPicPr>
            <p:nvPr/>
          </p:nvPicPr>
          <p:blipFill>
            <a:blip r:embed="rId4"/>
            <a:stretch>
              <a:fillRect/>
            </a:stretch>
          </p:blipFill>
          <p:spPr>
            <a:xfrm>
              <a:off x="8330702" y="3002447"/>
              <a:ext cx="620719" cy="516039"/>
            </a:xfrm>
            <a:prstGeom prst="rect">
              <a:avLst/>
            </a:prstGeom>
          </p:spPr>
        </p:pic>
        <p:cxnSp>
          <p:nvCxnSpPr>
            <p:cNvPr id="12" name="直線單箭頭接點 11"/>
            <p:cNvCxnSpPr/>
            <p:nvPr/>
          </p:nvCxnSpPr>
          <p:spPr>
            <a:xfrm>
              <a:off x="8033701" y="4293096"/>
              <a:ext cx="1273117" cy="31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直線單箭頭接點 12"/>
            <p:cNvCxnSpPr/>
            <p:nvPr/>
          </p:nvCxnSpPr>
          <p:spPr>
            <a:xfrm>
              <a:off x="8668727" y="3634762"/>
              <a:ext cx="1533" cy="6583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p:cNvCxnSpPr/>
            <p:nvPr/>
          </p:nvCxnSpPr>
          <p:spPr>
            <a:xfrm>
              <a:off x="10726230" y="2774111"/>
              <a:ext cx="0" cy="97528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p:cNvCxnSpPr/>
            <p:nvPr/>
          </p:nvCxnSpPr>
          <p:spPr>
            <a:xfrm flipV="1">
              <a:off x="9973415" y="2774111"/>
              <a:ext cx="752815" cy="5788"/>
            </a:xfrm>
            <a:prstGeom prst="straightConnector1">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直線單箭頭接點 15"/>
            <p:cNvCxnSpPr/>
            <p:nvPr/>
          </p:nvCxnSpPr>
          <p:spPr>
            <a:xfrm flipH="1" flipV="1">
              <a:off x="7888691" y="5417448"/>
              <a:ext cx="2837540" cy="7067"/>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矩形 16"/>
                <p:cNvSpPr/>
                <p:nvPr/>
              </p:nvSpPr>
              <p:spPr>
                <a:xfrm>
                  <a:off x="8104457" y="4434793"/>
                  <a:ext cx="1279389" cy="646331"/>
                </a:xfrm>
                <a:prstGeom prst="rect">
                  <a:avLst/>
                </a:prstGeom>
              </p:spPr>
              <p:txBody>
                <a:bodyPr wrap="none">
                  <a:spAutoFit/>
                </a:bodyPr>
                <a:lstStyle/>
                <a:p>
                  <a:r>
                    <a:rPr lang="en-US" altLang="zh-TW" sz="1200" smtClean="0">
                      <a:latin typeface="Times New Roman" panose="02020603050405020304" pitchFamily="18" charset="0"/>
                      <a:cs typeface="Times New Roman" panose="02020603050405020304" pitchFamily="18" charset="0"/>
                    </a:rPr>
                    <a:t>Calculate CC in </a:t>
                  </a:r>
                </a:p>
                <a:p>
                  <a:r>
                    <a:rPr lang="en-US" altLang="zh-TW" sz="1200">
                      <a:latin typeface="Times New Roman" panose="02020603050405020304" pitchFamily="18" charset="0"/>
                      <a:cs typeface="Times New Roman" panose="02020603050405020304" pitchFamily="18" charset="0"/>
                    </a:rPr>
                    <a:t>d</a:t>
                  </a:r>
                  <a:r>
                    <a:rPr lang="en-US" altLang="zh-TW" sz="1200" smtClean="0">
                      <a:latin typeface="Times New Roman" panose="02020603050405020304" pitchFamily="18" charset="0"/>
                      <a:cs typeface="Times New Roman" panose="02020603050405020304" pitchFamily="18" charset="0"/>
                    </a:rPr>
                    <a:t>ifferent </a:t>
                  </a:r>
                  <a14:m>
                    <m:oMath xmlns:m="http://schemas.openxmlformats.org/officeDocument/2006/math">
                      <m:r>
                        <a:rPr lang="en-US" altLang="zh-TW" sz="1200" i="1" smtClean="0">
                          <a:latin typeface="Cambria Math" panose="02040503050406030204" pitchFamily="18" charset="0"/>
                          <a:cs typeface="Times New Roman" panose="02020603050405020304" pitchFamily="18" charset="0"/>
                        </a:rPr>
                        <m:t>(</m:t>
                      </m:r>
                      <m:r>
                        <a:rPr lang="zh-TW" altLang="en-US" sz="1200" i="1" smtClean="0">
                          <a:latin typeface="Cambria Math" panose="02040503050406030204" pitchFamily="18" charset="0"/>
                          <a:cs typeface="Times New Roman" panose="02020603050405020304" pitchFamily="18" charset="0"/>
                        </a:rPr>
                        <m:t>𝜑</m:t>
                      </m:r>
                      <m:r>
                        <a:rPr lang="en-US" altLang="zh-TW" sz="1200" b="0" i="1" smtClean="0">
                          <a:latin typeface="Cambria Math" panose="02040503050406030204" pitchFamily="18" charset="0"/>
                          <a:cs typeface="Times New Roman" panose="02020603050405020304" pitchFamily="18" charset="0"/>
                        </a:rPr>
                        <m:t>,</m:t>
                      </m:r>
                      <m:r>
                        <a:rPr lang="en-US" altLang="zh-TW" sz="1200" b="0" i="1" smtClean="0">
                          <a:latin typeface="Cambria Math" panose="02040503050406030204" pitchFamily="18" charset="0"/>
                          <a:cs typeface="Times New Roman" panose="02020603050405020304" pitchFamily="18" charset="0"/>
                        </a:rPr>
                        <m:t>𝑥</m:t>
                      </m:r>
                      <m:r>
                        <a:rPr lang="en-US" altLang="zh-TW" sz="1200" b="0" i="1" smtClean="0">
                          <a:latin typeface="Cambria Math" panose="02040503050406030204" pitchFamily="18" charset="0"/>
                          <a:cs typeface="Times New Roman" panose="02020603050405020304" pitchFamily="18" charset="0"/>
                        </a:rPr>
                        <m:t>,</m:t>
                      </m:r>
                      <m:r>
                        <a:rPr lang="en-US" altLang="zh-TW" sz="1200" b="0" i="1" smtClean="0">
                          <a:latin typeface="Cambria Math" panose="02040503050406030204" pitchFamily="18" charset="0"/>
                          <a:cs typeface="Times New Roman" panose="02020603050405020304" pitchFamily="18" charset="0"/>
                        </a:rPr>
                        <m:t>𝑦</m:t>
                      </m:r>
                      <m:r>
                        <a:rPr lang="en-US" altLang="zh-TW" sz="1200" i="1" smtClean="0">
                          <a:latin typeface="Cambria Math" panose="02040503050406030204" pitchFamily="18" charset="0"/>
                          <a:cs typeface="Times New Roman" panose="02020603050405020304" pitchFamily="18" charset="0"/>
                        </a:rPr>
                        <m:t>)</m:t>
                      </m:r>
                    </m:oMath>
                  </a14:m>
                  <a:endParaRPr lang="en-US" altLang="zh-TW" sz="1200" smtClean="0">
                    <a:latin typeface="Times New Roman" panose="02020603050405020304" pitchFamily="18" charset="0"/>
                    <a:cs typeface="Times New Roman" panose="02020603050405020304" pitchFamily="18" charset="0"/>
                  </a:endParaRPr>
                </a:p>
                <a:p>
                  <a:endParaRPr lang="zh-TW" altLang="en-US" sz="1200">
                    <a:latin typeface="Times New Roman" panose="02020603050405020304" pitchFamily="18" charset="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8104457" y="4434793"/>
                  <a:ext cx="1279389" cy="646331"/>
                </a:xfrm>
                <a:prstGeom prst="rect">
                  <a:avLst/>
                </a:prstGeom>
                <a:blipFill>
                  <a:blip r:embed="rId5"/>
                  <a:stretch>
                    <a:fillRect l="-476"/>
                  </a:stretch>
                </a:blipFill>
              </p:spPr>
              <p:txBody>
                <a:bodyPr/>
                <a:lstStyle/>
                <a:p>
                  <a:r>
                    <a:rPr lang="zh-TW" altLang="en-US">
                      <a:noFill/>
                    </a:rPr>
                    <a:t> </a:t>
                  </a:r>
                </a:p>
              </p:txBody>
            </p:sp>
          </mc:Fallback>
        </mc:AlternateContent>
        <p:cxnSp>
          <p:nvCxnSpPr>
            <p:cNvPr id="18" name="直線單箭頭接點 17"/>
            <p:cNvCxnSpPr/>
            <p:nvPr/>
          </p:nvCxnSpPr>
          <p:spPr>
            <a:xfrm>
              <a:off x="10726230" y="4442166"/>
              <a:ext cx="0" cy="975282"/>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pic>
          <p:nvPicPr>
            <p:cNvPr id="19" name="圖片 18"/>
            <p:cNvPicPr>
              <a:picLocks noChangeAspect="1"/>
            </p:cNvPicPr>
            <p:nvPr/>
          </p:nvPicPr>
          <p:blipFill>
            <a:blip r:embed="rId6"/>
            <a:stretch>
              <a:fillRect/>
            </a:stretch>
          </p:blipFill>
          <p:spPr>
            <a:xfrm>
              <a:off x="7774391" y="4169271"/>
              <a:ext cx="228600" cy="247650"/>
            </a:xfrm>
            <a:prstGeom prst="rect">
              <a:avLst/>
            </a:prstGeom>
          </p:spPr>
        </p:pic>
        <p:pic>
          <p:nvPicPr>
            <p:cNvPr id="20" name="圖片 19"/>
            <p:cNvPicPr>
              <a:picLocks noChangeAspect="1"/>
            </p:cNvPicPr>
            <p:nvPr/>
          </p:nvPicPr>
          <p:blipFill>
            <a:blip r:embed="rId4"/>
            <a:stretch>
              <a:fillRect/>
            </a:stretch>
          </p:blipFill>
          <p:spPr>
            <a:xfrm>
              <a:off x="6437081" y="2695957"/>
              <a:ext cx="620719" cy="516039"/>
            </a:xfrm>
            <a:prstGeom prst="rect">
              <a:avLst/>
            </a:prstGeom>
          </p:spPr>
        </p:pic>
        <p:cxnSp>
          <p:nvCxnSpPr>
            <p:cNvPr id="21" name="直線單箭頭接點 20"/>
            <p:cNvCxnSpPr/>
            <p:nvPr/>
          </p:nvCxnSpPr>
          <p:spPr>
            <a:xfrm>
              <a:off x="6929822" y="3260466"/>
              <a:ext cx="844569" cy="90880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5" name="直線單箭頭接點 24"/>
            <p:cNvCxnSpPr/>
            <p:nvPr/>
          </p:nvCxnSpPr>
          <p:spPr>
            <a:xfrm flipV="1">
              <a:off x="7887924" y="4442166"/>
              <a:ext cx="767" cy="97528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
          <p:nvSpPr>
            <p:cNvPr id="28" name="矩形 27"/>
            <p:cNvSpPr/>
            <p:nvPr/>
          </p:nvSpPr>
          <p:spPr>
            <a:xfrm>
              <a:off x="6459279" y="3714868"/>
              <a:ext cx="665567" cy="276999"/>
            </a:xfrm>
            <a:prstGeom prst="rect">
              <a:avLst/>
            </a:prstGeom>
          </p:spPr>
          <p:txBody>
            <a:bodyPr wrap="none">
              <a:spAutoFit/>
            </a:bodyPr>
            <a:lstStyle/>
            <a:p>
              <a:r>
                <a:rPr lang="en-US" altLang="zh-TW" sz="1200" smtClean="0">
                  <a:latin typeface="Times New Roman" panose="02020603050405020304" pitchFamily="18" charset="0"/>
                  <a:cs typeface="Times New Roman" panose="02020603050405020304" pitchFamily="18" charset="0"/>
                </a:rPr>
                <a:t>average</a:t>
              </a:r>
              <a:endParaRPr lang="zh-TW" altLang="en-US" sz="1200">
                <a:latin typeface="Times New Roman" panose="02020603050405020304" pitchFamily="18" charset="0"/>
                <a:cs typeface="Times New Roman" panose="02020603050405020304" pitchFamily="18" charset="0"/>
              </a:endParaRPr>
            </a:p>
          </p:txBody>
        </p:sp>
      </p:grpSp>
      <p:pic>
        <p:nvPicPr>
          <p:cNvPr id="10" name="圖片 9"/>
          <p:cNvPicPr>
            <a:picLocks noChangeAspect="1"/>
          </p:cNvPicPr>
          <p:nvPr/>
        </p:nvPicPr>
        <p:blipFill>
          <a:blip r:embed="rId7"/>
          <a:stretch>
            <a:fillRect/>
          </a:stretch>
        </p:blipFill>
        <p:spPr>
          <a:xfrm>
            <a:off x="530154" y="3687260"/>
            <a:ext cx="5424337" cy="2166767"/>
          </a:xfrm>
          <a:prstGeom prst="rect">
            <a:avLst/>
          </a:prstGeom>
        </p:spPr>
      </p:pic>
    </p:spTree>
    <p:extLst>
      <p:ext uri="{BB962C8B-B14F-4D97-AF65-F5344CB8AC3E}">
        <p14:creationId xmlns:p14="http://schemas.microsoft.com/office/powerpoint/2010/main" val="33135880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Reference-based alignment</a:t>
            </a:r>
            <a:endParaRPr lang="zh-TW" altLang="en-US"/>
          </a:p>
        </p:txBody>
      </p:sp>
      <p:sp>
        <p:nvSpPr>
          <p:cNvPr id="3" name="內容版面配置區 2"/>
          <p:cNvSpPr>
            <a:spLocks noGrp="1"/>
          </p:cNvSpPr>
          <p:nvPr>
            <p:ph sz="quarter" idx="1"/>
          </p:nvPr>
        </p:nvSpPr>
        <p:spPr/>
        <p:txBody>
          <a:bodyPr/>
          <a:lstStyle/>
          <a:p>
            <a:r>
              <a:rPr lang="en-US" altLang="zh-TW" smtClean="0"/>
              <a:t>Multireferece alignment [2]</a:t>
            </a:r>
          </a:p>
          <a:p>
            <a:r>
              <a:rPr lang="en-US" altLang="zh-TW" smtClean="0"/>
              <a:t>Maximum likelihood, RELION [4,5]</a:t>
            </a:r>
          </a:p>
          <a:p>
            <a:pPr lvl="1"/>
            <a:r>
              <a:rPr lang="en-US" altLang="zh-TW"/>
              <a:t>M</a:t>
            </a:r>
            <a:r>
              <a:rPr lang="en-US" altLang="zh-TW" smtClean="0"/>
              <a:t>aximum posterior in maximization step</a:t>
            </a:r>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4</a:t>
            </a:fld>
            <a:endParaRPr lang="zh-TW" altLang="en-US"/>
          </a:p>
        </p:txBody>
      </p:sp>
      <p:sp>
        <p:nvSpPr>
          <p:cNvPr id="5" name="矩形 4"/>
          <p:cNvSpPr/>
          <p:nvPr/>
        </p:nvSpPr>
        <p:spPr>
          <a:xfrm>
            <a:off x="8458388" y="1547250"/>
            <a:ext cx="1273117" cy="39770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smtClean="0">
                <a:solidFill>
                  <a:schemeClr val="tx1"/>
                </a:solidFill>
                <a:latin typeface="Times New Roman" panose="02020603050405020304" pitchFamily="18" charset="0"/>
                <a:cs typeface="Times New Roman" panose="02020603050405020304" pitchFamily="18" charset="0"/>
              </a:rPr>
              <a:t>Particle images</a:t>
            </a:r>
            <a:endParaRPr lang="en-US" sz="1200" b="1">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6" name="矩形 5"/>
              <p:cNvSpPr/>
              <p:nvPr/>
            </p:nvSpPr>
            <p:spPr>
              <a:xfrm>
                <a:off x="10534649" y="2740373"/>
                <a:ext cx="1466007" cy="68998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smtClean="0">
                    <a:solidFill>
                      <a:schemeClr val="tx1"/>
                    </a:solidFill>
                    <a:latin typeface="Times New Roman" panose="02020603050405020304" pitchFamily="18" charset="0"/>
                    <a:cs typeface="Times New Roman" panose="02020603050405020304" pitchFamily="18" charset="0"/>
                  </a:rPr>
                  <a:t>Orientation parameters and </a:t>
                </a:r>
                <a:r>
                  <a:rPr lang="en-US" sz="1200" b="1">
                    <a:solidFill>
                      <a:schemeClr val="tx1"/>
                    </a:solidFill>
                    <a:latin typeface="Times New Roman" panose="02020603050405020304" pitchFamily="18" charset="0"/>
                    <a:cs typeface="Times New Roman" panose="02020603050405020304" pitchFamily="18" charset="0"/>
                  </a:rPr>
                  <a:t>c</a:t>
                </a:r>
                <a:r>
                  <a:rPr lang="en-US" sz="1200" b="1" smtClean="0">
                    <a:solidFill>
                      <a:schemeClr val="tx1"/>
                    </a:solidFill>
                    <a:latin typeface="Times New Roman" panose="02020603050405020304" pitchFamily="18" charset="0"/>
                    <a:cs typeface="Times New Roman" panose="02020603050405020304" pitchFamily="18" charset="0"/>
                  </a:rPr>
                  <a:t>lass assignments </a:t>
                </a:r>
                <a14:m>
                  <m:oMath xmlns:m="http://schemas.openxmlformats.org/officeDocument/2006/math">
                    <m:r>
                      <a:rPr lang="en-US" sz="1200" b="1" i="1" smtClean="0">
                        <a:solidFill>
                          <a:schemeClr val="tx1"/>
                        </a:solidFill>
                        <a:latin typeface="Cambria Math" panose="02040503050406030204" pitchFamily="18" charset="0"/>
                        <a:cs typeface="Times New Roman" panose="02020603050405020304" pitchFamily="18" charset="0"/>
                      </a:rPr>
                      <m:t>𝒌</m:t>
                    </m:r>
                  </m:oMath>
                </a14:m>
                <a:endParaRPr lang="en-US" sz="1200" b="1">
                  <a:solidFill>
                    <a:schemeClr val="tx1"/>
                  </a:solidFill>
                  <a:latin typeface="Times New Roman" panose="02020603050405020304" pitchFamily="18" charset="0"/>
                  <a:cs typeface="Times New Roman" panose="02020603050405020304" pitchFamily="18" charset="0"/>
                </a:endParaRPr>
              </a:p>
            </p:txBody>
          </p:sp>
        </mc:Choice>
        <mc:Fallback xmlns="">
          <p:sp>
            <p:nvSpPr>
              <p:cNvPr id="6" name="矩形 5"/>
              <p:cNvSpPr>
                <a:spLocks noRot="1" noChangeAspect="1" noMove="1" noResize="1" noEditPoints="1" noAdjustHandles="1" noChangeArrowheads="1" noChangeShapeType="1" noTextEdit="1"/>
              </p:cNvSpPr>
              <p:nvPr/>
            </p:nvSpPr>
            <p:spPr>
              <a:xfrm>
                <a:off x="10534649" y="2740373"/>
                <a:ext cx="1466007" cy="689982"/>
              </a:xfrm>
              <a:prstGeom prst="rect">
                <a:avLst/>
              </a:prstGeom>
              <a:blipFill>
                <a:blip r:embed="rId2"/>
                <a:stretch>
                  <a:fillRect b="-1724"/>
                </a:stretch>
              </a:blipFill>
            </p:spPr>
            <p:txBody>
              <a:bodyPr/>
              <a:lstStyle/>
              <a:p>
                <a:r>
                  <a:rPr lang="zh-TW" altLang="en-US">
                    <a:noFill/>
                  </a:rPr>
                  <a:t> </a:t>
                </a:r>
              </a:p>
            </p:txBody>
          </p:sp>
        </mc:Fallback>
      </mc:AlternateContent>
      <p:sp>
        <p:nvSpPr>
          <p:cNvPr id="7" name="矩形 6"/>
          <p:cNvSpPr/>
          <p:nvPr/>
        </p:nvSpPr>
        <p:spPr>
          <a:xfrm>
            <a:off x="7678233" y="4156061"/>
            <a:ext cx="1273117" cy="425067"/>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smtClean="0">
                <a:solidFill>
                  <a:schemeClr val="tx1"/>
                </a:solidFill>
                <a:latin typeface="Times New Roman" panose="02020603050405020304" pitchFamily="18" charset="0"/>
                <a:cs typeface="Times New Roman" panose="02020603050405020304" pitchFamily="18" charset="0"/>
              </a:rPr>
              <a:t>2D Reference</a:t>
            </a:r>
            <a:endParaRPr lang="en-US" sz="1200" b="1">
              <a:solidFill>
                <a:schemeClr val="tx1"/>
              </a:solidFill>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矩形 7"/>
              <p:cNvSpPr/>
              <p:nvPr/>
            </p:nvSpPr>
            <p:spPr>
              <a:xfrm>
                <a:off x="9813216" y="2392379"/>
                <a:ext cx="605176" cy="1491403"/>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cs typeface="Times New Roman" panose="02020603050405020304" pitchFamily="18" charset="0"/>
                            </a:rPr>
                          </m:ctrlPr>
                        </m:sSubPr>
                        <m:e>
                          <m:r>
                            <a:rPr lang="en-US" sz="1200" b="1" i="1">
                              <a:solidFill>
                                <a:schemeClr val="tx1"/>
                              </a:solidFill>
                              <a:latin typeface="Cambria Math" panose="02040503050406030204" pitchFamily="18" charset="0"/>
                              <a:cs typeface="Times New Roman" panose="02020603050405020304" pitchFamily="18" charset="0"/>
                            </a:rPr>
                            <m:t>𝑪𝑪</m:t>
                          </m:r>
                        </m:e>
                        <m:sub>
                          <m:r>
                            <a:rPr lang="en-US" sz="1200" b="1" i="1" smtClean="0">
                              <a:solidFill>
                                <a:schemeClr val="tx1"/>
                              </a:solidFill>
                              <a:latin typeface="Cambria Math" panose="02040503050406030204" pitchFamily="18" charset="0"/>
                              <a:cs typeface="Times New Roman" panose="02020603050405020304" pitchFamily="18" charset="0"/>
                            </a:rPr>
                            <m:t>𝟏</m:t>
                          </m:r>
                        </m:sub>
                      </m:sSub>
                    </m:oMath>
                  </m:oMathPara>
                </a14:m>
                <a:endParaRPr lang="en-US" sz="1200" b="1" smtClean="0">
                  <a:solidFill>
                    <a:schemeClr val="tx1"/>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1200" b="1" i="1">
                              <a:solidFill>
                                <a:schemeClr val="tx1"/>
                              </a:solidFill>
                              <a:latin typeface="Cambria Math" panose="02040503050406030204" pitchFamily="18" charset="0"/>
                              <a:cs typeface="Times New Roman" panose="02020603050405020304" pitchFamily="18" charset="0"/>
                            </a:rPr>
                          </m:ctrlPr>
                        </m:sSubPr>
                        <m:e>
                          <m:r>
                            <a:rPr lang="en-US" sz="1200" b="1" i="1">
                              <a:solidFill>
                                <a:schemeClr val="tx1"/>
                              </a:solidFill>
                              <a:latin typeface="Cambria Math" panose="02040503050406030204" pitchFamily="18" charset="0"/>
                              <a:cs typeface="Times New Roman" panose="02020603050405020304" pitchFamily="18" charset="0"/>
                            </a:rPr>
                            <m:t>𝑪𝑪</m:t>
                          </m:r>
                        </m:e>
                        <m:sub>
                          <m:r>
                            <a:rPr lang="en-US" sz="1200" b="1" i="1" smtClean="0">
                              <a:solidFill>
                                <a:schemeClr val="tx1"/>
                              </a:solidFill>
                              <a:latin typeface="Cambria Math" panose="02040503050406030204" pitchFamily="18" charset="0"/>
                              <a:cs typeface="Times New Roman" panose="02020603050405020304" pitchFamily="18" charset="0"/>
                            </a:rPr>
                            <m:t>𝟐</m:t>
                          </m:r>
                        </m:sub>
                      </m:sSub>
                    </m:oMath>
                  </m:oMathPara>
                </a14:m>
                <a:endParaRPr lang="en-US" sz="1200" b="1" smtClean="0">
                  <a:solidFill>
                    <a:schemeClr val="tx1"/>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1200" b="1" i="1">
                              <a:solidFill>
                                <a:schemeClr val="tx1"/>
                              </a:solidFill>
                              <a:latin typeface="Cambria Math" panose="02040503050406030204" pitchFamily="18" charset="0"/>
                              <a:cs typeface="Times New Roman" panose="02020603050405020304" pitchFamily="18" charset="0"/>
                            </a:rPr>
                          </m:ctrlPr>
                        </m:sSubPr>
                        <m:e>
                          <m:r>
                            <a:rPr lang="en-US" sz="1200" b="1" i="1">
                              <a:solidFill>
                                <a:schemeClr val="tx1"/>
                              </a:solidFill>
                              <a:latin typeface="Cambria Math" panose="02040503050406030204" pitchFamily="18" charset="0"/>
                              <a:cs typeface="Times New Roman" panose="02020603050405020304" pitchFamily="18" charset="0"/>
                            </a:rPr>
                            <m:t>𝑪𝑪</m:t>
                          </m:r>
                        </m:e>
                        <m:sub>
                          <m:r>
                            <a:rPr lang="en-US" sz="1200" b="1" i="1" smtClean="0">
                              <a:solidFill>
                                <a:schemeClr val="tx1"/>
                              </a:solidFill>
                              <a:latin typeface="Cambria Math" panose="02040503050406030204" pitchFamily="18" charset="0"/>
                              <a:cs typeface="Times New Roman" panose="02020603050405020304" pitchFamily="18" charset="0"/>
                            </a:rPr>
                            <m:t>𝟑</m:t>
                          </m:r>
                        </m:sub>
                      </m:sSub>
                    </m:oMath>
                  </m:oMathPara>
                </a14:m>
                <a:endParaRPr lang="en-US" sz="1200" b="1" smtClean="0">
                  <a:solidFill>
                    <a:schemeClr val="tx1"/>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1200" b="1" i="1">
                              <a:solidFill>
                                <a:schemeClr val="tx1"/>
                              </a:solidFill>
                              <a:latin typeface="Cambria Math" panose="02040503050406030204" pitchFamily="18" charset="0"/>
                              <a:cs typeface="Times New Roman" panose="02020603050405020304" pitchFamily="18" charset="0"/>
                            </a:rPr>
                          </m:ctrlPr>
                        </m:sSubPr>
                        <m:e>
                          <m:r>
                            <a:rPr lang="en-US" sz="1200" b="1" i="1">
                              <a:solidFill>
                                <a:schemeClr val="tx1"/>
                              </a:solidFill>
                              <a:latin typeface="Cambria Math" panose="02040503050406030204" pitchFamily="18" charset="0"/>
                              <a:cs typeface="Times New Roman" panose="02020603050405020304" pitchFamily="18" charset="0"/>
                            </a:rPr>
                            <m:t>𝑪𝑪</m:t>
                          </m:r>
                        </m:e>
                        <m:sub>
                          <m:r>
                            <a:rPr lang="en-US" sz="1200" b="1" i="1" smtClean="0">
                              <a:solidFill>
                                <a:schemeClr val="tx1"/>
                              </a:solidFill>
                              <a:latin typeface="Cambria Math" panose="02040503050406030204" pitchFamily="18" charset="0"/>
                              <a:cs typeface="Times New Roman" panose="02020603050405020304" pitchFamily="18" charset="0"/>
                            </a:rPr>
                            <m:t>𝟒</m:t>
                          </m:r>
                        </m:sub>
                      </m:sSub>
                    </m:oMath>
                  </m:oMathPara>
                </a14:m>
                <a:endParaRPr lang="en-US" sz="1200" b="1" smtClean="0">
                  <a:solidFill>
                    <a:schemeClr val="tx1"/>
                  </a:solidFill>
                  <a:latin typeface="Times New Roman" panose="02020603050405020304" pitchFamily="18" charset="0"/>
                  <a:cs typeface="Times New Roman" panose="02020603050405020304" pitchFamily="18" charset="0"/>
                </a:endParaRPr>
              </a:p>
              <a:p>
                <a:pPr algn="ctr"/>
                <a14:m>
                  <m:oMathPara xmlns:m="http://schemas.openxmlformats.org/officeDocument/2006/math">
                    <m:oMathParaPr>
                      <m:jc m:val="centerGroup"/>
                    </m:oMathParaPr>
                    <m:oMath xmlns:m="http://schemas.openxmlformats.org/officeDocument/2006/math">
                      <m:sSub>
                        <m:sSubPr>
                          <m:ctrlPr>
                            <a:rPr lang="en-US" sz="1200" b="1" i="1" smtClean="0">
                              <a:solidFill>
                                <a:schemeClr val="tx1"/>
                              </a:solidFill>
                              <a:latin typeface="Cambria Math" panose="02040503050406030204" pitchFamily="18" charset="0"/>
                              <a:cs typeface="Times New Roman" panose="02020603050405020304" pitchFamily="18" charset="0"/>
                            </a:rPr>
                          </m:ctrlPr>
                        </m:sSubPr>
                        <m:e>
                          <m:r>
                            <a:rPr lang="en-US" sz="1200" b="1" i="1">
                              <a:solidFill>
                                <a:schemeClr val="tx1"/>
                              </a:solidFill>
                              <a:latin typeface="Cambria Math" panose="02040503050406030204" pitchFamily="18" charset="0"/>
                              <a:cs typeface="Times New Roman" panose="02020603050405020304" pitchFamily="18" charset="0"/>
                            </a:rPr>
                            <m:t>𝑪𝑪</m:t>
                          </m:r>
                        </m:e>
                        <m:sub>
                          <m:r>
                            <a:rPr lang="en-US" sz="1200" b="1" i="1" smtClean="0">
                              <a:solidFill>
                                <a:schemeClr val="tx1"/>
                              </a:solidFill>
                              <a:latin typeface="Cambria Math" panose="02040503050406030204" pitchFamily="18" charset="0"/>
                              <a:cs typeface="Times New Roman" panose="02020603050405020304" pitchFamily="18" charset="0"/>
                            </a:rPr>
                            <m:t>𝟓</m:t>
                          </m:r>
                        </m:sub>
                      </m:sSub>
                    </m:oMath>
                  </m:oMathPara>
                </a14:m>
                <a:endParaRPr lang="en-US" sz="1200" b="1" smtClean="0">
                  <a:solidFill>
                    <a:schemeClr val="tx1"/>
                  </a:solidFill>
                  <a:latin typeface="Times New Roman" panose="02020603050405020304" pitchFamily="18" charset="0"/>
                  <a:cs typeface="Times New Roman" panose="02020603050405020304" pitchFamily="18" charset="0"/>
                </a:endParaRPr>
              </a:p>
              <a:p>
                <a:pPr algn="ctr"/>
                <a:r>
                  <a:rPr lang="en-US" sz="1200" b="1" smtClean="0">
                    <a:solidFill>
                      <a:schemeClr val="tx1"/>
                    </a:solidFill>
                    <a:latin typeface="Times New Roman" panose="02020603050405020304" pitchFamily="18" charset="0"/>
                    <a:cs typeface="Times New Roman" panose="02020603050405020304" pitchFamily="18" charset="0"/>
                  </a:rPr>
                  <a:t>…</a:t>
                </a:r>
                <a:endParaRPr lang="en-US" sz="1200" b="1">
                  <a:solidFill>
                    <a:schemeClr val="tx1"/>
                  </a:solidFill>
                  <a:latin typeface="Times New Roman" panose="02020603050405020304" pitchFamily="18" charset="0"/>
                  <a:cs typeface="Times New Roman" panose="02020603050405020304" pitchFamily="18" charset="0"/>
                </a:endParaRPr>
              </a:p>
            </p:txBody>
          </p:sp>
        </mc:Choice>
        <mc:Fallback xmlns="">
          <p:sp>
            <p:nvSpPr>
              <p:cNvPr id="8" name="矩形 7"/>
              <p:cNvSpPr>
                <a:spLocks noRot="1" noChangeAspect="1" noMove="1" noResize="1" noEditPoints="1" noAdjustHandles="1" noChangeArrowheads="1" noChangeShapeType="1" noTextEdit="1"/>
              </p:cNvSpPr>
              <p:nvPr/>
            </p:nvSpPr>
            <p:spPr>
              <a:xfrm>
                <a:off x="9813216" y="2392379"/>
                <a:ext cx="605176" cy="1491403"/>
              </a:xfrm>
              <a:prstGeom prst="rect">
                <a:avLst/>
              </a:prstGeom>
              <a:blipFill>
                <a:blip r:embed="rId3"/>
                <a:stretch>
                  <a:fillRect/>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9" name="矩形 8"/>
              <p:cNvSpPr/>
              <p:nvPr/>
            </p:nvSpPr>
            <p:spPr>
              <a:xfrm>
                <a:off x="9828770" y="1523556"/>
                <a:ext cx="605176" cy="452560"/>
              </a:xfrm>
              <a:prstGeom prst="rect">
                <a:avLst/>
              </a:prstGeom>
              <a:no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200" b="1" smtClean="0">
                    <a:solidFill>
                      <a:schemeClr val="tx1"/>
                    </a:solidFill>
                    <a:latin typeface="Times New Roman" panose="02020603050405020304" pitchFamily="18" charset="0"/>
                    <a:cs typeface="Times New Roman" panose="02020603050405020304" pitchFamily="18" charset="0"/>
                  </a:rPr>
                  <a:t>Max </a:t>
                </a:r>
                <a14:m>
                  <m:oMath xmlns:m="http://schemas.openxmlformats.org/officeDocument/2006/math">
                    <m:sSub>
                      <m:sSubPr>
                        <m:ctrlPr>
                          <a:rPr lang="en-US" sz="1200" b="1" i="1">
                            <a:solidFill>
                              <a:schemeClr val="tx1"/>
                            </a:solidFill>
                            <a:latin typeface="Cambria Math" panose="02040503050406030204" pitchFamily="18" charset="0"/>
                            <a:cs typeface="Times New Roman" panose="02020603050405020304" pitchFamily="18" charset="0"/>
                          </a:rPr>
                        </m:ctrlPr>
                      </m:sSubPr>
                      <m:e>
                        <m:r>
                          <a:rPr lang="en-US" sz="1200" b="1" i="1">
                            <a:solidFill>
                              <a:schemeClr val="tx1"/>
                            </a:solidFill>
                            <a:latin typeface="Cambria Math" panose="02040503050406030204" pitchFamily="18" charset="0"/>
                            <a:cs typeface="Times New Roman" panose="02020603050405020304" pitchFamily="18" charset="0"/>
                          </a:rPr>
                          <m:t>𝑪𝑪</m:t>
                        </m:r>
                      </m:e>
                      <m:sub>
                        <m:r>
                          <a:rPr lang="en-US" sz="1200" b="1" i="1" smtClean="0">
                            <a:solidFill>
                              <a:schemeClr val="tx1"/>
                            </a:solidFill>
                            <a:latin typeface="Cambria Math" panose="02040503050406030204" pitchFamily="18" charset="0"/>
                            <a:cs typeface="Times New Roman" panose="02020603050405020304" pitchFamily="18" charset="0"/>
                          </a:rPr>
                          <m:t>𝒋</m:t>
                        </m:r>
                      </m:sub>
                    </m:sSub>
                  </m:oMath>
                </a14:m>
                <a:r>
                  <a:rPr lang="en-US" sz="1200" b="1" smtClean="0">
                    <a:solidFill>
                      <a:schemeClr val="tx1"/>
                    </a:solidFill>
                    <a:latin typeface="Times New Roman" panose="02020603050405020304" pitchFamily="18" charset="0"/>
                    <a:cs typeface="Times New Roman" panose="02020603050405020304" pitchFamily="18" charset="0"/>
                  </a:rPr>
                  <a:t> </a:t>
                </a:r>
                <a:endParaRPr lang="en-US" sz="1200" b="1">
                  <a:solidFill>
                    <a:schemeClr val="tx1"/>
                  </a:solidFill>
                  <a:latin typeface="Times New Roman" panose="02020603050405020304" pitchFamily="18" charset="0"/>
                  <a:cs typeface="Times New Roman" panose="02020603050405020304" pitchFamily="18" charset="0"/>
                </a:endParaRPr>
              </a:p>
            </p:txBody>
          </p:sp>
        </mc:Choice>
        <mc:Fallback xmlns="">
          <p:sp>
            <p:nvSpPr>
              <p:cNvPr id="9" name="矩形 8"/>
              <p:cNvSpPr>
                <a:spLocks noRot="1" noChangeAspect="1" noMove="1" noResize="1" noEditPoints="1" noAdjustHandles="1" noChangeArrowheads="1" noChangeShapeType="1" noTextEdit="1"/>
              </p:cNvSpPr>
              <p:nvPr/>
            </p:nvSpPr>
            <p:spPr>
              <a:xfrm>
                <a:off x="9828770" y="1523556"/>
                <a:ext cx="605176" cy="452560"/>
              </a:xfrm>
              <a:prstGeom prst="rect">
                <a:avLst/>
              </a:prstGeom>
              <a:blipFill>
                <a:blip r:embed="rId4"/>
                <a:stretch>
                  <a:fillRect t="-1299" b="-1299"/>
                </a:stretch>
              </a:blipFill>
            </p:spPr>
            <p:txBody>
              <a:bodyPr/>
              <a:lstStyle/>
              <a:p>
                <a:r>
                  <a:rPr lang="zh-TW" altLang="en-US">
                    <a:noFill/>
                  </a:rPr>
                  <a:t> </a:t>
                </a:r>
              </a:p>
            </p:txBody>
          </p:sp>
        </mc:Fallback>
      </mc:AlternateContent>
      <p:pic>
        <p:nvPicPr>
          <p:cNvPr id="10" name="圖片 9"/>
          <p:cNvPicPr>
            <a:picLocks noChangeAspect="1"/>
          </p:cNvPicPr>
          <p:nvPr/>
        </p:nvPicPr>
        <p:blipFill>
          <a:blip r:embed="rId5"/>
          <a:stretch>
            <a:fillRect/>
          </a:stretch>
        </p:blipFill>
        <p:spPr>
          <a:xfrm flipH="1">
            <a:off x="8196404" y="1749836"/>
            <a:ext cx="236774" cy="2345899"/>
          </a:xfrm>
          <a:prstGeom prst="rect">
            <a:avLst/>
          </a:prstGeom>
        </p:spPr>
      </p:pic>
      <p:pic>
        <p:nvPicPr>
          <p:cNvPr id="11" name="圖片 10"/>
          <p:cNvPicPr>
            <a:picLocks noChangeAspect="1"/>
          </p:cNvPicPr>
          <p:nvPr/>
        </p:nvPicPr>
        <p:blipFill>
          <a:blip r:embed="rId6"/>
          <a:stretch>
            <a:fillRect/>
          </a:stretch>
        </p:blipFill>
        <p:spPr>
          <a:xfrm>
            <a:off x="8775680" y="1993427"/>
            <a:ext cx="620719" cy="516039"/>
          </a:xfrm>
          <a:prstGeom prst="rect">
            <a:avLst/>
          </a:prstGeom>
        </p:spPr>
      </p:pic>
      <p:cxnSp>
        <p:nvCxnSpPr>
          <p:cNvPr id="12" name="直線單箭頭接點 11"/>
          <p:cNvCxnSpPr/>
          <p:nvPr/>
        </p:nvCxnSpPr>
        <p:spPr>
          <a:xfrm>
            <a:off x="8478679" y="3284076"/>
            <a:ext cx="1273117" cy="314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3" name="直線單箭頭接點 12"/>
          <p:cNvCxnSpPr/>
          <p:nvPr/>
        </p:nvCxnSpPr>
        <p:spPr>
          <a:xfrm>
            <a:off x="9113705" y="2625742"/>
            <a:ext cx="1533" cy="658334"/>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4" name="直線單箭頭接點 13"/>
          <p:cNvCxnSpPr/>
          <p:nvPr/>
        </p:nvCxnSpPr>
        <p:spPr>
          <a:xfrm>
            <a:off x="11171208" y="1765091"/>
            <a:ext cx="0" cy="975282"/>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15" name="直線單箭頭接點 14"/>
          <p:cNvCxnSpPr/>
          <p:nvPr/>
        </p:nvCxnSpPr>
        <p:spPr>
          <a:xfrm flipV="1">
            <a:off x="10418393" y="1765091"/>
            <a:ext cx="752815" cy="5788"/>
          </a:xfrm>
          <a:prstGeom prst="straightConnector1">
            <a:avLst/>
          </a:prstGeom>
          <a:ln w="38100">
            <a:headEnd type="none" w="med" len="med"/>
            <a:tailEnd type="none" w="med" len="med"/>
          </a:ln>
        </p:spPr>
        <p:style>
          <a:lnRef idx="1">
            <a:schemeClr val="dk1"/>
          </a:lnRef>
          <a:fillRef idx="0">
            <a:schemeClr val="dk1"/>
          </a:fillRef>
          <a:effectRef idx="0">
            <a:schemeClr val="dk1"/>
          </a:effectRef>
          <a:fontRef idx="minor">
            <a:schemeClr val="tx1"/>
          </a:fontRef>
        </p:style>
      </p:cxnSp>
      <p:cxnSp>
        <p:nvCxnSpPr>
          <p:cNvPr id="16" name="直線單箭頭接點 15"/>
          <p:cNvCxnSpPr/>
          <p:nvPr/>
        </p:nvCxnSpPr>
        <p:spPr>
          <a:xfrm flipH="1" flipV="1">
            <a:off x="8975631" y="4401249"/>
            <a:ext cx="2195577" cy="14246"/>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17" name="矩形 16"/>
              <p:cNvSpPr/>
              <p:nvPr/>
            </p:nvSpPr>
            <p:spPr>
              <a:xfrm>
                <a:off x="8549435" y="3425773"/>
                <a:ext cx="1279389" cy="646331"/>
              </a:xfrm>
              <a:prstGeom prst="rect">
                <a:avLst/>
              </a:prstGeom>
            </p:spPr>
            <p:txBody>
              <a:bodyPr wrap="none">
                <a:spAutoFit/>
              </a:bodyPr>
              <a:lstStyle/>
              <a:p>
                <a:r>
                  <a:rPr lang="en-US" altLang="zh-TW" sz="1200" smtClean="0">
                    <a:latin typeface="Times New Roman" panose="02020603050405020304" pitchFamily="18" charset="0"/>
                    <a:cs typeface="Times New Roman" panose="02020603050405020304" pitchFamily="18" charset="0"/>
                  </a:rPr>
                  <a:t>Calculate CC in </a:t>
                </a:r>
              </a:p>
              <a:p>
                <a:r>
                  <a:rPr lang="en-US" altLang="zh-TW" sz="1200">
                    <a:latin typeface="Times New Roman" panose="02020603050405020304" pitchFamily="18" charset="0"/>
                    <a:cs typeface="Times New Roman" panose="02020603050405020304" pitchFamily="18" charset="0"/>
                  </a:rPr>
                  <a:t>d</a:t>
                </a:r>
                <a:r>
                  <a:rPr lang="en-US" altLang="zh-TW" sz="1200" smtClean="0">
                    <a:latin typeface="Times New Roman" panose="02020603050405020304" pitchFamily="18" charset="0"/>
                    <a:cs typeface="Times New Roman" panose="02020603050405020304" pitchFamily="18" charset="0"/>
                  </a:rPr>
                  <a:t>ifferent </a:t>
                </a:r>
                <a14:m>
                  <m:oMath xmlns:m="http://schemas.openxmlformats.org/officeDocument/2006/math">
                    <m:r>
                      <a:rPr lang="en-US" altLang="zh-TW" sz="1200" i="1" smtClean="0">
                        <a:latin typeface="Cambria Math" panose="02040503050406030204" pitchFamily="18" charset="0"/>
                        <a:cs typeface="Times New Roman" panose="02020603050405020304" pitchFamily="18" charset="0"/>
                      </a:rPr>
                      <m:t>(</m:t>
                    </m:r>
                    <m:r>
                      <a:rPr lang="zh-TW" altLang="en-US" sz="1200" i="1" smtClean="0">
                        <a:latin typeface="Cambria Math" panose="02040503050406030204" pitchFamily="18" charset="0"/>
                        <a:cs typeface="Times New Roman" panose="02020603050405020304" pitchFamily="18" charset="0"/>
                      </a:rPr>
                      <m:t>𝜑</m:t>
                    </m:r>
                    <m:r>
                      <a:rPr lang="en-US" altLang="zh-TW" sz="1200" b="0" i="1" smtClean="0">
                        <a:latin typeface="Cambria Math" panose="02040503050406030204" pitchFamily="18" charset="0"/>
                        <a:cs typeface="Times New Roman" panose="02020603050405020304" pitchFamily="18" charset="0"/>
                      </a:rPr>
                      <m:t>,</m:t>
                    </m:r>
                    <m:r>
                      <a:rPr lang="en-US" altLang="zh-TW" sz="1200" b="0" i="1" smtClean="0">
                        <a:latin typeface="Cambria Math" panose="02040503050406030204" pitchFamily="18" charset="0"/>
                        <a:cs typeface="Times New Roman" panose="02020603050405020304" pitchFamily="18" charset="0"/>
                      </a:rPr>
                      <m:t>𝑥</m:t>
                    </m:r>
                    <m:r>
                      <a:rPr lang="en-US" altLang="zh-TW" sz="1200" b="0" i="1" smtClean="0">
                        <a:latin typeface="Cambria Math" panose="02040503050406030204" pitchFamily="18" charset="0"/>
                        <a:cs typeface="Times New Roman" panose="02020603050405020304" pitchFamily="18" charset="0"/>
                      </a:rPr>
                      <m:t>,</m:t>
                    </m:r>
                    <m:r>
                      <a:rPr lang="en-US" altLang="zh-TW" sz="1200" b="0" i="1" smtClean="0">
                        <a:latin typeface="Cambria Math" panose="02040503050406030204" pitchFamily="18" charset="0"/>
                        <a:cs typeface="Times New Roman" panose="02020603050405020304" pitchFamily="18" charset="0"/>
                      </a:rPr>
                      <m:t>𝑦</m:t>
                    </m:r>
                    <m:r>
                      <a:rPr lang="en-US" altLang="zh-TW" sz="1200" i="1" smtClean="0">
                        <a:latin typeface="Cambria Math" panose="02040503050406030204" pitchFamily="18" charset="0"/>
                        <a:cs typeface="Times New Roman" panose="02020603050405020304" pitchFamily="18" charset="0"/>
                      </a:rPr>
                      <m:t>)</m:t>
                    </m:r>
                  </m:oMath>
                </a14:m>
                <a:endParaRPr lang="en-US" altLang="zh-TW" sz="1200" smtClean="0">
                  <a:latin typeface="Times New Roman" panose="02020603050405020304" pitchFamily="18" charset="0"/>
                  <a:cs typeface="Times New Roman" panose="02020603050405020304" pitchFamily="18" charset="0"/>
                </a:endParaRPr>
              </a:p>
              <a:p>
                <a:endParaRPr lang="zh-TW" altLang="en-US" sz="1200">
                  <a:latin typeface="Times New Roman" panose="02020603050405020304" pitchFamily="18" charset="0"/>
                  <a:cs typeface="Times New Roman" panose="02020603050405020304" pitchFamily="18" charset="0"/>
                </a:endParaRPr>
              </a:p>
            </p:txBody>
          </p:sp>
        </mc:Choice>
        <mc:Fallback xmlns="">
          <p:sp>
            <p:nvSpPr>
              <p:cNvPr id="17" name="矩形 16"/>
              <p:cNvSpPr>
                <a:spLocks noRot="1" noChangeAspect="1" noMove="1" noResize="1" noEditPoints="1" noAdjustHandles="1" noChangeArrowheads="1" noChangeShapeType="1" noTextEdit="1"/>
              </p:cNvSpPr>
              <p:nvPr/>
            </p:nvSpPr>
            <p:spPr>
              <a:xfrm>
                <a:off x="8549435" y="3425773"/>
                <a:ext cx="1279389" cy="646331"/>
              </a:xfrm>
              <a:prstGeom prst="rect">
                <a:avLst/>
              </a:prstGeom>
              <a:blipFill>
                <a:blip r:embed="rId7"/>
                <a:stretch>
                  <a:fillRect t="-943"/>
                </a:stretch>
              </a:blipFill>
            </p:spPr>
            <p:txBody>
              <a:bodyPr/>
              <a:lstStyle/>
              <a:p>
                <a:r>
                  <a:rPr lang="zh-TW" altLang="en-US">
                    <a:noFill/>
                  </a:rPr>
                  <a:t> </a:t>
                </a:r>
              </a:p>
            </p:txBody>
          </p:sp>
        </mc:Fallback>
      </mc:AlternateContent>
      <p:cxnSp>
        <p:nvCxnSpPr>
          <p:cNvPr id="18" name="直線單箭頭接點 17"/>
          <p:cNvCxnSpPr/>
          <p:nvPr/>
        </p:nvCxnSpPr>
        <p:spPr>
          <a:xfrm>
            <a:off x="11171208" y="3433146"/>
            <a:ext cx="0" cy="975282"/>
          </a:xfrm>
          <a:prstGeom prst="straightConnector1">
            <a:avLst/>
          </a:prstGeom>
          <a:ln w="38100">
            <a:tailEnd type="none"/>
          </a:ln>
        </p:spPr>
        <p:style>
          <a:lnRef idx="1">
            <a:schemeClr val="dk1"/>
          </a:lnRef>
          <a:fillRef idx="0">
            <a:schemeClr val="dk1"/>
          </a:fillRef>
          <a:effectRef idx="0">
            <a:schemeClr val="dk1"/>
          </a:effectRef>
          <a:fontRef idx="minor">
            <a:schemeClr val="tx1"/>
          </a:fontRef>
        </p:style>
      </p:cxnSp>
      <p:pic>
        <p:nvPicPr>
          <p:cNvPr id="19" name="圖片 18"/>
          <p:cNvPicPr>
            <a:picLocks noChangeAspect="1"/>
          </p:cNvPicPr>
          <p:nvPr/>
        </p:nvPicPr>
        <p:blipFill>
          <a:blip r:embed="rId8"/>
          <a:stretch>
            <a:fillRect/>
          </a:stretch>
        </p:blipFill>
        <p:spPr>
          <a:xfrm>
            <a:off x="203121" y="3376215"/>
            <a:ext cx="7248525" cy="2409825"/>
          </a:xfrm>
          <a:prstGeom prst="rect">
            <a:avLst/>
          </a:prstGeom>
        </p:spPr>
      </p:pic>
      <p:pic>
        <p:nvPicPr>
          <p:cNvPr id="20" name="圖片 19"/>
          <p:cNvPicPr>
            <a:picLocks noChangeAspect="1"/>
          </p:cNvPicPr>
          <p:nvPr/>
        </p:nvPicPr>
        <p:blipFill>
          <a:blip r:embed="rId9"/>
          <a:stretch>
            <a:fillRect/>
          </a:stretch>
        </p:blipFill>
        <p:spPr>
          <a:xfrm>
            <a:off x="1362461" y="2617958"/>
            <a:ext cx="1089016" cy="531008"/>
          </a:xfrm>
          <a:prstGeom prst="rect">
            <a:avLst/>
          </a:prstGeom>
        </p:spPr>
      </p:pic>
      <mc:AlternateContent xmlns:mc="http://schemas.openxmlformats.org/markup-compatibility/2006" xmlns:a14="http://schemas.microsoft.com/office/drawing/2010/main">
        <mc:Choice Requires="a14">
          <p:sp>
            <p:nvSpPr>
              <p:cNvPr id="21" name="文字方塊 20"/>
              <p:cNvSpPr txBox="1"/>
              <p:nvPr/>
            </p:nvSpPr>
            <p:spPr>
              <a:xfrm>
                <a:off x="2471812" y="2740373"/>
                <a:ext cx="1031900"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m:t>
                      </m:r>
                      <m:func>
                        <m:funcPr>
                          <m:ctrlPr>
                            <a:rPr lang="en-US" altLang="zh-TW" b="0" i="1" smtClean="0">
                              <a:latin typeface="Cambria Math" panose="02040503050406030204" pitchFamily="18" charset="0"/>
                            </a:rPr>
                          </m:ctrlPr>
                        </m:funcPr>
                        <m:fName>
                          <m:r>
                            <m:rPr>
                              <m:sty m:val="p"/>
                            </m:rPr>
                            <a:rPr lang="en-US" altLang="zh-TW" b="0" i="0" smtClean="0">
                              <a:latin typeface="Cambria Math" panose="02040503050406030204" pitchFamily="18" charset="0"/>
                            </a:rPr>
                            <m:t>ln</m:t>
                          </m:r>
                        </m:fName>
                        <m:e>
                          <m:r>
                            <a:rPr lang="en-US" altLang="zh-TW" b="0" i="1" smtClean="0">
                              <a:latin typeface="Cambria Math" panose="02040503050406030204" pitchFamily="18" charset="0"/>
                            </a:rPr>
                            <m:t>𝑝</m:t>
                          </m:r>
                          <m:r>
                            <a:rPr lang="en-US" altLang="zh-TW" b="0" i="1" smtClean="0">
                              <a:latin typeface="Cambria Math" panose="02040503050406030204" pitchFamily="18" charset="0"/>
                            </a:rPr>
                            <m:t>(</m:t>
                          </m:r>
                          <m:r>
                            <a:rPr lang="zh-TW" altLang="en-US" b="0" i="1" smtClean="0">
                              <a:latin typeface="Cambria Math" panose="02040503050406030204" pitchFamily="18" charset="0"/>
                            </a:rPr>
                            <m:t>𝜃</m:t>
                          </m:r>
                          <m:r>
                            <a:rPr lang="en-US" altLang="zh-TW" b="0" i="1" smtClean="0">
                              <a:latin typeface="Cambria Math" panose="02040503050406030204" pitchFamily="18" charset="0"/>
                            </a:rPr>
                            <m:t>)</m:t>
                          </m:r>
                        </m:e>
                      </m:func>
                    </m:oMath>
                  </m:oMathPara>
                </a14:m>
                <a:endParaRPr lang="zh-TW" altLang="en-US"/>
              </a:p>
            </p:txBody>
          </p:sp>
        </mc:Choice>
        <mc:Fallback xmlns="">
          <p:sp>
            <p:nvSpPr>
              <p:cNvPr id="21" name="文字方塊 20"/>
              <p:cNvSpPr txBox="1">
                <a:spLocks noRot="1" noChangeAspect="1" noMove="1" noResize="1" noEditPoints="1" noAdjustHandles="1" noChangeArrowheads="1" noChangeShapeType="1" noTextEdit="1"/>
              </p:cNvSpPr>
              <p:nvPr/>
            </p:nvSpPr>
            <p:spPr>
              <a:xfrm>
                <a:off x="2471812" y="2740373"/>
                <a:ext cx="1031900" cy="276999"/>
              </a:xfrm>
              <a:prstGeom prst="rect">
                <a:avLst/>
              </a:prstGeom>
              <a:blipFill>
                <a:blip r:embed="rId10"/>
                <a:stretch>
                  <a:fillRect l="-588" t="-2222" r="-3529" b="-37778"/>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32399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Aligment Step [1,6,7]</a:t>
            </a:r>
            <a:endParaRPr lang="zh-TW" altLang="en-US"/>
          </a:p>
        </p:txBody>
      </p:sp>
      <p:sp>
        <p:nvSpPr>
          <p:cNvPr id="3" name="內容版面配置區 2"/>
          <p:cNvSpPr>
            <a:spLocks noGrp="1"/>
          </p:cNvSpPr>
          <p:nvPr>
            <p:ph sz="quarter" idx="1"/>
          </p:nvPr>
        </p:nvSpPr>
        <p:spPr/>
        <p:txBody>
          <a:bodyPr/>
          <a:lstStyle/>
          <a:p>
            <a:r>
              <a:rPr lang="en-US" altLang="zh-TW" smtClean="0"/>
              <a:t>Resample to polar coordinate (RPC) </a:t>
            </a:r>
          </a:p>
          <a:p>
            <a:pPr lvl="1"/>
            <a:r>
              <a:rPr lang="en-US" altLang="zh-TW" smtClean="0"/>
              <a:t>Translational is exhaustive search (CPU)</a:t>
            </a:r>
          </a:p>
          <a:p>
            <a:pPr lvl="1"/>
            <a:r>
              <a:rPr lang="en-US" altLang="zh-TW" smtClean="0"/>
              <a:t>Resample to polar coordinates (GPU kernel)</a:t>
            </a:r>
          </a:p>
          <a:p>
            <a:pPr lvl="1"/>
            <a:r>
              <a:rPr lang="en-US" altLang="zh-TW" smtClean="0"/>
              <a:t>Apply FFT (</a:t>
            </a:r>
            <a:r>
              <a:rPr lang="en-US" altLang="zh-TW" i="1" smtClean="0"/>
              <a:t>cufft</a:t>
            </a:r>
            <a:r>
              <a:rPr lang="en-US" altLang="zh-TW" smtClean="0"/>
              <a:t>)</a:t>
            </a:r>
          </a:p>
          <a:p>
            <a:pPr lvl="1"/>
            <a:r>
              <a:rPr lang="en-US" altLang="zh-TW" smtClean="0"/>
              <a:t>Calculate CCF (gpu_aln_noref.cu#691</a:t>
            </a:r>
            <a:r>
              <a:rPr lang="en-US" altLang="zh-TW"/>
              <a:t>) (GPU kernel</a:t>
            </a:r>
            <a:r>
              <a:rPr lang="en-US" altLang="zh-TW" smtClean="0"/>
              <a:t>)</a:t>
            </a:r>
          </a:p>
          <a:p>
            <a:pPr lvl="2"/>
            <a:r>
              <a:rPr lang="en-US" altLang="zh-TW" smtClean="0"/>
              <a:t>Rotational cross-correlation function</a:t>
            </a:r>
          </a:p>
          <a:p>
            <a:endParaRPr lang="en-US" altLang="zh-TW" smtClean="0"/>
          </a:p>
          <a:p>
            <a:endParaRPr lang="en-US" altLang="zh-TW"/>
          </a:p>
          <a:p>
            <a:endParaRPr lang="en-US" altLang="zh-TW" smtClean="0"/>
          </a:p>
          <a:p>
            <a:endParaRPr lang="en-US" altLang="zh-TW"/>
          </a:p>
          <a:p>
            <a:endParaRPr lang="en-US" altLang="zh-TW" smtClean="0"/>
          </a:p>
          <a:p>
            <a:pPr lvl="1"/>
            <a:r>
              <a:rPr lang="en-US" altLang="zh-TW"/>
              <a:t>Apply IFFT(</a:t>
            </a:r>
            <a:r>
              <a:rPr lang="en-US" altLang="zh-TW" i="1"/>
              <a:t>cufft</a:t>
            </a:r>
            <a:r>
              <a:rPr lang="en-US" altLang="zh-TW"/>
              <a:t>)</a:t>
            </a:r>
          </a:p>
          <a:p>
            <a:pPr lvl="1"/>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5</a:t>
            </a:fld>
            <a:endParaRPr lang="zh-TW" altLang="en-US"/>
          </a:p>
        </p:txBody>
      </p:sp>
      <p:pic>
        <p:nvPicPr>
          <p:cNvPr id="5" name="圖片 4"/>
          <p:cNvPicPr>
            <a:picLocks noChangeAspect="1"/>
          </p:cNvPicPr>
          <p:nvPr/>
        </p:nvPicPr>
        <p:blipFill>
          <a:blip r:embed="rId2"/>
          <a:stretch>
            <a:fillRect/>
          </a:stretch>
        </p:blipFill>
        <p:spPr>
          <a:xfrm>
            <a:off x="3215680" y="3640420"/>
            <a:ext cx="5619074" cy="706975"/>
          </a:xfrm>
          <a:prstGeom prst="rect">
            <a:avLst/>
          </a:prstGeom>
        </p:spPr>
      </p:pic>
      <p:pic>
        <p:nvPicPr>
          <p:cNvPr id="6" name="圖片 5"/>
          <p:cNvPicPr>
            <a:picLocks noChangeAspect="1"/>
          </p:cNvPicPr>
          <p:nvPr/>
        </p:nvPicPr>
        <p:blipFill>
          <a:blip r:embed="rId3"/>
          <a:stretch>
            <a:fillRect/>
          </a:stretch>
        </p:blipFill>
        <p:spPr>
          <a:xfrm>
            <a:off x="3475411" y="4531462"/>
            <a:ext cx="4337094" cy="1835470"/>
          </a:xfrm>
          <a:prstGeom prst="rect">
            <a:avLst/>
          </a:prstGeom>
        </p:spPr>
      </p:pic>
      <p:cxnSp>
        <p:nvCxnSpPr>
          <p:cNvPr id="8" name="直線單箭頭接點 7"/>
          <p:cNvCxnSpPr/>
          <p:nvPr/>
        </p:nvCxnSpPr>
        <p:spPr>
          <a:xfrm>
            <a:off x="5735960" y="4178574"/>
            <a:ext cx="0" cy="454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矩形 11"/>
          <p:cNvSpPr/>
          <p:nvPr/>
        </p:nvSpPr>
        <p:spPr>
          <a:xfrm>
            <a:off x="6752706" y="4162130"/>
            <a:ext cx="2153154" cy="369332"/>
          </a:xfrm>
          <a:prstGeom prst="rect">
            <a:avLst/>
          </a:prstGeom>
        </p:spPr>
        <p:txBody>
          <a:bodyPr wrap="none">
            <a:spAutoFit/>
          </a:bodyPr>
          <a:lstStyle/>
          <a:p>
            <a:r>
              <a:rPr lang="en-US" altLang="zh-TW" smtClean="0">
                <a:latin typeface="+mn-lt"/>
              </a:rPr>
              <a:t>Convolution theorem</a:t>
            </a:r>
            <a:endParaRPr lang="zh-TW" altLang="en-US">
              <a:latin typeface="+mn-lt"/>
            </a:endParaRPr>
          </a:p>
        </p:txBody>
      </p:sp>
      <p:pic>
        <p:nvPicPr>
          <p:cNvPr id="7" name="圖片 6"/>
          <p:cNvPicPr>
            <a:picLocks noChangeAspect="1"/>
          </p:cNvPicPr>
          <p:nvPr/>
        </p:nvPicPr>
        <p:blipFill>
          <a:blip r:embed="rId4"/>
          <a:stretch>
            <a:fillRect/>
          </a:stretch>
        </p:blipFill>
        <p:spPr>
          <a:xfrm>
            <a:off x="7680176" y="215859"/>
            <a:ext cx="4191000" cy="2038350"/>
          </a:xfrm>
          <a:prstGeom prst="rect">
            <a:avLst/>
          </a:prstGeom>
        </p:spPr>
      </p:pic>
      <mc:AlternateContent xmlns:mc="http://schemas.openxmlformats.org/markup-compatibility/2006" xmlns:a14="http://schemas.microsoft.com/office/drawing/2010/main">
        <mc:Choice Requires="a14">
          <p:sp>
            <p:nvSpPr>
              <p:cNvPr id="9" name="文字方塊 8"/>
              <p:cNvSpPr txBox="1"/>
              <p:nvPr/>
            </p:nvSpPr>
            <p:spPr>
              <a:xfrm>
                <a:off x="9510234" y="2336969"/>
                <a:ext cx="53088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l-GR" altLang="zh-TW" i="1" smtClean="0">
                          <a:latin typeface="Cambria Math" panose="02040503050406030204" pitchFamily="18" charset="0"/>
                        </a:rPr>
                        <m:t>Φ</m:t>
                      </m:r>
                    </m:oMath>
                  </m:oMathPara>
                </a14:m>
                <a:endParaRPr lang="zh-TW" altLang="en-US"/>
              </a:p>
            </p:txBody>
          </p:sp>
        </mc:Choice>
        <mc:Fallback xmlns="">
          <p:sp>
            <p:nvSpPr>
              <p:cNvPr id="9" name="文字方塊 8"/>
              <p:cNvSpPr txBox="1">
                <a:spLocks noRot="1" noChangeAspect="1" noMove="1" noResize="1" noEditPoints="1" noAdjustHandles="1" noChangeArrowheads="1" noChangeShapeType="1" noTextEdit="1"/>
              </p:cNvSpPr>
              <p:nvPr/>
            </p:nvSpPr>
            <p:spPr>
              <a:xfrm>
                <a:off x="9510234" y="2336969"/>
                <a:ext cx="530883" cy="276999"/>
              </a:xfrm>
              <a:prstGeom prst="rect">
                <a:avLst/>
              </a:prstGeom>
              <a:blipFill>
                <a:blip r:embed="rId5"/>
                <a:stretch>
                  <a:fillRect b="-8696"/>
                </a:stretch>
              </a:blipFill>
            </p:spPr>
            <p:txBody>
              <a:bodyPr/>
              <a:lstStyle/>
              <a:p>
                <a:r>
                  <a:rPr lang="zh-TW" altLang="en-US">
                    <a:noFill/>
                  </a:rPr>
                  <a:t> </a:t>
                </a:r>
              </a:p>
            </p:txBody>
          </p:sp>
        </mc:Fallback>
      </mc:AlternateContent>
      <mc:AlternateContent xmlns:mc="http://schemas.openxmlformats.org/markup-compatibility/2006" xmlns:a14="http://schemas.microsoft.com/office/drawing/2010/main">
        <mc:Choice Requires="a14">
          <p:sp>
            <p:nvSpPr>
              <p:cNvPr id="11" name="文字方塊 10"/>
              <p:cNvSpPr txBox="1"/>
              <p:nvPr/>
            </p:nvSpPr>
            <p:spPr>
              <a:xfrm>
                <a:off x="7125958" y="370701"/>
                <a:ext cx="530883"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altLang="zh-TW" b="0" i="1" smtClean="0">
                          <a:latin typeface="Cambria Math" panose="02040503050406030204" pitchFamily="18" charset="0"/>
                        </a:rPr>
                        <m:t>𝑐</m:t>
                      </m:r>
                    </m:oMath>
                  </m:oMathPara>
                </a14:m>
                <a:endParaRPr lang="zh-TW" altLang="en-US"/>
              </a:p>
            </p:txBody>
          </p:sp>
        </mc:Choice>
        <mc:Fallback xmlns="">
          <p:sp>
            <p:nvSpPr>
              <p:cNvPr id="11" name="文字方塊 10"/>
              <p:cNvSpPr txBox="1">
                <a:spLocks noRot="1" noChangeAspect="1" noMove="1" noResize="1" noEditPoints="1" noAdjustHandles="1" noChangeArrowheads="1" noChangeShapeType="1" noTextEdit="1"/>
              </p:cNvSpPr>
              <p:nvPr/>
            </p:nvSpPr>
            <p:spPr>
              <a:xfrm>
                <a:off x="7125958" y="370701"/>
                <a:ext cx="530883" cy="276999"/>
              </a:xfrm>
              <a:prstGeom prst="rect">
                <a:avLst/>
              </a:prstGeom>
              <a:blipFill>
                <a:blip r:embed="rId6"/>
                <a:stretch>
                  <a:fillRect b="-2222"/>
                </a:stretch>
              </a:blipFill>
            </p:spPr>
            <p:txBody>
              <a:bodyPr/>
              <a:lstStyle/>
              <a:p>
                <a:r>
                  <a:rPr lang="zh-TW" altLang="en-US">
                    <a:noFill/>
                  </a:rPr>
                  <a:t> </a:t>
                </a:r>
              </a:p>
            </p:txBody>
          </p:sp>
        </mc:Fallback>
      </mc:AlternateContent>
    </p:spTree>
    <p:extLst>
      <p:ext uri="{BB962C8B-B14F-4D97-AF65-F5344CB8AC3E}">
        <p14:creationId xmlns:p14="http://schemas.microsoft.com/office/powerpoint/2010/main" val="299354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TWCC</a:t>
            </a:r>
            <a:endParaRPr lang="zh-TW" altLang="en-US"/>
          </a:p>
        </p:txBody>
      </p:sp>
      <p:sp>
        <p:nvSpPr>
          <p:cNvPr id="3" name="內容版面配置區 2"/>
          <p:cNvSpPr>
            <a:spLocks noGrp="1"/>
          </p:cNvSpPr>
          <p:nvPr>
            <p:ph sz="quarter" idx="1"/>
          </p:nvPr>
        </p:nvSpPr>
        <p:spPr/>
        <p:txBody>
          <a:bodyPr/>
          <a:lstStyle/>
          <a:p>
            <a:r>
              <a:rPr lang="en-US" altLang="zh-TW" smtClean="0"/>
              <a:t>Development container</a:t>
            </a:r>
          </a:p>
          <a:p>
            <a:pPr lvl="1"/>
            <a:r>
              <a:rPr lang="en-US" altLang="zh-TW" smtClean="0"/>
              <a:t>Interactive contatiner</a:t>
            </a:r>
          </a:p>
          <a:p>
            <a:pPr lvl="1"/>
            <a:r>
              <a:rPr lang="en-US" altLang="zh-TW" smtClean="0"/>
              <a:t>Schedule container</a:t>
            </a:r>
          </a:p>
          <a:p>
            <a:pPr lvl="2"/>
            <a:r>
              <a:rPr lang="en-US" altLang="zh-TW" smtClean="0"/>
              <a:t>C.super</a:t>
            </a:r>
          </a:p>
          <a:p>
            <a:endParaRPr lang="en-US" altLang="zh-TW" smtClean="0"/>
          </a:p>
          <a:p>
            <a:r>
              <a:rPr lang="en-US" altLang="zh-TW" smtClean="0"/>
              <a:t>HPC cluster</a:t>
            </a:r>
            <a:endParaRPr lang="en-US" altLang="zh-TW"/>
          </a:p>
          <a:p>
            <a:r>
              <a:rPr lang="en-US" altLang="zh-TW" smtClean="0"/>
              <a:t>Virtual Computing Sevice</a:t>
            </a:r>
          </a:p>
          <a:p>
            <a:pPr lvl="1"/>
            <a:r>
              <a:rPr lang="en-US" altLang="zh-TW" smtClean="0"/>
              <a:t>No GPU</a:t>
            </a:r>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6</a:t>
            </a:fld>
            <a:endParaRPr lang="zh-TW" altLang="en-US"/>
          </a:p>
        </p:txBody>
      </p:sp>
      <p:pic>
        <p:nvPicPr>
          <p:cNvPr id="5" name="圖片 4"/>
          <p:cNvPicPr>
            <a:picLocks noChangeAspect="1"/>
          </p:cNvPicPr>
          <p:nvPr/>
        </p:nvPicPr>
        <p:blipFill>
          <a:blip r:embed="rId2"/>
          <a:stretch>
            <a:fillRect/>
          </a:stretch>
        </p:blipFill>
        <p:spPr>
          <a:xfrm>
            <a:off x="6096000" y="1643037"/>
            <a:ext cx="5035564" cy="3075747"/>
          </a:xfrm>
          <a:prstGeom prst="rect">
            <a:avLst/>
          </a:prstGeom>
        </p:spPr>
      </p:pic>
    </p:spTree>
    <p:extLst>
      <p:ext uri="{BB962C8B-B14F-4D97-AF65-F5344CB8AC3E}">
        <p14:creationId xmlns:p14="http://schemas.microsoft.com/office/powerpoint/2010/main" val="12466984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NVTX and Nsight System</a:t>
            </a:r>
            <a:endParaRPr lang="zh-TW" altLang="en-US"/>
          </a:p>
        </p:txBody>
      </p:sp>
      <p:sp>
        <p:nvSpPr>
          <p:cNvPr id="3" name="內容版面配置區 2"/>
          <p:cNvSpPr>
            <a:spLocks noGrp="1"/>
          </p:cNvSpPr>
          <p:nvPr>
            <p:ph sz="quarter" idx="1"/>
          </p:nvPr>
        </p:nvSpPr>
        <p:spPr/>
        <p:txBody>
          <a:bodyPr/>
          <a:lstStyle/>
          <a:p>
            <a:r>
              <a:rPr lang="en-US" altLang="zh-TW" smtClean="0"/>
              <a:t>Nsight system</a:t>
            </a:r>
          </a:p>
          <a:p>
            <a:pPr lvl="1"/>
            <a:r>
              <a:rPr lang="en-US" altLang="zh-TW"/>
              <a:t>NVIDIA® Tools Extension </a:t>
            </a:r>
            <a:r>
              <a:rPr lang="en-US" altLang="zh-TW" smtClean="0"/>
              <a:t>SDK</a:t>
            </a:r>
          </a:p>
          <a:p>
            <a:pPr marL="274638" lvl="1" indent="0">
              <a:buNone/>
            </a:pPr>
            <a:r>
              <a:rPr lang="en-US" altLang="zh-TW" smtClean="0"/>
              <a:t>(NVTX)</a:t>
            </a:r>
            <a:endParaRPr lang="en-US" altLang="zh-TW"/>
          </a:p>
          <a:p>
            <a:pPr lvl="1"/>
            <a:r>
              <a:rPr lang="en-US" altLang="zh-TW" smtClean="0"/>
              <a:t>Cuda-memcheck</a:t>
            </a:r>
            <a:endParaRPr lang="en-US" altLang="zh-TW"/>
          </a:p>
          <a:p>
            <a:r>
              <a:rPr lang="en-US" altLang="zh-TW" smtClean="0"/>
              <a:t>Cuda libraries</a:t>
            </a:r>
            <a:endParaRPr lang="en-US" altLang="zh-TW"/>
          </a:p>
          <a:p>
            <a:pPr lvl="1"/>
            <a:r>
              <a:rPr lang="en-US" altLang="zh-TW" b="1"/>
              <a:t>Mathematical libraries:</a:t>
            </a:r>
            <a:r>
              <a:rPr lang="en-US" altLang="zh-TW"/>
              <a:t> cuBLAS, cuRAND, cuFFT, cuSPARSE, cuTENSOR, </a:t>
            </a:r>
            <a:r>
              <a:rPr lang="en-US" altLang="zh-TW" smtClean="0"/>
              <a:t>cuSOLVER, </a:t>
            </a:r>
            <a:r>
              <a:rPr lang="en-US" altLang="zh-TW"/>
              <a:t>nvGRAPH</a:t>
            </a:r>
          </a:p>
          <a:p>
            <a:pPr lvl="1"/>
            <a:r>
              <a:rPr lang="en-US" altLang="zh-TW" b="1"/>
              <a:t>Parallel algorithm libraries:</a:t>
            </a:r>
            <a:r>
              <a:rPr lang="en-US" altLang="zh-TW"/>
              <a:t> </a:t>
            </a:r>
            <a:r>
              <a:rPr lang="en-US" altLang="zh-TW" smtClean="0"/>
              <a:t> Thrust, Cub</a:t>
            </a:r>
            <a:endParaRPr lang="en-US" altLang="zh-TW"/>
          </a:p>
          <a:p>
            <a:pPr lvl="1"/>
            <a:r>
              <a:rPr lang="en-US" altLang="zh-TW" b="1"/>
              <a:t>Image and video libraries:</a:t>
            </a:r>
            <a:r>
              <a:rPr lang="en-US" altLang="zh-TW"/>
              <a:t> nvJPEG, NPP, Optical Flow SDK</a:t>
            </a:r>
          </a:p>
          <a:p>
            <a:pPr lvl="1"/>
            <a:r>
              <a:rPr lang="en-US" altLang="zh-TW" b="1"/>
              <a:t>Communication libraries:</a:t>
            </a:r>
            <a:r>
              <a:rPr lang="en-US" altLang="zh-TW"/>
              <a:t> NVSHMEM, NCCL</a:t>
            </a:r>
          </a:p>
          <a:p>
            <a:pPr lvl="1"/>
            <a:r>
              <a:rPr lang="en-US" altLang="zh-TW" b="1"/>
              <a:t>Deep learning libraries:</a:t>
            </a:r>
            <a:r>
              <a:rPr lang="en-US" altLang="zh-TW"/>
              <a:t> cuDNN, TensorRT, Jarvis, </a:t>
            </a:r>
            <a:r>
              <a:rPr lang="en-US" altLang="zh-TW" smtClean="0"/>
              <a:t>DALI</a:t>
            </a:r>
          </a:p>
          <a:p>
            <a:pPr lvl="1"/>
            <a:r>
              <a:rPr lang="en-US" altLang="zh-TW" b="1" smtClean="0"/>
              <a:t>Third </a:t>
            </a:r>
            <a:r>
              <a:rPr lang="en-US" altLang="zh-TW" b="1" smtClean="0"/>
              <a:t>party:</a:t>
            </a:r>
            <a:r>
              <a:rPr lang="en-US" altLang="zh-TW" smtClean="0"/>
              <a:t> CuPy, OpenACC, OpenCV, Tensorly, Pytorch, Tensorflow</a:t>
            </a:r>
            <a:endParaRPr lang="en-US" altLang="zh-TW"/>
          </a:p>
          <a:p>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7</a:t>
            </a:fld>
            <a:endParaRPr lang="zh-TW" altLang="en-US"/>
          </a:p>
        </p:txBody>
      </p:sp>
      <p:pic>
        <p:nvPicPr>
          <p:cNvPr id="5" name="圖片 4"/>
          <p:cNvPicPr>
            <a:picLocks noChangeAspect="1"/>
          </p:cNvPicPr>
          <p:nvPr/>
        </p:nvPicPr>
        <p:blipFill>
          <a:blip r:embed="rId2"/>
          <a:stretch>
            <a:fillRect/>
          </a:stretch>
        </p:blipFill>
        <p:spPr>
          <a:xfrm>
            <a:off x="5303912" y="718599"/>
            <a:ext cx="6566520" cy="2532542"/>
          </a:xfrm>
          <a:prstGeom prst="rect">
            <a:avLst/>
          </a:prstGeom>
        </p:spPr>
      </p:pic>
    </p:spTree>
    <p:extLst>
      <p:ext uri="{BB962C8B-B14F-4D97-AF65-F5344CB8AC3E}">
        <p14:creationId xmlns:p14="http://schemas.microsoft.com/office/powerpoint/2010/main" val="21373093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Implementation: </a:t>
            </a:r>
            <a:r>
              <a:rPr lang="en-US" altLang="zh-TW" smtClean="0">
                <a:hlinkClick r:id="rId3"/>
              </a:rPr>
              <a:t>MPI</a:t>
            </a:r>
            <a:r>
              <a:rPr lang="en-US" altLang="zh-TW" smtClean="0"/>
              <a:t> and </a:t>
            </a:r>
            <a:r>
              <a:rPr lang="en-US" altLang="zh-TW" smtClean="0">
                <a:hlinkClick r:id="rId4"/>
              </a:rPr>
              <a:t>CUDA</a:t>
            </a:r>
            <a:endParaRPr lang="zh-TW" altLang="en-US"/>
          </a:p>
        </p:txBody>
      </p:sp>
      <p:sp>
        <p:nvSpPr>
          <p:cNvPr id="3" name="內容版面配置區 2"/>
          <p:cNvSpPr>
            <a:spLocks noGrp="1"/>
          </p:cNvSpPr>
          <p:nvPr>
            <p:ph sz="quarter" idx="1"/>
          </p:nvPr>
        </p:nvSpPr>
        <p:spPr/>
        <p:txBody>
          <a:bodyPr/>
          <a:lstStyle/>
          <a:p>
            <a:r>
              <a:rPr lang="en-US" altLang="zh-TW"/>
              <a:t>Amdahl's </a:t>
            </a:r>
            <a:r>
              <a:rPr lang="en-US" altLang="zh-TW" smtClean="0"/>
              <a:t>law</a:t>
            </a:r>
          </a:p>
          <a:p>
            <a:endParaRPr lang="en-US" altLang="zh-TW"/>
          </a:p>
          <a:p>
            <a:endParaRPr lang="en-US" altLang="zh-TW" smtClean="0"/>
          </a:p>
          <a:p>
            <a:endParaRPr lang="en-US" altLang="zh-TW"/>
          </a:p>
          <a:p>
            <a:endParaRPr lang="en-US" altLang="zh-TW" smtClean="0"/>
          </a:p>
          <a:p>
            <a:r>
              <a:rPr lang="en-US" altLang="zh-TW" smtClean="0"/>
              <a:t>MPI (Message Passing Interface)</a:t>
            </a:r>
          </a:p>
          <a:p>
            <a:pPr lvl="1"/>
            <a:r>
              <a:rPr lang="en-US" altLang="zh-TW" smtClean="0"/>
              <a:t>Solution for distributed system</a:t>
            </a:r>
          </a:p>
          <a:p>
            <a:r>
              <a:rPr lang="en-US" altLang="zh-TW" smtClean="0"/>
              <a:t>Parallelize in single node</a:t>
            </a:r>
          </a:p>
          <a:p>
            <a:pPr lvl="1"/>
            <a:r>
              <a:rPr lang="en-US" altLang="zh-TW" smtClean="0"/>
              <a:t>OpenMP</a:t>
            </a:r>
          </a:p>
          <a:p>
            <a:pPr lvl="1"/>
            <a:r>
              <a:rPr lang="en-US" altLang="zh-TW" smtClean="0"/>
              <a:t>CUDA</a:t>
            </a:r>
          </a:p>
          <a:p>
            <a:pPr lvl="1"/>
            <a:r>
              <a:rPr lang="en-US" altLang="zh-TW" smtClean="0"/>
              <a:t>OpenCL</a:t>
            </a:r>
          </a:p>
          <a:p>
            <a:pPr lvl="1"/>
            <a:r>
              <a:rPr lang="en-US" altLang="zh-TW" smtClean="0"/>
              <a:t>…</a:t>
            </a:r>
          </a:p>
          <a:p>
            <a:endParaRPr lang="en-US" altLang="zh-TW"/>
          </a:p>
          <a:p>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8</a:t>
            </a:fld>
            <a:endParaRPr lang="zh-TW" altLang="en-US"/>
          </a:p>
        </p:txBody>
      </p:sp>
      <p:pic>
        <p:nvPicPr>
          <p:cNvPr id="1028" name="Picture 4" descr="Grid"/>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253422" y="1696738"/>
            <a:ext cx="4127847" cy="1465386"/>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a:picLocks noChangeAspect="1"/>
          </p:cNvPicPr>
          <p:nvPr/>
        </p:nvPicPr>
        <p:blipFill>
          <a:blip r:embed="rId6"/>
          <a:stretch>
            <a:fillRect/>
          </a:stretch>
        </p:blipFill>
        <p:spPr>
          <a:xfrm>
            <a:off x="1775520" y="1916832"/>
            <a:ext cx="2584424" cy="646106"/>
          </a:xfrm>
          <a:prstGeom prst="rect">
            <a:avLst/>
          </a:prstGeom>
        </p:spPr>
      </p:pic>
      <p:pic>
        <p:nvPicPr>
          <p:cNvPr id="6" name="圖片 5"/>
          <p:cNvPicPr>
            <a:picLocks noChangeAspect="1"/>
          </p:cNvPicPr>
          <p:nvPr/>
        </p:nvPicPr>
        <p:blipFill>
          <a:blip r:embed="rId7"/>
          <a:stretch>
            <a:fillRect/>
          </a:stretch>
        </p:blipFill>
        <p:spPr>
          <a:xfrm>
            <a:off x="1127448" y="2525317"/>
            <a:ext cx="1577730" cy="735253"/>
          </a:xfrm>
          <a:prstGeom prst="rect">
            <a:avLst/>
          </a:prstGeom>
        </p:spPr>
      </p:pic>
      <p:pic>
        <p:nvPicPr>
          <p:cNvPr id="7" name="圖片 6"/>
          <p:cNvPicPr>
            <a:picLocks noChangeAspect="1"/>
          </p:cNvPicPr>
          <p:nvPr/>
        </p:nvPicPr>
        <p:blipFill>
          <a:blip r:embed="rId8"/>
          <a:stretch>
            <a:fillRect/>
          </a:stretch>
        </p:blipFill>
        <p:spPr>
          <a:xfrm>
            <a:off x="2719057" y="2562938"/>
            <a:ext cx="1941656" cy="866062"/>
          </a:xfrm>
          <a:prstGeom prst="rect">
            <a:avLst/>
          </a:prstGeom>
        </p:spPr>
      </p:pic>
      <p:pic>
        <p:nvPicPr>
          <p:cNvPr id="2050" name="Picture 2" descr="https://lh4.googleusercontent.com/EQxjW9Ka9ts0KBvxZLD1kO8E-xrSmh6B5MfblJTJpEuiS8psJv2pEoPLYWaya1C6OwnElm2mP7im3izvvnYEnWuIqlqtZatdJgoIsjXnICEgwHbZPDk1ytAvyhI_7T8LMoIYh_VJ"/>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03388" y="3224166"/>
            <a:ext cx="5892891" cy="3314751"/>
          </a:xfrm>
          <a:prstGeom prst="rect">
            <a:avLst/>
          </a:prstGeom>
          <a:noFill/>
          <a:extLst>
            <a:ext uri="{909E8E84-426E-40DD-AFC4-6F175D3DCCD1}">
              <a14:hiddenFill xmlns:a14="http://schemas.microsoft.com/office/drawing/2010/main">
                <a:solidFill>
                  <a:srgbClr val="FFFFFF"/>
                </a:solidFill>
              </a14:hiddenFill>
            </a:ext>
          </a:extLst>
        </p:spPr>
      </p:pic>
      <p:pic>
        <p:nvPicPr>
          <p:cNvPr id="8" name="圖片 7"/>
          <p:cNvPicPr>
            <a:picLocks noChangeAspect="1"/>
          </p:cNvPicPr>
          <p:nvPr/>
        </p:nvPicPr>
        <p:blipFill>
          <a:blip r:embed="rId10"/>
          <a:stretch>
            <a:fillRect/>
          </a:stretch>
        </p:blipFill>
        <p:spPr>
          <a:xfrm>
            <a:off x="7320136" y="152400"/>
            <a:ext cx="1405054" cy="1273330"/>
          </a:xfrm>
          <a:prstGeom prst="rect">
            <a:avLst/>
          </a:prstGeom>
        </p:spPr>
      </p:pic>
      <p:cxnSp>
        <p:nvCxnSpPr>
          <p:cNvPr id="12" name="直線單箭頭接點 11"/>
          <p:cNvCxnSpPr/>
          <p:nvPr/>
        </p:nvCxnSpPr>
        <p:spPr>
          <a:xfrm flipH="1" flipV="1">
            <a:off x="8544273" y="1205042"/>
            <a:ext cx="105560" cy="49169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6876378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smtClean="0"/>
              <a:t>SIMT (</a:t>
            </a:r>
            <a:r>
              <a:rPr lang="en-US" altLang="zh-TW"/>
              <a:t>Single Instruction, Multiple Thread</a:t>
            </a:r>
            <a:r>
              <a:rPr lang="en-US" altLang="zh-TW" smtClean="0"/>
              <a:t>)</a:t>
            </a:r>
            <a:endParaRPr lang="zh-TW" altLang="en-US"/>
          </a:p>
        </p:txBody>
      </p:sp>
      <p:sp>
        <p:nvSpPr>
          <p:cNvPr id="3" name="內容版面配置區 2"/>
          <p:cNvSpPr>
            <a:spLocks noGrp="1"/>
          </p:cNvSpPr>
          <p:nvPr>
            <p:ph sz="quarter" idx="1"/>
          </p:nvPr>
        </p:nvSpPr>
        <p:spPr/>
        <p:txBody>
          <a:bodyPr/>
          <a:lstStyle/>
          <a:p>
            <a:r>
              <a:rPr lang="en-US" altLang="zh-TW" smtClean="0"/>
              <a:t>Hide latency with lightweight threads </a:t>
            </a:r>
            <a:endParaRPr lang="zh-TW" altLang="en-US"/>
          </a:p>
        </p:txBody>
      </p:sp>
      <p:sp>
        <p:nvSpPr>
          <p:cNvPr id="4" name="投影片編號版面配置區 3"/>
          <p:cNvSpPr>
            <a:spLocks noGrp="1"/>
          </p:cNvSpPr>
          <p:nvPr>
            <p:ph type="sldNum" sz="quarter" idx="11"/>
          </p:nvPr>
        </p:nvSpPr>
        <p:spPr/>
        <p:txBody>
          <a:bodyPr/>
          <a:lstStyle/>
          <a:p>
            <a:pPr>
              <a:defRPr/>
            </a:pPr>
            <a:fld id="{A8811E32-B9A0-4C06-A644-818AE0A5CA07}" type="slidenum">
              <a:rPr lang="zh-TW" altLang="en-US" smtClean="0"/>
              <a:pPr>
                <a:defRPr/>
              </a:pPr>
              <a:t>9</a:t>
            </a:fld>
            <a:endParaRPr lang="zh-TW" altLang="en-US"/>
          </a:p>
        </p:txBody>
      </p:sp>
      <p:pic>
        <p:nvPicPr>
          <p:cNvPr id="1026" name="Picture 2" descr="https://developer.nvidia.com/blog/wp-content/uploads/2020/04/GPU-transistor-625x314.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69800" y="2015915"/>
            <a:ext cx="4865769" cy="244456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lh6.googleusercontent.com/oNUz_VDLm8Gzzhuecn7dT15DSUSDfox0q75vX1NqR3vaUl8zm8GW4xddDgQ9Oe87SZt8H4A2ZVrgQRWN5SFgTTxEqG-0JL7STZvGNfwLSGvv3NMPYaPl5qUjAQDkPVr7oovlQsGO"/>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983432" y="4623344"/>
            <a:ext cx="5618375" cy="1639863"/>
          </a:xfrm>
          <a:prstGeom prst="rect">
            <a:avLst/>
          </a:prstGeom>
          <a:noFill/>
          <a:extLst>
            <a:ext uri="{909E8E84-426E-40DD-AFC4-6F175D3DCCD1}">
              <a14:hiddenFill xmlns:a14="http://schemas.microsoft.com/office/drawing/2010/main">
                <a:solidFill>
                  <a:srgbClr val="FFFFFF"/>
                </a:solidFill>
              </a14:hiddenFill>
            </a:ext>
          </a:extLst>
        </p:spPr>
      </p:pic>
      <p:pic>
        <p:nvPicPr>
          <p:cNvPr id="5" name="圖片 4"/>
          <p:cNvPicPr>
            <a:picLocks noChangeAspect="1"/>
          </p:cNvPicPr>
          <p:nvPr/>
        </p:nvPicPr>
        <p:blipFill>
          <a:blip r:embed="rId5"/>
          <a:stretch>
            <a:fillRect/>
          </a:stretch>
        </p:blipFill>
        <p:spPr>
          <a:xfrm>
            <a:off x="9336360" y="2402180"/>
            <a:ext cx="2590800" cy="2181225"/>
          </a:xfrm>
          <a:prstGeom prst="rect">
            <a:avLst/>
          </a:prstGeom>
        </p:spPr>
      </p:pic>
      <p:pic>
        <p:nvPicPr>
          <p:cNvPr id="6" name="圖片 5"/>
          <p:cNvPicPr>
            <a:picLocks noChangeAspect="1"/>
          </p:cNvPicPr>
          <p:nvPr/>
        </p:nvPicPr>
        <p:blipFill>
          <a:blip r:embed="rId6"/>
          <a:stretch>
            <a:fillRect/>
          </a:stretch>
        </p:blipFill>
        <p:spPr>
          <a:xfrm>
            <a:off x="7104112" y="2852936"/>
            <a:ext cx="2362200" cy="1876425"/>
          </a:xfrm>
          <a:prstGeom prst="rect">
            <a:avLst/>
          </a:prstGeom>
        </p:spPr>
      </p:pic>
      <p:sp>
        <p:nvSpPr>
          <p:cNvPr id="7" name="矩形 6"/>
          <p:cNvSpPr/>
          <p:nvPr/>
        </p:nvSpPr>
        <p:spPr>
          <a:xfrm>
            <a:off x="10120421" y="2032848"/>
            <a:ext cx="838691" cy="369332"/>
          </a:xfrm>
          <a:prstGeom prst="rect">
            <a:avLst/>
          </a:prstGeom>
        </p:spPr>
        <p:txBody>
          <a:bodyPr wrap="none">
            <a:spAutoFit/>
          </a:bodyPr>
          <a:lstStyle/>
          <a:p>
            <a:r>
              <a:rPr lang="en-US" altLang="zh-TW" smtClean="0">
                <a:latin typeface="+mn-lt"/>
              </a:rPr>
              <a:t>Device</a:t>
            </a:r>
            <a:endParaRPr lang="zh-TW" altLang="en-US">
              <a:latin typeface="+mn-lt"/>
            </a:endParaRPr>
          </a:p>
        </p:txBody>
      </p:sp>
      <p:sp>
        <p:nvSpPr>
          <p:cNvPr id="10" name="矩形 9"/>
          <p:cNvSpPr/>
          <p:nvPr/>
        </p:nvSpPr>
        <p:spPr>
          <a:xfrm>
            <a:off x="7909895" y="2073560"/>
            <a:ext cx="620683" cy="369332"/>
          </a:xfrm>
          <a:prstGeom prst="rect">
            <a:avLst/>
          </a:prstGeom>
        </p:spPr>
        <p:txBody>
          <a:bodyPr wrap="none">
            <a:spAutoFit/>
          </a:bodyPr>
          <a:lstStyle/>
          <a:p>
            <a:r>
              <a:rPr lang="en-US" altLang="zh-TW" smtClean="0">
                <a:latin typeface="+mn-lt"/>
              </a:rPr>
              <a:t>Host</a:t>
            </a:r>
            <a:endParaRPr lang="zh-TW" altLang="en-US">
              <a:latin typeface="+mn-lt"/>
            </a:endParaRPr>
          </a:p>
        </p:txBody>
      </p:sp>
      <p:sp>
        <p:nvSpPr>
          <p:cNvPr id="11" name="矩形 10"/>
          <p:cNvSpPr/>
          <p:nvPr/>
        </p:nvSpPr>
        <p:spPr>
          <a:xfrm>
            <a:off x="8040216" y="4889162"/>
            <a:ext cx="556563" cy="369332"/>
          </a:xfrm>
          <a:prstGeom prst="rect">
            <a:avLst/>
          </a:prstGeom>
        </p:spPr>
        <p:txBody>
          <a:bodyPr wrap="none">
            <a:spAutoFit/>
          </a:bodyPr>
          <a:lstStyle/>
          <a:p>
            <a:r>
              <a:rPr lang="en-US" altLang="zh-TW" smtClean="0">
                <a:latin typeface="+mn-lt"/>
              </a:rPr>
              <a:t>Gcc</a:t>
            </a:r>
            <a:endParaRPr lang="zh-TW" altLang="en-US">
              <a:latin typeface="+mn-lt"/>
            </a:endParaRPr>
          </a:p>
        </p:txBody>
      </p:sp>
      <p:sp>
        <p:nvSpPr>
          <p:cNvPr id="12" name="矩形 11"/>
          <p:cNvSpPr/>
          <p:nvPr/>
        </p:nvSpPr>
        <p:spPr>
          <a:xfrm>
            <a:off x="10402549" y="4952737"/>
            <a:ext cx="1313180" cy="369332"/>
          </a:xfrm>
          <a:prstGeom prst="rect">
            <a:avLst/>
          </a:prstGeom>
        </p:spPr>
        <p:txBody>
          <a:bodyPr wrap="none">
            <a:spAutoFit/>
          </a:bodyPr>
          <a:lstStyle/>
          <a:p>
            <a:r>
              <a:rPr lang="en-US" altLang="zh-TW" smtClean="0">
                <a:latin typeface="+mn-lt"/>
              </a:rPr>
              <a:t>Nvcc, Nvrtc</a:t>
            </a:r>
            <a:endParaRPr lang="zh-TW" altLang="en-US">
              <a:latin typeface="+mn-lt"/>
            </a:endParaRPr>
          </a:p>
        </p:txBody>
      </p:sp>
    </p:spTree>
    <p:extLst>
      <p:ext uri="{BB962C8B-B14F-4D97-AF65-F5344CB8AC3E}">
        <p14:creationId xmlns:p14="http://schemas.microsoft.com/office/powerpoint/2010/main" val="37780507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原創">
  <a:themeElements>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自訂 1">
      <a:majorFont>
        <a:latin typeface="Times New Roman"/>
        <a:ea typeface="標楷體"/>
        <a:cs typeface=""/>
      </a:majorFont>
      <a:minorFont>
        <a:latin typeface="Times New Roman"/>
        <a:ea typeface="標楷體"/>
        <a:cs typeface=""/>
      </a:minorFont>
    </a:fontScheme>
    <a:fmtScheme name="原創">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ppt/theme/themeOverride2.xml><?xml version="1.0" encoding="utf-8"?>
<a:themeOverride xmlns:a="http://schemas.openxmlformats.org/drawingml/2006/main">
  <a:clrScheme name="原創">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themeOverride>
</file>

<file path=docProps/app.xml><?xml version="1.0" encoding="utf-8"?>
<Properties xmlns="http://schemas.openxmlformats.org/officeDocument/2006/extended-properties" xmlns:vt="http://schemas.openxmlformats.org/officeDocument/2006/docPropsVTypes">
  <Template/>
  <TotalTime>429714</TotalTime>
  <Words>1151</Words>
  <Application>Microsoft Office PowerPoint</Application>
  <PresentationFormat>寬螢幕</PresentationFormat>
  <Paragraphs>253</Paragraphs>
  <Slides>21</Slides>
  <Notes>4</Notes>
  <HiddenSlides>0</HiddenSlides>
  <MMClips>0</MMClips>
  <ScaleCrop>false</ScaleCrop>
  <HeadingPairs>
    <vt:vector size="6" baseType="variant">
      <vt:variant>
        <vt:lpstr>使用字型</vt:lpstr>
      </vt:variant>
      <vt:variant>
        <vt:i4>14</vt:i4>
      </vt:variant>
      <vt:variant>
        <vt:lpstr>佈景主題</vt:lpstr>
      </vt:variant>
      <vt:variant>
        <vt:i4>1</vt:i4>
      </vt:variant>
      <vt:variant>
        <vt:lpstr>投影片標題</vt:lpstr>
      </vt:variant>
      <vt:variant>
        <vt:i4>21</vt:i4>
      </vt:variant>
    </vt:vector>
  </HeadingPairs>
  <TitlesOfParts>
    <vt:vector size="36" baseType="lpstr">
      <vt:lpstr>Arial Unicode MS</vt:lpstr>
      <vt:lpstr>STXingkai</vt:lpstr>
      <vt:lpstr>超世紀波卡體一空陰</vt:lpstr>
      <vt:lpstr>新細明體</vt:lpstr>
      <vt:lpstr>標楷體</vt:lpstr>
      <vt:lpstr>Arial</vt:lpstr>
      <vt:lpstr>Berlin Sans FB Demi</vt:lpstr>
      <vt:lpstr>Bookman Old Style</vt:lpstr>
      <vt:lpstr>Brush Script MT</vt:lpstr>
      <vt:lpstr>Calibri</vt:lpstr>
      <vt:lpstr>Cambria Math</vt:lpstr>
      <vt:lpstr>Times New Roman</vt:lpstr>
      <vt:lpstr>Wingdings</vt:lpstr>
      <vt:lpstr>Wingdings 3</vt:lpstr>
      <vt:lpstr>原創</vt:lpstr>
      <vt:lpstr>NCHC GPU Hackathorn - Accelerated Multi-reference Alignment</vt:lpstr>
      <vt:lpstr>Cryo-EM Image Processing</vt:lpstr>
      <vt:lpstr>Reference-free alignment [1] </vt:lpstr>
      <vt:lpstr>Reference-based alignment</vt:lpstr>
      <vt:lpstr>Aligment Step [1,6,7]</vt:lpstr>
      <vt:lpstr>TWCC</vt:lpstr>
      <vt:lpstr>NVTX and Nsight System</vt:lpstr>
      <vt:lpstr>Implementation: MPI and CUDA</vt:lpstr>
      <vt:lpstr>SIMT (Single Instruction, Multiple Thread)</vt:lpstr>
      <vt:lpstr>MPI+CUDA</vt:lpstr>
      <vt:lpstr>Fetch data</vt:lpstr>
      <vt:lpstr>Data Layout</vt:lpstr>
      <vt:lpstr>Batch operation for computing cross correlation</vt:lpstr>
      <vt:lpstr>Parallel reduction to find optimal params</vt:lpstr>
      <vt:lpstr>Averaging using CuPy</vt:lpstr>
      <vt:lpstr>Writing to disk</vt:lpstr>
      <vt:lpstr>Benchmark</vt:lpstr>
      <vt:lpstr>Benchmark</vt:lpstr>
      <vt:lpstr>Future work</vt:lpstr>
      <vt:lpstr>References</vt:lpstr>
      <vt:lpstr>Appendix</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投影片 1</dc:title>
  <dc:creator>arryz</dc:creator>
  <cp:lastModifiedBy>phonchi</cp:lastModifiedBy>
  <cp:revision>6302</cp:revision>
  <cp:lastPrinted>2020-10-19T13:25:05Z</cp:lastPrinted>
  <dcterms:created xsi:type="dcterms:W3CDTF">2008-09-09T01:56:11Z</dcterms:created>
  <dcterms:modified xsi:type="dcterms:W3CDTF">2020-10-20T08:36:29Z</dcterms:modified>
</cp:coreProperties>
</file>