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80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72" r:id="rId13"/>
    <p:sldId id="273" r:id="rId14"/>
    <p:sldId id="274" r:id="rId15"/>
    <p:sldId id="268" r:id="rId16"/>
    <p:sldId id="270" r:id="rId17"/>
    <p:sldId id="271" r:id="rId18"/>
    <p:sldId id="269" r:id="rId19"/>
    <p:sldId id="275" r:id="rId20"/>
    <p:sldId id="276" r:id="rId21"/>
    <p:sldId id="277" r:id="rId22"/>
    <p:sldId id="279" r:id="rId23"/>
    <p:sldId id="278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1" autoAdjust="0"/>
    <p:restoredTop sz="90136" autoAdjust="0"/>
  </p:normalViewPr>
  <p:slideViewPr>
    <p:cSldViewPr snapToGrid="0">
      <p:cViewPr varScale="1">
        <p:scale>
          <a:sx n="61" d="100"/>
          <a:sy n="61" d="100"/>
        </p:scale>
        <p:origin x="3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3B605-FCB0-4F10-ACEC-2B344C3D8EBE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83EEAE-CF59-4F72-A8A6-CA02B6781E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9030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這跟一般的問題不太依樣，例如說我們在</a:t>
            </a:r>
            <a:r>
              <a:rPr lang="en-US" altLang="zh-TW" dirty="0"/>
              <a:t>train CNN</a:t>
            </a:r>
            <a:r>
              <a:rPr lang="zh-TW" altLang="en-US" dirty="0"/>
              <a:t>的時候，我們把一張圖片丟到模型中就可以很立即性的去跟正確答案對答案。</a:t>
            </a:r>
            <a:endParaRPr lang="en-US" altLang="zh-TW" dirty="0"/>
          </a:p>
          <a:p>
            <a:r>
              <a:rPr lang="zh-TW" altLang="en-US" dirty="0"/>
              <a:t>但是這種問題你需要透過一個</a:t>
            </a:r>
            <a:r>
              <a:rPr lang="en-US" altLang="zh-TW" dirty="0"/>
              <a:t>sequence of action</a:t>
            </a:r>
            <a:r>
              <a:rPr lang="zh-TW" altLang="en-US" dirty="0"/>
              <a:t>，才能得到最終的結果</a:t>
            </a:r>
            <a:r>
              <a:rPr lang="en-US" altLang="zh-TW" dirty="0"/>
              <a:t>:</a:t>
            </a:r>
            <a:r>
              <a:rPr lang="zh-TW" altLang="en-US" dirty="0"/>
              <a:t>贏或是輸。或是像是下圍棋，這種需要透過一連串的行為與環境去互動，才能得到結果的問題，就是在中間的的步驟，每個行為能得到的暗示 是很少的，那我們要怎麼去幫中間的步驟訂製它的價值，進而找到一個</a:t>
            </a:r>
            <a:r>
              <a:rPr lang="en-US" altLang="zh-TW" dirty="0"/>
              <a:t>policy</a:t>
            </a:r>
            <a:r>
              <a:rPr lang="zh-TW" altLang="en-US" dirty="0"/>
              <a:t>去使得在每個</a:t>
            </a:r>
            <a:r>
              <a:rPr lang="en-US" altLang="zh-TW" dirty="0"/>
              <a:t>state</a:t>
            </a:r>
            <a:r>
              <a:rPr lang="zh-TW" altLang="en-US" dirty="0"/>
              <a:t>，我們可以找到一個</a:t>
            </a:r>
            <a:r>
              <a:rPr lang="en-US" altLang="zh-TW" dirty="0"/>
              <a:t>action</a:t>
            </a:r>
            <a:r>
              <a:rPr lang="zh-TW" altLang="en-US" dirty="0"/>
              <a:t>，可以使得你的勝率最終勝率最高，這就是我們今天要回答的第一個問題。</a:t>
            </a:r>
            <a:endParaRPr lang="en-US" altLang="zh-TW" dirty="0"/>
          </a:p>
          <a:p>
            <a:r>
              <a:rPr lang="zh-TW" altLang="en-US" dirty="0"/>
              <a:t>而當我們觀察，例如說這個過山車的例子，我們需要一些隨機性去探索可能性，但是我們也需要保留一些好的猜測，去引導我們比較快走到終點，那個</a:t>
            </a:r>
            <a:r>
              <a:rPr lang="en-US" altLang="zh-TW" dirty="0"/>
              <a:t>exploration </a:t>
            </a:r>
            <a:r>
              <a:rPr lang="zh-TW" altLang="en-US" dirty="0"/>
              <a:t>跟 </a:t>
            </a:r>
            <a:r>
              <a:rPr lang="en-US" altLang="zh-TW" dirty="0" err="1"/>
              <a:t>explotation</a:t>
            </a:r>
            <a:r>
              <a:rPr lang="zh-TW" altLang="en-US" dirty="0"/>
              <a:t>之間，我們要怎麼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3EEAE-CF59-4F72-A8A6-CA02B6781E5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3898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那我們應該會很好奇，為什麼這個</a:t>
            </a:r>
            <a:r>
              <a:rPr lang="en-US" altLang="zh-TW" dirty="0"/>
              <a:t>total reward</a:t>
            </a:r>
            <a:r>
              <a:rPr lang="zh-TW" altLang="en-US" dirty="0"/>
              <a:t>，他需要用一個</a:t>
            </a:r>
            <a:r>
              <a:rPr lang="en-US" altLang="zh-TW" dirty="0"/>
              <a:t>discount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3EEAE-CF59-4F72-A8A6-CA02B6781E5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6490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假設今天我們今天已經收集到了一些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3EEAE-CF59-4F72-A8A6-CA02B6781E5B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0607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931AC3-336F-4763-86EE-F7AF9F25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DB3DA6A-E930-4E65-BCA8-12B606D77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D65F7B-D9F7-4855-B5B1-857E93583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713C-5E54-474F-BAF4-15C84D78271C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0752D7-6BE9-479A-8556-1EF4DF8C1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395F5A-BD2F-4107-BABB-AC6AC975E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EFFE-19B8-487F-AB72-7A48959FB0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463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0B782E-2B83-407A-B79E-2468BB0AA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671B4B6-B308-464D-870B-C21ED3839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4E53F6-9456-4AE4-97B4-E9F5DA84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713C-5E54-474F-BAF4-15C84D78271C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624FF6-8AA3-49D7-87D9-2DFAF2DB6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BFAF28-47EF-4F61-A7D0-7C961B7DD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EFFE-19B8-487F-AB72-7A48959FB0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898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2C0CFDB-4495-4DEC-A40D-72685AB8E2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AB00F14-870D-42AD-858B-D8338A661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9E656E-6132-4242-8C19-1F9C3A123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713C-5E54-474F-BAF4-15C84D78271C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C55052-5968-4BCD-BB60-0C072D603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985C39-62E9-463C-A962-B0C7CA467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EFFE-19B8-487F-AB72-7A48959FB0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0084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A05CA5-4F2D-4FD4-AD72-11375C145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FDBB54-8767-4ED4-A8FF-2E234E46B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BE36F2-1C02-47F8-AFD2-486BFC4F4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713C-5E54-474F-BAF4-15C84D78271C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396909-D964-4BF1-A6D5-AAE8D632F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B05596-950F-4E66-A82F-54D610D9A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EFFE-19B8-487F-AB72-7A48959FB0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528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E84FE3-4707-44ED-803F-4124D5A40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1E8FA1B-4112-47CE-9EB1-C496DFEF8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8284D3-DD1C-48D6-A3B6-BDBCDCEAB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713C-5E54-474F-BAF4-15C84D78271C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6B43CC-3694-4861-92B9-780852EC2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AA9B0E-40D3-4328-8E18-ABE0D5137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EFFE-19B8-487F-AB72-7A48959FB0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5934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21434B-AD51-4C11-A806-907126B1F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B1AFDD-C62A-496D-B588-4B3801495E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410196B-02A0-4DC2-B2CB-3A218D18A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512AE53-83CE-4B96-A0E4-C172E8F1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713C-5E54-474F-BAF4-15C84D78271C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A52C2C1-F794-4BC9-B38A-B3AD3B519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FAF2670-5969-4D76-A674-F87566434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EFFE-19B8-487F-AB72-7A48959FB0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2561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4816FF-C564-4AF7-B4D2-8C586CDC3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EDF75C-1F45-482B-883F-BA8F9D0EE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25A520D-BF7D-4A67-B50C-02DA95D64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60BF5FC-04E0-4967-85A6-FAF2534678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DD7FBD5-A520-4F90-885E-18BED0E9EE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1EF7838-1F04-4B41-8BC3-FBAFB6D35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713C-5E54-474F-BAF4-15C84D78271C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F5FD771-6DDD-4E40-80AB-11F69170A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D26F643-919B-4B57-8CDD-EA0EC0FDA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EFFE-19B8-487F-AB72-7A48959FB0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6715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8DC857-8B3F-46C2-A555-65271D77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9F3FDD4-2619-4495-AE6D-4CC962672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713C-5E54-474F-BAF4-15C84D78271C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86DE858-B365-4092-9E18-520F7EC5E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6EE0062-A8ED-4D54-BBE7-008AE11CF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EFFE-19B8-487F-AB72-7A48959FB0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4357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D055EB6-DB2C-49C5-9637-44FD2DA62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713C-5E54-474F-BAF4-15C84D78271C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01905A3-E7E9-41FF-98EB-DECFF6B89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5643B29-76BC-4A79-B430-581FE7CA5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EFFE-19B8-487F-AB72-7A48959FB0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5108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8710A6-12E8-4BAF-8C32-FC13AD947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E4D446-580E-485F-8DBD-2B1ABEDB4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9805AC4-F2B0-4B9A-8913-E44700620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84278D6-EA2A-4D72-BA17-2A8B41BE8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713C-5E54-474F-BAF4-15C84D78271C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ADE0824-E4C1-4EBC-A75E-4C7CD7223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6FAA0DD-196C-487E-AEBA-5A55F81BB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EFFE-19B8-487F-AB72-7A48959FB0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4855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3B916A-97AA-41F8-8A3E-92FF915BC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4F0450F-BD09-4710-A6F6-10156A134E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4E128DA-0EB0-489C-97EB-47091E515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C1AD052-BEC7-404C-A09B-E860A2D3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713C-5E54-474F-BAF4-15C84D78271C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2F840C2-F3CC-42B5-8CD7-D33112C26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A11B696-9BBC-480E-A3D3-E0C2EFA53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EFFE-19B8-487F-AB72-7A48959FB0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1155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02F934E-07D8-4A25-9177-E8FF3F799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34CCAA5-FB81-4649-8D68-2221F222A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6A0A06-C7A5-4211-A578-DBE9D2C089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1713C-5E54-474F-BAF4-15C84D78271C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6A8641-21A7-4F1F-AA24-CC9E6E03A2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7914F2-A9F3-4203-95FA-377597172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4EFFE-19B8-487F-AB72-7A48959FB0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9034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0.png"/><Relationship Id="rId7" Type="http://schemas.openxmlformats.org/officeDocument/2006/relationships/image" Target="../media/image62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0.png"/><Relationship Id="rId7" Type="http://schemas.openxmlformats.org/officeDocument/2006/relationships/image" Target="../media/image740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0.png"/><Relationship Id="rId5" Type="http://schemas.openxmlformats.org/officeDocument/2006/relationships/image" Target="../media/image720.png"/><Relationship Id="rId4" Type="http://schemas.openxmlformats.org/officeDocument/2006/relationships/image" Target="../media/image7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oghfmdN8trI?controls=0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80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.png"/><Relationship Id="rId5" Type="http://schemas.openxmlformats.org/officeDocument/2006/relationships/image" Target="../media/image170.png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18" Type="http://schemas.openxmlformats.org/officeDocument/2006/relationships/image" Target="../media/image5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12" Type="http://schemas.openxmlformats.org/officeDocument/2006/relationships/image" Target="../media/image45.png"/><Relationship Id="rId17" Type="http://schemas.openxmlformats.org/officeDocument/2006/relationships/image" Target="../media/image18.png"/><Relationship Id="rId2" Type="http://schemas.openxmlformats.org/officeDocument/2006/relationships/video" Target="../media/media1.mp4"/><Relationship Id="rId16" Type="http://schemas.openxmlformats.org/officeDocument/2006/relationships/image" Target="../media/image49.png"/><Relationship Id="rId1" Type="http://schemas.microsoft.com/office/2007/relationships/media" Target="../media/media1.mp4"/><Relationship Id="rId6" Type="http://schemas.openxmlformats.org/officeDocument/2006/relationships/image" Target="../media/image37.png"/><Relationship Id="rId11" Type="http://schemas.openxmlformats.org/officeDocument/2006/relationships/image" Target="../media/image44.png"/><Relationship Id="rId5" Type="http://schemas.openxmlformats.org/officeDocument/2006/relationships/image" Target="../media/image40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4" Type="http://schemas.openxmlformats.org/officeDocument/2006/relationships/image" Target="../media/image31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498124-0C13-4187-8235-608E669DA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RL introduction and AlphaGo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C841FB9-4823-4C9A-ACE2-033D656C91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陳慶豐</a:t>
            </a:r>
          </a:p>
        </p:txBody>
      </p:sp>
    </p:spTree>
    <p:extLst>
      <p:ext uri="{BB962C8B-B14F-4D97-AF65-F5344CB8AC3E}">
        <p14:creationId xmlns:p14="http://schemas.microsoft.com/office/powerpoint/2010/main" val="1960070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7433EB-6AB3-487D-B01C-F5DF96097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Q-learning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6D84AD3-C549-4959-85B7-5695BE217CAF}"/>
                  </a:ext>
                </a:extLst>
              </p:cNvPr>
              <p:cNvSpPr/>
              <p:nvPr/>
            </p:nvSpPr>
            <p:spPr>
              <a:xfrm>
                <a:off x="1423549" y="3939421"/>
                <a:ext cx="3434658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sup>
                        </m:sSup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p>
                                      <m:s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6D84AD3-C549-4959-85B7-5695BE217C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549" y="3939421"/>
                <a:ext cx="3434658" cy="404983"/>
              </a:xfrm>
              <a:prstGeom prst="rect">
                <a:avLst/>
              </a:prstGeom>
              <a:blipFill>
                <a:blip r:embed="rId2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D9FF37F5-D874-41AC-A08C-2AA3B353D31F}"/>
                  </a:ext>
                </a:extLst>
              </p:cNvPr>
              <p:cNvSpPr txBox="1"/>
              <p:nvPr/>
            </p:nvSpPr>
            <p:spPr>
              <a:xfrm>
                <a:off x="1423549" y="4333548"/>
                <a:ext cx="4521687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where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b="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D9FF37F5-D874-41AC-A08C-2AA3B353D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549" y="4333548"/>
                <a:ext cx="4521687" cy="370230"/>
              </a:xfrm>
              <a:prstGeom prst="rect">
                <a:avLst/>
              </a:prstGeom>
              <a:blipFill>
                <a:blip r:embed="rId3"/>
                <a:stretch>
                  <a:fillRect l="-1215" t="-8197" b="-262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45220077-6533-47AC-8332-2694BF89B50C}"/>
              </a:ext>
            </a:extLst>
          </p:cNvPr>
          <p:cNvSpPr/>
          <p:nvPr/>
        </p:nvSpPr>
        <p:spPr>
          <a:xfrm>
            <a:off x="1423549" y="3559149"/>
            <a:ext cx="1486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by minimizing</a:t>
            </a:r>
            <a:endParaRPr lang="zh-TW" altLang="en-US" dirty="0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55BE4036-D1BE-48E0-907C-D8AA685745CD}"/>
              </a:ext>
            </a:extLst>
          </p:cNvPr>
          <p:cNvSpPr/>
          <p:nvPr/>
        </p:nvSpPr>
        <p:spPr>
          <a:xfrm>
            <a:off x="8644380" y="5644632"/>
            <a:ext cx="886119" cy="78941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0D833FC7-9676-427D-93FA-2E946C81BFA8}"/>
              </a:ext>
            </a:extLst>
          </p:cNvPr>
          <p:cNvSpPr/>
          <p:nvPr/>
        </p:nvSpPr>
        <p:spPr>
          <a:xfrm>
            <a:off x="7542072" y="4560774"/>
            <a:ext cx="886119" cy="78941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450CD975-DD56-4DF6-9322-4F53B62A1D29}"/>
              </a:ext>
            </a:extLst>
          </p:cNvPr>
          <p:cNvSpPr/>
          <p:nvPr/>
        </p:nvSpPr>
        <p:spPr>
          <a:xfrm>
            <a:off x="9719166" y="4560774"/>
            <a:ext cx="886119" cy="78941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89033872-2843-4DC3-BE21-F759C9F1ECE9}"/>
              </a:ext>
            </a:extLst>
          </p:cNvPr>
          <p:cNvSpPr/>
          <p:nvPr/>
        </p:nvSpPr>
        <p:spPr>
          <a:xfrm>
            <a:off x="8616858" y="3476916"/>
            <a:ext cx="886119" cy="78941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7CD04984-A5BB-46A2-9C8F-7BAC91B53268}"/>
              </a:ext>
            </a:extLst>
          </p:cNvPr>
          <p:cNvSpPr/>
          <p:nvPr/>
        </p:nvSpPr>
        <p:spPr>
          <a:xfrm>
            <a:off x="7515978" y="2503771"/>
            <a:ext cx="886119" cy="78941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880802DC-5F95-4125-972B-BE92E0B41322}"/>
              </a:ext>
            </a:extLst>
          </p:cNvPr>
          <p:cNvSpPr/>
          <p:nvPr/>
        </p:nvSpPr>
        <p:spPr>
          <a:xfrm>
            <a:off x="6413670" y="1419913"/>
            <a:ext cx="886119" cy="78941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2.5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0385F358-AD9B-4C90-8F3C-86FCDE221F15}"/>
              </a:ext>
            </a:extLst>
          </p:cNvPr>
          <p:cNvSpPr/>
          <p:nvPr/>
        </p:nvSpPr>
        <p:spPr>
          <a:xfrm>
            <a:off x="9837780" y="2503771"/>
            <a:ext cx="886119" cy="78941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0DA440E3-8159-4625-9436-3AF52C65B523}"/>
              </a:ext>
            </a:extLst>
          </p:cNvPr>
          <p:cNvSpPr/>
          <p:nvPr/>
        </p:nvSpPr>
        <p:spPr>
          <a:xfrm>
            <a:off x="8711238" y="1236917"/>
            <a:ext cx="886119" cy="78941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B77B3A3F-4152-4AAF-A271-A60FAA856086}"/>
              </a:ext>
            </a:extLst>
          </p:cNvPr>
          <p:cNvSpPr/>
          <p:nvPr/>
        </p:nvSpPr>
        <p:spPr>
          <a:xfrm>
            <a:off x="10723899" y="1419174"/>
            <a:ext cx="886119" cy="78941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C0B91834-00DF-4867-A68E-37568219891B}"/>
              </a:ext>
            </a:extLst>
          </p:cNvPr>
          <p:cNvSpPr/>
          <p:nvPr/>
        </p:nvSpPr>
        <p:spPr>
          <a:xfrm>
            <a:off x="10723899" y="3483865"/>
            <a:ext cx="886119" cy="78941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1.5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62131B4A-9401-4CD7-BBAF-55DC54907434}"/>
              </a:ext>
            </a:extLst>
          </p:cNvPr>
          <p:cNvCxnSpPr>
            <a:cxnSpLocks/>
            <a:stCxn id="24" idx="7"/>
            <a:endCxn id="26" idx="4"/>
          </p:cNvCxnSpPr>
          <p:nvPr/>
        </p:nvCxnSpPr>
        <p:spPr>
          <a:xfrm flipV="1">
            <a:off x="9400730" y="5350184"/>
            <a:ext cx="761496" cy="41005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D0B1EAEF-E814-40D3-A638-DF0BA5738810}"/>
              </a:ext>
            </a:extLst>
          </p:cNvPr>
          <p:cNvCxnSpPr>
            <a:cxnSpLocks/>
          </p:cNvCxnSpPr>
          <p:nvPr/>
        </p:nvCxnSpPr>
        <p:spPr>
          <a:xfrm flipH="1" flipV="1">
            <a:off x="9351168" y="4146390"/>
            <a:ext cx="508180" cy="5750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31B07B70-7D86-4890-ABC4-8AFE14B36989}"/>
              </a:ext>
            </a:extLst>
          </p:cNvPr>
          <p:cNvCxnSpPr>
            <a:cxnSpLocks/>
            <a:stCxn id="27" idx="1"/>
            <a:endCxn id="28" idx="5"/>
          </p:cNvCxnSpPr>
          <p:nvPr/>
        </p:nvCxnSpPr>
        <p:spPr>
          <a:xfrm flipH="1" flipV="1">
            <a:off x="8272328" y="3177575"/>
            <a:ext cx="474299" cy="4149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B6EC610A-CC84-4AC0-A7E1-E29252E5B22F}"/>
              </a:ext>
            </a:extLst>
          </p:cNvPr>
          <p:cNvCxnSpPr>
            <a:cxnSpLocks/>
            <a:stCxn id="28" idx="7"/>
          </p:cNvCxnSpPr>
          <p:nvPr/>
        </p:nvCxnSpPr>
        <p:spPr>
          <a:xfrm flipV="1">
            <a:off x="8272328" y="2026327"/>
            <a:ext cx="787589" cy="5930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7C5ADDF1-94D3-406E-8EFE-28B1FB816083}"/>
              </a:ext>
            </a:extLst>
          </p:cNvPr>
          <p:cNvCxnSpPr>
            <a:stCxn id="24" idx="1"/>
            <a:endCxn id="25" idx="5"/>
          </p:cNvCxnSpPr>
          <p:nvPr/>
        </p:nvCxnSpPr>
        <p:spPr>
          <a:xfrm flipH="1" flipV="1">
            <a:off x="8298422" y="5234578"/>
            <a:ext cx="475727" cy="525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5FFBF50C-289F-4042-B2FD-DC20DC40155D}"/>
              </a:ext>
            </a:extLst>
          </p:cNvPr>
          <p:cNvCxnSpPr>
            <a:cxnSpLocks/>
            <a:stCxn id="26" idx="7"/>
            <a:endCxn id="33" idx="4"/>
          </p:cNvCxnSpPr>
          <p:nvPr/>
        </p:nvCxnSpPr>
        <p:spPr>
          <a:xfrm flipV="1">
            <a:off x="10475516" y="4273275"/>
            <a:ext cx="691443" cy="403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87628FBD-06FF-4CFB-97C1-9F1659CEB6A5}"/>
              </a:ext>
            </a:extLst>
          </p:cNvPr>
          <p:cNvCxnSpPr>
            <a:cxnSpLocks/>
            <a:stCxn id="30" idx="5"/>
            <a:endCxn id="33" idx="1"/>
          </p:cNvCxnSpPr>
          <p:nvPr/>
        </p:nvCxnSpPr>
        <p:spPr>
          <a:xfrm>
            <a:off x="10594130" y="3177575"/>
            <a:ext cx="259538" cy="421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2328DD6A-1BBC-4F41-B55D-5596E6279082}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0594130" y="2208584"/>
            <a:ext cx="482608" cy="410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BE8C2C1A-80B5-4B98-AC03-DDFA7EB08B8B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7067349" y="2168132"/>
            <a:ext cx="578398" cy="451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F3CF03B5-AE1A-4D3D-BFCD-90B37434727E}"/>
                  </a:ext>
                </a:extLst>
              </p:cNvPr>
              <p:cNvSpPr txBox="1"/>
              <p:nvPr/>
            </p:nvSpPr>
            <p:spPr>
              <a:xfrm>
                <a:off x="812057" y="1548063"/>
                <a:ext cx="1159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Initialize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zh-TW" b="0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F3CF03B5-AE1A-4D3D-BFCD-90B374347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57" y="1548063"/>
                <a:ext cx="1159035" cy="369332"/>
              </a:xfrm>
              <a:prstGeom prst="rect">
                <a:avLst/>
              </a:prstGeom>
              <a:blipFill>
                <a:blip r:embed="rId4"/>
                <a:stretch>
                  <a:fillRect l="-4211" t="-9836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文字方塊 36">
            <a:extLst>
              <a:ext uri="{FF2B5EF4-FFF2-40B4-BE49-F238E27FC236}">
                <a16:creationId xmlns:a16="http://schemas.microsoft.com/office/drawing/2014/main" id="{E135239D-AC1A-4415-A340-E4A071029AFF}"/>
              </a:ext>
            </a:extLst>
          </p:cNvPr>
          <p:cNvSpPr txBox="1"/>
          <p:nvPr/>
        </p:nvSpPr>
        <p:spPr>
          <a:xfrm>
            <a:off x="812056" y="1868677"/>
            <a:ext cx="2658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0" dirty="0"/>
              <a:t>Repeat (for each episode):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34AE32F3-92D3-44A9-A01F-F345B3B3D2AF}"/>
                  </a:ext>
                </a:extLst>
              </p:cNvPr>
              <p:cNvSpPr txBox="1"/>
              <p:nvPr/>
            </p:nvSpPr>
            <p:spPr>
              <a:xfrm>
                <a:off x="1177267" y="2209088"/>
                <a:ext cx="2298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1. Given i</a:t>
                </a:r>
                <a:r>
                  <a:rPr lang="en-US" altLang="zh-TW" b="0" dirty="0"/>
                  <a:t>nitial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TW" b="0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34AE32F3-92D3-44A9-A01F-F345B3B3D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267" y="2209088"/>
                <a:ext cx="2298706" cy="369332"/>
              </a:xfrm>
              <a:prstGeom prst="rect">
                <a:avLst/>
              </a:prstGeom>
              <a:blipFill>
                <a:blip r:embed="rId5"/>
                <a:stretch>
                  <a:fillRect l="-2122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E2B5F962-B544-46D3-B690-9BCF89B410D8}"/>
                  </a:ext>
                </a:extLst>
              </p:cNvPr>
              <p:cNvSpPr txBox="1"/>
              <p:nvPr/>
            </p:nvSpPr>
            <p:spPr>
              <a:xfrm>
                <a:off x="1177267" y="2556962"/>
                <a:ext cx="50289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2. Stimulate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zh-TW" altLang="en-US" b="0" dirty="0"/>
                  <a:t> </a:t>
                </a:r>
                <a:r>
                  <a:rPr lang="en-US" altLang="zh-TW" b="0" dirty="0"/>
                  <a:t>by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TW" altLang="en-US" b="0" dirty="0"/>
                  <a:t> </a:t>
                </a:r>
                <a:r>
                  <a:rPr lang="en-US" altLang="zh-TW" b="0" dirty="0"/>
                  <a:t>and random step.</a:t>
                </a:r>
              </a:p>
            </p:txBody>
          </p:sp>
        </mc:Choice>
        <mc:Fallback xmlns="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E2B5F962-B544-46D3-B690-9BCF89B41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267" y="2556962"/>
                <a:ext cx="5028941" cy="369332"/>
              </a:xfrm>
              <a:prstGeom prst="rect">
                <a:avLst/>
              </a:prstGeom>
              <a:blipFill>
                <a:blip r:embed="rId6"/>
                <a:stretch>
                  <a:fillRect l="-970" t="-8197" r="-485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866C1D72-0662-4BC3-888B-160D79D00812}"/>
                  </a:ext>
                </a:extLst>
              </p:cNvPr>
              <p:cNvSpPr txBox="1"/>
              <p:nvPr/>
            </p:nvSpPr>
            <p:spPr>
              <a:xfrm>
                <a:off x="1177267" y="2902488"/>
                <a:ext cx="4383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3. Add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zh-TW" dirty="0"/>
                  <a:t> to Q table. </a:t>
                </a:r>
                <a:endParaRPr lang="en-US" altLang="zh-TW" b="0" dirty="0"/>
              </a:p>
            </p:txBody>
          </p:sp>
        </mc:Choice>
        <mc:Fallback xmlns="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866C1D72-0662-4BC3-888B-160D79D00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267" y="2902488"/>
                <a:ext cx="4383701" cy="369332"/>
              </a:xfrm>
              <a:prstGeom prst="rect">
                <a:avLst/>
              </a:prstGeom>
              <a:blipFill>
                <a:blip r:embed="rId7"/>
                <a:stretch>
                  <a:fillRect l="-1113" t="-8197" r="-41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E17AF115-454E-4204-804C-BD699770413C}"/>
                  </a:ext>
                </a:extLst>
              </p:cNvPr>
              <p:cNvSpPr txBox="1"/>
              <p:nvPr/>
            </p:nvSpPr>
            <p:spPr>
              <a:xfrm>
                <a:off x="1177267" y="3226556"/>
                <a:ext cx="618579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4. Train Q function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p>
                        </m:sSup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 to predict correct total reward</a:t>
                </a:r>
                <a:endParaRPr lang="en-US" altLang="zh-TW" b="0" dirty="0"/>
              </a:p>
            </p:txBody>
          </p:sp>
        </mc:Choice>
        <mc:Fallback xmlns="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E17AF115-454E-4204-804C-BD6997704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267" y="3226556"/>
                <a:ext cx="6185796" cy="370230"/>
              </a:xfrm>
              <a:prstGeom prst="rect">
                <a:avLst/>
              </a:prstGeom>
              <a:blipFill>
                <a:blip r:embed="rId8"/>
                <a:stretch>
                  <a:fillRect l="-788" t="-6557" b="-262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8CE5833E-9026-4546-A72E-CD97BA419A45}"/>
                  </a:ext>
                </a:extLst>
              </p:cNvPr>
              <p:cNvSpPr txBox="1"/>
              <p:nvPr/>
            </p:nvSpPr>
            <p:spPr>
              <a:xfrm>
                <a:off x="1177267" y="4703778"/>
                <a:ext cx="3367525" cy="5105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5. Set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𝑎𝑟𝑔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altLang="zh-TW" b="0" dirty="0"/>
              </a:p>
            </p:txBody>
          </p:sp>
        </mc:Choice>
        <mc:Fallback xmlns="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8CE5833E-9026-4546-A72E-CD97BA419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267" y="4703778"/>
                <a:ext cx="3367525" cy="510589"/>
              </a:xfrm>
              <a:prstGeom prst="rect">
                <a:avLst/>
              </a:prstGeom>
              <a:blipFill>
                <a:blip r:embed="rId9"/>
                <a:stretch>
                  <a:fillRect l="-1447" t="-48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456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1FD028-E539-4D5E-A3DF-2E821888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Alpha Go</a:t>
            </a:r>
            <a:endParaRPr lang="zh-TW" altLang="en-US" dirty="0"/>
          </a:p>
        </p:txBody>
      </p:sp>
      <p:pic>
        <p:nvPicPr>
          <p:cNvPr id="1026" name="Picture 2" descr="神奇！圍棋AI已經進化到會忽悠人？ | 天天要聞">
            <a:extLst>
              <a:ext uri="{FF2B5EF4-FFF2-40B4-BE49-F238E27FC236}">
                <a16:creationId xmlns:a16="http://schemas.microsoft.com/office/drawing/2014/main" id="{FEB42E5D-0720-4025-9BDA-5F74C7E23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008" y="1980652"/>
            <a:ext cx="4302822" cy="4283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A7924946-E23D-4CA1-84CB-5A3C7E02BA4F}"/>
                  </a:ext>
                </a:extLst>
              </p:cNvPr>
              <p:cNvSpPr txBox="1"/>
              <p:nvPr/>
            </p:nvSpPr>
            <p:spPr>
              <a:xfrm>
                <a:off x="393664" y="1812566"/>
                <a:ext cx="5940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→…→</m:t>
                    </m:r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A7924946-E23D-4CA1-84CB-5A3C7E02B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64" y="1812566"/>
                <a:ext cx="594017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EE7F30E-B3E5-45D2-B367-A8FF183A780E}"/>
                  </a:ext>
                </a:extLst>
              </p:cNvPr>
              <p:cNvSpPr/>
              <p:nvPr/>
            </p:nvSpPr>
            <p:spPr>
              <a:xfrm>
                <a:off x="393663" y="2238730"/>
                <a:ext cx="6466386" cy="3738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sSubSup>
                          <m:sSub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→…→</m:t>
                    </m:r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TW" dirty="0"/>
                  <a:t>: win</a:t>
                </a:r>
                <a:r>
                  <a:rPr lang="zh-TW" altLang="en-US" dirty="0"/>
                  <a:t> </a:t>
                </a: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EE7F30E-B3E5-45D2-B367-A8FF183A7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63" y="2238730"/>
                <a:ext cx="6466386" cy="373885"/>
              </a:xfrm>
              <a:prstGeom prst="rect">
                <a:avLst/>
              </a:prstGeom>
              <a:blipFill>
                <a:blip r:embed="rId4"/>
                <a:stretch>
                  <a:fillRect t="-6452" b="-241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9ADF948-0298-4529-AC0C-D187337F5F60}"/>
                  </a:ext>
                </a:extLst>
              </p:cNvPr>
              <p:cNvSpPr/>
              <p:nvPr/>
            </p:nvSpPr>
            <p:spPr>
              <a:xfrm>
                <a:off x="393663" y="3082151"/>
                <a:ext cx="66690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→…→</m:t>
                    </m:r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TW" dirty="0"/>
                  <a:t>: loss</a:t>
                </a:r>
                <a:r>
                  <a:rPr lang="zh-TW" altLang="en-US" dirty="0"/>
                  <a:t> </a:t>
                </a: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9ADF948-0298-4529-AC0C-D187337F5F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63" y="3082151"/>
                <a:ext cx="6669005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>
            <a:extLst>
              <a:ext uri="{FF2B5EF4-FFF2-40B4-BE49-F238E27FC236}">
                <a16:creationId xmlns:a16="http://schemas.microsoft.com/office/drawing/2014/main" id="{DA91BFE4-0113-4905-A0D5-EB68292260EB}"/>
              </a:ext>
            </a:extLst>
          </p:cNvPr>
          <p:cNvSpPr txBox="1"/>
          <p:nvPr/>
        </p:nvSpPr>
        <p:spPr>
          <a:xfrm>
            <a:off x="3364393" y="256373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5C4B86D-BF9E-431C-809F-6988572FC76B}"/>
              </a:ext>
            </a:extLst>
          </p:cNvPr>
          <p:cNvSpPr txBox="1"/>
          <p:nvPr/>
        </p:nvSpPr>
        <p:spPr>
          <a:xfrm>
            <a:off x="393663" y="4244379"/>
            <a:ext cx="6677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But what if we just can’t make good prediction through a single state?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F078FCB-4EDF-40CC-ACB3-C2C60905BFE7}"/>
              </a:ext>
            </a:extLst>
          </p:cNvPr>
          <p:cNvSpPr txBox="1"/>
          <p:nvPr/>
        </p:nvSpPr>
        <p:spPr>
          <a:xfrm>
            <a:off x="556320" y="38750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95E61F0A-B90F-4718-9DA9-898A22144F17}"/>
                  </a:ext>
                </a:extLst>
              </p:cNvPr>
              <p:cNvSpPr txBox="1"/>
              <p:nvPr/>
            </p:nvSpPr>
            <p:spPr>
              <a:xfrm>
                <a:off x="393663" y="3735904"/>
                <a:ext cx="5627631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Train a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dirty="0"/>
                  <a:t> and find which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TW" dirty="0"/>
                  <a:t> maximize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dirty="0"/>
                  <a:t>.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95E61F0A-B90F-4718-9DA9-898A22144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63" y="3735904"/>
                <a:ext cx="5627631" cy="370230"/>
              </a:xfrm>
              <a:prstGeom prst="rect">
                <a:avLst/>
              </a:prstGeom>
              <a:blipFill>
                <a:blip r:embed="rId6"/>
                <a:stretch>
                  <a:fillRect l="-975" t="-8197" r="-433" b="-262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橢圓 10">
            <a:extLst>
              <a:ext uri="{FF2B5EF4-FFF2-40B4-BE49-F238E27FC236}">
                <a16:creationId xmlns:a16="http://schemas.microsoft.com/office/drawing/2014/main" id="{1DED35D3-271C-46CA-BF4E-621FFB49B0F2}"/>
              </a:ext>
            </a:extLst>
          </p:cNvPr>
          <p:cNvSpPr/>
          <p:nvPr/>
        </p:nvSpPr>
        <p:spPr>
          <a:xfrm>
            <a:off x="8568965" y="4703974"/>
            <a:ext cx="197963" cy="2073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FBC2337D-1A1F-4F62-B21A-508130CD58B3}"/>
              </a:ext>
            </a:extLst>
          </p:cNvPr>
          <p:cNvSpPr/>
          <p:nvPr/>
        </p:nvSpPr>
        <p:spPr>
          <a:xfrm>
            <a:off x="8168761" y="4694546"/>
            <a:ext cx="197963" cy="2073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16D7E1F-E7FC-4307-BCBD-467FD0159702}"/>
              </a:ext>
            </a:extLst>
          </p:cNvPr>
          <p:cNvSpPr/>
          <p:nvPr/>
        </p:nvSpPr>
        <p:spPr>
          <a:xfrm>
            <a:off x="8568965" y="5097633"/>
            <a:ext cx="197963" cy="2073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6BC2C09B-DC72-419F-B711-7EE1811535D0}"/>
              </a:ext>
            </a:extLst>
          </p:cNvPr>
          <p:cNvSpPr/>
          <p:nvPr/>
        </p:nvSpPr>
        <p:spPr>
          <a:xfrm>
            <a:off x="10162915" y="5123646"/>
            <a:ext cx="197963" cy="2073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AD0FFAF0-0216-4ABB-8A39-5F1D8057EA27}"/>
              </a:ext>
            </a:extLst>
          </p:cNvPr>
          <p:cNvSpPr/>
          <p:nvPr/>
        </p:nvSpPr>
        <p:spPr>
          <a:xfrm>
            <a:off x="9908391" y="3805859"/>
            <a:ext cx="197963" cy="2073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DA19BE0-70BB-4EA2-9E6C-055675D2D203}"/>
              </a:ext>
            </a:extLst>
          </p:cNvPr>
          <p:cNvSpPr txBox="1"/>
          <p:nvPr/>
        </p:nvSpPr>
        <p:spPr>
          <a:xfrm>
            <a:off x="393663" y="4694546"/>
            <a:ext cx="7277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If using brute force method, 19*19 GO board have about (361)! possibilities.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66B96288-5D91-4596-95A1-D314340ABB51}"/>
                  </a:ext>
                </a:extLst>
              </p:cNvPr>
              <p:cNvSpPr txBox="1"/>
              <p:nvPr/>
            </p:nvSpPr>
            <p:spPr>
              <a:xfrm>
                <a:off x="393663" y="5104524"/>
                <a:ext cx="20809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19∗19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)!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altLang="zh-TW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461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66B96288-5D91-4596-95A1-D314340AB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63" y="5104524"/>
                <a:ext cx="2080954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FA6A2E9-20CF-4C18-8500-9C4D8FACB908}"/>
                  </a:ext>
                </a:extLst>
              </p:cNvPr>
              <p:cNvSpPr/>
              <p:nvPr/>
            </p:nvSpPr>
            <p:spPr>
              <a:xfrm>
                <a:off x="393663" y="5473856"/>
                <a:ext cx="6781408" cy="3702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solidFill>
                      <a:srgbClr val="FF0000"/>
                    </a:solidFill>
                  </a:rPr>
                  <a:t>How to estimate good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dirty="0">
                    <a:solidFill>
                      <a:srgbClr val="FF0000"/>
                    </a:solidFill>
                  </a:rPr>
                  <a:t> through sampling important future?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FA6A2E9-20CF-4C18-8500-9C4D8FACB9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63" y="5473856"/>
                <a:ext cx="6781408" cy="370230"/>
              </a:xfrm>
              <a:prstGeom prst="rect">
                <a:avLst/>
              </a:prstGeom>
              <a:blipFill>
                <a:blip r:embed="rId8"/>
                <a:stretch>
                  <a:fillRect l="-809" t="-8197" r="-90" b="-262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>
            <a:extLst>
              <a:ext uri="{FF2B5EF4-FFF2-40B4-BE49-F238E27FC236}">
                <a16:creationId xmlns:a16="http://schemas.microsoft.com/office/drawing/2014/main" id="{21431DDB-C028-4FE4-95DA-B96F02A1D18D}"/>
              </a:ext>
            </a:extLst>
          </p:cNvPr>
          <p:cNvSpPr/>
          <p:nvPr/>
        </p:nvSpPr>
        <p:spPr>
          <a:xfrm>
            <a:off x="393663" y="5861509"/>
            <a:ext cx="6635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How to balance the trade off between exploration and exploitation ?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78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  <p:bldP spid="14" grpId="0" animBg="1"/>
      <p:bldP spid="15" grpId="0" animBg="1"/>
      <p:bldP spid="16" grpId="0" animBg="1"/>
      <p:bldP spid="17" grpId="0" animBg="1"/>
      <p:bldP spid="12" grpId="0"/>
      <p:bldP spid="19" grpId="0"/>
      <p:bldP spid="18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E7F875-2F0E-4C89-905B-51B7E7E3E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Multi-armed bandit problem</a:t>
            </a:r>
            <a:endParaRPr lang="zh-TW" altLang="en-US" dirty="0"/>
          </a:p>
        </p:txBody>
      </p:sp>
      <p:pic>
        <p:nvPicPr>
          <p:cNvPr id="4098" name="Picture 2" descr="https://upload.wikimedia.org/wikipedia/commons/8/82/Las_Vegas_slot_machines.jpg">
            <a:extLst>
              <a:ext uri="{FF2B5EF4-FFF2-40B4-BE49-F238E27FC236}">
                <a16:creationId xmlns:a16="http://schemas.microsoft.com/office/drawing/2014/main" id="{773AA3BB-CF10-4580-A7BE-2C19CC07B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456" y="1923067"/>
            <a:ext cx="5137901" cy="358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64BD5BF7-CF2A-4B30-9C73-DC7FDFA5568D}"/>
                  </a:ext>
                </a:extLst>
              </p:cNvPr>
              <p:cNvSpPr txBox="1"/>
              <p:nvPr/>
            </p:nvSpPr>
            <p:spPr>
              <a:xfrm flipH="1">
                <a:off x="838200" y="1583700"/>
                <a:ext cx="4695963" cy="4913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Consider K arms (k machines) defined by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with bounded support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TW" dirty="0"/>
                  <a:t>.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At each round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the player select an arm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1,…,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and obtain a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TW" dirty="0"/>
                  <a:t>.</a:t>
                </a:r>
              </a:p>
              <a:p>
                <a:r>
                  <a:rPr lang="en-US" altLang="zh-TW" dirty="0"/>
                  <a:t>Define mean value of each arm as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∼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r>
                  <a:rPr lang="en-US" altLang="zh-TW" dirty="0"/>
                  <a:t>The goal of player is find best strategy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TW" dirty="0"/>
                  <a:t> that can maximize the sum of obtain rewards in expectation 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r>
                  <a:rPr lang="en-US" altLang="zh-TW" dirty="0"/>
                  <a:t> </a:t>
                </a:r>
              </a:p>
              <a:p>
                <a:r>
                  <a:rPr lang="en-US" altLang="zh-TW" dirty="0"/>
                  <a:t>Define cumulative regret at round n to evaluate strategy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TW" dirty="0"/>
                  <a:t>: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TW" dirty="0"/>
                  <a:t> </a:t>
                </a:r>
              </a:p>
              <a:p>
                <a:pPr algn="ctr"/>
                <a:endParaRPr lang="en-US" altLang="zh-TW" dirty="0"/>
              </a:p>
              <a:p>
                <a:r>
                  <a:rPr lang="en-US" altLang="zh-TW" dirty="0"/>
                  <a:t> 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64BD5BF7-CF2A-4B30-9C73-DC7FDFA55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38200" y="1583700"/>
                <a:ext cx="4695963" cy="4913717"/>
              </a:xfrm>
              <a:prstGeom prst="rect">
                <a:avLst/>
              </a:prstGeom>
              <a:blipFill>
                <a:blip r:embed="rId3"/>
                <a:stretch>
                  <a:fillRect l="-1169" t="-744" r="-130" b="-18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2693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6907C3-A080-496E-97BE-83922D1AC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Proposed solutions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83B496-E1BB-408F-9D73-43D167FF5AEC}"/>
              </a:ext>
            </a:extLst>
          </p:cNvPr>
          <p:cNvSpPr/>
          <p:nvPr/>
        </p:nvSpPr>
        <p:spPr>
          <a:xfrm>
            <a:off x="5061408" y="1375255"/>
            <a:ext cx="3799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4. Upper confidence bounds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FAD3461-E0CA-4027-BE9B-3AC28C3FD653}"/>
                  </a:ext>
                </a:extLst>
              </p:cNvPr>
              <p:cNvSpPr/>
              <p:nvPr/>
            </p:nvSpPr>
            <p:spPr>
              <a:xfrm>
                <a:off x="848857" y="3996059"/>
                <a:ext cx="1705274" cy="5033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𝑎𝑟𝑔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func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FAD3461-E0CA-4027-BE9B-3AC28C3FD6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857" y="3996059"/>
                <a:ext cx="1705274" cy="503343"/>
              </a:xfrm>
              <a:prstGeom prst="rect">
                <a:avLst/>
              </a:prstGeom>
              <a:blipFill>
                <a:blip r:embed="rId2"/>
                <a:stretch>
                  <a:fillRect t="-3659" b="-24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6A9D4F8C-9C4F-4D59-9BB7-07FFDD134DA9}"/>
              </a:ext>
            </a:extLst>
          </p:cNvPr>
          <p:cNvSpPr/>
          <p:nvPr/>
        </p:nvSpPr>
        <p:spPr>
          <a:xfrm>
            <a:off x="848857" y="3651783"/>
            <a:ext cx="3684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3. Follow the perturbed leader (FPL):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CA576C88-F24E-4B42-89ED-A082B9EEF5C0}"/>
                  </a:ext>
                </a:extLst>
              </p:cNvPr>
              <p:cNvSpPr/>
              <p:nvPr/>
            </p:nvSpPr>
            <p:spPr>
              <a:xfrm>
                <a:off x="848857" y="3057376"/>
                <a:ext cx="2256130" cy="6124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</a:rPr>
                  <a:t> </a:t>
                </a:r>
                <a:r>
                  <a:rPr lang="zh-TW" altLang="en-US" dirty="0"/>
                  <a:t> </a:t>
                </a: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CA576C88-F24E-4B42-89ED-A082B9EEF5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857" y="3057376"/>
                <a:ext cx="2256130" cy="6124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788AB2E8-2B4F-4916-A70C-5E4CD4F8FAA9}"/>
              </a:ext>
            </a:extLst>
          </p:cNvPr>
          <p:cNvSpPr/>
          <p:nvPr/>
        </p:nvSpPr>
        <p:spPr>
          <a:xfrm>
            <a:off x="848857" y="2747543"/>
            <a:ext cx="2483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2. Soft-max exploration: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3F66692-E5B1-4D6C-A204-E45DAF197C66}"/>
                  </a:ext>
                </a:extLst>
              </p:cNvPr>
              <p:cNvSpPr/>
              <p:nvPr/>
            </p:nvSpPr>
            <p:spPr>
              <a:xfrm>
                <a:off x="848857" y="2211708"/>
                <a:ext cx="3118931" cy="4834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TW" dirty="0"/>
                  <a:t>, other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𝜖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TW" dirty="0"/>
                  <a:t>.</a:t>
                </a: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3F66692-E5B1-4D6C-A204-E45DAF197C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857" y="2211708"/>
                <a:ext cx="3118931" cy="483466"/>
              </a:xfrm>
              <a:prstGeom prst="rect">
                <a:avLst/>
              </a:prstGeom>
              <a:blipFill>
                <a:blip r:embed="rId4"/>
                <a:stretch>
                  <a:fillRect r="-1367" b="-88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02D8498-1DE8-48AE-B086-80A5FCCD3AFE}"/>
                  </a:ext>
                </a:extLst>
              </p:cNvPr>
              <p:cNvSpPr/>
              <p:nvPr/>
            </p:nvSpPr>
            <p:spPr>
              <a:xfrm>
                <a:off x="848857" y="1412956"/>
                <a:ext cx="24477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1.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TW" dirty="0"/>
                  <a:t>-greedy exploration:</a:t>
                </a:r>
                <a:endParaRPr lang="en-US" altLang="zh-TW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02D8498-1DE8-48AE-B086-80A5FCCD3A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857" y="1412956"/>
                <a:ext cx="2447721" cy="369332"/>
              </a:xfrm>
              <a:prstGeom prst="rect">
                <a:avLst/>
              </a:prstGeom>
              <a:blipFill>
                <a:blip r:embed="rId5"/>
                <a:stretch>
                  <a:fillRect l="-1990" t="-10000" r="-1493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51A6B422-F2D9-4BCB-A9CE-620DE6AA6CB5}"/>
              </a:ext>
            </a:extLst>
          </p:cNvPr>
          <p:cNvSpPr/>
          <p:nvPr/>
        </p:nvSpPr>
        <p:spPr>
          <a:xfrm>
            <a:off x="848857" y="1868893"/>
            <a:ext cx="2379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Best arm is selected by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88B1C0C7-72CD-4BA1-9406-A1C34223FB52}"/>
                  </a:ext>
                </a:extLst>
              </p:cNvPr>
              <p:cNvSpPr/>
              <p:nvPr/>
            </p:nvSpPr>
            <p:spPr>
              <a:xfrm>
                <a:off x="5061408" y="1803360"/>
                <a:ext cx="47746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In each step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select an arm with largest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TW" dirty="0"/>
                  <a:t>-value:</a:t>
                </a: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88B1C0C7-72CD-4BA1-9406-A1C34223FB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408" y="1803360"/>
                <a:ext cx="4774640" cy="369332"/>
              </a:xfrm>
              <a:prstGeom prst="rect">
                <a:avLst/>
              </a:prstGeom>
              <a:blipFill>
                <a:blip r:embed="rId6"/>
                <a:stretch>
                  <a:fillRect l="-1020" t="-10000" r="-255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FACCF5CA-374D-4FD8-B44E-FAFBF404A402}"/>
                  </a:ext>
                </a:extLst>
              </p:cNvPr>
              <p:cNvSpPr/>
              <p:nvPr/>
            </p:nvSpPr>
            <p:spPr>
              <a:xfrm>
                <a:off x="5061408" y="2164751"/>
                <a:ext cx="3686778" cy="6560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∈</m:t>
                        </m:r>
                        <m:limLow>
                          <m:limLow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1,..,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</m:d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func>
                                  <m:func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func>
                              </m:num>
                              <m:den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den>
                            </m:f>
                          </m:e>
                        </m:rad>
                      </m:e>
                    </m:func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FACCF5CA-374D-4FD8-B44E-FAFBF404A4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408" y="2164751"/>
                <a:ext cx="3686778" cy="6560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>
            <a:extLst>
              <a:ext uri="{FF2B5EF4-FFF2-40B4-BE49-F238E27FC236}">
                <a16:creationId xmlns:a16="http://schemas.microsoft.com/office/drawing/2014/main" id="{F2C89F65-8208-4C35-96DD-1FA3F6C06850}"/>
              </a:ext>
            </a:extLst>
          </p:cNvPr>
          <p:cNvSpPr/>
          <p:nvPr/>
        </p:nvSpPr>
        <p:spPr>
          <a:xfrm>
            <a:off x="5061408" y="2723948"/>
            <a:ext cx="779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where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5DF4E227-0384-447D-AC1E-C9A31DD6330B}"/>
                  </a:ext>
                </a:extLst>
              </p:cNvPr>
              <p:cNvSpPr/>
              <p:nvPr/>
            </p:nvSpPr>
            <p:spPr>
              <a:xfrm>
                <a:off x="5061408" y="3099018"/>
                <a:ext cx="25369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:=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5DF4E227-0384-447D-AC1E-C9A31DD63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408" y="3099018"/>
                <a:ext cx="2536977" cy="369332"/>
              </a:xfrm>
              <a:prstGeom prst="rect">
                <a:avLst/>
              </a:prstGeom>
              <a:blipFill>
                <a:blip r:embed="rId8"/>
                <a:stretch>
                  <a:fillRect t="-119672" b="-1836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2508BCE-279C-4023-A12E-E1EEF3FEB379}"/>
                  </a:ext>
                </a:extLst>
              </p:cNvPr>
              <p:cNvSpPr/>
              <p:nvPr/>
            </p:nvSpPr>
            <p:spPr>
              <a:xfrm>
                <a:off x="5061408" y="3468350"/>
                <a:ext cx="3521220" cy="5277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−1,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2508BCE-279C-4023-A12E-E1EEF3FEB3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408" y="3468350"/>
                <a:ext cx="3521220" cy="527709"/>
              </a:xfrm>
              <a:prstGeom prst="rect">
                <a:avLst/>
              </a:prstGeom>
              <a:blipFill>
                <a:blip r:embed="rId9"/>
                <a:stretch>
                  <a:fillRect t="-71264" b="-1114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>
            <a:extLst>
              <a:ext uri="{FF2B5EF4-FFF2-40B4-BE49-F238E27FC236}">
                <a16:creationId xmlns:a16="http://schemas.microsoft.com/office/drawing/2014/main" id="{6A8F70E6-3C91-47BD-9588-11B57399CDA7}"/>
              </a:ext>
            </a:extLst>
          </p:cNvPr>
          <p:cNvSpPr/>
          <p:nvPr/>
        </p:nvSpPr>
        <p:spPr>
          <a:xfrm>
            <a:off x="4920792" y="1373941"/>
            <a:ext cx="5250730" cy="26856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48F28F8-8AD4-4CA2-B50B-F0C13067164F}"/>
              </a:ext>
            </a:extLst>
          </p:cNvPr>
          <p:cNvSpPr txBox="1"/>
          <p:nvPr/>
        </p:nvSpPr>
        <p:spPr>
          <a:xfrm>
            <a:off x="5061408" y="4091054"/>
            <a:ext cx="423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By Chernoﬀ-</a:t>
            </a:r>
            <a:r>
              <a:rPr lang="en-US" altLang="zh-TW" dirty="0" err="1"/>
              <a:t>Hoeﬀding</a:t>
            </a:r>
            <a:r>
              <a:rPr lang="en-US" altLang="zh-TW" dirty="0"/>
              <a:t> inequality, we have: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81874625-85F6-4EEF-A5C1-CF21B8B2FFCA}"/>
                  </a:ext>
                </a:extLst>
              </p:cNvPr>
              <p:cNvSpPr txBox="1"/>
              <p:nvPr/>
            </p:nvSpPr>
            <p:spPr>
              <a:xfrm>
                <a:off x="5061408" y="4317857"/>
                <a:ext cx="6064032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func>
                                  <m:func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func>
                              </m:num>
                              <m:den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den>
                            </m:f>
                          </m:e>
                        </m:ra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81874625-85F6-4EEF-A5C1-CF21B8B2F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408" y="4317857"/>
                <a:ext cx="6064032" cy="71468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F0593022-F6D9-4455-ADE6-F44E17D5F941}"/>
                  </a:ext>
                </a:extLst>
              </p:cNvPr>
              <p:cNvSpPr txBox="1"/>
              <p:nvPr/>
            </p:nvSpPr>
            <p:spPr>
              <a:xfrm>
                <a:off x="5149392" y="4984718"/>
                <a:ext cx="53583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for sub-optimal arm k is played in expectation at most:</a:t>
                </a:r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F0593022-F6D9-4455-ADE6-F44E17D5F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392" y="4984718"/>
                <a:ext cx="5358390" cy="276999"/>
              </a:xfrm>
              <a:prstGeom prst="rect">
                <a:avLst/>
              </a:prstGeom>
              <a:blipFill>
                <a:blip r:embed="rId11"/>
                <a:stretch>
                  <a:fillRect l="-1251" t="-28889" r="-1820" b="-5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A65CA274-530B-4B10-B13A-3C43AF134960}"/>
                  </a:ext>
                </a:extLst>
              </p:cNvPr>
              <p:cNvSpPr txBox="1"/>
              <p:nvPr/>
            </p:nvSpPr>
            <p:spPr>
              <a:xfrm>
                <a:off x="5149392" y="5290768"/>
                <a:ext cx="2853858" cy="4669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𝔼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≤6</m:t>
                    </m:r>
                    <m:f>
                      <m:f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d>
                          <m:d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p>
                                    <m:r>
                                      <a:rPr lang="en-US" altLang="zh-TW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TW" altLang="en-US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A65CA274-530B-4B10-B13A-3C43AF134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392" y="5290768"/>
                <a:ext cx="2853858" cy="4669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B562B516-FF11-4875-A04E-706E5F322B39}"/>
                  </a:ext>
                </a:extLst>
              </p:cNvPr>
              <p:cNvSpPr txBox="1"/>
              <p:nvPr/>
            </p:nvSpPr>
            <p:spPr>
              <a:xfrm>
                <a:off x="5149392" y="6105908"/>
                <a:ext cx="3846630" cy="4898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𝔼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&lt;6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/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func>
                          <m:func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f>
                              <m:fPr>
                                <m:ctrlP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TW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p>
                                    <m:r>
                                      <a:rPr lang="en-US" altLang="zh-TW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den>
                            </m:f>
                          </m:fName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func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nary>
                  </m:oMath>
                </a14:m>
                <a:r>
                  <a:rPr lang="zh-TW" altLang="en-US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B562B516-FF11-4875-A04E-706E5F322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392" y="6105908"/>
                <a:ext cx="3846630" cy="48981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字方塊 27">
            <a:extLst>
              <a:ext uri="{FF2B5EF4-FFF2-40B4-BE49-F238E27FC236}">
                <a16:creationId xmlns:a16="http://schemas.microsoft.com/office/drawing/2014/main" id="{B0F33744-9C52-422A-B078-1F86073AAC8B}"/>
              </a:ext>
            </a:extLst>
          </p:cNvPr>
          <p:cNvSpPr txBox="1"/>
          <p:nvPr/>
        </p:nvSpPr>
        <p:spPr>
          <a:xfrm>
            <a:off x="5061408" y="5749088"/>
            <a:ext cx="5075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and expectation of cumulative regret is bounded by 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8A52E70-EF4A-43E0-96C0-D0269294D2C7}"/>
              </a:ext>
            </a:extLst>
          </p:cNvPr>
          <p:cNvSpPr/>
          <p:nvPr/>
        </p:nvSpPr>
        <p:spPr>
          <a:xfrm>
            <a:off x="6226629" y="2164751"/>
            <a:ext cx="2521557" cy="6376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96768806-6235-40B0-A8E2-1D9509D6F23E}"/>
              </a:ext>
            </a:extLst>
          </p:cNvPr>
          <p:cNvCxnSpPr>
            <a:stCxn id="3" idx="3"/>
          </p:cNvCxnSpPr>
          <p:nvPr/>
        </p:nvCxnSpPr>
        <p:spPr>
          <a:xfrm flipV="1">
            <a:off x="8748186" y="2450946"/>
            <a:ext cx="1692566" cy="326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BD2FC00-2D1D-4D5A-B879-0601CE7E74D5}"/>
                  </a:ext>
                </a:extLst>
              </p:cNvPr>
              <p:cNvSpPr/>
              <p:nvPr/>
            </p:nvSpPr>
            <p:spPr>
              <a:xfrm>
                <a:off x="10440858" y="2238225"/>
                <a:ext cx="1476558" cy="3954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BD2FC00-2D1D-4D5A-B879-0601CE7E74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0858" y="2238225"/>
                <a:ext cx="1476558" cy="395429"/>
              </a:xfrm>
              <a:prstGeom prst="rect">
                <a:avLst/>
              </a:prstGeom>
              <a:blipFill>
                <a:blip r:embed="rId1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839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  <p:bldP spid="16" grpId="0"/>
      <p:bldP spid="17" grpId="0"/>
      <p:bldP spid="19" grpId="0"/>
      <p:bldP spid="20" grpId="0"/>
      <p:bldP spid="21" grpId="0" animBg="1"/>
      <p:bldP spid="22" grpId="0"/>
      <p:bldP spid="23" grpId="0"/>
      <p:bldP spid="25" grpId="0"/>
      <p:bldP spid="26" grpId="0"/>
      <p:bldP spid="27" grpId="0"/>
      <p:bldP spid="28" grpId="0"/>
      <p:bldP spid="3" grpId="0" animBg="1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395B1D-F5D2-4216-AC0C-72042066B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Upper confidence bounds algorithm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1D41C84-C155-4455-9350-204B7605C5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In each step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select an arm with largest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TW" dirty="0"/>
                  <a:t>-value: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limLow>
                            <m:limLow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1,..,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TW" b="0" dirty="0"/>
              </a:p>
              <a:p>
                <a:pPr marL="0" indent="0">
                  <a:buNone/>
                </a:pPr>
                <a:r>
                  <a:rPr lang="en-US" altLang="zh-TW" dirty="0"/>
                  <a:t>where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func>
                              <m:func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func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altLang="zh-TW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:=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≔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altLang="zh-TW" dirty="0"/>
                  <a:t> </a:t>
                </a:r>
              </a:p>
              <a:p>
                <a:pPr marL="0" indent="0">
                  <a:buNone/>
                </a:pPr>
                <a:endParaRPr lang="en-US" altLang="zh-TW" b="0" dirty="0"/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1D41C84-C155-4455-9350-204B7605C5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313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72BF44-C796-4ECB-9B55-B9EA4FBA5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Monte Carlo Tree Search</a:t>
            </a:r>
            <a:endParaRPr lang="zh-TW" altLang="en-US" dirty="0"/>
          </a:p>
        </p:txBody>
      </p:sp>
      <p:pic>
        <p:nvPicPr>
          <p:cNvPr id="2050" name="Picture 2" descr="https://miro.medium.com/max/2237/1*Ntm0xHhJ5jOgsL9AdB2kNw.jpeg">
            <a:extLst>
              <a:ext uri="{FF2B5EF4-FFF2-40B4-BE49-F238E27FC236}">
                <a16:creationId xmlns:a16="http://schemas.microsoft.com/office/drawing/2014/main" id="{C20812F0-46D3-4730-944A-C41F20CE9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2182"/>
            <a:ext cx="12192000" cy="533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897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1BE8D6-6B1F-463E-B033-91C664C4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Monte Carlo tree</a:t>
            </a:r>
            <a:endParaRPr lang="zh-TW" altLang="en-US" dirty="0"/>
          </a:p>
        </p:txBody>
      </p:sp>
      <p:pic>
        <p:nvPicPr>
          <p:cNvPr id="3074" name="Picture 2" descr="https://miro.medium.com/max/2100/1*PZnlGv-JHXA6-zWExKS5Cg.jpeg">
            <a:extLst>
              <a:ext uri="{FF2B5EF4-FFF2-40B4-BE49-F238E27FC236}">
                <a16:creationId xmlns:a16="http://schemas.microsoft.com/office/drawing/2014/main" id="{BEBE53F5-C3EE-4D31-ABB0-5551070F6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684" y="1533832"/>
            <a:ext cx="5324168" cy="532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E30871D7-4FC8-43AC-B135-F63080D67B2D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32916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We have a neural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E30871D7-4FC8-43AC-B135-F63080D67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3291607" cy="369332"/>
              </a:xfrm>
              <a:prstGeom prst="rect">
                <a:avLst/>
              </a:prstGeom>
              <a:blipFill>
                <a:blip r:embed="rId3"/>
                <a:stretch>
                  <a:fillRect l="-1670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8F2F820D-AB30-4582-AA6C-2F4F6C9590B9}"/>
                  </a:ext>
                </a:extLst>
              </p:cNvPr>
              <p:cNvSpPr txBox="1"/>
              <p:nvPr/>
            </p:nvSpPr>
            <p:spPr>
              <a:xfrm>
                <a:off x="838200" y="2060020"/>
                <a:ext cx="40522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w</a:t>
                </a:r>
                <a:r>
                  <a:rPr lang="en-US" altLang="zh-TW" b="0" dirty="0"/>
                  <a:t>hich will output a value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8F2F820D-AB30-4582-AA6C-2F4F6C959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60020"/>
                <a:ext cx="4052200" cy="369332"/>
              </a:xfrm>
              <a:prstGeom prst="rect">
                <a:avLst/>
              </a:prstGeom>
              <a:blipFill>
                <a:blip r:embed="rId4"/>
                <a:stretch>
                  <a:fillRect l="-1355" t="-9836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1BD9DD74-8AAA-41D5-99B8-C3E0DA3BD46A}"/>
                  </a:ext>
                </a:extLst>
              </p:cNvPr>
              <p:cNvSpPr txBox="1"/>
              <p:nvPr/>
            </p:nvSpPr>
            <p:spPr>
              <a:xfrm>
                <a:off x="838200" y="2429352"/>
                <a:ext cx="33754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and a probability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/>
                  <a:t>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1BD9DD74-8AAA-41D5-99B8-C3E0DA3BD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29352"/>
                <a:ext cx="3375411" cy="369332"/>
              </a:xfrm>
              <a:prstGeom prst="rect">
                <a:avLst/>
              </a:prstGeom>
              <a:blipFill>
                <a:blip r:embed="rId5"/>
                <a:stretch>
                  <a:fillRect l="-1627" t="-1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D5D82327-A77E-4E1C-8EE2-819E81F21160}"/>
                  </a:ext>
                </a:extLst>
              </p:cNvPr>
              <p:cNvSpPr txBox="1"/>
              <p:nvPr/>
            </p:nvSpPr>
            <p:spPr>
              <a:xfrm>
                <a:off x="838200" y="2831585"/>
                <a:ext cx="56853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∈[−1, 1]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estimate the win/loss rate of the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dirty="0"/>
                  <a:t>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D5D82327-A77E-4E1C-8EE2-819E81F21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31585"/>
                <a:ext cx="5685339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905E248-25D9-42E9-A3B2-E7D72ED1C634}"/>
                  </a:ext>
                </a:extLst>
              </p:cNvPr>
              <p:cNvSpPr txBox="1"/>
              <p:nvPr/>
            </p:nvSpPr>
            <p:spPr>
              <a:xfrm>
                <a:off x="838200" y="3228727"/>
                <a:ext cx="5031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 the prob. of exploring each action.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905E248-25D9-42E9-A3B2-E7D72ED1C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28727"/>
                <a:ext cx="5031121" cy="369332"/>
              </a:xfrm>
              <a:prstGeom prst="rect">
                <a:avLst/>
              </a:prstGeom>
              <a:blipFill>
                <a:blip r:embed="rId7"/>
                <a:stretch>
                  <a:fillRect t="-10000" r="-364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>
            <a:extLst>
              <a:ext uri="{FF2B5EF4-FFF2-40B4-BE49-F238E27FC236}">
                <a16:creationId xmlns:a16="http://schemas.microsoft.com/office/drawing/2014/main" id="{962B0B5E-8268-4989-98DB-E3C08EC58E4C}"/>
              </a:ext>
            </a:extLst>
          </p:cNvPr>
          <p:cNvSpPr txBox="1"/>
          <p:nvPr/>
        </p:nvSpPr>
        <p:spPr>
          <a:xfrm>
            <a:off x="7949813" y="1321356"/>
            <a:ext cx="1792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Monte Carlo tree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AD99EE2-7B7C-4C0A-A7A4-CBD7C0BDAD4C}"/>
              </a:ext>
            </a:extLst>
          </p:cNvPr>
          <p:cNvSpPr txBox="1"/>
          <p:nvPr/>
        </p:nvSpPr>
        <p:spPr>
          <a:xfrm>
            <a:off x="838200" y="3612194"/>
            <a:ext cx="2456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w: estimated win or loss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6090F85-33EE-4ABF-816F-7449B5BD3C25}"/>
              </a:ext>
            </a:extLst>
          </p:cNvPr>
          <p:cNvSpPr txBox="1"/>
          <p:nvPr/>
        </p:nvSpPr>
        <p:spPr>
          <a:xfrm>
            <a:off x="838199" y="3933122"/>
            <a:ext cx="315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s: number of entering this node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0735333-9BBB-45CF-867B-55320E606474}"/>
              </a:ext>
            </a:extLst>
          </p:cNvPr>
          <p:cNvSpPr txBox="1"/>
          <p:nvPr/>
        </p:nvSpPr>
        <p:spPr>
          <a:xfrm>
            <a:off x="838198" y="4286195"/>
            <a:ext cx="324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for w/s in each node of MC tree.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0431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1BE8D6-6B1F-463E-B033-91C664C4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 Selection</a:t>
            </a:r>
            <a:endParaRPr lang="zh-TW" altLang="en-US" dirty="0"/>
          </a:p>
        </p:txBody>
      </p:sp>
      <p:pic>
        <p:nvPicPr>
          <p:cNvPr id="3074" name="Picture 2" descr="https://miro.medium.com/max/2100/1*PZnlGv-JHXA6-zWExKS5Cg.jpeg">
            <a:extLst>
              <a:ext uri="{FF2B5EF4-FFF2-40B4-BE49-F238E27FC236}">
                <a16:creationId xmlns:a16="http://schemas.microsoft.com/office/drawing/2014/main" id="{BEBE53F5-C3EE-4D31-ABB0-5551070F6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684" y="1533832"/>
            <a:ext cx="5324168" cy="532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962B0B5E-8268-4989-98DB-E3C08EC58E4C}"/>
              </a:ext>
            </a:extLst>
          </p:cNvPr>
          <p:cNvSpPr txBox="1"/>
          <p:nvPr/>
        </p:nvSpPr>
        <p:spPr>
          <a:xfrm>
            <a:off x="7949813" y="1321356"/>
            <a:ext cx="1792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Monte Carlo tree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509CDBE-E7EB-4D9B-9789-F20C7C666C35}"/>
              </a:ext>
            </a:extLst>
          </p:cNvPr>
          <p:cNvSpPr txBox="1"/>
          <p:nvPr/>
        </p:nvSpPr>
        <p:spPr>
          <a:xfrm>
            <a:off x="848503" y="1533832"/>
            <a:ext cx="2456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w: estimated win or loss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C2C8E82-7CF2-43FD-9DCC-CA575B4F9019}"/>
              </a:ext>
            </a:extLst>
          </p:cNvPr>
          <p:cNvSpPr txBox="1"/>
          <p:nvPr/>
        </p:nvSpPr>
        <p:spPr>
          <a:xfrm>
            <a:off x="848502" y="1854760"/>
            <a:ext cx="315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s: number of entering this node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DCE2C3F-1AEF-4FF3-9949-B2737AE29C44}"/>
              </a:ext>
            </a:extLst>
          </p:cNvPr>
          <p:cNvSpPr txBox="1"/>
          <p:nvPr/>
        </p:nvSpPr>
        <p:spPr>
          <a:xfrm>
            <a:off x="848501" y="2207833"/>
            <a:ext cx="324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for w/s in each node of MC tree.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46FE1A7-8A6D-4096-AF34-2705550667BB}"/>
              </a:ext>
            </a:extLst>
          </p:cNvPr>
          <p:cNvSpPr txBox="1"/>
          <p:nvPr/>
        </p:nvSpPr>
        <p:spPr>
          <a:xfrm>
            <a:off x="838200" y="2817533"/>
            <a:ext cx="5025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1. Starting from the root node of the search tree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60E04D4-09EA-433C-933D-5AD6BB355291}"/>
              </a:ext>
            </a:extLst>
          </p:cNvPr>
          <p:cNvSpPr txBox="1"/>
          <p:nvPr/>
        </p:nvSpPr>
        <p:spPr>
          <a:xfrm>
            <a:off x="838200" y="3184733"/>
            <a:ext cx="5025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2. Select and enter child node by UCB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E3FE122C-107C-44BC-8CE7-D1FBC9F71B58}"/>
                  </a:ext>
                </a:extLst>
              </p:cNvPr>
              <p:cNvSpPr txBox="1"/>
              <p:nvPr/>
            </p:nvSpPr>
            <p:spPr>
              <a:xfrm>
                <a:off x="848501" y="3646985"/>
                <a:ext cx="5025272" cy="5821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  <m:r>
                          <m:rPr>
                            <m:nor/>
                          </m:rPr>
                          <a:rPr lang="zh-TW" altLang="en-US" dirty="0"/>
                          <m:t> </m:t>
                        </m:r>
                      </m:e>
                    </m:func>
                  </m:oMath>
                </a14:m>
                <a:r>
                  <a:rPr lang="en-US" altLang="zh-TW" b="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E3FE122C-107C-44BC-8CE7-D1FBC9F71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01" y="3646985"/>
                <a:ext cx="5025272" cy="5821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1D5B126-F285-48DA-9844-8B1A4B14233A}"/>
                  </a:ext>
                </a:extLst>
              </p:cNvPr>
              <p:cNvSpPr/>
              <p:nvPr/>
            </p:nvSpPr>
            <p:spPr>
              <a:xfrm>
                <a:off x="838200" y="4276267"/>
                <a:ext cx="4582858" cy="6560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func>
                      <m:funcPr>
                        <m:ctrlPr>
                          <a:rPr lang="en-US" altLang="zh-TW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limLow>
                          <m:limLowPr>
                            <m:ctrlPr>
                              <a:rPr lang="en-US" altLang="zh-TW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TW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TW" i="1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1,..,</m:t>
                                </m:r>
                                <m:r>
                                  <a:rPr lang="en-US" altLang="zh-TW" i="1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</m:d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TW" i="1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i="1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i="1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b>
                        </m:sSub>
                        <m:r>
                          <a:rPr lang="en-US" altLang="zh-TW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zh-TW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zh-TW" i="1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func>
                                  <m:funcPr>
                                    <m:ctrlPr>
                                      <a:rPr lang="en-US" altLang="zh-TW" i="1">
                                        <a:solidFill>
                                          <a:schemeClr val="accent1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solidFill>
                                          <a:schemeClr val="accent1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zh-TW" i="1">
                                        <a:solidFill>
                                          <a:schemeClr val="accent1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func>
                              </m:num>
                              <m:den>
                                <m:r>
                                  <a:rPr lang="en-US" altLang="zh-TW" i="1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solidFill>
                                          <a:schemeClr val="accent1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solidFill>
                                          <a:schemeClr val="accent1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solidFill>
                                          <a:schemeClr val="accent1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TW" i="1">
                                        <a:solidFill>
                                          <a:schemeClr val="accent1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solidFill>
                                          <a:schemeClr val="accent1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TW" i="1">
                                        <a:solidFill>
                                          <a:schemeClr val="accent1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den>
                            </m:f>
                          </m:e>
                        </m:rad>
                      </m:e>
                    </m:func>
                  </m:oMath>
                </a14:m>
                <a:r>
                  <a:rPr lang="zh-TW" alt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</a:t>
                </a:r>
                <a:r>
                  <a:rPr lang="en-US" altLang="zh-TW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(original)</a:t>
                </a:r>
                <a:endParaRPr lang="zh-TW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1D5B126-F285-48DA-9844-8B1A4B1423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276267"/>
                <a:ext cx="4582858" cy="656013"/>
              </a:xfrm>
              <a:prstGeom prst="rect">
                <a:avLst/>
              </a:prstGeom>
              <a:blipFill>
                <a:blip r:embed="rId4"/>
                <a:stretch>
                  <a:fillRect r="-5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字方塊 19">
            <a:extLst>
              <a:ext uri="{FF2B5EF4-FFF2-40B4-BE49-F238E27FC236}">
                <a16:creationId xmlns:a16="http://schemas.microsoft.com/office/drawing/2014/main" id="{540A5591-4A43-40B3-9F9F-FE545692CFA3}"/>
              </a:ext>
            </a:extLst>
          </p:cNvPr>
          <p:cNvSpPr txBox="1"/>
          <p:nvPr/>
        </p:nvSpPr>
        <p:spPr>
          <a:xfrm>
            <a:off x="838200" y="5139502"/>
            <a:ext cx="5025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3. Repeat (2.) until reaching the leaf node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7955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B57BE9-2EE0-41A3-BE2F-276303E5D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 Expansion and 3. stimulation </a:t>
            </a:r>
            <a:endParaRPr lang="zh-TW" altLang="en-US" dirty="0"/>
          </a:p>
        </p:txBody>
      </p:sp>
      <p:pic>
        <p:nvPicPr>
          <p:cNvPr id="1026" name="Picture 2" descr="https://miro.medium.com/max/2100/1*YSypiuKuvv1iUmYaCANVgg.jpeg">
            <a:extLst>
              <a:ext uri="{FF2B5EF4-FFF2-40B4-BE49-F238E27FC236}">
                <a16:creationId xmlns:a16="http://schemas.microsoft.com/office/drawing/2014/main" id="{48F9215E-3AB6-42E0-A826-020E4DC2E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097" y="2026763"/>
            <a:ext cx="4397604" cy="439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iro.medium.com/max/2100/1*rwTuJrW9s1GGlvLZQzg8cQ.jpeg">
            <a:extLst>
              <a:ext uri="{FF2B5EF4-FFF2-40B4-BE49-F238E27FC236}">
                <a16:creationId xmlns:a16="http://schemas.microsoft.com/office/drawing/2014/main" id="{E3470273-D504-419B-B6AC-31CDDF241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477" y="2026761"/>
            <a:ext cx="4397603" cy="439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EB913D5-D68E-49D9-8118-6D4381911DD2}"/>
              </a:ext>
            </a:extLst>
          </p:cNvPr>
          <p:cNvSpPr txBox="1"/>
          <p:nvPr/>
        </p:nvSpPr>
        <p:spPr>
          <a:xfrm>
            <a:off x="3327662" y="1690688"/>
            <a:ext cx="2224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Expand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6F45835-909B-463A-8190-90E546383B54}"/>
              </a:ext>
            </a:extLst>
          </p:cNvPr>
          <p:cNvSpPr txBox="1"/>
          <p:nvPr/>
        </p:nvSpPr>
        <p:spPr>
          <a:xfrm>
            <a:off x="8420099" y="1690688"/>
            <a:ext cx="2224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Stimulate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6237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1AF539-907D-431B-85BE-707CA1C7B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 Back Propagation</a:t>
            </a:r>
            <a:endParaRPr lang="zh-TW" altLang="en-US" dirty="0"/>
          </a:p>
        </p:txBody>
      </p:sp>
      <p:pic>
        <p:nvPicPr>
          <p:cNvPr id="2050" name="Picture 2" descr="https://miro.medium.com/max/2100/1*0ZhkKUxuGcNXxhF-v3iDDw.jpeg">
            <a:extLst>
              <a:ext uri="{FF2B5EF4-FFF2-40B4-BE49-F238E27FC236}">
                <a16:creationId xmlns:a16="http://schemas.microsoft.com/office/drawing/2014/main" id="{05B30B9C-8CFB-4C09-BDE5-F9A62E265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944" y="1539089"/>
            <a:ext cx="4953786" cy="495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C8961D5-26E4-41D9-B805-8B87BD01017B}"/>
              </a:ext>
            </a:extLst>
          </p:cNvPr>
          <p:cNvSpPr txBox="1"/>
          <p:nvPr/>
        </p:nvSpPr>
        <p:spPr>
          <a:xfrm>
            <a:off x="838200" y="2910719"/>
            <a:ext cx="5025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1. After getting the stimulated result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1280AED3-26D2-4F98-95EE-B3553FBBA2C4}"/>
                  </a:ext>
                </a:extLst>
              </p:cNvPr>
              <p:cNvSpPr txBox="1"/>
              <p:nvPr/>
            </p:nvSpPr>
            <p:spPr>
              <a:xfrm>
                <a:off x="838200" y="3277919"/>
                <a:ext cx="50252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2. Update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for parent of current node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1280AED3-26D2-4F98-95EE-B3553FBBA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77919"/>
                <a:ext cx="5025272" cy="369332"/>
              </a:xfrm>
              <a:prstGeom prst="rect">
                <a:avLst/>
              </a:prstGeom>
              <a:blipFill>
                <a:blip r:embed="rId3"/>
                <a:stretch>
                  <a:fillRect l="-1092" t="-1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>
            <a:extLst>
              <a:ext uri="{FF2B5EF4-FFF2-40B4-BE49-F238E27FC236}">
                <a16:creationId xmlns:a16="http://schemas.microsoft.com/office/drawing/2014/main" id="{574445DE-B017-44F7-8DB9-4AF254D10F51}"/>
              </a:ext>
            </a:extLst>
          </p:cNvPr>
          <p:cNvSpPr txBox="1"/>
          <p:nvPr/>
        </p:nvSpPr>
        <p:spPr>
          <a:xfrm>
            <a:off x="838200" y="3681969"/>
            <a:ext cx="5025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3. Repeat (2.) until reaching the root node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3E8582F-529A-4C5C-A7C8-BC90C9D312C1}"/>
              </a:ext>
            </a:extLst>
          </p:cNvPr>
          <p:cNvSpPr txBox="1"/>
          <p:nvPr/>
        </p:nvSpPr>
        <p:spPr>
          <a:xfrm>
            <a:off x="838202" y="1585156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w: number of winning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BC1A966-6280-4806-AE4E-30062C0ECDAC}"/>
              </a:ext>
            </a:extLst>
          </p:cNvPr>
          <p:cNvSpPr txBox="1"/>
          <p:nvPr/>
        </p:nvSpPr>
        <p:spPr>
          <a:xfrm>
            <a:off x="838201" y="1906084"/>
            <a:ext cx="315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s: number of entering this node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46C19DD-4E2C-4F70-8B8E-116731B8D1E7}"/>
              </a:ext>
            </a:extLst>
          </p:cNvPr>
          <p:cNvSpPr txBox="1"/>
          <p:nvPr/>
        </p:nvSpPr>
        <p:spPr>
          <a:xfrm>
            <a:off x="838200" y="2259157"/>
            <a:ext cx="324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for w/s in each node of MC tree.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5783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1B5088-4165-4C97-9242-8F802637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reinforcement learning?</a:t>
            </a:r>
            <a:endParaRPr lang="zh-TW" altLang="en-US" dirty="0"/>
          </a:p>
        </p:txBody>
      </p:sp>
      <p:pic>
        <p:nvPicPr>
          <p:cNvPr id="4" name="MountainCar">
            <a:hlinkClick r:id="" action="ppaction://media"/>
            <a:extLst>
              <a:ext uri="{FF2B5EF4-FFF2-40B4-BE49-F238E27FC236}">
                <a16:creationId xmlns:a16="http://schemas.microsoft.com/office/drawing/2014/main" id="{4202F3AB-8049-4EB2-9D19-91BB41DD140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371529" y="2159000"/>
            <a:ext cx="3810000" cy="25400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932B0FF7-BA2B-447E-B6EB-805D74DB2336}"/>
              </a:ext>
            </a:extLst>
          </p:cNvPr>
          <p:cNvSpPr txBox="1"/>
          <p:nvPr/>
        </p:nvSpPr>
        <p:spPr>
          <a:xfrm>
            <a:off x="5944953" y="2436531"/>
            <a:ext cx="884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State:   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6C1CCA3-FD31-4CAF-AF17-D9EF7F2092EA}"/>
              </a:ext>
            </a:extLst>
          </p:cNvPr>
          <p:cNvSpPr txBox="1"/>
          <p:nvPr/>
        </p:nvSpPr>
        <p:spPr>
          <a:xfrm>
            <a:off x="5944953" y="3173581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Action:       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02BB33B-3B3D-41AD-86D1-52917BCFBBC8}"/>
              </a:ext>
            </a:extLst>
          </p:cNvPr>
          <p:cNvSpPr/>
          <p:nvPr/>
        </p:nvSpPr>
        <p:spPr>
          <a:xfrm>
            <a:off x="6817309" y="3173581"/>
            <a:ext cx="2551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1. Accelerate to the Right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9B505DF-220E-4AD2-9BF9-543A9D06133D}"/>
              </a:ext>
            </a:extLst>
          </p:cNvPr>
          <p:cNvSpPr/>
          <p:nvPr/>
        </p:nvSpPr>
        <p:spPr>
          <a:xfrm>
            <a:off x="6817308" y="3524059"/>
            <a:ext cx="2426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2. Accelerate to the Left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B504314-E1A9-426E-85E7-ABE5AE5209CD}"/>
              </a:ext>
            </a:extLst>
          </p:cNvPr>
          <p:cNvSpPr/>
          <p:nvPr/>
        </p:nvSpPr>
        <p:spPr>
          <a:xfrm>
            <a:off x="6822927" y="2434751"/>
            <a:ext cx="1539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1. Car position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7BF3662-6B87-438D-A429-87AA5A767638}"/>
              </a:ext>
            </a:extLst>
          </p:cNvPr>
          <p:cNvSpPr/>
          <p:nvPr/>
        </p:nvSpPr>
        <p:spPr>
          <a:xfrm>
            <a:off x="6814432" y="2768256"/>
            <a:ext cx="15561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2.  Car velocity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CF62044-B46C-4A02-8175-030C466FD0AB}"/>
              </a:ext>
            </a:extLst>
          </p:cNvPr>
          <p:cNvSpPr txBox="1"/>
          <p:nvPr/>
        </p:nvSpPr>
        <p:spPr>
          <a:xfrm>
            <a:off x="5944953" y="3948339"/>
            <a:ext cx="95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Reward: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74951CA-F4B8-40B9-83DD-F250C279C8B5}"/>
              </a:ext>
            </a:extLst>
          </p:cNvPr>
          <p:cNvSpPr/>
          <p:nvPr/>
        </p:nvSpPr>
        <p:spPr>
          <a:xfrm>
            <a:off x="6822927" y="3948339"/>
            <a:ext cx="4070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0 is awarded if the agent reached the flag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62116F2-4FAD-4366-A579-C2D6E4C8B3B0}"/>
              </a:ext>
            </a:extLst>
          </p:cNvPr>
          <p:cNvSpPr/>
          <p:nvPr/>
        </p:nvSpPr>
        <p:spPr>
          <a:xfrm>
            <a:off x="6776724" y="4298817"/>
            <a:ext cx="4661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-1 is awarded if the agent doesn’t reach the flag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20DA2D3-DBB6-4CFC-811D-209A22A03ABA}"/>
              </a:ext>
            </a:extLst>
          </p:cNvPr>
          <p:cNvSpPr txBox="1"/>
          <p:nvPr/>
        </p:nvSpPr>
        <p:spPr>
          <a:xfrm>
            <a:off x="2526384" y="4483483"/>
            <a:ext cx="183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Agent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630CCA7-FC15-4C7B-A54D-E3C4FAF84191}"/>
              </a:ext>
            </a:extLst>
          </p:cNvPr>
          <p:cNvSpPr txBox="1"/>
          <p:nvPr/>
        </p:nvSpPr>
        <p:spPr>
          <a:xfrm>
            <a:off x="1121790" y="5325186"/>
            <a:ext cx="508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Q1: How to model these kind of problem?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0364BB5-E952-49F2-9636-91D59139D883}"/>
              </a:ext>
            </a:extLst>
          </p:cNvPr>
          <p:cNvSpPr txBox="1"/>
          <p:nvPr/>
        </p:nvSpPr>
        <p:spPr>
          <a:xfrm>
            <a:off x="1121789" y="5730612"/>
            <a:ext cx="6777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Q2: How to handle exploration/exploitation trade off?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66DED69A-0368-4DF1-8FDA-5359F1D19F16}"/>
                  </a:ext>
                </a:extLst>
              </p:cNvPr>
              <p:cNvSpPr/>
              <p:nvPr/>
            </p:nvSpPr>
            <p:spPr>
              <a:xfrm>
                <a:off x="1042911" y="4982646"/>
                <a:ext cx="57338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→…→</m:t>
                      </m:r>
                      <m:d>
                        <m:d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66DED69A-0368-4DF1-8FDA-5359F1D19F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911" y="4982646"/>
                <a:ext cx="573381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694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33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72BF44-C796-4ECB-9B55-B9EA4FBA5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Monte Carlo Tree Search</a:t>
            </a:r>
            <a:endParaRPr lang="zh-TW" altLang="en-US" dirty="0"/>
          </a:p>
        </p:txBody>
      </p:sp>
      <p:pic>
        <p:nvPicPr>
          <p:cNvPr id="2050" name="Picture 2" descr="https://miro.medium.com/max/2237/1*Ntm0xHhJ5jOgsL9AdB2kNw.jpeg">
            <a:extLst>
              <a:ext uri="{FF2B5EF4-FFF2-40B4-BE49-F238E27FC236}">
                <a16:creationId xmlns:a16="http://schemas.microsoft.com/office/drawing/2014/main" id="{C20812F0-46D3-4730-944A-C41F20CE9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2182"/>
            <a:ext cx="12192000" cy="533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1262A65C-2A2B-4884-950B-508D146166EF}"/>
              </a:ext>
            </a:extLst>
          </p:cNvPr>
          <p:cNvSpPr txBox="1"/>
          <p:nvPr/>
        </p:nvSpPr>
        <p:spPr>
          <a:xfrm>
            <a:off x="8531257" y="1140644"/>
            <a:ext cx="2564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Repeat 1600 times!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299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6D5CBC-0A1D-42F3-AFB5-9C5E605A4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Play!</a:t>
            </a:r>
            <a:endParaRPr lang="zh-TW" altLang="en-US" dirty="0"/>
          </a:p>
        </p:txBody>
      </p:sp>
      <p:pic>
        <p:nvPicPr>
          <p:cNvPr id="4098" name="Picture 2" descr="https://miro.medium.com/max/4080/1*SCrBAWJIZW2JIkZ5iYLAzA.jpeg">
            <a:extLst>
              <a:ext uri="{FF2B5EF4-FFF2-40B4-BE49-F238E27FC236}">
                <a16:creationId xmlns:a16="http://schemas.microsoft.com/office/drawing/2014/main" id="{E996CF23-5886-4065-8F63-421B2AE35C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19" t="21168"/>
          <a:stretch/>
        </p:blipFill>
        <p:spPr bwMode="auto">
          <a:xfrm>
            <a:off x="4769963" y="1451728"/>
            <a:ext cx="5477366" cy="540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694C3EE0-1A1D-47B9-9824-3D27F64AF7C0}"/>
                  </a:ext>
                </a:extLst>
              </p:cNvPr>
              <p:cNvSpPr txBox="1"/>
              <p:nvPr/>
            </p:nvSpPr>
            <p:spPr>
              <a:xfrm flipH="1">
                <a:off x="838200" y="1838227"/>
                <a:ext cx="28497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Select moves by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TW" dirty="0"/>
                  <a:t>: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694C3EE0-1A1D-47B9-9824-3D27F64AF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38200" y="1838227"/>
                <a:ext cx="2849725" cy="369332"/>
              </a:xfrm>
              <a:prstGeom prst="rect">
                <a:avLst/>
              </a:prstGeom>
              <a:blipFill>
                <a:blip r:embed="rId3"/>
                <a:stretch>
                  <a:fillRect l="-1927" t="-1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B8EE0D82-AD36-4DC3-B81E-1D3BA166E836}"/>
                  </a:ext>
                </a:extLst>
              </p:cNvPr>
              <p:cNvSpPr txBox="1"/>
              <p:nvPr/>
            </p:nvSpPr>
            <p:spPr>
              <a:xfrm>
                <a:off x="913179" y="2355098"/>
                <a:ext cx="1890902" cy="6903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/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e>
                              <m:sup>
                                <m:f>
                                  <m:f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den>
                                </m:f>
                              </m:sup>
                            </m:sSup>
                          </m:e>
                        </m:nary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B8EE0D82-AD36-4DC3-B81E-1D3BA166E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179" y="2355098"/>
                <a:ext cx="1890902" cy="6903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94B5AB28-1D9C-4ACF-8EBC-644A98FA0A8E}"/>
                  </a:ext>
                </a:extLst>
              </p:cNvPr>
              <p:cNvSpPr txBox="1"/>
              <p:nvPr/>
            </p:nvSpPr>
            <p:spPr>
              <a:xfrm flipH="1">
                <a:off x="838200" y="3211203"/>
                <a:ext cx="41391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Small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encourages exploration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94B5AB28-1D9C-4ACF-8EBC-644A98FA0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38200" y="3211203"/>
                <a:ext cx="4139153" cy="369332"/>
              </a:xfrm>
              <a:prstGeom prst="rect">
                <a:avLst/>
              </a:prstGeom>
              <a:blipFill>
                <a:blip r:embed="rId5"/>
                <a:stretch>
                  <a:fillRect l="-1327" t="-1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883A18AD-2AE1-4001-8E1A-C32B240AC216}"/>
                  </a:ext>
                </a:extLst>
              </p:cNvPr>
              <p:cNvSpPr txBox="1"/>
              <p:nvPr/>
            </p:nvSpPr>
            <p:spPr>
              <a:xfrm flipH="1">
                <a:off x="838199" y="3580535"/>
                <a:ext cx="41391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Large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encourages exploitation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883A18AD-2AE1-4001-8E1A-C32B240AC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38199" y="3580535"/>
                <a:ext cx="4139153" cy="369332"/>
              </a:xfrm>
              <a:prstGeom prst="rect">
                <a:avLst/>
              </a:prstGeom>
              <a:blipFill>
                <a:blip r:embed="rId6"/>
                <a:stretch>
                  <a:fillRect l="-1178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2517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E7F875-2F0E-4C89-905B-51B7E7E3E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Multi-armed bandit + MCTS= </a:t>
            </a:r>
            <a:r>
              <a:rPr lang="en-US" altLang="zh-TW" dirty="0" err="1"/>
              <a:t>AlphaGO</a:t>
            </a:r>
            <a:endParaRPr lang="zh-TW" altLang="en-US" dirty="0"/>
          </a:p>
        </p:txBody>
      </p:sp>
      <p:pic>
        <p:nvPicPr>
          <p:cNvPr id="4098" name="Picture 2" descr="https://upload.wikimedia.org/wikipedia/commons/8/82/Las_Vegas_slot_machines.jpg">
            <a:extLst>
              <a:ext uri="{FF2B5EF4-FFF2-40B4-BE49-F238E27FC236}">
                <a16:creationId xmlns:a16="http://schemas.microsoft.com/office/drawing/2014/main" id="{773AA3BB-CF10-4580-A7BE-2C19CC07B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456" y="1923067"/>
            <a:ext cx="5137901" cy="358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miro.medium.com/max/2100/1*PZnlGv-JHXA6-zWExKS5Cg.jpeg">
            <a:extLst>
              <a:ext uri="{FF2B5EF4-FFF2-40B4-BE49-F238E27FC236}">
                <a16:creationId xmlns:a16="http://schemas.microsoft.com/office/drawing/2014/main" id="{C1FC9DA6-D191-4D52-8D41-DCDE709FD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63" y="1829923"/>
            <a:ext cx="4849551" cy="484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5B38538-FB75-42DD-9B35-84C2BA3118DF}"/>
              </a:ext>
            </a:extLst>
          </p:cNvPr>
          <p:cNvSpPr txBox="1"/>
          <p:nvPr/>
        </p:nvSpPr>
        <p:spPr>
          <a:xfrm>
            <a:off x="2172731" y="1634866"/>
            <a:ext cx="203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Monte Carlo tree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ABBC747-01A7-4783-8FEC-B8B32D86C1A7}"/>
              </a:ext>
            </a:extLst>
          </p:cNvPr>
          <p:cNvSpPr txBox="1"/>
          <p:nvPr/>
        </p:nvSpPr>
        <p:spPr>
          <a:xfrm>
            <a:off x="6216370" y="5651863"/>
            <a:ext cx="5050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因為沒辦法只透過現在的</a:t>
            </a:r>
            <a:r>
              <a:rPr lang="en-US" altLang="zh-TW" dirty="0">
                <a:solidFill>
                  <a:srgbClr val="FF0000"/>
                </a:solidFill>
              </a:rPr>
              <a:t>state</a:t>
            </a:r>
            <a:r>
              <a:rPr lang="zh-TW" altLang="en-US" dirty="0">
                <a:solidFill>
                  <a:srgbClr val="FF0000"/>
                </a:solidFill>
              </a:rPr>
              <a:t>衡量現在的勝率，所以透過</a:t>
            </a:r>
            <a:r>
              <a:rPr lang="en-US" altLang="zh-TW" dirty="0">
                <a:solidFill>
                  <a:srgbClr val="FF0000"/>
                </a:solidFill>
              </a:rPr>
              <a:t>UCB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algorithm</a:t>
            </a:r>
            <a:r>
              <a:rPr lang="zh-TW" altLang="en-US" dirty="0">
                <a:solidFill>
                  <a:srgbClr val="FF0000"/>
                </a:solidFill>
              </a:rPr>
              <a:t>找到</a:t>
            </a:r>
            <a:r>
              <a:rPr lang="en-US" altLang="zh-TW" dirty="0">
                <a:solidFill>
                  <a:srgbClr val="FF0000"/>
                </a:solidFill>
              </a:rPr>
              <a:t>\</a:t>
            </a:r>
            <a:r>
              <a:rPr lang="zh-TW" altLang="en-US" dirty="0">
                <a:solidFill>
                  <a:srgbClr val="FF0000"/>
                </a:solidFill>
              </a:rPr>
              <a:t>探索重要的未來，藉由重要的未來來衡量現在的勝率。</a:t>
            </a:r>
          </a:p>
        </p:txBody>
      </p:sp>
    </p:spTree>
    <p:extLst>
      <p:ext uri="{BB962C8B-B14F-4D97-AF65-F5344CB8AC3E}">
        <p14:creationId xmlns:p14="http://schemas.microsoft.com/office/powerpoint/2010/main" val="883471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42D18E-7DFE-4E48-9916-939EFF7D0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Thanks!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11F436-0EB0-4158-AEA7-89024BB57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9282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E7F875-2F0E-4C89-905B-51B7E7E3E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Multi-armed bandit problem</a:t>
            </a:r>
            <a:endParaRPr lang="zh-TW" altLang="en-US" dirty="0"/>
          </a:p>
        </p:txBody>
      </p:sp>
      <p:pic>
        <p:nvPicPr>
          <p:cNvPr id="4098" name="Picture 2" descr="https://upload.wikimedia.org/wikipedia/commons/8/82/Las_Vegas_slot_machines.jpg">
            <a:extLst>
              <a:ext uri="{FF2B5EF4-FFF2-40B4-BE49-F238E27FC236}">
                <a16:creationId xmlns:a16="http://schemas.microsoft.com/office/drawing/2014/main" id="{773AA3BB-CF10-4580-A7BE-2C19CC07B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456" y="1923067"/>
            <a:ext cx="5137901" cy="358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64BD5BF7-CF2A-4B30-9C73-DC7FDFA5568D}"/>
                  </a:ext>
                </a:extLst>
              </p:cNvPr>
              <p:cNvSpPr txBox="1"/>
              <p:nvPr/>
            </p:nvSpPr>
            <p:spPr>
              <a:xfrm flipH="1">
                <a:off x="838200" y="1583700"/>
                <a:ext cx="4695963" cy="4913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Consider K arms (k machines) defined by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with bounded support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TW" dirty="0"/>
                  <a:t>.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At each round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the player select an arm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1,…,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and obtain a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TW" dirty="0"/>
                  <a:t>.</a:t>
                </a:r>
              </a:p>
              <a:p>
                <a:r>
                  <a:rPr lang="en-US" altLang="zh-TW" dirty="0"/>
                  <a:t>Define mean value of each arm as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∼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r>
                  <a:rPr lang="en-US" altLang="zh-TW" dirty="0"/>
                  <a:t>The goal of player is find best strategy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TW" dirty="0"/>
                  <a:t> that can maximize the sum of obtain rewards in expectation 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r>
                  <a:rPr lang="en-US" altLang="zh-TW" dirty="0"/>
                  <a:t> </a:t>
                </a:r>
              </a:p>
              <a:p>
                <a:r>
                  <a:rPr lang="en-US" altLang="zh-TW" dirty="0"/>
                  <a:t>Define cumulative regret at round n to evaluate strategy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TW" dirty="0"/>
                  <a:t>: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TW" dirty="0"/>
                  <a:t> </a:t>
                </a:r>
              </a:p>
              <a:p>
                <a:pPr algn="ctr"/>
                <a:endParaRPr lang="en-US" altLang="zh-TW" dirty="0"/>
              </a:p>
              <a:p>
                <a:r>
                  <a:rPr lang="en-US" altLang="zh-TW" dirty="0"/>
                  <a:t> 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64BD5BF7-CF2A-4B30-9C73-DC7FDFA55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38200" y="1583700"/>
                <a:ext cx="4695963" cy="4913717"/>
              </a:xfrm>
              <a:prstGeom prst="rect">
                <a:avLst/>
              </a:prstGeom>
              <a:blipFill>
                <a:blip r:embed="rId3"/>
                <a:stretch>
                  <a:fillRect l="-1169" t="-744" r="-130" b="-18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816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1B5088-4165-4C97-9242-8F802637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reinforcement learning?</a:t>
            </a:r>
            <a:endParaRPr lang="zh-TW" altLang="en-US" dirty="0"/>
          </a:p>
        </p:txBody>
      </p:sp>
      <p:pic>
        <p:nvPicPr>
          <p:cNvPr id="12" name="線上媒體 11">
            <a:hlinkClick r:id="" action="ppaction://media"/>
            <a:extLst>
              <a:ext uri="{FF2B5EF4-FFF2-40B4-BE49-F238E27FC236}">
                <a16:creationId xmlns:a16="http://schemas.microsoft.com/office/drawing/2014/main" id="{9E7CD23D-5C8A-423F-A8AD-0C07AD1CA9F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38200" y="2147543"/>
            <a:ext cx="5701122" cy="3206881"/>
          </a:xfrm>
          <a:prstGeom prst="rect">
            <a:avLst/>
          </a:prstGeom>
        </p:spPr>
      </p:pic>
      <p:pic>
        <p:nvPicPr>
          <p:cNvPr id="3074" name="Picture 2" descr="upload.wikimedia.org/wikipedia/commons/thumb/0/...">
            <a:extLst>
              <a:ext uri="{FF2B5EF4-FFF2-40B4-BE49-F238E27FC236}">
                <a16:creationId xmlns:a16="http://schemas.microsoft.com/office/drawing/2014/main" id="{E20E2B00-A2F1-4382-B4CF-B9B376A7D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326" y="2147543"/>
            <a:ext cx="2190750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Google Brain Logo Design by Viraj Trivedi on Dribbble">
            <a:extLst>
              <a:ext uri="{FF2B5EF4-FFF2-40B4-BE49-F238E27FC236}">
                <a16:creationId xmlns:a16="http://schemas.microsoft.com/office/drawing/2014/main" id="{31BC7C0F-9415-4DBE-9861-8F5EA7616E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81" t="33069" b="32621"/>
          <a:stretch/>
        </p:blipFill>
        <p:spPr bwMode="auto">
          <a:xfrm>
            <a:off x="7341710" y="3113696"/>
            <a:ext cx="2335013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Google Brain Logo Design by Viraj Trivedi on Dribbble">
            <a:extLst>
              <a:ext uri="{FF2B5EF4-FFF2-40B4-BE49-F238E27FC236}">
                <a16:creationId xmlns:a16="http://schemas.microsoft.com/office/drawing/2014/main" id="{715420CB-C279-4936-BD42-C44F62B24B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69" r="73060" b="32621"/>
          <a:stretch/>
        </p:blipFill>
        <p:spPr bwMode="auto">
          <a:xfrm>
            <a:off x="8022238" y="3856356"/>
            <a:ext cx="860926" cy="82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907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FE3F69-1801-4DEB-AA64-09E87EEE4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Markov decision process</a:t>
            </a:r>
            <a:r>
              <a:rPr lang="zh-TW" altLang="en-US" dirty="0"/>
              <a:t> </a:t>
            </a:r>
            <a:r>
              <a:rPr lang="en-US" altLang="zh-TW" dirty="0"/>
              <a:t>(MDP)</a:t>
            </a:r>
            <a:endParaRPr lang="zh-TW" altLang="en-US" dirty="0"/>
          </a:p>
        </p:txBody>
      </p:sp>
      <p:pic>
        <p:nvPicPr>
          <p:cNvPr id="2050" name="Picture 2" descr="https://upload.wikimedia.org/wikipedia/commons/thumb/a/ad/Markov_Decision_Process.svg/400px-Markov_Decision_Process.svg.png">
            <a:extLst>
              <a:ext uri="{FF2B5EF4-FFF2-40B4-BE49-F238E27FC236}">
                <a16:creationId xmlns:a16="http://schemas.microsoft.com/office/drawing/2014/main" id="{CBDD74FD-0A6B-468F-A540-94B072814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685" y="1420259"/>
            <a:ext cx="5443195" cy="435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C31A28C5-2DDB-465B-B1EB-DEB83063F83B}"/>
                  </a:ext>
                </a:extLst>
              </p:cNvPr>
              <p:cNvSpPr txBox="1"/>
              <p:nvPr/>
            </p:nvSpPr>
            <p:spPr>
              <a:xfrm flipH="1">
                <a:off x="838200" y="1630049"/>
                <a:ext cx="6618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MDP is defined by a tuple: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&gt; </m:t>
                    </m:r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C31A28C5-2DDB-465B-B1EB-DEB83063F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38200" y="1630049"/>
                <a:ext cx="6618402" cy="369332"/>
              </a:xfrm>
              <a:prstGeom prst="rect">
                <a:avLst/>
              </a:prstGeom>
              <a:blipFill>
                <a:blip r:embed="rId4"/>
                <a:stretch>
                  <a:fillRect l="-829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3EE65E6A-9607-40B1-90BF-B8B15CB02FA1}"/>
                  </a:ext>
                </a:extLst>
              </p:cNvPr>
              <p:cNvSpPr txBox="1"/>
              <p:nvPr/>
            </p:nvSpPr>
            <p:spPr>
              <a:xfrm flipH="1">
                <a:off x="838200" y="1999381"/>
                <a:ext cx="6618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 a set of states called the state space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3EE65E6A-9607-40B1-90BF-B8B15CB02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38200" y="1999381"/>
                <a:ext cx="6618402" cy="369332"/>
              </a:xfrm>
              <a:prstGeom prst="rect">
                <a:avLst/>
              </a:prstGeom>
              <a:blipFill>
                <a:blip r:embed="rId5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C02B8462-3F80-4D30-9656-2FF5D5A997BC}"/>
                  </a:ext>
                </a:extLst>
              </p:cNvPr>
              <p:cNvSpPr txBox="1"/>
              <p:nvPr/>
            </p:nvSpPr>
            <p:spPr>
              <a:xfrm flipH="1">
                <a:off x="838200" y="2324166"/>
                <a:ext cx="6618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 a set of actions called the action space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C02B8462-3F80-4D30-9656-2FF5D5A99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38200" y="2324166"/>
                <a:ext cx="6618402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68486C51-5F15-4AF6-AAAF-E81FF5227F9A}"/>
                  </a:ext>
                </a:extLst>
              </p:cNvPr>
              <p:cNvSpPr txBox="1"/>
              <p:nvPr/>
            </p:nvSpPr>
            <p:spPr>
              <a:xfrm flipH="1">
                <a:off x="838200" y="2658349"/>
                <a:ext cx="6618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68486C51-5F15-4AF6-AAAF-E81FF5227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38200" y="2658349"/>
                <a:ext cx="6618402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FD76BB0F-8E71-43DE-80D9-6CE556FE6AE7}"/>
                  </a:ext>
                </a:extLst>
              </p:cNvPr>
              <p:cNvSpPr txBox="1"/>
              <p:nvPr/>
            </p:nvSpPr>
            <p:spPr>
              <a:xfrm flipH="1">
                <a:off x="838200" y="2996290"/>
                <a:ext cx="6618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TW" dirty="0"/>
                  <a:t> reward get from state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to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FD76BB0F-8E71-43DE-80D9-6CE556FE6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38200" y="2996290"/>
                <a:ext cx="6618402" cy="369332"/>
              </a:xfrm>
              <a:prstGeom prst="rect">
                <a:avLst/>
              </a:prstGeom>
              <a:blipFill>
                <a:blip r:embed="rId8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7652FCF4-C425-4107-99C0-25205D552D82}"/>
                  </a:ext>
                </a:extLst>
              </p:cNvPr>
              <p:cNvSpPr txBox="1"/>
              <p:nvPr/>
            </p:nvSpPr>
            <p:spPr>
              <a:xfrm flipH="1">
                <a:off x="843665" y="3753208"/>
                <a:ext cx="4365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Given an policy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7652FCF4-C425-4107-99C0-25205D552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43665" y="3753208"/>
                <a:ext cx="4365396" cy="369332"/>
              </a:xfrm>
              <a:prstGeom prst="rect">
                <a:avLst/>
              </a:prstGeom>
              <a:blipFill>
                <a:blip r:embed="rId9"/>
                <a:stretch>
                  <a:fillRect l="-1116" t="-1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>
            <a:extLst>
              <a:ext uri="{FF2B5EF4-FFF2-40B4-BE49-F238E27FC236}">
                <a16:creationId xmlns:a16="http://schemas.microsoft.com/office/drawing/2014/main" id="{C0399C62-27C6-4681-B34E-C7174F10D119}"/>
              </a:ext>
            </a:extLst>
          </p:cNvPr>
          <p:cNvSpPr txBox="1"/>
          <p:nvPr/>
        </p:nvSpPr>
        <p:spPr>
          <a:xfrm flipH="1">
            <a:off x="843665" y="4122540"/>
            <a:ext cx="436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we can form a sequence: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CBCAEEEC-99BD-4B33-9221-6A8F03DD21A2}"/>
                  </a:ext>
                </a:extLst>
              </p:cNvPr>
              <p:cNvSpPr/>
              <p:nvPr/>
            </p:nvSpPr>
            <p:spPr>
              <a:xfrm>
                <a:off x="793409" y="4491872"/>
                <a:ext cx="57338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→…→</m:t>
                      </m:r>
                      <m:d>
                        <m:d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CBCAEEEC-99BD-4B33-9221-6A8F03DD21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409" y="4491872"/>
                <a:ext cx="573381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>
            <a:extLst>
              <a:ext uri="{FF2B5EF4-FFF2-40B4-BE49-F238E27FC236}">
                <a16:creationId xmlns:a16="http://schemas.microsoft.com/office/drawing/2014/main" id="{6239A3D3-2B94-45A3-ABB5-ED2B999E36D8}"/>
              </a:ext>
            </a:extLst>
          </p:cNvPr>
          <p:cNvSpPr txBox="1"/>
          <p:nvPr/>
        </p:nvSpPr>
        <p:spPr>
          <a:xfrm flipH="1">
            <a:off x="843665" y="4965566"/>
            <a:ext cx="436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Define total reward as: 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D09ADA8-29BE-4C4F-A03A-BBEA0F881F98}"/>
                  </a:ext>
                </a:extLst>
              </p:cNvPr>
              <p:cNvSpPr/>
              <p:nvPr/>
            </p:nvSpPr>
            <p:spPr>
              <a:xfrm>
                <a:off x="843665" y="5334898"/>
                <a:ext cx="7198637" cy="4117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for non stochastic process.</a:t>
                </a:r>
                <a:endParaRPr lang="zh-TW" altLang="en-US" dirty="0"/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D09ADA8-29BE-4C4F-A03A-BBEA0F881F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65" y="5334898"/>
                <a:ext cx="7198637" cy="411779"/>
              </a:xfrm>
              <a:prstGeom prst="rect">
                <a:avLst/>
              </a:prstGeom>
              <a:blipFill>
                <a:blip r:embed="rId11"/>
                <a:stretch>
                  <a:fillRect t="-102941" r="-762" b="-1588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0A13EB7C-C6D7-483E-8B0B-16CDFD0A76DA}"/>
                  </a:ext>
                </a:extLst>
              </p:cNvPr>
              <p:cNvSpPr txBox="1"/>
              <p:nvPr/>
            </p:nvSpPr>
            <p:spPr>
              <a:xfrm flipH="1">
                <a:off x="843664" y="5719747"/>
                <a:ext cx="4874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Then the goal of RL is to learn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to maximize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:</a:t>
                </a:r>
                <a:endParaRPr lang="zh-TW" altLang="en-US" dirty="0"/>
              </a:p>
            </p:txBody>
          </p:sp>
        </mc:Choice>
        <mc:Fallback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0A13EB7C-C6D7-483E-8B0B-16CDFD0A76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43664" y="5719747"/>
                <a:ext cx="4874443" cy="369332"/>
              </a:xfrm>
              <a:prstGeom prst="rect">
                <a:avLst/>
              </a:prstGeom>
              <a:blipFill>
                <a:blip r:embed="rId12"/>
                <a:stretch>
                  <a:fillRect l="-1000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F805C4E6-7FFA-495F-84E9-4E381712A0DB}"/>
                  </a:ext>
                </a:extLst>
              </p:cNvPr>
              <p:cNvSpPr txBox="1"/>
              <p:nvPr/>
            </p:nvSpPr>
            <p:spPr>
              <a:xfrm>
                <a:off x="911857" y="6099600"/>
                <a:ext cx="3531608" cy="4110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altLang="zh-TW" b="0" dirty="0"/>
              </a:p>
            </p:txBody>
          </p:sp>
        </mc:Choice>
        <mc:Fallback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F805C4E6-7FFA-495F-84E9-4E381712A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857" y="6099600"/>
                <a:ext cx="3531608" cy="411010"/>
              </a:xfrm>
              <a:prstGeom prst="rect">
                <a:avLst/>
              </a:prstGeom>
              <a:blipFill>
                <a:blip r:embed="rId13"/>
                <a:stretch>
                  <a:fillRect l="-1209" b="-104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E9792EEE-9BDD-49AF-9D66-DF80A066CB16}"/>
                  </a:ext>
                </a:extLst>
              </p:cNvPr>
              <p:cNvSpPr txBox="1"/>
              <p:nvPr/>
            </p:nvSpPr>
            <p:spPr>
              <a:xfrm flipH="1">
                <a:off x="838200" y="3363419"/>
                <a:ext cx="6618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 </a:t>
                </a:r>
                <a:r>
                  <a:rPr lang="en-US" altLang="zh-TW"/>
                  <a:t>discount value</a:t>
                </a:r>
                <a:endParaRPr lang="zh-TW" altLang="en-US" dirty="0"/>
              </a:p>
            </p:txBody>
          </p:sp>
        </mc:Choice>
        <mc:Fallback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E9792EEE-9BDD-49AF-9D66-DF80A066C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38200" y="3363419"/>
                <a:ext cx="6618402" cy="369332"/>
              </a:xfrm>
              <a:prstGeom prst="rect">
                <a:avLst/>
              </a:prstGeom>
              <a:blipFill>
                <a:blip r:embed="rId1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3381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4E4E39-F5AF-4096-A2AB-943A4659B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Core idea of RL: Present value.</a:t>
            </a:r>
            <a:endParaRPr lang="zh-TW" altLang="en-US" sz="42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CF0A784-600D-41A9-AB1A-1141E29587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87" t="45484" r="29114" b="29210"/>
          <a:stretch/>
        </p:blipFill>
        <p:spPr bwMode="auto">
          <a:xfrm>
            <a:off x="5260157" y="1477814"/>
            <a:ext cx="6243528" cy="501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C0B03FAD-EC86-4698-B4E4-7D26AB6B08AE}"/>
              </a:ext>
            </a:extLst>
          </p:cNvPr>
          <p:cNvSpPr txBox="1"/>
          <p:nvPr/>
        </p:nvSpPr>
        <p:spPr>
          <a:xfrm flipH="1">
            <a:off x="838200" y="2036190"/>
            <a:ext cx="3545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Q: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How can we define the present value of each state?</a:t>
            </a:r>
            <a:endParaRPr lang="zh-TW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E407F374-AB28-4916-BAD5-AB751D7A6C1A}"/>
                  </a:ext>
                </a:extLst>
              </p:cNvPr>
              <p:cNvSpPr txBox="1"/>
              <p:nvPr/>
            </p:nvSpPr>
            <p:spPr>
              <a:xfrm flipH="1">
                <a:off x="838200" y="2959520"/>
                <a:ext cx="3545894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solidFill>
                      <a:srgbClr val="FF0000"/>
                    </a:solidFill>
                  </a:rPr>
                  <a:t>A:</a:t>
                </a:r>
              </a:p>
              <a:p>
                <a:r>
                  <a:rPr lang="en-US" altLang="zh-TW" dirty="0">
                    <a:solidFill>
                      <a:srgbClr val="FF0000"/>
                    </a:solidFill>
                  </a:rPr>
                  <a:t>Since all of them reach 1000, we can define the present value of each state as: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1000∗</m:t>
                      </m:r>
                      <m:sSup>
                        <m:sSup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zh-TW" dirty="0">
                  <a:solidFill>
                    <a:srgbClr val="FF0000"/>
                  </a:solidFill>
                </a:endParaRPr>
              </a:p>
              <a:p>
                <a:r>
                  <a:rPr lang="en-US" altLang="zh-TW" dirty="0">
                    <a:solidFill>
                      <a:srgbClr val="FF0000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sSup>
                      <m:sSup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TW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for IR(interest rate)</a:t>
                </a:r>
              </a:p>
              <a:p>
                <a:r>
                  <a:rPr lang="en-US" altLang="zh-TW" dirty="0">
                    <a:solidFill>
                      <a:srgbClr val="FF0000"/>
                    </a:solidFill>
                  </a:rPr>
                  <a:t>and t year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E407F374-AB28-4916-BAD5-AB751D7A6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38200" y="2959520"/>
                <a:ext cx="3545894" cy="2031325"/>
              </a:xfrm>
              <a:prstGeom prst="rect">
                <a:avLst/>
              </a:prstGeom>
              <a:blipFill>
                <a:blip r:embed="rId3"/>
                <a:stretch>
                  <a:fillRect l="-1549" t="-1497" r="-3442" b="-35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2696B645-F4B6-4892-A19F-C6140C6B9C61}"/>
                  </a:ext>
                </a:extLst>
              </p:cNvPr>
              <p:cNvSpPr txBox="1"/>
              <p:nvPr/>
            </p:nvSpPr>
            <p:spPr>
              <a:xfrm>
                <a:off x="8023029" y="3490792"/>
                <a:ext cx="70333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1000∗</m:t>
                      </m:r>
                      <m:r>
                        <a:rPr lang="en-US" altLang="zh-TW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zh-TW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2696B645-F4B6-4892-A19F-C6140C6B9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029" y="3490792"/>
                <a:ext cx="703334" cy="215444"/>
              </a:xfrm>
              <a:prstGeom prst="rect">
                <a:avLst/>
              </a:prstGeom>
              <a:blipFill>
                <a:blip r:embed="rId4"/>
                <a:stretch>
                  <a:fillRect l="-5217" r="-5217" b="-228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8EF416F0-767A-41BC-88B5-6DB07976D088}"/>
                  </a:ext>
                </a:extLst>
              </p:cNvPr>
              <p:cNvSpPr txBox="1"/>
              <p:nvPr/>
            </p:nvSpPr>
            <p:spPr>
              <a:xfrm>
                <a:off x="8023029" y="4188376"/>
                <a:ext cx="79182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1000∗</m:t>
                      </m:r>
                      <m:sSup>
                        <m:sSupPr>
                          <m:ctrlPr>
                            <a:rPr lang="en-US" altLang="zh-TW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altLang="zh-TW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8EF416F0-767A-41BC-88B5-6DB07976D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029" y="4188376"/>
                <a:ext cx="791820" cy="215444"/>
              </a:xfrm>
              <a:prstGeom prst="rect">
                <a:avLst/>
              </a:prstGeom>
              <a:blipFill>
                <a:blip r:embed="rId5"/>
                <a:stretch>
                  <a:fillRect l="-4615" r="-769" b="-285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B2A2D17B-A55B-4A89-A922-FB5B9EB5B511}"/>
                  </a:ext>
                </a:extLst>
              </p:cNvPr>
              <p:cNvSpPr txBox="1"/>
              <p:nvPr/>
            </p:nvSpPr>
            <p:spPr>
              <a:xfrm>
                <a:off x="7645957" y="5041842"/>
                <a:ext cx="79182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1000∗</m:t>
                      </m:r>
                      <m:sSup>
                        <m:sSupPr>
                          <m:ctrlPr>
                            <a:rPr lang="en-US" altLang="zh-TW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altLang="zh-TW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B2A2D17B-A55B-4A89-A922-FB5B9EB5B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5957" y="5041842"/>
                <a:ext cx="791820" cy="215444"/>
              </a:xfrm>
              <a:prstGeom prst="rect">
                <a:avLst/>
              </a:prstGeom>
              <a:blipFill>
                <a:blip r:embed="rId6"/>
                <a:stretch>
                  <a:fillRect l="-4615" r="-769" b="-285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BF270CFB-B362-4E87-9064-AC00BF319F89}"/>
                  </a:ext>
                </a:extLst>
              </p:cNvPr>
              <p:cNvSpPr txBox="1"/>
              <p:nvPr/>
            </p:nvSpPr>
            <p:spPr>
              <a:xfrm>
                <a:off x="7937481" y="5628858"/>
                <a:ext cx="79182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1000∗</m:t>
                      </m:r>
                      <m:sSup>
                        <m:sSupPr>
                          <m:ctrlPr>
                            <a:rPr lang="en-US" altLang="zh-TW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altLang="zh-TW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TW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BF270CFB-B362-4E87-9064-AC00BF319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7481" y="5628858"/>
                <a:ext cx="791820" cy="215444"/>
              </a:xfrm>
              <a:prstGeom prst="rect">
                <a:avLst/>
              </a:prstGeom>
              <a:blipFill>
                <a:blip r:embed="rId7"/>
                <a:stretch>
                  <a:fillRect l="-4615" r="-769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2427EE98-76FC-4BFA-9115-03DC33EEEF9F}"/>
                  </a:ext>
                </a:extLst>
              </p:cNvPr>
              <p:cNvSpPr txBox="1"/>
              <p:nvPr/>
            </p:nvSpPr>
            <p:spPr>
              <a:xfrm>
                <a:off x="5334193" y="4244138"/>
                <a:ext cx="70333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1000∗</m:t>
                      </m:r>
                      <m:r>
                        <a:rPr lang="en-US" altLang="zh-TW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zh-TW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2427EE98-76FC-4BFA-9115-03DC33EEE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193" y="4244138"/>
                <a:ext cx="703334" cy="215444"/>
              </a:xfrm>
              <a:prstGeom prst="rect">
                <a:avLst/>
              </a:prstGeom>
              <a:blipFill>
                <a:blip r:embed="rId8"/>
                <a:stretch>
                  <a:fillRect l="-5217" r="-5217" b="-222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6BF1A6A9-5618-4DBF-A061-72F99AD5DB3B}"/>
                  </a:ext>
                </a:extLst>
              </p:cNvPr>
              <p:cNvSpPr txBox="1"/>
              <p:nvPr/>
            </p:nvSpPr>
            <p:spPr>
              <a:xfrm>
                <a:off x="5826584" y="5041842"/>
                <a:ext cx="79182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1000∗</m:t>
                      </m:r>
                      <m:sSup>
                        <m:sSupPr>
                          <m:ctrlPr>
                            <a:rPr lang="en-US" altLang="zh-TW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altLang="zh-TW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6BF1A6A9-5618-4DBF-A061-72F99AD5D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584" y="5041842"/>
                <a:ext cx="791820" cy="215444"/>
              </a:xfrm>
              <a:prstGeom prst="rect">
                <a:avLst/>
              </a:prstGeom>
              <a:blipFill>
                <a:blip r:embed="rId5"/>
                <a:stretch>
                  <a:fillRect l="-4615" r="-769" b="-285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0B2773E9-8641-4BEC-99B6-B5A1265CDA19}"/>
                  </a:ext>
                </a:extLst>
              </p:cNvPr>
              <p:cNvSpPr txBox="1"/>
              <p:nvPr/>
            </p:nvSpPr>
            <p:spPr>
              <a:xfrm>
                <a:off x="5370570" y="5680793"/>
                <a:ext cx="79182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1000∗</m:t>
                      </m:r>
                      <m:sSup>
                        <m:sSupPr>
                          <m:ctrlPr>
                            <a:rPr lang="en-US" altLang="zh-TW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altLang="zh-TW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0B2773E9-8641-4BEC-99B6-B5A1265CD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0570" y="5680793"/>
                <a:ext cx="791820" cy="215444"/>
              </a:xfrm>
              <a:prstGeom prst="rect">
                <a:avLst/>
              </a:prstGeom>
              <a:blipFill>
                <a:blip r:embed="rId9"/>
                <a:stretch>
                  <a:fillRect l="-4615" r="-769" b="-257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08303A3E-F3A3-4E8E-801B-A68624A95037}"/>
                  </a:ext>
                </a:extLst>
              </p:cNvPr>
              <p:cNvSpPr txBox="1"/>
              <p:nvPr/>
            </p:nvSpPr>
            <p:spPr>
              <a:xfrm>
                <a:off x="11002133" y="3429000"/>
                <a:ext cx="70333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1000∗</m:t>
                      </m:r>
                      <m:r>
                        <a:rPr lang="en-US" altLang="zh-TW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zh-TW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08303A3E-F3A3-4E8E-801B-A68624A950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2133" y="3429000"/>
                <a:ext cx="703334" cy="215444"/>
              </a:xfrm>
              <a:prstGeom prst="rect">
                <a:avLst/>
              </a:prstGeom>
              <a:blipFill>
                <a:blip r:embed="rId10"/>
                <a:stretch>
                  <a:fillRect l="-5217" r="-4348" b="-228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EF7880A3-0D80-443A-8B67-FBDD3F02CC7B}"/>
                  </a:ext>
                </a:extLst>
              </p:cNvPr>
              <p:cNvSpPr txBox="1"/>
              <p:nvPr/>
            </p:nvSpPr>
            <p:spPr>
              <a:xfrm>
                <a:off x="10901242" y="5655640"/>
                <a:ext cx="91589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1000∗</m:t>
                      </m:r>
                      <m:sSup>
                        <m:sSupPr>
                          <m:ctrlPr>
                            <a:rPr lang="en-US" altLang="zh-TW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TW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zh-TW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EF7880A3-0D80-443A-8B67-FBDD3F02C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1242" y="5655640"/>
                <a:ext cx="915892" cy="215444"/>
              </a:xfrm>
              <a:prstGeom prst="rect">
                <a:avLst/>
              </a:prstGeom>
              <a:blipFill>
                <a:blip r:embed="rId11"/>
                <a:stretch>
                  <a:fillRect l="-3974" b="-228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60A0C8E5-CBB5-4D9A-AFE0-47192636302D}"/>
                  </a:ext>
                </a:extLst>
              </p:cNvPr>
              <p:cNvSpPr/>
              <p:nvPr/>
            </p:nvSpPr>
            <p:spPr>
              <a:xfrm>
                <a:off x="5280355" y="1544819"/>
                <a:ext cx="1408717" cy="92333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Bank</a:t>
                </a:r>
              </a:p>
              <a:p>
                <a:pPr algn="ctr"/>
                <a:r>
                  <a:rPr lang="en-US" altLang="zh-TW" dirty="0"/>
                  <a:t>Interest: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60A0C8E5-CBB5-4D9A-AFE0-4719263630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355" y="1544819"/>
                <a:ext cx="1408717" cy="923330"/>
              </a:xfrm>
              <a:prstGeom prst="rect">
                <a:avLst/>
              </a:prstGeom>
              <a:blipFill>
                <a:blip r:embed="rId12"/>
                <a:stretch>
                  <a:fillRect l="-8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256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8" grpId="0"/>
      <p:bldP spid="9" grpId="0"/>
      <p:bldP spid="10" grpId="0"/>
      <p:bldP spid="13" grpId="0"/>
      <p:bldP spid="14" grpId="0"/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9E1B5088-4165-4C97-9242-8F802637F63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How to find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func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through experience?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9E1B5088-4165-4C97-9242-8F802637F6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5"/>
                <a:stretch>
                  <a:fillRect l="-2377" t="-27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MountainCar">
            <a:hlinkClick r:id="" action="ppaction://media"/>
            <a:extLst>
              <a:ext uri="{FF2B5EF4-FFF2-40B4-BE49-F238E27FC236}">
                <a16:creationId xmlns:a16="http://schemas.microsoft.com/office/drawing/2014/main" id="{4202F3AB-8049-4EB2-9D19-91BB41DD140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220699" y="1803809"/>
            <a:ext cx="3810000" cy="25400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932B0FF7-BA2B-447E-B6EB-805D74DB2336}"/>
              </a:ext>
            </a:extLst>
          </p:cNvPr>
          <p:cNvSpPr txBox="1"/>
          <p:nvPr/>
        </p:nvSpPr>
        <p:spPr>
          <a:xfrm>
            <a:off x="5794123" y="2081340"/>
            <a:ext cx="884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State:   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6C1CCA3-FD31-4CAF-AF17-D9EF7F2092EA}"/>
              </a:ext>
            </a:extLst>
          </p:cNvPr>
          <p:cNvSpPr txBox="1"/>
          <p:nvPr/>
        </p:nvSpPr>
        <p:spPr>
          <a:xfrm>
            <a:off x="5794123" y="2818390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Action:       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02BB33B-3B3D-41AD-86D1-52917BCFBBC8}"/>
              </a:ext>
            </a:extLst>
          </p:cNvPr>
          <p:cNvSpPr/>
          <p:nvPr/>
        </p:nvSpPr>
        <p:spPr>
          <a:xfrm>
            <a:off x="6666479" y="2818390"/>
            <a:ext cx="2551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1. Accelerate to the Right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9B505DF-220E-4AD2-9BF9-543A9D06133D}"/>
              </a:ext>
            </a:extLst>
          </p:cNvPr>
          <p:cNvSpPr/>
          <p:nvPr/>
        </p:nvSpPr>
        <p:spPr>
          <a:xfrm>
            <a:off x="6666478" y="3168868"/>
            <a:ext cx="2426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2. Accelerate to the Left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B504314-E1A9-426E-85E7-ABE5AE5209CD}"/>
              </a:ext>
            </a:extLst>
          </p:cNvPr>
          <p:cNvSpPr/>
          <p:nvPr/>
        </p:nvSpPr>
        <p:spPr>
          <a:xfrm>
            <a:off x="6672097" y="2079560"/>
            <a:ext cx="1539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1. Car position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7BF3662-6B87-438D-A429-87AA5A767638}"/>
              </a:ext>
            </a:extLst>
          </p:cNvPr>
          <p:cNvSpPr/>
          <p:nvPr/>
        </p:nvSpPr>
        <p:spPr>
          <a:xfrm>
            <a:off x="6663602" y="2413065"/>
            <a:ext cx="15561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2.  Car velocity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CF62044-B46C-4A02-8175-030C466FD0AB}"/>
              </a:ext>
            </a:extLst>
          </p:cNvPr>
          <p:cNvSpPr txBox="1"/>
          <p:nvPr/>
        </p:nvSpPr>
        <p:spPr>
          <a:xfrm>
            <a:off x="5794123" y="3593148"/>
            <a:ext cx="95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Reward: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74951CA-F4B8-40B9-83DD-F250C279C8B5}"/>
              </a:ext>
            </a:extLst>
          </p:cNvPr>
          <p:cNvSpPr/>
          <p:nvPr/>
        </p:nvSpPr>
        <p:spPr>
          <a:xfrm>
            <a:off x="6672097" y="3593148"/>
            <a:ext cx="4070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0 is awarded if the agent reached the flag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62116F2-4FAD-4366-A579-C2D6E4C8B3B0}"/>
              </a:ext>
            </a:extLst>
          </p:cNvPr>
          <p:cNvSpPr/>
          <p:nvPr/>
        </p:nvSpPr>
        <p:spPr>
          <a:xfrm>
            <a:off x="6625894" y="3943626"/>
            <a:ext cx="4661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-1 is awarded if the agent doesn’t reach the flag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20DA2D3-DBB6-4CFC-811D-209A22A03ABA}"/>
              </a:ext>
            </a:extLst>
          </p:cNvPr>
          <p:cNvSpPr txBox="1"/>
          <p:nvPr/>
        </p:nvSpPr>
        <p:spPr>
          <a:xfrm>
            <a:off x="2375554" y="4128292"/>
            <a:ext cx="183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Agent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AF49A506-D4A3-4936-9B5F-0EA4D8D353B5}"/>
                  </a:ext>
                </a:extLst>
              </p:cNvPr>
              <p:cNvSpPr txBox="1"/>
              <p:nvPr/>
            </p:nvSpPr>
            <p:spPr>
              <a:xfrm>
                <a:off x="1027520" y="4854844"/>
                <a:ext cx="93702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→…→</m:t>
                    </m:r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AF49A506-D4A3-4936-9B5F-0EA4D8D35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520" y="4854844"/>
                <a:ext cx="937024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66DBDBCF-E0AD-459C-B64E-25E202FC25C1}"/>
                  </a:ext>
                </a:extLst>
              </p:cNvPr>
              <p:cNvSpPr/>
              <p:nvPr/>
            </p:nvSpPr>
            <p:spPr>
              <a:xfrm>
                <a:off x="1921781" y="5275249"/>
                <a:ext cx="6828664" cy="3738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sSubSup>
                          <m:sSub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→…→</m:t>
                    </m:r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TW" dirty="0"/>
                  <a:t>: success</a:t>
                </a:r>
                <a:r>
                  <a:rPr lang="zh-TW" altLang="en-US" dirty="0"/>
                  <a:t> </a:t>
                </a: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66DBDBCF-E0AD-459C-B64E-25E202FC25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781" y="5275249"/>
                <a:ext cx="6828664" cy="373885"/>
              </a:xfrm>
              <a:prstGeom prst="rect">
                <a:avLst/>
              </a:prstGeom>
              <a:blipFill>
                <a:blip r:embed="rId8"/>
                <a:stretch>
                  <a:fillRect t="-6452" b="-241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527BBE46-D3C4-4AF3-A98E-C6DDFB86C859}"/>
                  </a:ext>
                </a:extLst>
              </p:cNvPr>
              <p:cNvSpPr/>
              <p:nvPr/>
            </p:nvSpPr>
            <p:spPr>
              <a:xfrm>
                <a:off x="1921781" y="6118670"/>
                <a:ext cx="6757747" cy="3764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→…→</m:t>
                    </m:r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TW" dirty="0"/>
                  <a:t>: fail</a:t>
                </a:r>
                <a:r>
                  <a:rPr lang="zh-TW" altLang="en-US" dirty="0"/>
                  <a:t> </a:t>
                </a: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527BBE46-D3C4-4AF3-A98E-C6DDFB86C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781" y="6118670"/>
                <a:ext cx="6757747" cy="376450"/>
              </a:xfrm>
              <a:prstGeom prst="rect">
                <a:avLst/>
              </a:prstGeom>
              <a:blipFill>
                <a:blip r:embed="rId9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>
            <a:extLst>
              <a:ext uri="{FF2B5EF4-FFF2-40B4-BE49-F238E27FC236}">
                <a16:creationId xmlns:a16="http://schemas.microsoft.com/office/drawing/2014/main" id="{B91AFB1C-F64E-4EF7-91F2-D97E9572FCB8}"/>
              </a:ext>
            </a:extLst>
          </p:cNvPr>
          <p:cNvSpPr txBox="1"/>
          <p:nvPr/>
        </p:nvSpPr>
        <p:spPr>
          <a:xfrm>
            <a:off x="4892511" y="560025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827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33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13CB02-DBF7-40DC-AA64-47AE5D6C9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Action value function Q</a:t>
            </a:r>
            <a:endParaRPr lang="zh-TW" altLang="en-US" dirty="0"/>
          </a:p>
        </p:txBody>
      </p:sp>
      <p:pic>
        <p:nvPicPr>
          <p:cNvPr id="5" name="Picture 2" descr="https://upload.wikimedia.org/wikipedia/commons/thumb/a/ad/Markov_Decision_Process.svg/400px-Markov_Decision_Process.svg.png">
            <a:extLst>
              <a:ext uri="{FF2B5EF4-FFF2-40B4-BE49-F238E27FC236}">
                <a16:creationId xmlns:a16="http://schemas.microsoft.com/office/drawing/2014/main" id="{68E7EA7B-C1D3-4FBD-8FCD-1A0F88A05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260" y="1690688"/>
            <a:ext cx="5443195" cy="435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43461A2-ED58-4038-B5A3-66328765F750}"/>
                  </a:ext>
                </a:extLst>
              </p:cNvPr>
              <p:cNvSpPr txBox="1"/>
              <p:nvPr/>
            </p:nvSpPr>
            <p:spPr>
              <a:xfrm>
                <a:off x="725458" y="1847653"/>
                <a:ext cx="47699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Given a policy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43461A2-ED58-4038-B5A3-66328765F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458" y="1847653"/>
                <a:ext cx="4769963" cy="369332"/>
              </a:xfrm>
              <a:prstGeom prst="rect">
                <a:avLst/>
              </a:prstGeom>
              <a:blipFill>
                <a:blip r:embed="rId3"/>
                <a:stretch>
                  <a:fillRect l="-1023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F2BC7786-22B4-4C65-936C-AB1EB7763005}"/>
                  </a:ext>
                </a:extLst>
              </p:cNvPr>
              <p:cNvSpPr txBox="1"/>
              <p:nvPr/>
            </p:nvSpPr>
            <p:spPr>
              <a:xfrm>
                <a:off x="810705" y="2584953"/>
                <a:ext cx="5030771" cy="3190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F2BC7786-22B4-4C65-936C-AB1EB7763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705" y="2584953"/>
                <a:ext cx="5030771" cy="319062"/>
              </a:xfrm>
              <a:prstGeom prst="rect">
                <a:avLst/>
              </a:prstGeom>
              <a:blipFill>
                <a:blip r:embed="rId4"/>
                <a:stretch>
                  <a:fillRect l="-2061" b="-192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C5F636E4-1107-4F7C-9040-E1D7A94FE2C0}"/>
                  </a:ext>
                </a:extLst>
              </p:cNvPr>
              <p:cNvSpPr txBox="1"/>
              <p:nvPr/>
            </p:nvSpPr>
            <p:spPr>
              <a:xfrm>
                <a:off x="1791093" y="3046754"/>
                <a:ext cx="5788058" cy="3279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m:rPr>
                            <m:nor/>
                          </m:rPr>
                          <a:rPr lang="zh-TW" altLang="en-US" dirty="0"/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C5F636E4-1107-4F7C-9040-E1D7A94FE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093" y="3046754"/>
                <a:ext cx="5788058" cy="327910"/>
              </a:xfrm>
              <a:prstGeom prst="rect">
                <a:avLst/>
              </a:prstGeom>
              <a:blipFill>
                <a:blip r:embed="rId5"/>
                <a:stretch>
                  <a:fillRect l="-948" t="-142593" b="-2129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EB49176C-DCC6-400A-BCE8-7D5F54EA874D}"/>
                  </a:ext>
                </a:extLst>
              </p:cNvPr>
              <p:cNvSpPr txBox="1"/>
              <p:nvPr/>
            </p:nvSpPr>
            <p:spPr>
              <a:xfrm>
                <a:off x="1791093" y="3499367"/>
                <a:ext cx="6399178" cy="3331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nary>
                          <m:naryPr>
                            <m:chr m:val="∑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EB49176C-DCC6-400A-BCE8-7D5F54EA8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093" y="3499367"/>
                <a:ext cx="6399178" cy="333105"/>
              </a:xfrm>
              <a:prstGeom prst="rect">
                <a:avLst/>
              </a:prstGeom>
              <a:blipFill>
                <a:blip r:embed="rId6"/>
                <a:stretch>
                  <a:fillRect l="-857" t="-136364" b="-2109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FAB4EC11-366E-4700-B85D-998D4C8C5125}"/>
                  </a:ext>
                </a:extLst>
              </p:cNvPr>
              <p:cNvSpPr txBox="1"/>
              <p:nvPr/>
            </p:nvSpPr>
            <p:spPr>
              <a:xfrm>
                <a:off x="1791093" y="3954445"/>
                <a:ext cx="6399178" cy="3271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nary>
                          <m:naryPr>
                            <m:chr m:val="∑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FAB4EC11-366E-4700-B85D-998D4C8C5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093" y="3954445"/>
                <a:ext cx="6399178" cy="327141"/>
              </a:xfrm>
              <a:prstGeom prst="rect">
                <a:avLst/>
              </a:prstGeom>
              <a:blipFill>
                <a:blip r:embed="rId7"/>
                <a:stretch>
                  <a:fillRect l="-857" t="-143396" b="-2207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45814E33-4D14-4AF3-9F4A-5C0D35EAFE40}"/>
                  </a:ext>
                </a:extLst>
              </p:cNvPr>
              <p:cNvSpPr txBox="1"/>
              <p:nvPr/>
            </p:nvSpPr>
            <p:spPr>
              <a:xfrm>
                <a:off x="1791093" y="4416755"/>
                <a:ext cx="6399178" cy="302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zh-TW" altLang="en-US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45814E33-4D14-4AF3-9F4A-5C0D35EAF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093" y="4416755"/>
                <a:ext cx="6399178" cy="302199"/>
              </a:xfrm>
              <a:prstGeom prst="rect">
                <a:avLst/>
              </a:prstGeom>
              <a:blipFill>
                <a:blip r:embed="rId8"/>
                <a:stretch>
                  <a:fillRect l="-857" b="-224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246729E-125C-46A3-902A-69C023766B10}"/>
                  </a:ext>
                </a:extLst>
              </p:cNvPr>
              <p:cNvSpPr/>
              <p:nvPr/>
            </p:nvSpPr>
            <p:spPr>
              <a:xfrm>
                <a:off x="725435" y="2163916"/>
                <a:ext cx="3850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Define the action value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as: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246729E-125C-46A3-902A-69C023766B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435" y="2163916"/>
                <a:ext cx="3850734" cy="369332"/>
              </a:xfrm>
              <a:prstGeom prst="rect">
                <a:avLst/>
              </a:prstGeom>
              <a:blipFill>
                <a:blip r:embed="rId9"/>
                <a:stretch>
                  <a:fillRect l="-1266" t="-9836" r="-475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3981A5B0-3EFB-427E-BCDB-0918716C9242}"/>
                  </a:ext>
                </a:extLst>
              </p:cNvPr>
              <p:cNvSpPr/>
              <p:nvPr/>
            </p:nvSpPr>
            <p:spPr>
              <a:xfrm>
                <a:off x="810705" y="4884767"/>
                <a:ext cx="62803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Suppose the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∼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/>
                  <a:t>is not stochastic, then we have: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3981A5B0-3EFB-427E-BCDB-0918716C9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705" y="4884767"/>
                <a:ext cx="6280374" cy="369332"/>
              </a:xfrm>
              <a:prstGeom prst="rect">
                <a:avLst/>
              </a:prstGeom>
              <a:blipFill>
                <a:blip r:embed="rId10"/>
                <a:stretch>
                  <a:fillRect l="-874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2952B058-0961-4D3C-B2B8-70F5DDD7278F}"/>
                  </a:ext>
                </a:extLst>
              </p:cNvPr>
              <p:cNvSpPr txBox="1"/>
              <p:nvPr/>
            </p:nvSpPr>
            <p:spPr>
              <a:xfrm>
                <a:off x="1791093" y="5365656"/>
                <a:ext cx="6399178" cy="302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zh-TW" altLang="en-US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2952B058-0961-4D3C-B2B8-70F5DDD727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093" y="5365656"/>
                <a:ext cx="6399178" cy="302199"/>
              </a:xfrm>
              <a:prstGeom prst="rect">
                <a:avLst/>
              </a:prstGeom>
              <a:blipFill>
                <a:blip r:embed="rId11"/>
                <a:stretch>
                  <a:fillRect l="-857" b="-2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>
            <a:extLst>
              <a:ext uri="{FF2B5EF4-FFF2-40B4-BE49-F238E27FC236}">
                <a16:creationId xmlns:a16="http://schemas.microsoft.com/office/drawing/2014/main" id="{66723F27-B63E-4796-8497-E55B6BC4AA05}"/>
              </a:ext>
            </a:extLst>
          </p:cNvPr>
          <p:cNvSpPr txBox="1"/>
          <p:nvPr/>
        </p:nvSpPr>
        <p:spPr>
          <a:xfrm>
            <a:off x="838200" y="5888383"/>
            <a:ext cx="372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This is what we want to find!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49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13CB02-DBF7-40DC-AA64-47AE5D6C9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Action value function Q: example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43461A2-ED58-4038-B5A3-66328765F750}"/>
                  </a:ext>
                </a:extLst>
              </p:cNvPr>
              <p:cNvSpPr txBox="1"/>
              <p:nvPr/>
            </p:nvSpPr>
            <p:spPr>
              <a:xfrm>
                <a:off x="725458" y="1847653"/>
                <a:ext cx="47699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Given a policy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43461A2-ED58-4038-B5A3-66328765F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458" y="1847653"/>
                <a:ext cx="4769963" cy="369332"/>
              </a:xfrm>
              <a:prstGeom prst="rect">
                <a:avLst/>
              </a:prstGeom>
              <a:blipFill>
                <a:blip r:embed="rId4"/>
                <a:stretch>
                  <a:fillRect l="-1023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F2BC7786-22B4-4C65-936C-AB1EB7763005}"/>
                  </a:ext>
                </a:extLst>
              </p:cNvPr>
              <p:cNvSpPr txBox="1"/>
              <p:nvPr/>
            </p:nvSpPr>
            <p:spPr>
              <a:xfrm>
                <a:off x="810705" y="2584953"/>
                <a:ext cx="5030771" cy="3032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m:rPr>
                        <m:nor/>
                      </m:rPr>
                      <a:rPr lang="zh-TW" altLang="en-US" dirty="0">
                        <a:solidFill>
                          <a:srgbClr val="FF0000"/>
                        </a:solidFill>
                      </a:rPr>
                      <m:t> </m:t>
                    </m:r>
                  </m:oMath>
                </a14:m>
                <a:r>
                  <a:rPr lang="zh-TW" altLang="en-US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F2BC7786-22B4-4C65-936C-AB1EB7763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705" y="2584953"/>
                <a:ext cx="5030771" cy="303288"/>
              </a:xfrm>
              <a:prstGeom prst="rect">
                <a:avLst/>
              </a:prstGeom>
              <a:blipFill>
                <a:blip r:embed="rId5"/>
                <a:stretch>
                  <a:fillRect l="-2061" b="-2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246729E-125C-46A3-902A-69C023766B10}"/>
                  </a:ext>
                </a:extLst>
              </p:cNvPr>
              <p:cNvSpPr/>
              <p:nvPr/>
            </p:nvSpPr>
            <p:spPr>
              <a:xfrm>
                <a:off x="725435" y="2163916"/>
                <a:ext cx="3850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Define the action value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as: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246729E-125C-46A3-902A-69C023766B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435" y="2163916"/>
                <a:ext cx="3850734" cy="369332"/>
              </a:xfrm>
              <a:prstGeom prst="rect">
                <a:avLst/>
              </a:prstGeom>
              <a:blipFill>
                <a:blip r:embed="rId6"/>
                <a:stretch>
                  <a:fillRect l="-1266" t="-9836" r="-475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MountainCar">
            <a:hlinkClick r:id="" action="ppaction://media"/>
            <a:extLst>
              <a:ext uri="{FF2B5EF4-FFF2-40B4-BE49-F238E27FC236}">
                <a16:creationId xmlns:a16="http://schemas.microsoft.com/office/drawing/2014/main" id="{196E5B9C-01F3-47AD-BD0D-671DB33893C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059665" y="1940526"/>
            <a:ext cx="3810000" cy="254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A854CB7C-6998-40AF-81C5-5295CA4704EE}"/>
                  </a:ext>
                </a:extLst>
              </p:cNvPr>
              <p:cNvSpPr/>
              <p:nvPr/>
            </p:nvSpPr>
            <p:spPr>
              <a:xfrm>
                <a:off x="725435" y="3210526"/>
                <a:ext cx="6828664" cy="3738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sSubSup>
                          <m:sSub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→…→</m:t>
                    </m:r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TW" dirty="0"/>
                  <a:t>: success</a:t>
                </a:r>
                <a:r>
                  <a:rPr lang="zh-TW" altLang="en-US" dirty="0"/>
                  <a:t> </a:t>
                </a: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A854CB7C-6998-40AF-81C5-5295CA4704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435" y="3210526"/>
                <a:ext cx="6828664" cy="373885"/>
              </a:xfrm>
              <a:prstGeom prst="rect">
                <a:avLst/>
              </a:prstGeom>
              <a:blipFill>
                <a:blip r:embed="rId8"/>
                <a:stretch>
                  <a:fillRect t="-8197" b="-262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CAB6BF60-E577-4344-953B-5EA98FE4CA0E}"/>
                  </a:ext>
                </a:extLst>
              </p:cNvPr>
              <p:cNvSpPr/>
              <p:nvPr/>
            </p:nvSpPr>
            <p:spPr>
              <a:xfrm>
                <a:off x="725435" y="3692146"/>
                <a:ext cx="6757747" cy="3764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→…→</m:t>
                    </m:r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TW" dirty="0"/>
                  <a:t>: fail</a:t>
                </a:r>
                <a:r>
                  <a:rPr lang="zh-TW" altLang="en-US" dirty="0"/>
                  <a:t> </a:t>
                </a: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CAB6BF60-E577-4344-953B-5EA98FE4CA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435" y="3692146"/>
                <a:ext cx="6757747" cy="376450"/>
              </a:xfrm>
              <a:prstGeom prst="rect">
                <a:avLst/>
              </a:prstGeom>
              <a:blipFill>
                <a:blip r:embed="rId9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字方塊 25">
            <a:extLst>
              <a:ext uri="{FF2B5EF4-FFF2-40B4-BE49-F238E27FC236}">
                <a16:creationId xmlns:a16="http://schemas.microsoft.com/office/drawing/2014/main" id="{91EBC643-B88D-43F0-9271-93C1F787F9A1}"/>
              </a:ext>
            </a:extLst>
          </p:cNvPr>
          <p:cNvSpPr txBox="1"/>
          <p:nvPr/>
        </p:nvSpPr>
        <p:spPr>
          <a:xfrm>
            <a:off x="3696165" y="353552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…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9B54F664-AC74-4BE4-9B70-078C1D926E50}"/>
                  </a:ext>
                </a:extLst>
              </p:cNvPr>
              <p:cNvSpPr/>
              <p:nvPr/>
            </p:nvSpPr>
            <p:spPr>
              <a:xfrm>
                <a:off x="729551" y="4707266"/>
                <a:ext cx="17017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9B54F664-AC74-4BE4-9B70-078C1D926E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551" y="4707266"/>
                <a:ext cx="1701748" cy="369332"/>
              </a:xfrm>
              <a:prstGeom prst="rect">
                <a:avLst/>
              </a:prstGeom>
              <a:blipFill>
                <a:blip r:embed="rId10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8A2274B8-318C-4458-AEBD-72D3F27361BF}"/>
                  </a:ext>
                </a:extLst>
              </p:cNvPr>
              <p:cNvSpPr/>
              <p:nvPr/>
            </p:nvSpPr>
            <p:spPr>
              <a:xfrm>
                <a:off x="729551" y="5097987"/>
                <a:ext cx="3063339" cy="3733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−1+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8A2274B8-318C-4458-AEBD-72D3F27361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551" y="5097987"/>
                <a:ext cx="3063339" cy="373372"/>
              </a:xfrm>
              <a:prstGeom prst="rect">
                <a:avLst/>
              </a:prstGeom>
              <a:blipFill>
                <a:blip r:embed="rId11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0318CEDA-5B05-49A6-AB75-6822016FFF8A}"/>
                  </a:ext>
                </a:extLst>
              </p:cNvPr>
              <p:cNvSpPr/>
              <p:nvPr/>
            </p:nvSpPr>
            <p:spPr>
              <a:xfrm>
                <a:off x="725435" y="5507202"/>
                <a:ext cx="3960058" cy="3739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  <m:sup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  <m:sup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−1+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−1+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∗1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0318CEDA-5B05-49A6-AB75-6822016FFF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435" y="5507202"/>
                <a:ext cx="3960058" cy="373949"/>
              </a:xfrm>
              <a:prstGeom prst="rect">
                <a:avLst/>
              </a:prstGeom>
              <a:blipFill>
                <a:blip r:embed="rId12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5BE73352-8C34-4A15-A99C-5EE1D0921045}"/>
                  </a:ext>
                </a:extLst>
              </p:cNvPr>
              <p:cNvSpPr/>
              <p:nvPr/>
            </p:nvSpPr>
            <p:spPr>
              <a:xfrm>
                <a:off x="4790274" y="4707266"/>
                <a:ext cx="17017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5BE73352-8C34-4A15-A99C-5EE1D09210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274" y="4707266"/>
                <a:ext cx="1701748" cy="369332"/>
              </a:xfrm>
              <a:prstGeom prst="rect">
                <a:avLst/>
              </a:prstGeom>
              <a:blipFill>
                <a:blip r:embed="rId1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141BB444-D9E6-40DA-932A-D245C6075FEF}"/>
                  </a:ext>
                </a:extLst>
              </p:cNvPr>
              <p:cNvSpPr/>
              <p:nvPr/>
            </p:nvSpPr>
            <p:spPr>
              <a:xfrm>
                <a:off x="4790274" y="5097987"/>
                <a:ext cx="2890215" cy="3733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141BB444-D9E6-40DA-932A-D245C6075F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274" y="5097987"/>
                <a:ext cx="2890215" cy="373372"/>
              </a:xfrm>
              <a:prstGeom prst="rect">
                <a:avLst/>
              </a:prstGeom>
              <a:blipFill>
                <a:blip r:embed="rId14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AE8AA1B7-93C2-41AC-9B5C-04CA1B994A19}"/>
                  </a:ext>
                </a:extLst>
              </p:cNvPr>
              <p:cNvSpPr/>
              <p:nvPr/>
            </p:nvSpPr>
            <p:spPr>
              <a:xfrm>
                <a:off x="4786158" y="5507202"/>
                <a:ext cx="3004862" cy="3739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  <m:sup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  <m:sup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AE8AA1B7-93C2-41AC-9B5C-04CA1B994A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158" y="5507202"/>
                <a:ext cx="3004862" cy="373949"/>
              </a:xfrm>
              <a:prstGeom prst="rect">
                <a:avLst/>
              </a:prstGeom>
              <a:blipFill>
                <a:blip r:embed="rId15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8EEB9713-7470-4C49-8AD1-A25301A68B1C}"/>
                  </a:ext>
                </a:extLst>
              </p:cNvPr>
              <p:cNvSpPr/>
              <p:nvPr/>
            </p:nvSpPr>
            <p:spPr>
              <a:xfrm>
                <a:off x="4786158" y="6218213"/>
                <a:ext cx="2379562" cy="3719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8EEB9713-7470-4C49-8AD1-A25301A68B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158" y="6218213"/>
                <a:ext cx="2379562" cy="371961"/>
              </a:xfrm>
              <a:prstGeom prst="rect">
                <a:avLst/>
              </a:prstGeom>
              <a:blipFill>
                <a:blip r:embed="rId1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Picture 2">
            <a:extLst>
              <a:ext uri="{FF2B5EF4-FFF2-40B4-BE49-F238E27FC236}">
                <a16:creationId xmlns:a16="http://schemas.microsoft.com/office/drawing/2014/main" id="{B25263ED-F85E-433B-B5AC-7900E8F121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87" t="45484" r="29114" b="29210"/>
          <a:stretch/>
        </p:blipFill>
        <p:spPr bwMode="auto">
          <a:xfrm>
            <a:off x="7680489" y="3343163"/>
            <a:ext cx="4339571" cy="348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D1C4D8E-3BC6-415D-8CD3-2CF040A9C148}"/>
                  </a:ext>
                </a:extLst>
              </p:cNvPr>
              <p:cNvSpPr/>
              <p:nvPr/>
            </p:nvSpPr>
            <p:spPr>
              <a:xfrm>
                <a:off x="810705" y="4138411"/>
                <a:ext cx="7127529" cy="384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solidFill>
                      <a:srgbClr val="FF0000"/>
                    </a:solidFill>
                  </a:rPr>
                  <a:t>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p>
                          <m:sSup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altLang="zh-TW" dirty="0">
                    <a:solidFill>
                      <a:srgbClr val="FF0000"/>
                    </a:solidFill>
                  </a:rPr>
                  <a:t>, we assign value to Q function in reverse order!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D1C4D8E-3BC6-415D-8CD3-2CF040A9C1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705" y="4138411"/>
                <a:ext cx="7127529" cy="384849"/>
              </a:xfrm>
              <a:prstGeom prst="rect">
                <a:avLst/>
              </a:prstGeom>
              <a:blipFill>
                <a:blip r:embed="rId18"/>
                <a:stretch>
                  <a:fillRect l="-770" t="-111111" b="-1793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612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1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video>
              <p:cMediaNode vol="80000">
                <p:cTn id="42" fill="hold" display="0">
                  <p:stCondLst>
                    <p:cond delay="indefinite"/>
                  </p:stCondLst>
                </p:cTn>
                <p:tgtEl>
                  <p:spTgt spid="17"/>
                </p:tgtEl>
              </p:cMediaNode>
            </p:video>
          </p:childTnLst>
        </p:cTn>
      </p:par>
    </p:tnLst>
    <p:bldLst>
      <p:bldP spid="3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6252</TotalTime>
  <Words>1625</Words>
  <Application>Microsoft Office PowerPoint</Application>
  <PresentationFormat>寬螢幕</PresentationFormat>
  <Paragraphs>223</Paragraphs>
  <Slides>23</Slides>
  <Notes>3</Notes>
  <HiddenSlides>1</HiddenSlides>
  <MMClips>4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9" baseType="lpstr">
      <vt:lpstr>新細明體</vt:lpstr>
      <vt:lpstr>Arial</vt:lpstr>
      <vt:lpstr>Calibri</vt:lpstr>
      <vt:lpstr>Calibri Light</vt:lpstr>
      <vt:lpstr>Cambria Math</vt:lpstr>
      <vt:lpstr>Office 佈景主題</vt:lpstr>
      <vt:lpstr>RL introduction and AlphaGo</vt:lpstr>
      <vt:lpstr>What is reinforcement learning?</vt:lpstr>
      <vt:lpstr>Multi-armed bandit problem</vt:lpstr>
      <vt:lpstr>What is reinforcement learning?</vt:lpstr>
      <vt:lpstr>Markov decision process (MDP)</vt:lpstr>
      <vt:lpstr>Core idea of RL: Present value.</vt:lpstr>
      <vt:lpstr>How to find argmax┬π⁡J through experience?</vt:lpstr>
      <vt:lpstr>Action value function Q</vt:lpstr>
      <vt:lpstr>Action value function Q: example</vt:lpstr>
      <vt:lpstr>Q-learning</vt:lpstr>
      <vt:lpstr>Alpha Go</vt:lpstr>
      <vt:lpstr>Multi-armed bandit problem</vt:lpstr>
      <vt:lpstr>Proposed solutions</vt:lpstr>
      <vt:lpstr>Upper confidence bounds algorithm</vt:lpstr>
      <vt:lpstr>Monte Carlo Tree Search</vt:lpstr>
      <vt:lpstr>Monte Carlo tree</vt:lpstr>
      <vt:lpstr>1. Selection</vt:lpstr>
      <vt:lpstr>2. Expansion and 3. stimulation </vt:lpstr>
      <vt:lpstr>4. Back Propagation</vt:lpstr>
      <vt:lpstr>Monte Carlo Tree Search</vt:lpstr>
      <vt:lpstr>Play!</vt:lpstr>
      <vt:lpstr>Multi-armed bandit + MCTS= AlphaGO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RL-DDPG to AlphaGo</dc:title>
  <dc:creator>陳慶豐</dc:creator>
  <cp:lastModifiedBy>陳慶豐</cp:lastModifiedBy>
  <cp:revision>194</cp:revision>
  <dcterms:created xsi:type="dcterms:W3CDTF">2021-05-06T13:33:30Z</dcterms:created>
  <dcterms:modified xsi:type="dcterms:W3CDTF">2021-06-08T05:59:33Z</dcterms:modified>
</cp:coreProperties>
</file>