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9" r:id="rId4"/>
    <p:sldId id="260" r:id="rId5"/>
    <p:sldId id="261" r:id="rId6"/>
    <p:sldId id="262" r:id="rId7"/>
    <p:sldId id="265" r:id="rId8"/>
    <p:sldId id="264" r:id="rId9"/>
    <p:sldId id="266" r:id="rId10"/>
    <p:sldId id="267" r:id="rId11"/>
    <p:sldId id="268" r:id="rId12"/>
    <p:sldId id="270" r:id="rId13"/>
    <p:sldId id="278" r:id="rId14"/>
    <p:sldId id="271" r:id="rId15"/>
    <p:sldId id="272" r:id="rId16"/>
    <p:sldId id="273" r:id="rId17"/>
    <p:sldId id="269" r:id="rId18"/>
    <p:sldId id="274" r:id="rId19"/>
    <p:sldId id="276" r:id="rId20"/>
    <p:sldId id="263" r:id="rId21"/>
    <p:sldId id="277" r:id="rId2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98" autoAdjust="0"/>
  </p:normalViewPr>
  <p:slideViewPr>
    <p:cSldViewPr snapToGrid="0">
      <p:cViewPr varScale="1">
        <p:scale>
          <a:sx n="60" d="100"/>
          <a:sy n="60" d="100"/>
        </p:scale>
        <p:origin x="90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CD524-8793-4332-874E-0DDE747098A9}" type="datetimeFigureOut">
              <a:rPr lang="zh-TW" altLang="en-US" smtClean="0"/>
              <a:t>2021/7/6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5A7C03-586F-47E9-9424-6DD4C5A86EA2}" type="slidenum">
              <a:rPr lang="zh-TW" altLang="en-US" smtClean="0"/>
              <a:t>‹#›</a:t>
            </a:fld>
            <a:endParaRPr lang="zh-TW" altLang="en-US"/>
          </a:p>
        </p:txBody>
      </p:sp>
    </p:spTree>
    <p:extLst>
      <p:ext uri="{BB962C8B-B14F-4D97-AF65-F5344CB8AC3E}">
        <p14:creationId xmlns:p14="http://schemas.microsoft.com/office/powerpoint/2010/main" val="260921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相信大家對於這個</a:t>
            </a:r>
            <a:r>
              <a:rPr lang="en-US" altLang="zh-TW" dirty="0" err="1"/>
              <a:t>kmean</a:t>
            </a:r>
            <a:r>
              <a:rPr lang="en-US" altLang="zh-TW" dirty="0"/>
              <a:t> clustering</a:t>
            </a:r>
            <a:r>
              <a:rPr lang="zh-TW" altLang="en-US" dirty="0"/>
              <a:t>的演算法，都蠻熟悉的，那我直接從這個</a:t>
            </a:r>
            <a:r>
              <a:rPr lang="en-US" altLang="zh-TW" dirty="0" err="1"/>
              <a:t>kmean</a:t>
            </a:r>
            <a:r>
              <a:rPr lang="zh-TW" altLang="en-US" dirty="0"/>
              <a:t>的操作流程來介紹這個演算法。</a:t>
            </a:r>
            <a:endParaRPr lang="en-US" altLang="zh-TW" dirty="0"/>
          </a:p>
          <a:p>
            <a:r>
              <a:rPr lang="zh-TW" altLang="en-US" dirty="0"/>
              <a:t>我們首先看到左上角這個圖，這個圖形中的黑色點點，就是我們的</a:t>
            </a:r>
            <a:r>
              <a:rPr lang="en-US" altLang="zh-TW" dirty="0"/>
              <a:t>observations</a:t>
            </a:r>
            <a:r>
              <a:rPr lang="zh-TW" altLang="en-US" dirty="0"/>
              <a:t>，那我們今天的目標就是要使用一個</a:t>
            </a:r>
            <a:r>
              <a:rPr lang="en-US" altLang="zh-TW" dirty="0"/>
              <a:t>unsupervised</a:t>
            </a:r>
            <a:r>
              <a:rPr lang="zh-TW" altLang="en-US" dirty="0"/>
              <a:t>的方式，去使得這些</a:t>
            </a:r>
            <a:r>
              <a:rPr lang="en-US" altLang="zh-TW" dirty="0"/>
              <a:t>observation</a:t>
            </a:r>
            <a:r>
              <a:rPr lang="zh-TW" altLang="en-US" dirty="0"/>
              <a:t>分成三個</a:t>
            </a:r>
            <a:r>
              <a:rPr lang="en-US" altLang="zh-TW" dirty="0"/>
              <a:t>cluster</a:t>
            </a:r>
            <a:r>
              <a:rPr lang="zh-TW" altLang="en-US" dirty="0"/>
              <a:t>，然後我們希望分完之後，這三個</a:t>
            </a:r>
            <a:r>
              <a:rPr lang="en-US" altLang="zh-TW" dirty="0"/>
              <a:t>cluster</a:t>
            </a:r>
            <a:r>
              <a:rPr lang="zh-TW" altLang="en-US" dirty="0"/>
              <a:t>的組內的距離最小。</a:t>
            </a:r>
            <a:endParaRPr lang="en-US" altLang="zh-TW" dirty="0"/>
          </a:p>
          <a:p>
            <a:r>
              <a:rPr lang="zh-TW" altLang="en-US" dirty="0"/>
              <a:t>所以我們第一步 先隨機</a:t>
            </a:r>
            <a:r>
              <a:rPr lang="en-US" altLang="zh-TW" dirty="0"/>
              <a:t>initialize</a:t>
            </a:r>
            <a:r>
              <a:rPr lang="zh-TW" altLang="en-US" dirty="0"/>
              <a:t>在空間中的三個點，我們接下來稱他們為核心，接著我們去對每個</a:t>
            </a:r>
            <a:r>
              <a:rPr lang="en-US" altLang="zh-TW" dirty="0"/>
              <a:t>observation</a:t>
            </a:r>
            <a:r>
              <a:rPr lang="zh-TW" altLang="en-US" dirty="0"/>
              <a:t>尋找他最靠近的核心，每個</a:t>
            </a:r>
            <a:r>
              <a:rPr lang="en-US" altLang="zh-TW" dirty="0"/>
              <a:t>observation</a:t>
            </a:r>
            <a:r>
              <a:rPr lang="zh-TW" altLang="en-US" dirty="0"/>
              <a:t>都找到離最近的核心之後，就把這些</a:t>
            </a:r>
            <a:r>
              <a:rPr lang="en-US" altLang="zh-TW" dirty="0"/>
              <a:t>observation</a:t>
            </a:r>
            <a:r>
              <a:rPr lang="zh-TW" altLang="en-US" dirty="0"/>
              <a:t>分組，依照最靠近的核心分組。</a:t>
            </a:r>
            <a:endParaRPr lang="en-US" altLang="zh-TW" dirty="0"/>
          </a:p>
          <a:p>
            <a:r>
              <a:rPr lang="zh-TW" altLang="en-US" dirty="0"/>
              <a:t>接著下一個步驟是重新定義核心，那定義的方式為把每一組的</a:t>
            </a:r>
            <a:r>
              <a:rPr lang="en-US" altLang="zh-TW" dirty="0"/>
              <a:t>Observation</a:t>
            </a:r>
            <a:r>
              <a:rPr lang="zh-TW" altLang="en-US" dirty="0"/>
              <a:t>的值心找出來之後，定義質心為新的核心。</a:t>
            </a:r>
            <a:endParaRPr lang="en-US" altLang="zh-TW" dirty="0"/>
          </a:p>
          <a:p>
            <a:r>
              <a:rPr lang="zh-TW" altLang="en-US" dirty="0"/>
              <a:t>接著我們不斷重複以上步驟，最後在核心跟質心不再改變時，停下我們的</a:t>
            </a:r>
            <a:r>
              <a:rPr lang="en-US" altLang="zh-TW" dirty="0"/>
              <a:t>iteration</a:t>
            </a:r>
            <a:r>
              <a:rPr lang="zh-TW" altLang="en-US" dirty="0"/>
              <a:t>。將最後找到的分組輸出為我們</a:t>
            </a:r>
            <a:r>
              <a:rPr lang="en-US" altLang="zh-TW" dirty="0"/>
              <a:t>clustering</a:t>
            </a:r>
            <a:r>
              <a:rPr lang="zh-TW" altLang="en-US" dirty="0"/>
              <a:t>的結果。</a:t>
            </a:r>
            <a:endParaRPr lang="en-US" altLang="zh-TW" dirty="0"/>
          </a:p>
          <a:p>
            <a:endParaRPr lang="en-US" altLang="zh-TW" dirty="0"/>
          </a:p>
          <a:p>
            <a:r>
              <a:rPr lang="zh-TW" altLang="en-US" dirty="0"/>
              <a:t>那我們剛剛提到了，找尋離最近的核心，會需要一個定義出一個</a:t>
            </a:r>
            <a:r>
              <a:rPr lang="en-US" altLang="zh-TW" dirty="0"/>
              <a:t>“</a:t>
            </a:r>
            <a:r>
              <a:rPr lang="zh-TW" altLang="en-US" dirty="0"/>
              <a:t>距離</a:t>
            </a:r>
            <a:r>
              <a:rPr lang="en-US" altLang="zh-TW" dirty="0"/>
              <a:t>”</a:t>
            </a:r>
            <a:r>
              <a:rPr lang="zh-TW" altLang="en-US" dirty="0"/>
              <a:t>函數來找到黎某個</a:t>
            </a:r>
            <a:r>
              <a:rPr lang="en-US" altLang="zh-TW" dirty="0"/>
              <a:t>observation</a:t>
            </a:r>
            <a:r>
              <a:rPr lang="zh-TW" altLang="en-US" dirty="0"/>
              <a:t>最近的核心。那我們可以使用</a:t>
            </a:r>
            <a:r>
              <a:rPr lang="en-US" altLang="zh-TW" dirty="0"/>
              <a:t>L2 norm</a:t>
            </a:r>
            <a:r>
              <a:rPr lang="zh-TW" altLang="en-US" dirty="0"/>
              <a:t>，或是</a:t>
            </a:r>
            <a:r>
              <a:rPr lang="en-US" altLang="zh-TW" dirty="0"/>
              <a:t>rationally invariant L2 norm</a:t>
            </a:r>
            <a:r>
              <a:rPr lang="zh-TW" altLang="en-US" dirty="0"/>
              <a:t>。</a:t>
            </a:r>
            <a:endParaRPr lang="en-US" altLang="zh-TW" dirty="0"/>
          </a:p>
          <a:p>
            <a:r>
              <a:rPr lang="zh-TW" altLang="en-US" dirty="0"/>
              <a:t>那這個</a:t>
            </a:r>
            <a:r>
              <a:rPr lang="en-US" altLang="zh-TW" dirty="0"/>
              <a:t>rotationally invariant L2 norm</a:t>
            </a:r>
            <a:r>
              <a:rPr lang="zh-TW" altLang="en-US" dirty="0"/>
              <a:t>的在我們</a:t>
            </a:r>
            <a:r>
              <a:rPr lang="en-US" altLang="zh-TW" dirty="0"/>
              <a:t>cryo-EM</a:t>
            </a:r>
            <a:r>
              <a:rPr lang="zh-TW" altLang="en-US" dirty="0"/>
              <a:t>中的使用場景，就是我們要把拍到的照片，去做</a:t>
            </a:r>
            <a:r>
              <a:rPr lang="en-US" altLang="zh-TW" dirty="0"/>
              <a:t>clustering</a:t>
            </a:r>
            <a:r>
              <a:rPr lang="zh-TW" altLang="en-US" dirty="0"/>
              <a:t>取</a:t>
            </a:r>
            <a:r>
              <a:rPr lang="en-US" altLang="zh-TW" dirty="0"/>
              <a:t>mean</a:t>
            </a:r>
            <a:r>
              <a:rPr lang="zh-TW" altLang="en-US" dirty="0"/>
              <a:t>找到比較清楚的圖片時會使用到。我們要去比對兩張圖片是不是從同一個角度拍的時候，我們需要去旋轉其中一張圖片，去找尋</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3</a:t>
            </a:fld>
            <a:endParaRPr lang="zh-TW" altLang="en-US"/>
          </a:p>
        </p:txBody>
      </p:sp>
    </p:spTree>
    <p:extLst>
      <p:ext uri="{BB962C8B-B14F-4D97-AF65-F5344CB8AC3E}">
        <p14:creationId xmlns:p14="http://schemas.microsoft.com/office/powerpoint/2010/main" val="1908038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https://zhuanlan.zhihu.com/p/22450818</a:t>
            </a:r>
          </a:p>
          <a:p>
            <a:r>
              <a:rPr lang="zh-TW" altLang="en-US" dirty="0"/>
              <a:t>為了免去選擇</a:t>
            </a:r>
            <a:r>
              <a:rPr lang="en-US" altLang="zh-TW" dirty="0"/>
              <a:t>window size</a:t>
            </a:r>
            <a:r>
              <a:rPr lang="zh-TW" altLang="en-US" dirty="0"/>
              <a:t>的困難，我們就可以使用這個小波變換，或者稱之為</a:t>
            </a:r>
            <a:r>
              <a:rPr lang="en-US" altLang="zh-TW" dirty="0"/>
              <a:t>wavelet transform</a:t>
            </a:r>
            <a:r>
              <a:rPr lang="zh-TW" altLang="en-US" dirty="0"/>
              <a:t>。</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12</a:t>
            </a:fld>
            <a:endParaRPr lang="zh-TW" altLang="en-US"/>
          </a:p>
        </p:txBody>
      </p:sp>
    </p:spTree>
    <p:extLst>
      <p:ext uri="{BB962C8B-B14F-4D97-AF65-F5344CB8AC3E}">
        <p14:creationId xmlns:p14="http://schemas.microsoft.com/office/powerpoint/2010/main" val="1605251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https://zhuanlan.zhihu.com/p/22450818</a:t>
            </a:r>
          </a:p>
          <a:p>
            <a:r>
              <a:rPr lang="zh-TW" altLang="en-US" dirty="0"/>
              <a:t>這就幫助了我們，去很容易地觀察到，隨著時間 頻率的變化是如何。而不用像</a:t>
            </a:r>
            <a:r>
              <a:rPr lang="en-US" altLang="zh-TW" dirty="0"/>
              <a:t>STFT</a:t>
            </a:r>
            <a:r>
              <a:rPr lang="zh-TW" altLang="en-US" dirty="0"/>
              <a:t>依樣，我們還要艱難地去選擇</a:t>
            </a:r>
            <a:r>
              <a:rPr lang="en-US" altLang="zh-TW" dirty="0"/>
              <a:t>window size</a:t>
            </a:r>
            <a:r>
              <a:rPr lang="zh-TW" altLang="en-US" dirty="0"/>
              <a:t>才看的到這個結果。</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13</a:t>
            </a:fld>
            <a:endParaRPr lang="zh-TW" altLang="en-US"/>
          </a:p>
        </p:txBody>
      </p:sp>
    </p:spTree>
    <p:extLst>
      <p:ext uri="{BB962C8B-B14F-4D97-AF65-F5344CB8AC3E}">
        <p14:creationId xmlns:p14="http://schemas.microsoft.com/office/powerpoint/2010/main" val="754402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ok</a:t>
            </a:r>
            <a:r>
              <a:rPr lang="zh-TW" altLang="en-US" dirty="0"/>
              <a:t> 接下來回到我們的問題，這個</a:t>
            </a:r>
            <a:r>
              <a:rPr lang="en-US" altLang="zh-TW" dirty="0"/>
              <a:t>wavelet Wasserstein </a:t>
            </a:r>
            <a:r>
              <a:rPr lang="en-US" altLang="zh-TW" dirty="0" err="1"/>
              <a:t>distanc</a:t>
            </a:r>
            <a:r>
              <a:rPr lang="zh-TW" altLang="en-US" dirty="0"/>
              <a:t>到底做了什麼</a:t>
            </a:r>
            <a:r>
              <a:rPr lang="en-US" altLang="zh-TW" dirty="0"/>
              <a:t>?</a:t>
            </a:r>
          </a:p>
          <a:p>
            <a:r>
              <a:rPr lang="zh-TW" altLang="en-US" dirty="0"/>
              <a:t>在這邊作者提出了一個很直觀的 比較容易跟</a:t>
            </a:r>
            <a:r>
              <a:rPr lang="en-US" altLang="zh-TW" dirty="0"/>
              <a:t>Earth mover distance</a:t>
            </a:r>
            <a:r>
              <a:rPr lang="zh-TW" altLang="en-US" dirty="0"/>
              <a:t>產生關聯的解釋</a:t>
            </a:r>
            <a:r>
              <a:rPr lang="en-US" altLang="zh-TW" dirty="0"/>
              <a:t>:</a:t>
            </a:r>
          </a:p>
          <a:p>
            <a:r>
              <a:rPr lang="zh-TW" altLang="en-US" dirty="0"/>
              <a:t>我們首先先把它的定義拆解成三個部分，第一個部分這個</a:t>
            </a:r>
            <a:r>
              <a:rPr lang="en-US" altLang="zh-TW" dirty="0"/>
              <a:t>…</a:t>
            </a:r>
            <a:r>
              <a:rPr lang="zh-TW" altLang="en-US" dirty="0"/>
              <a:t>就是</a:t>
            </a:r>
            <a:r>
              <a:rPr lang="en-US" altLang="zh-TW" dirty="0"/>
              <a:t>amplitude</a:t>
            </a:r>
            <a:r>
              <a:rPr lang="zh-TW" altLang="en-US" dirty="0"/>
              <a:t>，就是一個波的大小很好解釋，而這個</a:t>
            </a:r>
            <a:r>
              <a:rPr lang="en-US" altLang="zh-TW" dirty="0"/>
              <a:t>2^-bn</a:t>
            </a:r>
            <a:r>
              <a:rPr lang="zh-TW" altLang="en-US" dirty="0"/>
              <a:t> 作者把它解釋成</a:t>
            </a:r>
            <a:r>
              <a:rPr lang="en-US" altLang="zh-TW" dirty="0"/>
              <a:t>the mass to move</a:t>
            </a:r>
            <a:r>
              <a:rPr lang="zh-TW" altLang="en-US" dirty="0"/>
              <a:t>。最後這個</a:t>
            </a:r>
            <a:r>
              <a:rPr lang="en-US" altLang="zh-TW" dirty="0"/>
              <a:t>2^-b</a:t>
            </a:r>
            <a:r>
              <a:rPr lang="zh-TW" altLang="en-US" dirty="0"/>
              <a:t>作者把它解釋成</a:t>
            </a:r>
            <a:r>
              <a:rPr lang="en-US" altLang="zh-TW" dirty="0"/>
              <a:t>the distance travelled</a:t>
            </a:r>
            <a:r>
              <a:rPr lang="zh-TW" altLang="en-US" dirty="0"/>
              <a:t>。</a:t>
            </a:r>
            <a:endParaRPr lang="en-US" altLang="zh-TW" dirty="0"/>
          </a:p>
          <a:p>
            <a:r>
              <a:rPr lang="zh-TW" altLang="en-US" dirty="0"/>
              <a:t>這是什麼意思呢，我們先觀察下面的兩張圖，首先</a:t>
            </a:r>
            <a:r>
              <a:rPr lang="en-US" altLang="zh-TW" dirty="0"/>
              <a:t>small b</a:t>
            </a:r>
            <a:r>
              <a:rPr lang="zh-TW" altLang="en-US" dirty="0"/>
              <a:t>代表的是頻率比較慢，所以這個山丘就比較大，而且這個山丘要移動的距離比較遠</a:t>
            </a:r>
            <a:r>
              <a:rPr lang="en-US" altLang="zh-TW" dirty="0"/>
              <a:t>: </a:t>
            </a:r>
            <a:r>
              <a:rPr lang="zh-TW" altLang="en-US" dirty="0"/>
              <a:t>所以這個</a:t>
            </a:r>
            <a:r>
              <a:rPr lang="en-US" altLang="zh-TW" dirty="0"/>
              <a:t>2^-bn 2^-b</a:t>
            </a:r>
            <a:r>
              <a:rPr lang="zh-TW" altLang="en-US" dirty="0"/>
              <a:t>都會比較大</a:t>
            </a:r>
            <a:endParaRPr lang="en-US" altLang="zh-TW" dirty="0"/>
          </a:p>
          <a:p>
            <a:r>
              <a:rPr lang="zh-TW" altLang="en-US" dirty="0"/>
              <a:t>而</a:t>
            </a:r>
            <a:r>
              <a:rPr lang="en-US" altLang="zh-TW" dirty="0"/>
              <a:t>B</a:t>
            </a:r>
            <a:r>
              <a:rPr lang="zh-TW" altLang="en-US" dirty="0"/>
              <a:t>比較小，頻率比較高，這些山丘的質量就比較小，移動的距離就比較短。</a:t>
            </a:r>
            <a:endParaRPr lang="en-US" altLang="zh-TW" dirty="0"/>
          </a:p>
          <a:p>
            <a:r>
              <a:rPr lang="zh-TW" altLang="en-US" dirty="0"/>
              <a:t>所以作者在形容他們這個方法，就是當一個郵差拿到一個信封之後，會先把他送到一個鄰近的城鎮匯集起來之後，再由長途貨運把她載到一個遠方的物流中心，再交給郵差做短距離的移動拿到收信人家。</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14</a:t>
            </a:fld>
            <a:endParaRPr lang="zh-TW" altLang="en-US"/>
          </a:p>
        </p:txBody>
      </p:sp>
    </p:spTree>
    <p:extLst>
      <p:ext uri="{BB962C8B-B14F-4D97-AF65-F5344CB8AC3E}">
        <p14:creationId xmlns:p14="http://schemas.microsoft.com/office/powerpoint/2010/main" val="24607189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雖然說 我還沒有很能夠理解為什麼這個跟</a:t>
            </a:r>
            <a:r>
              <a:rPr lang="en-US" altLang="zh-TW" dirty="0"/>
              <a:t>Wasserstein dis. </a:t>
            </a:r>
            <a:r>
              <a:rPr lang="zh-TW" altLang="en-US" dirty="0"/>
              <a:t>相等，不過作者有證明存在小</a:t>
            </a:r>
            <a:r>
              <a:rPr lang="en-US" altLang="zh-TW" dirty="0"/>
              <a:t>c</a:t>
            </a:r>
            <a:r>
              <a:rPr lang="zh-TW" altLang="en-US" dirty="0"/>
              <a:t>大</a:t>
            </a:r>
            <a:r>
              <a:rPr lang="en-US" altLang="zh-TW" dirty="0"/>
              <a:t>C </a:t>
            </a:r>
            <a:r>
              <a:rPr lang="zh-TW" altLang="en-US" dirty="0"/>
              <a:t>大於</a:t>
            </a:r>
            <a:r>
              <a:rPr lang="en-US" altLang="zh-TW" dirty="0"/>
              <a:t>0</a:t>
            </a:r>
            <a:r>
              <a:rPr lang="zh-TW" altLang="en-US" dirty="0"/>
              <a:t>去使得小</a:t>
            </a:r>
            <a:r>
              <a:rPr lang="en-US" altLang="zh-TW" dirty="0"/>
              <a:t>c wavelet WD&lt;=WD&lt;=</a:t>
            </a:r>
            <a:r>
              <a:rPr lang="zh-TW" altLang="en-US" dirty="0"/>
              <a:t>大</a:t>
            </a:r>
            <a:r>
              <a:rPr lang="en-US" altLang="zh-TW" dirty="0"/>
              <a:t>C WD</a:t>
            </a:r>
            <a:r>
              <a:rPr lang="zh-TW" altLang="en-US" dirty="0"/>
              <a:t>。也就是</a:t>
            </a:r>
            <a:r>
              <a:rPr lang="en-US" altLang="zh-TW" dirty="0" err="1"/>
              <a:t>waveletWD</a:t>
            </a:r>
            <a:r>
              <a:rPr lang="en-US" altLang="zh-TW" dirty="0"/>
              <a:t> </a:t>
            </a:r>
            <a:r>
              <a:rPr lang="zh-TW" altLang="en-US" dirty="0"/>
              <a:t>跟</a:t>
            </a:r>
            <a:r>
              <a:rPr lang="en-US" altLang="zh-TW" dirty="0"/>
              <a:t>WD</a:t>
            </a:r>
            <a:r>
              <a:rPr lang="zh-TW" altLang="en-US" dirty="0"/>
              <a:t>實際上是</a:t>
            </a:r>
            <a:r>
              <a:rPr lang="en-US" altLang="zh-TW" dirty="0"/>
              <a:t>strongly equivalent</a:t>
            </a:r>
            <a:r>
              <a:rPr lang="zh-TW" altLang="en-US" dirty="0"/>
              <a:t>的，而且因為</a:t>
            </a:r>
            <a:r>
              <a:rPr lang="en-US" altLang="zh-TW" dirty="0"/>
              <a:t>wavelet transform</a:t>
            </a:r>
          </a:p>
          <a:p>
            <a:r>
              <a:rPr lang="zh-TW" altLang="en-US" dirty="0"/>
              <a:t>的計算的</a:t>
            </a:r>
            <a:r>
              <a:rPr lang="en-US" altLang="zh-TW" dirty="0"/>
              <a:t>time complexity</a:t>
            </a:r>
            <a:r>
              <a:rPr lang="zh-TW" altLang="en-US" dirty="0"/>
              <a:t>為</a:t>
            </a:r>
            <a:r>
              <a:rPr lang="en-US" altLang="zh-TW" dirty="0"/>
              <a:t>O(N^2)</a:t>
            </a:r>
            <a:r>
              <a:rPr lang="zh-TW" altLang="en-US" dirty="0"/>
              <a:t> ，所以使用這個方法比起去解剛剛介紹的</a:t>
            </a:r>
            <a:r>
              <a:rPr lang="en-US" altLang="zh-TW" dirty="0"/>
              <a:t>linear programming</a:t>
            </a:r>
            <a:r>
              <a:rPr lang="zh-TW" altLang="en-US" dirty="0"/>
              <a:t>下解出來的</a:t>
            </a:r>
            <a:r>
              <a:rPr lang="en-US" altLang="zh-TW" dirty="0"/>
              <a:t>dual form </a:t>
            </a:r>
            <a:r>
              <a:rPr lang="zh-TW" altLang="en-US" dirty="0"/>
              <a:t>要快非常多。</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15</a:t>
            </a:fld>
            <a:endParaRPr lang="zh-TW" altLang="en-US"/>
          </a:p>
        </p:txBody>
      </p:sp>
    </p:spTree>
    <p:extLst>
      <p:ext uri="{BB962C8B-B14F-4D97-AF65-F5344CB8AC3E}">
        <p14:creationId xmlns:p14="http://schemas.microsoft.com/office/powerpoint/2010/main" val="414272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Ok </a:t>
            </a:r>
            <a:r>
              <a:rPr lang="zh-TW" altLang="en-US" dirty="0"/>
              <a:t>數學的部分已經結束了，我們再看一次</a:t>
            </a:r>
            <a:r>
              <a:rPr lang="en-US" altLang="zh-TW" dirty="0"/>
              <a:t>K-mean</a:t>
            </a:r>
            <a:r>
              <a:rPr lang="zh-TW" altLang="en-US" dirty="0"/>
              <a:t>的演算法之後，就進入實驗結果</a:t>
            </a:r>
            <a:endParaRPr lang="en-US" altLang="zh-TW" dirty="0"/>
          </a:p>
          <a:p>
            <a:r>
              <a:rPr lang="en-US" altLang="zh-TW" dirty="0"/>
              <a:t>Distance </a:t>
            </a:r>
            <a:r>
              <a:rPr lang="zh-TW" altLang="en-US" dirty="0"/>
              <a:t>會帶入這兩個  去比較</a:t>
            </a:r>
            <a:endParaRPr lang="en-US" altLang="zh-TW" dirty="0"/>
          </a:p>
          <a:p>
            <a:endParaRPr lang="en-US" altLang="zh-TW" dirty="0"/>
          </a:p>
          <a:p>
            <a:r>
              <a:rPr lang="zh-TW" altLang="en-US" dirty="0"/>
              <a:t>最後觀察</a:t>
            </a:r>
            <a:r>
              <a:rPr lang="en-US" altLang="zh-TW" dirty="0"/>
              <a:t>clustering</a:t>
            </a:r>
            <a:r>
              <a:rPr lang="zh-TW" altLang="en-US" dirty="0"/>
              <a:t>的結果。</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16</a:t>
            </a:fld>
            <a:endParaRPr lang="zh-TW" altLang="en-US"/>
          </a:p>
        </p:txBody>
      </p:sp>
    </p:spTree>
    <p:extLst>
      <p:ext uri="{BB962C8B-B14F-4D97-AF65-F5344CB8AC3E}">
        <p14:creationId xmlns:p14="http://schemas.microsoft.com/office/powerpoint/2010/main" val="14156120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首先先介紹他們的</a:t>
            </a:r>
            <a:r>
              <a:rPr lang="en-US" altLang="zh-TW" dirty="0"/>
              <a:t>dataset</a:t>
            </a:r>
          </a:p>
          <a:p>
            <a:endParaRPr lang="zh-TW" altLang="en-US"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17</a:t>
            </a:fld>
            <a:endParaRPr lang="zh-TW" altLang="en-US"/>
          </a:p>
        </p:txBody>
      </p:sp>
    </p:spTree>
    <p:extLst>
      <p:ext uri="{BB962C8B-B14F-4D97-AF65-F5344CB8AC3E}">
        <p14:creationId xmlns:p14="http://schemas.microsoft.com/office/powerpoint/2010/main" val="44852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每個</a:t>
            </a:r>
            <a:r>
              <a:rPr lang="en-US" altLang="zh-TW" dirty="0"/>
              <a:t>cluster</a:t>
            </a:r>
            <a:r>
              <a:rPr lang="zh-TW" altLang="en-US" dirty="0"/>
              <a:t>裡面，角度的</a:t>
            </a:r>
            <a:r>
              <a:rPr lang="en-US" altLang="zh-TW" dirty="0"/>
              <a:t>histogram</a:t>
            </a:r>
            <a:r>
              <a:rPr lang="zh-TW" altLang="en-US" dirty="0"/>
              <a:t>。可以觀察到使用</a:t>
            </a:r>
            <a:r>
              <a:rPr lang="en-US" altLang="zh-TW" dirty="0"/>
              <a:t>W1 base</a:t>
            </a:r>
            <a:r>
              <a:rPr lang="zh-TW" altLang="en-US" dirty="0"/>
              <a:t>的</a:t>
            </a:r>
            <a:r>
              <a:rPr lang="en-US" altLang="zh-TW" dirty="0" err="1"/>
              <a:t>algo</a:t>
            </a:r>
            <a:r>
              <a:rPr lang="en-US" altLang="zh-TW" dirty="0"/>
              <a:t>.</a:t>
            </a:r>
            <a:r>
              <a:rPr lang="zh-TW" altLang="en-US" dirty="0"/>
              <a:t> 在</a:t>
            </a:r>
            <a:r>
              <a:rPr lang="en-US" altLang="zh-TW" dirty="0"/>
              <a:t>cluster</a:t>
            </a:r>
            <a:r>
              <a:rPr lang="zh-TW" altLang="en-US" dirty="0"/>
              <a:t>內收集到的角度比起</a:t>
            </a:r>
            <a:r>
              <a:rPr lang="en-US" altLang="zh-TW" dirty="0"/>
              <a:t>L2 based</a:t>
            </a:r>
            <a:r>
              <a:rPr lang="zh-TW" altLang="en-US" dirty="0"/>
              <a:t>的</a:t>
            </a:r>
            <a:r>
              <a:rPr lang="en-US" altLang="zh-TW" dirty="0" err="1"/>
              <a:t>algo</a:t>
            </a:r>
            <a:r>
              <a:rPr lang="zh-TW" altLang="en-US" dirty="0"/>
              <a:t>，可以收集到更多更接近的角度。</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18</a:t>
            </a:fld>
            <a:endParaRPr lang="zh-TW" altLang="en-US"/>
          </a:p>
        </p:txBody>
      </p:sp>
    </p:spTree>
    <p:extLst>
      <p:ext uri="{BB962C8B-B14F-4D97-AF65-F5344CB8AC3E}">
        <p14:creationId xmlns:p14="http://schemas.microsoft.com/office/powerpoint/2010/main" val="261132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在把</a:t>
            </a:r>
            <a:r>
              <a:rPr lang="en-US" altLang="zh-TW" dirty="0"/>
              <a:t>k mean</a:t>
            </a:r>
            <a:r>
              <a:rPr lang="zh-TW" altLang="en-US" dirty="0"/>
              <a:t>分成</a:t>
            </a:r>
            <a:r>
              <a:rPr lang="en-US" altLang="zh-TW" dirty="0"/>
              <a:t>150</a:t>
            </a:r>
            <a:r>
              <a:rPr lang="zh-TW" altLang="en-US" dirty="0"/>
              <a:t>組的情況下，也可以觀察到，每組收集到的數據量，比起</a:t>
            </a:r>
            <a:r>
              <a:rPr lang="en-US" altLang="zh-TW" dirty="0"/>
              <a:t>L2 based </a:t>
            </a:r>
            <a:r>
              <a:rPr lang="en-US" altLang="zh-TW" dirty="0" err="1"/>
              <a:t>algo</a:t>
            </a:r>
            <a:r>
              <a:rPr lang="zh-TW" altLang="en-US" dirty="0"/>
              <a:t>，可以收集到的</a:t>
            </a:r>
            <a:r>
              <a:rPr lang="en-US" altLang="zh-TW" dirty="0"/>
              <a:t>data </a:t>
            </a:r>
            <a:r>
              <a:rPr lang="zh-TW" altLang="en-US" dirty="0"/>
              <a:t>數量更加平均，兒上圖則是前八個</a:t>
            </a:r>
            <a:r>
              <a:rPr lang="en-US" altLang="zh-TW" dirty="0"/>
              <a:t>cluster</a:t>
            </a:r>
            <a:r>
              <a:rPr lang="zh-TW" altLang="en-US" dirty="0"/>
              <a:t>取完</a:t>
            </a:r>
            <a:r>
              <a:rPr lang="en-US" altLang="zh-TW" dirty="0"/>
              <a:t>mean</a:t>
            </a:r>
            <a:r>
              <a:rPr lang="zh-TW" altLang="en-US" dirty="0"/>
              <a:t>之後的結果，他們是說</a:t>
            </a:r>
            <a:r>
              <a:rPr lang="en-US" altLang="zh-TW" dirty="0"/>
              <a:t>W1 based </a:t>
            </a:r>
            <a:r>
              <a:rPr lang="en-US" altLang="zh-TW" dirty="0" err="1"/>
              <a:t>algo</a:t>
            </a:r>
            <a:r>
              <a:rPr lang="zh-TW" altLang="en-US" dirty="0"/>
              <a:t>取完</a:t>
            </a:r>
            <a:r>
              <a:rPr lang="en-US" altLang="zh-TW" dirty="0"/>
              <a:t>mean</a:t>
            </a:r>
            <a:r>
              <a:rPr lang="zh-TW" altLang="en-US" dirty="0"/>
              <a:t>之後更清晰。</a:t>
            </a:r>
            <a:endParaRPr lang="en-US" altLang="zh-TW" dirty="0"/>
          </a:p>
          <a:p>
            <a:r>
              <a:rPr lang="zh-TW" altLang="en-US" dirty="0"/>
              <a:t>那以上就是他們的實驗結果。</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19</a:t>
            </a:fld>
            <a:endParaRPr lang="zh-TW" altLang="en-US"/>
          </a:p>
        </p:txBody>
      </p:sp>
    </p:spTree>
    <p:extLst>
      <p:ext uri="{BB962C8B-B14F-4D97-AF65-F5344CB8AC3E}">
        <p14:creationId xmlns:p14="http://schemas.microsoft.com/office/powerpoint/2010/main" val="10246573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最後我提出一些我的觀點，就是我想說在</a:t>
            </a:r>
            <a:r>
              <a:rPr lang="en-US" altLang="zh-TW" dirty="0"/>
              <a:t>clustering</a:t>
            </a:r>
            <a:r>
              <a:rPr lang="zh-TW" altLang="en-US" dirty="0"/>
              <a:t>結束之後實際上我們可以再利用這個</a:t>
            </a:r>
            <a:r>
              <a:rPr lang="en-US" altLang="zh-TW" dirty="0"/>
              <a:t>Wasserstein dis</a:t>
            </a:r>
            <a:r>
              <a:rPr lang="zh-TW" altLang="en-US" dirty="0"/>
              <a:t>代入這個角度以及</a:t>
            </a:r>
            <a:r>
              <a:rPr lang="en-US" altLang="zh-TW" dirty="0"/>
              <a:t>shift</a:t>
            </a:r>
            <a:r>
              <a:rPr lang="zh-TW" altLang="en-US" dirty="0"/>
              <a:t>，然後根據這個角度以及</a:t>
            </a:r>
            <a:r>
              <a:rPr lang="en-US" altLang="zh-TW" dirty="0"/>
              <a:t>shift</a:t>
            </a:r>
            <a:r>
              <a:rPr lang="zh-TW" altLang="en-US" dirty="0"/>
              <a:t>去找</a:t>
            </a:r>
            <a:r>
              <a:rPr lang="en-US" altLang="zh-TW" dirty="0"/>
              <a:t>gradient</a:t>
            </a:r>
            <a:r>
              <a:rPr lang="zh-TW" altLang="en-US" dirty="0"/>
              <a:t>並在修正他的角度，畢竟我們所能取的角度是</a:t>
            </a:r>
            <a:r>
              <a:rPr lang="en-US" altLang="zh-TW" dirty="0"/>
              <a:t>finite</a:t>
            </a:r>
            <a:r>
              <a:rPr lang="zh-TW" altLang="en-US" dirty="0"/>
              <a:t>的。不過也很有可能，這樣做太浪費時間，要這樣做不如直接多增加一倍的角度數量反而更快效果更好。</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20</a:t>
            </a:fld>
            <a:endParaRPr lang="zh-TW" altLang="en-US"/>
          </a:p>
        </p:txBody>
      </p:sp>
    </p:spTree>
    <p:extLst>
      <p:ext uri="{BB962C8B-B14F-4D97-AF65-F5344CB8AC3E}">
        <p14:creationId xmlns:p14="http://schemas.microsoft.com/office/powerpoint/2010/main" val="2688990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a:t>
            </a:r>
            <a:r>
              <a:rPr lang="en-US" altLang="zh-TW" dirty="0"/>
              <a:t>L2 distance</a:t>
            </a:r>
            <a:r>
              <a:rPr lang="zh-TW" altLang="en-US" dirty="0"/>
              <a:t>有什麼問題呢</a:t>
            </a:r>
            <a:r>
              <a:rPr lang="en-US" altLang="zh-TW" dirty="0"/>
              <a:t>?</a:t>
            </a:r>
          </a:p>
          <a:p>
            <a:r>
              <a:rPr lang="zh-TW" altLang="en-US" dirty="0"/>
              <a:t>我們可以直接從右上角的圖片觀察到，假設我們今天的圖片很極端，他大部分的地方都是白的，只有在一條細細的線上有值。而另外一張圖片跟這張圖片是一樣的，但是他被旋轉過了一個角度。</a:t>
            </a:r>
            <a:endParaRPr lang="en-US" altLang="zh-TW" dirty="0"/>
          </a:p>
          <a:p>
            <a:r>
              <a:rPr lang="zh-TW" altLang="en-US" dirty="0"/>
              <a:t>那我們就可以觀察到，無論我們將一條線 往另外一條線旋轉多少，在兩條線完全重疊之前，兩張圖片所計算出來的距離都會是依樣的。者就會衍生出一個問題</a:t>
            </a:r>
            <a:r>
              <a:rPr lang="en-US" altLang="zh-TW" dirty="0"/>
              <a:t>:</a:t>
            </a:r>
            <a:r>
              <a:rPr lang="zh-TW" altLang="en-US" dirty="0"/>
              <a:t> 我們在剛剛</a:t>
            </a:r>
            <a:r>
              <a:rPr lang="en-US" altLang="zh-TW" dirty="0"/>
              <a:t>rotationally invariant L2 norm</a:t>
            </a:r>
            <a:r>
              <a:rPr lang="zh-TW" altLang="en-US" dirty="0"/>
              <a:t>的演算法中，我們到底要在三百六十度中取幾個角度，才能滿足我們的需求呢</a:t>
            </a:r>
            <a:r>
              <a:rPr lang="en-US" altLang="zh-TW" dirty="0"/>
              <a:t>?</a:t>
            </a:r>
            <a:r>
              <a:rPr lang="zh-TW" altLang="en-US" dirty="0"/>
              <a:t>因為我們不可能每個角度都去嘗試到。</a:t>
            </a:r>
            <a:endParaRPr lang="en-US" altLang="zh-TW" dirty="0"/>
          </a:p>
          <a:p>
            <a:r>
              <a:rPr lang="zh-TW" altLang="en-US" dirty="0"/>
              <a:t>對於這個現象，這篇文章的作者證明出了一個定理 請看左下角， 我們先定義這個</a:t>
            </a:r>
            <a:r>
              <a:rPr lang="en-US" altLang="zh-TW" dirty="0"/>
              <a:t>B</a:t>
            </a:r>
            <a:r>
              <a:rPr lang="zh-TW" altLang="en-US" dirty="0"/>
              <a:t> 為這個圖片上最大的</a:t>
            </a:r>
            <a:r>
              <a:rPr lang="en-US" altLang="zh-TW" dirty="0"/>
              <a:t>gradient</a:t>
            </a:r>
            <a:r>
              <a:rPr lang="zh-TW" altLang="en-US" dirty="0"/>
              <a:t>值。</a:t>
            </a:r>
            <a:endParaRPr lang="en-US" altLang="zh-TW" dirty="0"/>
          </a:p>
          <a:p>
            <a:r>
              <a:rPr lang="zh-TW" altLang="en-US" dirty="0"/>
              <a:t>而這個</a:t>
            </a:r>
            <a:r>
              <a:rPr lang="en-US" altLang="zh-TW" dirty="0" err="1"/>
              <a:t>rotationnaly</a:t>
            </a:r>
            <a:r>
              <a:rPr lang="en-US" altLang="zh-TW" dirty="0"/>
              <a:t> invariant</a:t>
            </a:r>
            <a:r>
              <a:rPr lang="zh-TW" altLang="en-US" dirty="0"/>
              <a:t>的</a:t>
            </a:r>
            <a:r>
              <a:rPr lang="en-US" altLang="zh-TW" dirty="0"/>
              <a:t>L2 norm</a:t>
            </a:r>
            <a:r>
              <a:rPr lang="zh-TW" altLang="en-US" dirty="0"/>
              <a:t>會被</a:t>
            </a:r>
            <a:r>
              <a:rPr lang="en-US" altLang="zh-TW" dirty="0"/>
              <a:t>2pi B</a:t>
            </a:r>
            <a:r>
              <a:rPr lang="zh-TW" altLang="en-US" dirty="0"/>
              <a:t>乘以兩張相同圖片的夾角 給</a:t>
            </a:r>
            <a:r>
              <a:rPr lang="en-US" altLang="zh-TW" dirty="0"/>
              <a:t>bound</a:t>
            </a:r>
            <a:r>
              <a:rPr lang="zh-TW" altLang="en-US" dirty="0"/>
              <a:t>住。</a:t>
            </a:r>
            <a:endParaRPr lang="en-US" altLang="zh-TW" dirty="0"/>
          </a:p>
          <a:p>
            <a:r>
              <a:rPr lang="zh-TW" altLang="en-US" dirty="0"/>
              <a:t>意思是，當我們的圖片很</a:t>
            </a:r>
            <a:r>
              <a:rPr lang="en-US" altLang="zh-TW" dirty="0"/>
              <a:t>smooth</a:t>
            </a:r>
            <a:r>
              <a:rPr lang="zh-TW" altLang="en-US" dirty="0"/>
              <a:t>的情況下，我們的這個</a:t>
            </a:r>
            <a:r>
              <a:rPr lang="en-US" altLang="zh-TW" dirty="0"/>
              <a:t>B</a:t>
            </a:r>
            <a:r>
              <a:rPr lang="zh-TW" altLang="en-US" dirty="0"/>
              <a:t>會很小，我們的</a:t>
            </a:r>
            <a:r>
              <a:rPr lang="en-US" altLang="zh-TW" dirty="0" err="1"/>
              <a:t>rotationnlay</a:t>
            </a:r>
            <a:r>
              <a:rPr lang="en-US" altLang="zh-TW" dirty="0"/>
              <a:t> invariant</a:t>
            </a:r>
            <a:r>
              <a:rPr lang="zh-TW" altLang="en-US" dirty="0"/>
              <a:t>的</a:t>
            </a:r>
            <a:r>
              <a:rPr lang="en-US" altLang="zh-TW" dirty="0"/>
              <a:t>L2 norm</a:t>
            </a:r>
            <a:r>
              <a:rPr lang="zh-TW" altLang="en-US" dirty="0"/>
              <a:t>就會被</a:t>
            </a:r>
            <a:r>
              <a:rPr lang="en-US" altLang="zh-TW" dirty="0"/>
              <a:t>bound</a:t>
            </a:r>
            <a:r>
              <a:rPr lang="zh-TW" altLang="en-US" dirty="0"/>
              <a:t>很緊，也就是隨著夾角越小，這個</a:t>
            </a:r>
            <a:r>
              <a:rPr lang="en-US" altLang="zh-TW" dirty="0"/>
              <a:t>L2 norm</a:t>
            </a:r>
            <a:r>
              <a:rPr lang="zh-TW" altLang="en-US" dirty="0"/>
              <a:t>會越小。但是當我們的這個</a:t>
            </a:r>
            <a:r>
              <a:rPr lang="en-US" altLang="zh-TW" dirty="0"/>
              <a:t>B</a:t>
            </a:r>
            <a:r>
              <a:rPr lang="zh-TW" altLang="en-US" dirty="0"/>
              <a:t>很大的時候，例如右上角這張圖片，他的邊界很</a:t>
            </a:r>
            <a:r>
              <a:rPr lang="en-US" altLang="zh-TW" dirty="0"/>
              <a:t>sharp</a:t>
            </a:r>
            <a:r>
              <a:rPr lang="zh-TW" altLang="en-US" dirty="0"/>
              <a:t>造成他的</a:t>
            </a:r>
            <a:r>
              <a:rPr lang="en-US" altLang="zh-TW" dirty="0"/>
              <a:t>supremum</a:t>
            </a:r>
            <a:r>
              <a:rPr lang="zh-TW" altLang="en-US" dirty="0"/>
              <a:t>的</a:t>
            </a:r>
            <a:r>
              <a:rPr lang="en-US" altLang="zh-TW" dirty="0"/>
              <a:t>gradient</a:t>
            </a:r>
            <a:r>
              <a:rPr lang="zh-TW" altLang="en-US" dirty="0"/>
              <a:t>很大。那這個</a:t>
            </a:r>
            <a:r>
              <a:rPr lang="en-US" altLang="zh-TW" dirty="0" err="1"/>
              <a:t>rotationnaly</a:t>
            </a:r>
            <a:r>
              <a:rPr lang="en-US" altLang="zh-TW" dirty="0"/>
              <a:t> invariant </a:t>
            </a:r>
            <a:r>
              <a:rPr lang="zh-TW" altLang="en-US" dirty="0"/>
              <a:t>的</a:t>
            </a:r>
            <a:r>
              <a:rPr lang="en-US" altLang="zh-TW" dirty="0"/>
              <a:t>L2 norm</a:t>
            </a:r>
            <a:r>
              <a:rPr lang="zh-TW" altLang="en-US" dirty="0"/>
              <a:t>就沒什麼保證性。</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4</a:t>
            </a:fld>
            <a:endParaRPr lang="zh-TW" altLang="en-US"/>
          </a:p>
        </p:txBody>
      </p:sp>
    </p:spTree>
    <p:extLst>
      <p:ext uri="{BB962C8B-B14F-4D97-AF65-F5344CB8AC3E}">
        <p14:creationId xmlns:p14="http://schemas.microsoft.com/office/powerpoint/2010/main" val="2879809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那這個搬運工在搬運的過程中，會消耗能量，他所消耗的能量為這個磚塊的數量*他行走的距離。</a:t>
            </a:r>
            <a:endParaRPr lang="en-US" altLang="zh-TW" dirty="0"/>
          </a:p>
          <a:p>
            <a:r>
              <a:rPr lang="zh-TW" altLang="en-US" dirty="0"/>
              <a:t>實際操作一次。</a:t>
            </a:r>
            <a:endParaRPr lang="en-US" altLang="zh-TW" dirty="0"/>
          </a:p>
          <a:p>
            <a:r>
              <a:rPr lang="zh-TW" altLang="en-US" dirty="0"/>
              <a:t>在實際的例子中，會有一些搬運方法比較好，有些比較不好。那我們就定義這兩個土堆之間的距離，為這個搬運工在最佳的</a:t>
            </a:r>
            <a:r>
              <a:rPr lang="en-US" altLang="zh-TW" dirty="0"/>
              <a:t>transport plan</a:t>
            </a:r>
            <a:r>
              <a:rPr lang="zh-TW" altLang="en-US" dirty="0"/>
              <a:t>下所消耗的能量。也就是，我們定義這兩個土堆之間的距離為搬運工成功搬運的情況下所能消耗的最小距離。</a:t>
            </a:r>
            <a:endParaRPr lang="en-US" altLang="zh-TW" dirty="0"/>
          </a:p>
          <a:p>
            <a:r>
              <a:rPr lang="zh-TW" altLang="en-US" dirty="0"/>
              <a:t>那這跟我們今天的例子有什麼關係呢</a:t>
            </a:r>
            <a:r>
              <a:rPr lang="en-US" altLang="zh-TW" dirty="0"/>
              <a:t>?</a:t>
            </a:r>
          </a:p>
          <a:p>
            <a:r>
              <a:rPr lang="zh-TW" altLang="en-US" dirty="0"/>
              <a:t>我們可以觀察到，我們剛剛舉的這個擁有很</a:t>
            </a:r>
            <a:r>
              <a:rPr lang="en-US" altLang="zh-TW" dirty="0"/>
              <a:t>sharp</a:t>
            </a:r>
            <a:r>
              <a:rPr lang="zh-TW" altLang="en-US" dirty="0"/>
              <a:t>的</a:t>
            </a:r>
            <a:r>
              <a:rPr lang="en-US" altLang="zh-TW" dirty="0" err="1"/>
              <a:t>supermum</a:t>
            </a:r>
            <a:r>
              <a:rPr lang="en-US" altLang="zh-TW" dirty="0"/>
              <a:t> gradient</a:t>
            </a:r>
            <a:r>
              <a:rPr lang="zh-TW" altLang="en-US" dirty="0"/>
              <a:t>的圖片，本來使用</a:t>
            </a:r>
            <a:r>
              <a:rPr lang="en-US" altLang="zh-TW" dirty="0"/>
              <a:t>KL</a:t>
            </a:r>
            <a:r>
              <a:rPr lang="zh-TW" altLang="en-US" dirty="0"/>
              <a:t> </a:t>
            </a:r>
            <a:r>
              <a:rPr lang="en-US" altLang="zh-TW" dirty="0"/>
              <a:t>divergence</a:t>
            </a:r>
            <a:r>
              <a:rPr lang="zh-TW" altLang="en-US" dirty="0"/>
              <a:t>以及</a:t>
            </a:r>
            <a:r>
              <a:rPr lang="en-US" altLang="zh-TW" dirty="0" err="1"/>
              <a:t>rotationnay</a:t>
            </a:r>
            <a:r>
              <a:rPr lang="en-US" altLang="zh-TW" dirty="0"/>
              <a:t> invariant L2 norm</a:t>
            </a:r>
            <a:r>
              <a:rPr lang="zh-TW" altLang="en-US" dirty="0"/>
              <a:t>都沒辦法處理，但是使用這個</a:t>
            </a:r>
            <a:r>
              <a:rPr lang="en-US" altLang="zh-TW" dirty="0"/>
              <a:t>Wasserstein dis</a:t>
            </a:r>
            <a:r>
              <a:rPr lang="zh-TW" altLang="en-US" dirty="0"/>
              <a:t>，我們就可以取處理它了。</a:t>
            </a:r>
            <a:endParaRPr lang="en-US" altLang="zh-TW" dirty="0"/>
          </a:p>
          <a:p>
            <a:r>
              <a:rPr lang="zh-TW" altLang="en-US" dirty="0"/>
              <a:t>舉例來說，在計算</a:t>
            </a:r>
            <a:r>
              <a:rPr lang="en-US" altLang="zh-TW" dirty="0"/>
              <a:t>I1 I2</a:t>
            </a:r>
            <a:r>
              <a:rPr lang="zh-TW" altLang="en-US" dirty="0"/>
              <a:t>這兩張圖片的距離十，我們就想像有一個搬運工，把</a:t>
            </a:r>
            <a:r>
              <a:rPr lang="en-US" altLang="zh-TW" dirty="0"/>
              <a:t>I2</a:t>
            </a:r>
            <a:r>
              <a:rPr lang="zh-TW" altLang="en-US" dirty="0"/>
              <a:t>這條線搬到</a:t>
            </a:r>
            <a:r>
              <a:rPr lang="en-US" altLang="zh-TW" dirty="0"/>
              <a:t>I1</a:t>
            </a:r>
            <a:r>
              <a:rPr lang="zh-TW" altLang="en-US" dirty="0"/>
              <a:t>。為了花費最少的能量，他這樣班</a:t>
            </a:r>
            <a:r>
              <a:rPr lang="en-US" altLang="zh-TW" dirty="0"/>
              <a:t>….</a:t>
            </a:r>
          </a:p>
          <a:p>
            <a:r>
              <a:rPr lang="zh-TW" altLang="en-US" dirty="0"/>
              <a:t>那我們在觀察另外一個情況，當這個</a:t>
            </a:r>
            <a:r>
              <a:rPr lang="en-US" altLang="zh-TW" dirty="0"/>
              <a:t>I3</a:t>
            </a:r>
            <a:r>
              <a:rPr lang="zh-TW" altLang="en-US" dirty="0"/>
              <a:t>比起</a:t>
            </a:r>
            <a:r>
              <a:rPr lang="en-US" altLang="zh-TW" dirty="0"/>
              <a:t>I2</a:t>
            </a:r>
            <a:r>
              <a:rPr lang="zh-TW" altLang="en-US" dirty="0"/>
              <a:t>更靠近</a:t>
            </a:r>
            <a:endParaRPr lang="en-US" altLang="zh-TW" dirty="0"/>
          </a:p>
          <a:p>
            <a:endParaRPr lang="en-US" altLang="zh-TW" dirty="0"/>
          </a:p>
          <a:p>
            <a:r>
              <a:rPr lang="zh-TW" altLang="en-US" dirty="0"/>
              <a:t>所以我們在這邊總結一下使用</a:t>
            </a:r>
            <a:r>
              <a:rPr lang="en-US" altLang="zh-TW" dirty="0"/>
              <a:t>Wasserstein distance</a:t>
            </a:r>
            <a:r>
              <a:rPr lang="zh-TW" altLang="en-US" dirty="0"/>
              <a:t>的好處。</a:t>
            </a:r>
            <a:endParaRPr lang="en-US" altLang="zh-TW" dirty="0"/>
          </a:p>
          <a:p>
            <a:r>
              <a:rPr lang="en-US" altLang="zh-TW" dirty="0"/>
              <a:t>1. …</a:t>
            </a:r>
          </a:p>
          <a:p>
            <a:r>
              <a:rPr lang="en-US" altLang="zh-TW" dirty="0"/>
              <a:t>2. …</a:t>
            </a:r>
          </a:p>
          <a:p>
            <a:r>
              <a:rPr lang="en-US" altLang="zh-TW" dirty="0"/>
              <a:t>3…. </a:t>
            </a:r>
            <a:r>
              <a:rPr lang="zh-TW" altLang="en-US" dirty="0"/>
              <a:t>而三這個優點，就是為什麼當初我在聽思齊學長介紹這個</a:t>
            </a:r>
            <a:r>
              <a:rPr lang="en-US" altLang="zh-TW" dirty="0"/>
              <a:t>calculating correlation</a:t>
            </a:r>
            <a:r>
              <a:rPr lang="zh-TW" altLang="en-US" dirty="0"/>
              <a:t>的時候，覺得可以使用</a:t>
            </a:r>
            <a:r>
              <a:rPr lang="en-US" altLang="zh-TW" dirty="0"/>
              <a:t>Wasserstein distance</a:t>
            </a:r>
            <a:r>
              <a:rPr lang="zh-TW" altLang="en-US" dirty="0"/>
              <a:t>的原因。因為我們可以將兩張圖片帶入</a:t>
            </a:r>
            <a:r>
              <a:rPr lang="en-US" altLang="zh-TW" dirty="0"/>
              <a:t>WD</a:t>
            </a:r>
            <a:r>
              <a:rPr lang="zh-TW" altLang="en-US" dirty="0"/>
              <a:t>，並以</a:t>
            </a:r>
            <a:r>
              <a:rPr lang="en-US" altLang="zh-TW" dirty="0"/>
              <a:t>shift</a:t>
            </a:r>
            <a:r>
              <a:rPr lang="zh-TW" altLang="en-US" dirty="0"/>
              <a:t>以及</a:t>
            </a:r>
            <a:r>
              <a:rPr lang="en-US" altLang="zh-TW" dirty="0"/>
              <a:t>angle</a:t>
            </a:r>
            <a:r>
              <a:rPr lang="zh-TW" altLang="en-US" dirty="0"/>
              <a:t>當成參數帶入，尋找他的</a:t>
            </a:r>
            <a:r>
              <a:rPr lang="en-US" altLang="zh-TW" dirty="0"/>
              <a:t>gradient</a:t>
            </a:r>
            <a:r>
              <a:rPr lang="zh-TW" altLang="en-US" dirty="0"/>
              <a:t>找尋可以使</a:t>
            </a:r>
            <a:r>
              <a:rPr lang="en-US" altLang="zh-TW" dirty="0"/>
              <a:t>WD</a:t>
            </a:r>
            <a:r>
              <a:rPr lang="zh-TW" altLang="en-US" dirty="0"/>
              <a:t>變小的方向或是旋轉角度。不過這件事我們留到最後討論。</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5</a:t>
            </a:fld>
            <a:endParaRPr lang="zh-TW" altLang="en-US"/>
          </a:p>
        </p:txBody>
      </p:sp>
    </p:spTree>
    <p:extLst>
      <p:ext uri="{BB962C8B-B14F-4D97-AF65-F5344CB8AC3E}">
        <p14:creationId xmlns:p14="http://schemas.microsoft.com/office/powerpoint/2010/main" val="2921802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那我們如果直接想要去計算這個</a:t>
            </a:r>
            <a:r>
              <a:rPr lang="en-US" altLang="zh-TW" dirty="0"/>
              <a:t>Wasserstein dist. </a:t>
            </a:r>
            <a:r>
              <a:rPr lang="zh-TW" altLang="en-US" dirty="0"/>
              <a:t>我們首先會直接面臨到一個困難，我們觀察一下這個</a:t>
            </a:r>
            <a:r>
              <a:rPr lang="en-US" altLang="zh-TW" dirty="0"/>
              <a:t>WD</a:t>
            </a:r>
            <a:r>
              <a:rPr lang="zh-TW" altLang="en-US" dirty="0"/>
              <a:t>的式子，我們要在所有的</a:t>
            </a:r>
            <a:r>
              <a:rPr lang="en-US" altLang="zh-TW" dirty="0"/>
              <a:t>transport plan</a:t>
            </a:r>
            <a:r>
              <a:rPr lang="zh-TW" altLang="en-US" dirty="0"/>
              <a:t>中尋找消耗能量最少的那個，是要怎麼找</a:t>
            </a:r>
            <a:r>
              <a:rPr lang="en-US" altLang="zh-TW" dirty="0"/>
              <a:t>?</a:t>
            </a:r>
            <a:r>
              <a:rPr lang="zh-TW" altLang="en-US" dirty="0"/>
              <a:t>是使用瓊舉法還是什麼</a:t>
            </a:r>
            <a:r>
              <a:rPr lang="en-US" altLang="zh-TW" dirty="0"/>
              <a:t>?</a:t>
            </a:r>
          </a:p>
          <a:p>
            <a:r>
              <a:rPr lang="zh-TW" altLang="en-US" dirty="0"/>
              <a:t>所以如果我們要直接解這個問題是很困難的。所以要解這個問題我們要使用一些凸函數最佳化的技巧。</a:t>
            </a:r>
            <a:endParaRPr lang="en-US" altLang="zh-TW" dirty="0"/>
          </a:p>
          <a:p>
            <a:r>
              <a:rPr lang="zh-TW" altLang="en-US" dirty="0"/>
              <a:t>這邊我就快速的帶過，因為我知道這個可能對大家比較沒興趣，也沒那麼重要。但因為是我自己覺得很有趣，所以我就介紹一下</a:t>
            </a:r>
            <a:r>
              <a:rPr lang="en-US" altLang="zh-TW" dirty="0"/>
              <a:t>XD</a:t>
            </a:r>
          </a:p>
          <a:p>
            <a:r>
              <a:rPr lang="zh-TW" altLang="en-US" dirty="0"/>
              <a:t>首先我們假設這兩個</a:t>
            </a:r>
            <a:r>
              <a:rPr lang="en-US" altLang="zh-TW" dirty="0"/>
              <a:t>distribution</a:t>
            </a:r>
            <a:r>
              <a:rPr lang="zh-TW" altLang="en-US" dirty="0"/>
              <a:t>都是</a:t>
            </a:r>
            <a:r>
              <a:rPr lang="en-US" altLang="zh-TW" dirty="0" err="1"/>
              <a:t>dicrete</a:t>
            </a:r>
            <a:r>
              <a:rPr lang="zh-TW" altLang="en-US" dirty="0"/>
              <a:t>的，也就是他只在有限的地方有值，舉例來說</a:t>
            </a:r>
            <a:r>
              <a:rPr lang="en-US" altLang="zh-TW" dirty="0"/>
              <a:t>(</a:t>
            </a:r>
            <a:r>
              <a:rPr lang="zh-TW" altLang="en-US" dirty="0"/>
              <a:t>上一頁的土堆圖</a:t>
            </a:r>
            <a:r>
              <a:rPr lang="en-US" altLang="zh-TW" dirty="0"/>
              <a:t>)</a:t>
            </a:r>
            <a:r>
              <a:rPr lang="zh-TW" altLang="en-US" dirty="0"/>
              <a:t>。他總共在</a:t>
            </a:r>
            <a:r>
              <a:rPr lang="en-US" altLang="zh-TW" dirty="0"/>
              <a:t>N</a:t>
            </a:r>
            <a:r>
              <a:rPr lang="zh-TW" altLang="en-US" dirty="0"/>
              <a:t>個點上有值，而因為他們都是</a:t>
            </a:r>
            <a:r>
              <a:rPr lang="en-US" altLang="zh-TW" dirty="0"/>
              <a:t>distribution</a:t>
            </a:r>
            <a:r>
              <a:rPr lang="zh-TW" altLang="en-US" dirty="0"/>
              <a:t>，所以他們加總起來都為</a:t>
            </a:r>
            <a:r>
              <a:rPr lang="en-US" altLang="zh-TW" dirty="0"/>
              <a:t>1</a:t>
            </a:r>
            <a:r>
              <a:rPr lang="zh-TW" altLang="en-US" dirty="0"/>
              <a:t>。</a:t>
            </a:r>
            <a:endParaRPr lang="en-US" altLang="zh-TW" dirty="0"/>
          </a:p>
          <a:p>
            <a:r>
              <a:rPr lang="zh-TW" altLang="en-US" dirty="0"/>
              <a:t>那我們現在</a:t>
            </a:r>
            <a:r>
              <a:rPr lang="en-US" altLang="zh-TW" dirty="0"/>
              <a:t>Let </a:t>
            </a:r>
            <a:r>
              <a:rPr lang="zh-TW" altLang="en-US" dirty="0"/>
              <a:t>這個</a:t>
            </a:r>
            <a:r>
              <a:rPr lang="en-US" altLang="zh-TW" dirty="0"/>
              <a:t>C</a:t>
            </a:r>
            <a:r>
              <a:rPr lang="zh-TW" altLang="en-US" dirty="0"/>
              <a:t>為</a:t>
            </a:r>
            <a:r>
              <a:rPr lang="en-US" altLang="zh-TW" dirty="0"/>
              <a:t>cost</a:t>
            </a:r>
            <a:r>
              <a:rPr lang="zh-TW" altLang="en-US" dirty="0"/>
              <a:t>，</a:t>
            </a:r>
            <a:r>
              <a:rPr lang="en-US" altLang="zh-TW" dirty="0" err="1"/>
              <a:t>Cij</a:t>
            </a:r>
            <a:r>
              <a:rPr lang="zh-TW" altLang="en-US" dirty="0"/>
              <a:t>代表的是，我們要把單位</a:t>
            </a:r>
            <a:r>
              <a:rPr lang="en-US" altLang="zh-TW" dirty="0"/>
              <a:t>mass</a:t>
            </a:r>
            <a:r>
              <a:rPr lang="zh-TW" altLang="en-US" dirty="0"/>
              <a:t>從</a:t>
            </a:r>
            <a:r>
              <a:rPr lang="en-US" altLang="zh-TW" dirty="0" err="1"/>
              <a:t>X_i</a:t>
            </a:r>
            <a:r>
              <a:rPr lang="en-US" altLang="zh-TW" dirty="0"/>
              <a:t> </a:t>
            </a:r>
            <a:r>
              <a:rPr lang="zh-TW" altLang="en-US" dirty="0"/>
              <a:t>移動到</a:t>
            </a:r>
            <a:r>
              <a:rPr lang="en-US" altLang="zh-TW" dirty="0" err="1"/>
              <a:t>Y_j</a:t>
            </a:r>
            <a:r>
              <a:rPr lang="zh-TW" altLang="en-US" dirty="0"/>
              <a:t>時，所需消耗的能量。那我們就把它定義成</a:t>
            </a:r>
            <a:r>
              <a:rPr lang="en-US" altLang="zh-TW" dirty="0" err="1"/>
              <a:t>X_i</a:t>
            </a:r>
            <a:r>
              <a:rPr lang="zh-TW" altLang="en-US" dirty="0"/>
              <a:t>跟</a:t>
            </a:r>
            <a:r>
              <a:rPr lang="en-US" altLang="zh-TW" dirty="0" err="1"/>
              <a:t>Y_j</a:t>
            </a:r>
            <a:r>
              <a:rPr lang="zh-TW" altLang="en-US" dirty="0"/>
              <a:t>之間的距離。那這個</a:t>
            </a:r>
            <a:r>
              <a:rPr lang="en-US" altLang="zh-TW" dirty="0"/>
              <a:t>WD</a:t>
            </a:r>
            <a:r>
              <a:rPr lang="zh-TW" altLang="en-US" dirty="0"/>
              <a:t>就可以被定義成</a:t>
            </a:r>
            <a:endParaRPr lang="en-US" altLang="zh-TW" dirty="0"/>
          </a:p>
          <a:p>
            <a:r>
              <a:rPr lang="en-US" altLang="zh-TW" dirty="0" err="1"/>
              <a:t>Dw</a:t>
            </a:r>
            <a:r>
              <a:rPr lang="en-US" altLang="zh-TW" dirty="0"/>
              <a:t>(X,Y)= min &lt;PI</a:t>
            </a:r>
            <a:r>
              <a:rPr lang="zh-TW" altLang="en-US" dirty="0"/>
              <a:t> </a:t>
            </a:r>
            <a:r>
              <a:rPr lang="en-US" altLang="zh-TW" dirty="0"/>
              <a:t>C&gt;</a:t>
            </a:r>
            <a:r>
              <a:rPr lang="zh-TW" altLang="en-US" dirty="0"/>
              <a:t> </a:t>
            </a:r>
            <a:r>
              <a:rPr lang="en-US" altLang="zh-TW" dirty="0"/>
              <a:t>subject to …</a:t>
            </a:r>
          </a:p>
          <a:p>
            <a:r>
              <a:rPr lang="zh-TW" altLang="en-US" dirty="0"/>
              <a:t>可以可以把這個</a:t>
            </a:r>
            <a:r>
              <a:rPr lang="en-US" altLang="zh-TW" dirty="0"/>
              <a:t>PI</a:t>
            </a:r>
            <a:r>
              <a:rPr lang="zh-TW" altLang="en-US" dirty="0"/>
              <a:t> 就當成我們剛剛的那個</a:t>
            </a:r>
            <a:r>
              <a:rPr lang="en-US" altLang="zh-TW" dirty="0" err="1"/>
              <a:t>transprot</a:t>
            </a:r>
            <a:r>
              <a:rPr lang="en-US" altLang="zh-TW" dirty="0"/>
              <a:t> plan</a:t>
            </a:r>
            <a:r>
              <a:rPr lang="zh-TW" altLang="en-US" dirty="0"/>
              <a:t>。</a:t>
            </a:r>
            <a:endParaRPr lang="en-US" altLang="zh-TW" dirty="0"/>
          </a:p>
          <a:p>
            <a:endParaRPr lang="en-US" altLang="zh-TW" dirty="0"/>
          </a:p>
          <a:p>
            <a:r>
              <a:rPr lang="zh-TW" altLang="en-US" dirty="0"/>
              <a:t>為什麼可以改成這個形式呢</a:t>
            </a:r>
            <a:r>
              <a:rPr lang="en-US" altLang="zh-TW" dirty="0"/>
              <a:t>?</a:t>
            </a:r>
            <a:r>
              <a:rPr lang="zh-TW" altLang="en-US" dirty="0"/>
              <a:t>那我們只是把這個</a:t>
            </a:r>
            <a:r>
              <a:rPr lang="en-US" altLang="zh-TW" dirty="0"/>
              <a:t>Pi1=x</a:t>
            </a:r>
            <a:r>
              <a:rPr lang="zh-TW" altLang="en-US" dirty="0"/>
              <a:t>寫在上半部，</a:t>
            </a:r>
            <a:endParaRPr lang="en-US" altLang="zh-TW" dirty="0"/>
          </a:p>
          <a:p>
            <a:r>
              <a:rPr lang="en-US" altLang="zh-TW" dirty="0"/>
              <a:t>PiT1=Y</a:t>
            </a:r>
            <a:r>
              <a:rPr lang="zh-TW" altLang="en-US" dirty="0"/>
              <a:t>寫在下班不</a:t>
            </a:r>
            <a:endParaRPr lang="en-US" altLang="zh-TW"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6</a:t>
            </a:fld>
            <a:endParaRPr lang="zh-TW" altLang="en-US"/>
          </a:p>
        </p:txBody>
      </p:sp>
    </p:spTree>
    <p:extLst>
      <p:ext uri="{BB962C8B-B14F-4D97-AF65-F5344CB8AC3E}">
        <p14:creationId xmlns:p14="http://schemas.microsoft.com/office/powerpoint/2010/main" val="1692132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altLang="zh-TW" i="1" smtClean="0">
                            <a:latin typeface="Cambria Math" panose="02040503050406030204" pitchFamily="18" charset="0"/>
                          </a:rPr>
                        </m:ctrlPr>
                      </m:sSupPr>
                      <m:e>
                        <m:r>
                          <m:rPr>
                            <m:sty m:val="p"/>
                          </m:rPr>
                          <a:rPr lang="en-US" altLang="zh-TW" i="0">
                            <a:latin typeface="Cambria Math" panose="02040503050406030204" pitchFamily="18" charset="0"/>
                          </a:rPr>
                          <m:t>ν</m:t>
                        </m:r>
                      </m:e>
                      <m:sup>
                        <m:r>
                          <m:rPr>
                            <m:sty m:val="p"/>
                          </m:rPr>
                          <a:rPr lang="en-US" altLang="zh-TW" i="0">
                            <a:latin typeface="Cambria Math" panose="02040503050406030204" pitchFamily="18" charset="0"/>
                          </a:rPr>
                          <m:t>T</m:t>
                        </m:r>
                      </m:sup>
                    </m:sSup>
                    <m:r>
                      <m:rPr>
                        <m:sty m:val="p"/>
                      </m:rPr>
                      <a:rPr lang="en-US" altLang="zh-TW" i="0">
                        <a:latin typeface="Cambria Math" panose="02040503050406030204" pitchFamily="18" charset="0"/>
                      </a:rPr>
                      <m:t>A</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C</m:t>
                    </m:r>
                  </m:oMath>
                </a14:m>
                <a:r>
                  <a:rPr lang="zh-TW" altLang="en-US" dirty="0"/>
                  <a:t> 因為我們</a:t>
                </a:r>
                <a:r>
                  <a:rPr lang="en-US" altLang="zh-TW" dirty="0"/>
                  <a:t>lambda&gt;0</a:t>
                </a:r>
                <a:r>
                  <a:rPr lang="zh-TW" altLang="en-US" dirty="0"/>
                  <a:t>，且</a:t>
                </a:r>
                <a14:m>
                  <m:oMath xmlns:m="http://schemas.openxmlformats.org/officeDocument/2006/math">
                    <m:r>
                      <m:rPr>
                        <m:sty m:val="p"/>
                      </m:rPr>
                      <a:rPr lang="en-US" altLang="zh-TW" i="0" dirty="0" smtClean="0">
                        <a:latin typeface="Cambria Math" panose="02040503050406030204" pitchFamily="18" charset="0"/>
                      </a:rPr>
                      <m:t>C</m:t>
                    </m:r>
                    <m:r>
                      <a:rPr lang="en-US" altLang="zh-TW" i="0">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ν</m:t>
                        </m:r>
                      </m:e>
                      <m:sup>
                        <m:r>
                          <m:rPr>
                            <m:sty m:val="p"/>
                          </m:rPr>
                          <a:rPr lang="en-US" altLang="zh-TW" i="0">
                            <a:latin typeface="Cambria Math" panose="02040503050406030204" pitchFamily="18" charset="0"/>
                          </a:rPr>
                          <m:t>T</m:t>
                        </m:r>
                      </m:sup>
                    </m:sSup>
                    <m:r>
                      <m:rPr>
                        <m:sty m:val="p"/>
                      </m:rPr>
                      <a:rPr lang="en-US" altLang="zh-TW" i="0">
                        <a:latin typeface="Cambria Math" panose="02040503050406030204" pitchFamily="18" charset="0"/>
                      </a:rPr>
                      <m:t>A</m:t>
                    </m:r>
                    <m:r>
                      <a:rPr lang="en-US" altLang="zh-TW" i="0">
                        <a:latin typeface="Cambria Math" panose="02040503050406030204" pitchFamily="18" charset="0"/>
                      </a:rPr>
                      <m:t>−</m:t>
                    </m:r>
                    <m:r>
                      <m:rPr>
                        <m:sty m:val="p"/>
                      </m:rPr>
                      <a:rPr lang="en-US" altLang="zh-TW" i="0">
                        <a:latin typeface="Cambria Math" panose="02040503050406030204" pitchFamily="18" charset="0"/>
                      </a:rPr>
                      <m:t>λ</m:t>
                    </m:r>
                    <m:r>
                      <a:rPr lang="en-US" altLang="zh-TW" i="0">
                        <a:latin typeface="Cambria Math" panose="02040503050406030204" pitchFamily="18" charset="0"/>
                      </a:rPr>
                      <m:t>=0</m:t>
                    </m:r>
                  </m:oMath>
                </a14:m>
                <a:endParaRPr lang="zh-TW" altLang="en-US" dirty="0"/>
              </a:p>
              <a:p>
                <a:r>
                  <a:rPr lang="zh-TW" altLang="en-US" dirty="0"/>
                  <a:t>。</a:t>
                </a:r>
                <a:endParaRPr lang="en-US" altLang="zh-TW" dirty="0"/>
              </a:p>
              <a:p>
                <a:r>
                  <a:rPr lang="en-US" altLang="zh-TW" dirty="0" err="1"/>
                  <a:t>Pirmal</a:t>
                </a:r>
                <a:r>
                  <a:rPr lang="en-US" altLang="zh-TW" dirty="0"/>
                  <a:t> form :</a:t>
                </a:r>
                <a:r>
                  <a:rPr lang="zh-TW" altLang="en-US" dirty="0"/>
                  <a:t>搬運工尋找最佳的搬運計畫。</a:t>
                </a:r>
                <a:endParaRPr lang="en-US" altLang="zh-TW" dirty="0"/>
              </a:p>
              <a:p>
                <a:r>
                  <a:rPr lang="en-US" altLang="zh-TW" dirty="0"/>
                  <a:t>Dual form</a:t>
                </a:r>
              </a:p>
              <a:p>
                <a:endParaRPr lang="zh-TW" altLang="en-US" dirty="0"/>
              </a:p>
            </p:txBody>
          </p:sp>
        </mc:Choice>
        <mc:Fallback xmlns="">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i="0">
                    <a:latin typeface="Cambria Math" panose="02040503050406030204" pitchFamily="18" charset="0"/>
                  </a:rPr>
                  <a:t>ν^T A</a:t>
                </a:r>
                <a:r>
                  <a:rPr lang="en-US" altLang="zh-TW" b="0" i="0">
                    <a:latin typeface="Cambria Math" panose="02040503050406030204" pitchFamily="18" charset="0"/>
                  </a:rPr>
                  <a:t>≤C</a:t>
                </a:r>
                <a:r>
                  <a:rPr lang="zh-TW" altLang="en-US" dirty="0"/>
                  <a:t> 因為我們</a:t>
                </a:r>
                <a:r>
                  <a:rPr lang="en-US" altLang="zh-TW" dirty="0"/>
                  <a:t>lambda&gt;0</a:t>
                </a:r>
                <a:r>
                  <a:rPr lang="zh-TW" altLang="en-US" dirty="0"/>
                  <a:t>，且</a:t>
                </a:r>
                <a:r>
                  <a:rPr lang="en-US" altLang="zh-TW" i="0" dirty="0">
                    <a:latin typeface="Cambria Math" panose="02040503050406030204" pitchFamily="18" charset="0"/>
                  </a:rPr>
                  <a:t>C</a:t>
                </a:r>
                <a:r>
                  <a:rPr lang="en-US" altLang="zh-TW" i="0">
                    <a:latin typeface="Cambria Math" panose="02040503050406030204" pitchFamily="18" charset="0"/>
                  </a:rPr>
                  <a:t>−ν^T A−λ=0</a:t>
                </a:r>
                <a:endParaRPr lang="zh-TW" altLang="en-US" dirty="0"/>
              </a:p>
              <a:p>
                <a:r>
                  <a:rPr lang="zh-TW" altLang="en-US" dirty="0"/>
                  <a:t>。</a:t>
                </a:r>
                <a:endParaRPr lang="en-US" altLang="zh-TW" dirty="0"/>
              </a:p>
              <a:p>
                <a:r>
                  <a:rPr lang="en-US" altLang="zh-TW" dirty="0" err="1"/>
                  <a:t>Pirmal</a:t>
                </a:r>
                <a:r>
                  <a:rPr lang="en-US" altLang="zh-TW" dirty="0"/>
                  <a:t> form :</a:t>
                </a:r>
                <a:r>
                  <a:rPr lang="zh-TW" altLang="en-US" dirty="0"/>
                  <a:t>搬運工尋找最佳的搬運計畫。</a:t>
                </a:r>
                <a:endParaRPr lang="en-US" altLang="zh-TW" dirty="0"/>
              </a:p>
              <a:p>
                <a:r>
                  <a:rPr lang="en-US" altLang="zh-TW" dirty="0"/>
                  <a:t>Dual form</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525A7C03-586F-47E9-9424-6DD4C5A86EA2}" type="slidenum">
              <a:rPr lang="zh-TW" altLang="en-US" smtClean="0"/>
              <a:t>7</a:t>
            </a:fld>
            <a:endParaRPr lang="zh-TW" altLang="en-US"/>
          </a:p>
        </p:txBody>
      </p:sp>
    </p:spTree>
    <p:extLst>
      <p:ext uri="{BB962C8B-B14F-4D97-AF65-F5344CB8AC3E}">
        <p14:creationId xmlns:p14="http://schemas.microsoft.com/office/powerpoint/2010/main" val="3952743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Ok </a:t>
            </a:r>
            <a:r>
              <a:rPr lang="zh-TW" altLang="en-US" dirty="0"/>
              <a:t>那我們到底要怎麼去算這個</a:t>
            </a:r>
            <a:r>
              <a:rPr lang="en-US" altLang="zh-TW" dirty="0"/>
              <a:t>WD</a:t>
            </a:r>
            <a:r>
              <a:rPr lang="zh-TW" altLang="en-US" dirty="0"/>
              <a:t>呢</a:t>
            </a:r>
            <a:r>
              <a:rPr lang="en-US" altLang="zh-TW" dirty="0"/>
              <a:t>?</a:t>
            </a:r>
          </a:p>
          <a:p>
            <a:r>
              <a:rPr lang="zh-TW" altLang="en-US" dirty="0"/>
              <a:t>我們要找到一個位能函數</a:t>
            </a:r>
            <a:r>
              <a:rPr lang="en-US" altLang="zh-TW" dirty="0"/>
              <a:t>f</a:t>
            </a:r>
            <a:r>
              <a:rPr lang="zh-TW" altLang="en-US" dirty="0"/>
              <a:t>，去使得兩個土堆之間的能量差距最大，但是要滿足這個能量每經過單位距離</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8</a:t>
            </a:fld>
            <a:endParaRPr lang="zh-TW" altLang="en-US"/>
          </a:p>
        </p:txBody>
      </p:sp>
    </p:spTree>
    <p:extLst>
      <p:ext uri="{BB962C8B-B14F-4D97-AF65-F5344CB8AC3E}">
        <p14:creationId xmlns:p14="http://schemas.microsoft.com/office/powerpoint/2010/main" val="2810759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一開始把定義念過去</a:t>
            </a:r>
            <a:endParaRPr lang="en-US" altLang="zh-TW" dirty="0"/>
          </a:p>
          <a:p>
            <a:r>
              <a:rPr lang="zh-TW" altLang="en-US" dirty="0"/>
              <a:t>講道這邊相信大家會有很模糊的感覺，我們可以從下面這張圖開始觀察起。</a:t>
            </a:r>
            <a:endParaRPr lang="en-US" altLang="zh-TW" dirty="0"/>
          </a:p>
          <a:p>
            <a:r>
              <a:rPr lang="zh-TW" altLang="en-US" dirty="0"/>
              <a:t>首先這個</a:t>
            </a:r>
            <a:r>
              <a:rPr lang="en-US" altLang="zh-TW" dirty="0"/>
              <a:t>P-Q</a:t>
            </a:r>
            <a:r>
              <a:rPr lang="zh-TW" altLang="en-US" dirty="0"/>
              <a:t>就是</a:t>
            </a:r>
            <a:r>
              <a:rPr lang="en-US" altLang="zh-TW" dirty="0"/>
              <a:t> ….</a:t>
            </a:r>
            <a:r>
              <a:rPr lang="zh-TW" altLang="en-US" dirty="0"/>
              <a:t>所以兩個土推是正的，兩個土堆是負的。</a:t>
            </a:r>
            <a:endParaRPr lang="en-US" altLang="zh-TW" dirty="0"/>
          </a:p>
          <a:p>
            <a:r>
              <a:rPr lang="zh-TW" altLang="en-US" dirty="0"/>
              <a:t>接著再去做</a:t>
            </a:r>
            <a:r>
              <a:rPr lang="en-US" altLang="zh-TW" dirty="0"/>
              <a:t>wavelet transform</a:t>
            </a:r>
            <a:r>
              <a:rPr lang="zh-TW" altLang="en-US" dirty="0"/>
              <a:t>。</a:t>
            </a:r>
            <a:endParaRPr lang="en-US" altLang="zh-TW" dirty="0"/>
          </a:p>
          <a:p>
            <a:r>
              <a:rPr lang="zh-TW" altLang="en-US" dirty="0"/>
              <a:t>那什麼是</a:t>
            </a:r>
            <a:r>
              <a:rPr lang="en-US" altLang="zh-TW" dirty="0"/>
              <a:t>wavelet </a:t>
            </a:r>
            <a:r>
              <a:rPr lang="en-US" altLang="zh-TW" dirty="0" err="1"/>
              <a:t>transfor</a:t>
            </a:r>
            <a:r>
              <a:rPr lang="zh-TW" altLang="en-US" dirty="0"/>
              <a:t>呢</a:t>
            </a:r>
            <a:r>
              <a:rPr lang="en-US" altLang="zh-TW" dirty="0"/>
              <a:t>?</a:t>
            </a:r>
            <a:r>
              <a:rPr lang="zh-TW" altLang="en-US" dirty="0"/>
              <a:t>他是一種</a:t>
            </a:r>
            <a:r>
              <a:rPr lang="en-US" altLang="zh-TW" dirty="0"/>
              <a:t>transform</a:t>
            </a:r>
            <a:r>
              <a:rPr lang="zh-TW" altLang="en-US" dirty="0"/>
              <a:t>可以讓我們同時觀察到時間與頻率之間的關係。這句話是什麼意思呢</a:t>
            </a:r>
            <a:r>
              <a:rPr lang="en-US" altLang="zh-TW" dirty="0"/>
              <a:t>?</a:t>
            </a:r>
          </a:p>
          <a:p>
            <a:r>
              <a:rPr lang="zh-TW" altLang="en-US" dirty="0"/>
              <a:t>我們首先觀察右邊的</a:t>
            </a:r>
            <a:r>
              <a:rPr lang="en-US" altLang="zh-TW" dirty="0"/>
              <a:t>Fourier transform</a:t>
            </a:r>
            <a:r>
              <a:rPr lang="zh-TW" altLang="en-US" dirty="0"/>
              <a:t>。</a:t>
            </a:r>
            <a:endParaRPr lang="en-US" altLang="zh-TW" dirty="0"/>
          </a:p>
          <a:p>
            <a:endParaRPr lang="en-US" altLang="zh-TW" dirty="0"/>
          </a:p>
          <a:p>
            <a:r>
              <a:rPr lang="zh-TW" altLang="en-US" dirty="0"/>
              <a:t>那如果今天，我們讓這四個頻率，隨著時間變化， 一開始產生低頻的圖，</a:t>
            </a:r>
            <a:r>
              <a:rPr lang="en-US" altLang="zh-TW" dirty="0"/>
              <a:t>…</a:t>
            </a:r>
            <a:r>
              <a:rPr lang="zh-TW" altLang="en-US" dirty="0"/>
              <a:t>我們做完</a:t>
            </a:r>
            <a:r>
              <a:rPr lang="en-US" altLang="zh-TW" dirty="0"/>
              <a:t>FFT</a:t>
            </a:r>
            <a:r>
              <a:rPr lang="zh-TW" altLang="en-US" dirty="0"/>
              <a:t>會得到的頻譜徒長這樣</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9</a:t>
            </a:fld>
            <a:endParaRPr lang="zh-TW" altLang="en-US"/>
          </a:p>
        </p:txBody>
      </p:sp>
    </p:spTree>
    <p:extLst>
      <p:ext uri="{BB962C8B-B14F-4D97-AF65-F5344CB8AC3E}">
        <p14:creationId xmlns:p14="http://schemas.microsoft.com/office/powerpoint/2010/main" val="27577077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https://zhuanlan.zhihu.com/p/22450818</a:t>
            </a:r>
            <a:endParaRPr lang="zh-TW" altLang="en-US" dirty="0"/>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10</a:t>
            </a:fld>
            <a:endParaRPr lang="zh-TW" altLang="en-US"/>
          </a:p>
        </p:txBody>
      </p:sp>
    </p:spTree>
    <p:extLst>
      <p:ext uri="{BB962C8B-B14F-4D97-AF65-F5344CB8AC3E}">
        <p14:creationId xmlns:p14="http://schemas.microsoft.com/office/powerpoint/2010/main" val="8873466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https://zhuanlan.zhihu.com/p/22450818</a:t>
            </a:r>
          </a:p>
          <a:p>
            <a:r>
              <a:rPr lang="en-US" altLang="zh-TW" dirty="0"/>
              <a:t>window</a:t>
            </a:r>
            <a:r>
              <a:rPr lang="zh-TW" altLang="en-US" dirty="0"/>
              <a:t>很大就無法去鑑別這個不同頻率出現的時間。</a:t>
            </a:r>
          </a:p>
        </p:txBody>
      </p:sp>
      <p:sp>
        <p:nvSpPr>
          <p:cNvPr id="4" name="投影片編號版面配置區 3"/>
          <p:cNvSpPr>
            <a:spLocks noGrp="1"/>
          </p:cNvSpPr>
          <p:nvPr>
            <p:ph type="sldNum" sz="quarter" idx="5"/>
          </p:nvPr>
        </p:nvSpPr>
        <p:spPr/>
        <p:txBody>
          <a:bodyPr/>
          <a:lstStyle/>
          <a:p>
            <a:fld id="{525A7C03-586F-47E9-9424-6DD4C5A86EA2}" type="slidenum">
              <a:rPr lang="zh-TW" altLang="en-US" smtClean="0"/>
              <a:t>11</a:t>
            </a:fld>
            <a:endParaRPr lang="zh-TW" altLang="en-US"/>
          </a:p>
        </p:txBody>
      </p:sp>
    </p:spTree>
    <p:extLst>
      <p:ext uri="{BB962C8B-B14F-4D97-AF65-F5344CB8AC3E}">
        <p14:creationId xmlns:p14="http://schemas.microsoft.com/office/powerpoint/2010/main" val="2658086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FE90F3D-7E98-4236-A7E1-3932A99C0183}"/>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76426B30-2E14-4822-905F-684E4459C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AA5F140D-7C45-4F9A-8F13-5C73DCCD7D08}"/>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D5DB3795-8A04-40A1-95D6-04DDE11C701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E4A4B59-C726-4819-9021-82C2884B94BE}"/>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243556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E085CAA-795A-49FD-84D3-AC435F3CD26F}"/>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96C0B6BB-86D7-419B-AB82-9B8237B4BAD1}"/>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1C51D14-823B-4F6C-B86C-945EBFCAFC27}"/>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EE00CEE4-6054-475C-BFAF-38ABA00BA11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D825381-F8FC-425A-970D-2BB408FF1F8F}"/>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3377581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9536A46-903A-45AA-A9F6-C1A048C69E60}"/>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16917C28-D7C6-487E-9F37-9E2EFA481933}"/>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EBA9793-A26F-42C2-A537-28F9B823B182}"/>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FEBAE747-B7AD-4950-A641-694F1AFB1E9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AD2EDF-2DA9-4F54-A92A-58FC9E4C1122}"/>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2993644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2ACDE10-555D-4A23-95A1-D0DC3E2A747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0C167CF-215C-48FF-86A5-E795C8BEF498}"/>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2D30FF0-0CA8-490C-9C7D-4AA8EFA2484B}"/>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AE9FD183-2D63-4E77-866D-D7921CA2BC4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18B9EF-5F41-4389-A460-19D69FBF0007}"/>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164228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E69FD9-C6F0-4AF1-855C-D2B67F4E0E06}"/>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B1E2AA3-C38A-498C-9933-B52381C558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D3B2AD2F-2B29-4F86-950A-76577892E966}"/>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BB95C7DB-FE35-4278-8941-6BA399C48E7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3D03435-AB21-423C-ACDD-3A6D444239C7}"/>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151649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D1B9063-3BC5-4735-BD99-90854303C4CA}"/>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0A46E65-4F97-42CD-A180-1AC45A009FC9}"/>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653B92C-EE05-4AE9-81BC-501ED6193530}"/>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9E032851-88F1-4505-86E3-3DFF5B429D42}"/>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6" name="頁尾版面配置區 5">
            <a:extLst>
              <a:ext uri="{FF2B5EF4-FFF2-40B4-BE49-F238E27FC236}">
                <a16:creationId xmlns:a16="http://schemas.microsoft.com/office/drawing/2014/main" id="{0D9CCCC8-5ADD-4B26-8C76-A441FAB6EDD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12BA2D7-8042-476C-B97B-0B2865C2936A}"/>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3973025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A3BBE9-F64D-4165-A43A-A501B159ED06}"/>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35699C9-7E66-4A8B-A624-78C5898A5A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31683123-24D9-4310-A018-A657DF679BB6}"/>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99760E9-CCE2-46E1-8B8E-67BCC0F7A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33C3FD32-687D-441D-A2C1-95976EC6B3A3}"/>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84157B81-AD46-4D40-B735-5F5991E80EF2}"/>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8" name="頁尾版面配置區 7">
            <a:extLst>
              <a:ext uri="{FF2B5EF4-FFF2-40B4-BE49-F238E27FC236}">
                <a16:creationId xmlns:a16="http://schemas.microsoft.com/office/drawing/2014/main" id="{ECBBFA10-B924-483C-9E92-68C71A71098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835C4398-AC92-4B93-9BDF-9678271DE0BE}"/>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7090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8C3DDFA-6E70-4B3F-9ED6-4C33FE8EEADC}"/>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FD99F7F-5CD1-470C-94F9-98B720A68D5E}"/>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4" name="頁尾版面配置區 3">
            <a:extLst>
              <a:ext uri="{FF2B5EF4-FFF2-40B4-BE49-F238E27FC236}">
                <a16:creationId xmlns:a16="http://schemas.microsoft.com/office/drawing/2014/main" id="{55FF5DF0-A8BB-4221-8884-BEDDDDC98B6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200779FB-4ACE-4BFF-A883-52154A98819F}"/>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309722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C3F5697-8DB6-43D9-B01C-04B5DAC6B2F2}"/>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3" name="頁尾版面配置區 2">
            <a:extLst>
              <a:ext uri="{FF2B5EF4-FFF2-40B4-BE49-F238E27FC236}">
                <a16:creationId xmlns:a16="http://schemas.microsoft.com/office/drawing/2014/main" id="{C2BCEA13-7B96-4D8A-A1D3-1D3DCB98F4C7}"/>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586CB98F-3CC7-4A58-A4E1-07F3A8BF1182}"/>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31576829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B60E675-26E6-4C1D-A19F-7B67A16A2FA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1F704C3-6CB8-4E93-8D21-AC787589A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3AA6F7E-8CDC-4B4C-8ACF-BA317E33D4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8EF3F80A-45F9-4C58-9371-66CE635EC592}"/>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6" name="頁尾版面配置區 5">
            <a:extLst>
              <a:ext uri="{FF2B5EF4-FFF2-40B4-BE49-F238E27FC236}">
                <a16:creationId xmlns:a16="http://schemas.microsoft.com/office/drawing/2014/main" id="{03C5C697-0E41-4567-8AD5-96B0ECD6FD1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C05D315-40E5-4A17-83B1-75BC0228E9CC}"/>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942834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054DBA6-1A4A-49B8-B682-96A32E850EE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5AB0E903-FC3D-4FB5-AD2A-66CA5AF98E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87B892E-28CE-4DDE-841F-50196D2DF1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60A364C-F226-4830-8DDE-8B07196A4238}"/>
              </a:ext>
            </a:extLst>
          </p:cNvPr>
          <p:cNvSpPr>
            <a:spLocks noGrp="1"/>
          </p:cNvSpPr>
          <p:nvPr>
            <p:ph type="dt" sz="half" idx="10"/>
          </p:nvPr>
        </p:nvSpPr>
        <p:spPr/>
        <p:txBody>
          <a:bodyPr/>
          <a:lstStyle/>
          <a:p>
            <a:fld id="{3AD20016-9EC8-47C5-B723-BE27A6F65BA1}" type="datetimeFigureOut">
              <a:rPr lang="zh-TW" altLang="en-US" smtClean="0"/>
              <a:t>2021/7/6</a:t>
            </a:fld>
            <a:endParaRPr lang="zh-TW" altLang="en-US"/>
          </a:p>
        </p:txBody>
      </p:sp>
      <p:sp>
        <p:nvSpPr>
          <p:cNvPr id="6" name="頁尾版面配置區 5">
            <a:extLst>
              <a:ext uri="{FF2B5EF4-FFF2-40B4-BE49-F238E27FC236}">
                <a16:creationId xmlns:a16="http://schemas.microsoft.com/office/drawing/2014/main" id="{8885A195-6953-475D-B43C-FAB82FA5553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45A40C5-C547-4E2B-B473-50614BDC4606}"/>
              </a:ext>
            </a:extLst>
          </p:cNvPr>
          <p:cNvSpPr>
            <a:spLocks noGrp="1"/>
          </p:cNvSpPr>
          <p:nvPr>
            <p:ph type="sldNum" sz="quarter" idx="12"/>
          </p:nvPr>
        </p:nvSpPr>
        <p:spPr/>
        <p:txBody>
          <a:body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3026532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BAA0EB-FE65-4603-8F20-33CEF12966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B5721FC-F723-4B94-8350-99D9D8C203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67B6407-85DF-40DB-B0DA-8D2406360E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D20016-9EC8-47C5-B723-BE27A6F65BA1}" type="datetimeFigureOut">
              <a:rPr lang="zh-TW" altLang="en-US" smtClean="0"/>
              <a:t>2021/7/6</a:t>
            </a:fld>
            <a:endParaRPr lang="zh-TW" altLang="en-US"/>
          </a:p>
        </p:txBody>
      </p:sp>
      <p:sp>
        <p:nvSpPr>
          <p:cNvPr id="5" name="頁尾版面配置區 4">
            <a:extLst>
              <a:ext uri="{FF2B5EF4-FFF2-40B4-BE49-F238E27FC236}">
                <a16:creationId xmlns:a16="http://schemas.microsoft.com/office/drawing/2014/main" id="{EB7ABC47-83FB-425A-B153-CEF155210F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A4991E26-7E7B-425F-87A3-2B159A793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B9E66C-22AB-48CA-8899-76B538A6567B}" type="slidenum">
              <a:rPr lang="zh-TW" altLang="en-US" smtClean="0"/>
              <a:t>‹#›</a:t>
            </a:fld>
            <a:endParaRPr lang="zh-TW" altLang="en-US"/>
          </a:p>
        </p:txBody>
      </p:sp>
    </p:spTree>
    <p:extLst>
      <p:ext uri="{BB962C8B-B14F-4D97-AF65-F5344CB8AC3E}">
        <p14:creationId xmlns:p14="http://schemas.microsoft.com/office/powerpoint/2010/main" val="2917452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5.jpeg"/><Relationship Id="rId3" Type="http://schemas.openxmlformats.org/officeDocument/2006/relationships/image" Target="../media/image68.png"/><Relationship Id="rId7"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3.png"/><Relationship Id="rId4" Type="http://schemas.openxmlformats.org/officeDocument/2006/relationships/image" Target="../media/image69.png"/></Relationships>
</file>

<file path=ppt/slides/_rels/slide11.xml.rels><?xml version="1.0" encoding="UTF-8" standalone="yes"?>
<Relationships xmlns="http://schemas.openxmlformats.org/package/2006/relationships"><Relationship Id="rId8" Type="http://schemas.openxmlformats.org/officeDocument/2006/relationships/image" Target="../media/image77.jpeg"/><Relationship Id="rId3" Type="http://schemas.openxmlformats.org/officeDocument/2006/relationships/image" Target="../media/image68.png"/><Relationship Id="rId7" Type="http://schemas.openxmlformats.org/officeDocument/2006/relationships/image" Target="../media/image76.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3.png"/><Relationship Id="rId4" Type="http://schemas.openxmlformats.org/officeDocument/2006/relationships/image" Target="../media/image69.png"/></Relationships>
</file>

<file path=ppt/slides/_rels/slide1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68.png"/><Relationship Id="rId7" Type="http://schemas.openxmlformats.org/officeDocument/2006/relationships/image" Target="../media/image78.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3.png"/><Relationship Id="rId4" Type="http://schemas.openxmlformats.org/officeDocument/2006/relationships/image" Target="../media/image69.png"/></Relationships>
</file>

<file path=ppt/slides/_rels/slide13.xml.rels><?xml version="1.0" encoding="UTF-8" standalone="yes"?>
<Relationships xmlns="http://schemas.openxmlformats.org/package/2006/relationships"><Relationship Id="rId8" Type="http://schemas.openxmlformats.org/officeDocument/2006/relationships/image" Target="../media/image81.jpeg"/><Relationship Id="rId3" Type="http://schemas.openxmlformats.org/officeDocument/2006/relationships/image" Target="../media/image80.png"/><Relationship Id="rId7"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69.png"/><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6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86.png"/><Relationship Id="rId5" Type="http://schemas.openxmlformats.org/officeDocument/2006/relationships/image" Target="../media/image73.png"/><Relationship Id="rId10" Type="http://schemas.openxmlformats.org/officeDocument/2006/relationships/image" Target="../media/image85.png"/><Relationship Id="rId4" Type="http://schemas.openxmlformats.org/officeDocument/2006/relationships/image" Target="../media/image69.png"/><Relationship Id="rId9" Type="http://schemas.openxmlformats.org/officeDocument/2006/relationships/image" Target="../media/image84.png"/></Relationships>
</file>

<file path=ppt/slides/_rels/slide15.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68.png"/><Relationship Id="rId7" Type="http://schemas.openxmlformats.org/officeDocument/2006/relationships/image" Target="../media/image82.png"/><Relationship Id="rId12" Type="http://schemas.openxmlformats.org/officeDocument/2006/relationships/image" Target="../media/image9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91.png"/><Relationship Id="rId5" Type="http://schemas.openxmlformats.org/officeDocument/2006/relationships/image" Target="../media/image73.png"/><Relationship Id="rId10" Type="http://schemas.openxmlformats.org/officeDocument/2006/relationships/image" Target="../media/image90.png"/><Relationship Id="rId4" Type="http://schemas.openxmlformats.org/officeDocument/2006/relationships/image" Target="../media/image69.png"/><Relationship Id="rId9" Type="http://schemas.openxmlformats.org/officeDocument/2006/relationships/image" Target="../media/image89.png"/></Relationships>
</file>

<file path=ppt/slides/_rels/slide16.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3.png"/><Relationship Id="rId7" Type="http://schemas.openxmlformats.org/officeDocument/2006/relationships/image" Target="../media/image9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103.png"/><Relationship Id="rId4" Type="http://schemas.openxmlformats.org/officeDocument/2006/relationships/image" Target="../media/image10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0.png"/><Relationship Id="rId2" Type="http://schemas.openxmlformats.org/officeDocument/2006/relationships/notesSlide" Target="../notesSlides/notesSlide3.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22.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 Type="http://schemas.openxmlformats.org/officeDocument/2006/relationships/notesSlide" Target="../notesSlides/notesSlide4.xml"/><Relationship Id="rId16"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5" Type="http://schemas.openxmlformats.org/officeDocument/2006/relationships/image" Target="../media/image43.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s>
</file>

<file path=ppt/slides/_rels/slide7.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18" Type="http://schemas.openxmlformats.org/officeDocument/2006/relationships/image" Target="../media/image63.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image" Target="../media/image57.png"/><Relationship Id="rId17" Type="http://schemas.openxmlformats.org/officeDocument/2006/relationships/image" Target="../media/image62.png"/><Relationship Id="rId2" Type="http://schemas.openxmlformats.org/officeDocument/2006/relationships/notesSlide" Target="../notesSlides/notesSlide5.xml"/><Relationship Id="rId16"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5" Type="http://schemas.openxmlformats.org/officeDocument/2006/relationships/image" Target="../media/image6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 Id="rId14" Type="http://schemas.openxmlformats.org/officeDocument/2006/relationships/image" Target="../media/image59.png"/></Relationships>
</file>

<file path=ppt/slides/_rels/slide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9.xml.rels><?xml version="1.0" encoding="UTF-8" standalone="yes"?>
<Relationships xmlns="http://schemas.openxmlformats.org/package/2006/relationships"><Relationship Id="rId3" Type="http://schemas.openxmlformats.org/officeDocument/2006/relationships/image" Target="../media/image68.png"/><Relationship Id="rId7" Type="http://schemas.openxmlformats.org/officeDocument/2006/relationships/image" Target="../media/image7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53EDF07-2EF2-478A-9463-B08EE98E9AFD}"/>
              </a:ext>
            </a:extLst>
          </p:cNvPr>
          <p:cNvSpPr>
            <a:spLocks noGrp="1"/>
          </p:cNvSpPr>
          <p:nvPr>
            <p:ph type="ctrTitle"/>
          </p:nvPr>
        </p:nvSpPr>
        <p:spPr/>
        <p:txBody>
          <a:bodyPr>
            <a:normAutofit fontScale="90000"/>
          </a:bodyPr>
          <a:lstStyle/>
          <a:p>
            <a:r>
              <a:rPr lang="en-US" altLang="zh-TW" dirty="0"/>
              <a:t>Wasserstein K-Means for Clustering</a:t>
            </a:r>
            <a:r>
              <a:rPr lang="zh-TW" altLang="en-US" dirty="0"/>
              <a:t> </a:t>
            </a:r>
            <a:r>
              <a:rPr lang="en-US" altLang="zh-TW" dirty="0"/>
              <a:t>Tomographic Projections</a:t>
            </a:r>
            <a:endParaRPr lang="zh-TW" altLang="en-US" dirty="0"/>
          </a:p>
        </p:txBody>
      </p:sp>
      <p:sp>
        <p:nvSpPr>
          <p:cNvPr id="3" name="副標題 2">
            <a:extLst>
              <a:ext uri="{FF2B5EF4-FFF2-40B4-BE49-F238E27FC236}">
                <a16:creationId xmlns:a16="http://schemas.microsoft.com/office/drawing/2014/main" id="{B49D66B0-1A1C-41D9-91E1-A6562BB1431E}"/>
              </a:ext>
            </a:extLst>
          </p:cNvPr>
          <p:cNvSpPr>
            <a:spLocks noGrp="1"/>
          </p:cNvSpPr>
          <p:nvPr>
            <p:ph type="subTitle" idx="1"/>
          </p:nvPr>
        </p:nvSpPr>
        <p:spPr/>
        <p:txBody>
          <a:bodyPr/>
          <a:lstStyle/>
          <a:p>
            <a:r>
              <a:rPr lang="en-US" altLang="zh-TW" dirty="0"/>
              <a:t>Rohan Rao</a:t>
            </a:r>
            <a:r>
              <a:rPr lang="zh-TW" altLang="en-US" dirty="0"/>
              <a:t>、</a:t>
            </a:r>
            <a:r>
              <a:rPr lang="en-US" altLang="zh-TW" dirty="0"/>
              <a:t>Amit </a:t>
            </a:r>
            <a:r>
              <a:rPr lang="en-US" altLang="zh-TW" dirty="0" err="1"/>
              <a:t>Moscovich</a:t>
            </a:r>
            <a:r>
              <a:rPr lang="zh-TW" altLang="en-US" dirty="0"/>
              <a:t>、</a:t>
            </a:r>
            <a:r>
              <a:rPr lang="en-US" altLang="zh-TW" dirty="0"/>
              <a:t>Amit Singer</a:t>
            </a:r>
          </a:p>
          <a:p>
            <a:r>
              <a:rPr lang="en-US" altLang="zh-TW" dirty="0"/>
              <a:t>Princeton University</a:t>
            </a:r>
          </a:p>
          <a:p>
            <a:r>
              <a:rPr lang="en-US" altLang="zh-TW" dirty="0"/>
              <a:t>2021/07/06</a:t>
            </a:r>
            <a:endParaRPr lang="zh-TW" altLang="en-US" dirty="0"/>
          </a:p>
        </p:txBody>
      </p:sp>
    </p:spTree>
    <p:extLst>
      <p:ext uri="{BB962C8B-B14F-4D97-AF65-F5344CB8AC3E}">
        <p14:creationId xmlns:p14="http://schemas.microsoft.com/office/powerpoint/2010/main" val="4076544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67625" y="1812260"/>
            <a:ext cx="3590727" cy="369332"/>
          </a:xfrm>
          <a:prstGeom prst="rect">
            <a:avLst/>
          </a:prstGeom>
          <a:noFill/>
        </p:spPr>
        <p:txBody>
          <a:bodyPr wrap="none" rtlCol="0">
            <a:spAutoFit/>
          </a:bodyPr>
          <a:lstStyle/>
          <a:p>
            <a:r>
              <a:rPr lang="en-US" altLang="zh-TW" dirty="0"/>
              <a:t>Short-time Fourier Transform (STFT)</a:t>
            </a:r>
            <a:endParaRPr lang="zh-TW" altLang="en-US" dirty="0"/>
          </a:p>
        </p:txBody>
      </p:sp>
      <p:sp>
        <p:nvSpPr>
          <p:cNvPr id="14" name="文字方塊 13">
            <a:extLst>
              <a:ext uri="{FF2B5EF4-FFF2-40B4-BE49-F238E27FC236}">
                <a16:creationId xmlns:a16="http://schemas.microsoft.com/office/drawing/2014/main" id="{A42EB092-C61F-4BC2-B179-A3B1FB6D357D}"/>
              </a:ext>
            </a:extLst>
          </p:cNvPr>
          <p:cNvSpPr txBox="1"/>
          <p:nvPr/>
        </p:nvSpPr>
        <p:spPr>
          <a:xfrm>
            <a:off x="7815032" y="6092053"/>
            <a:ext cx="3946850" cy="369332"/>
          </a:xfrm>
          <a:prstGeom prst="rect">
            <a:avLst/>
          </a:prstGeom>
          <a:noFill/>
        </p:spPr>
        <p:txBody>
          <a:bodyPr wrap="none" rtlCol="0">
            <a:spAutoFit/>
          </a:bodyPr>
          <a:lstStyle/>
          <a:p>
            <a:r>
              <a:rPr lang="en-US" altLang="zh-TW" dirty="0"/>
              <a:t>STFT is good in this case, but how do we</a:t>
            </a:r>
            <a:endParaRPr lang="zh-TW" altLang="en-US" dirty="0"/>
          </a:p>
        </p:txBody>
      </p:sp>
      <p:sp>
        <p:nvSpPr>
          <p:cNvPr id="16" name="文字方塊 15">
            <a:extLst>
              <a:ext uri="{FF2B5EF4-FFF2-40B4-BE49-F238E27FC236}">
                <a16:creationId xmlns:a16="http://schemas.microsoft.com/office/drawing/2014/main" id="{9F6A667B-F044-48B1-A641-FE187FE830CC}"/>
              </a:ext>
            </a:extLst>
          </p:cNvPr>
          <p:cNvSpPr txBox="1"/>
          <p:nvPr/>
        </p:nvSpPr>
        <p:spPr>
          <a:xfrm>
            <a:off x="7815032" y="6314092"/>
            <a:ext cx="3757247" cy="369332"/>
          </a:xfrm>
          <a:prstGeom prst="rect">
            <a:avLst/>
          </a:prstGeom>
          <a:noFill/>
        </p:spPr>
        <p:txBody>
          <a:bodyPr wrap="none" rtlCol="0">
            <a:spAutoFit/>
          </a:bodyPr>
          <a:lstStyle/>
          <a:p>
            <a:r>
              <a:rPr lang="en-US" altLang="zh-TW" dirty="0"/>
              <a:t>know which window size is satisfied?</a:t>
            </a:r>
          </a:p>
        </p:txBody>
      </p:sp>
      <p:pic>
        <p:nvPicPr>
          <p:cNvPr id="3074" name="Picture 2" descr="https://pic3.zhimg.com/80/7f4ac3c30283e657406d6661300478a2_1440w.jpg">
            <a:extLst>
              <a:ext uri="{FF2B5EF4-FFF2-40B4-BE49-F238E27FC236}">
                <a16:creationId xmlns:a16="http://schemas.microsoft.com/office/drawing/2014/main" id="{2DF40A08-6E3B-4A2C-853B-5C829E099C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94785" y="2214755"/>
            <a:ext cx="3279774" cy="174480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pic1.zhimg.com/80/fec492fbcf67ddde4cb6017b62497bf4_1440w.jpg">
            <a:extLst>
              <a:ext uri="{FF2B5EF4-FFF2-40B4-BE49-F238E27FC236}">
                <a16:creationId xmlns:a16="http://schemas.microsoft.com/office/drawing/2014/main" id="{44F3DD2D-89F7-419C-A54A-48CEE1F1B25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38900" y="3992727"/>
            <a:ext cx="3064863" cy="2008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68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67625" y="1812260"/>
            <a:ext cx="3590727" cy="369332"/>
          </a:xfrm>
          <a:prstGeom prst="rect">
            <a:avLst/>
          </a:prstGeom>
          <a:noFill/>
        </p:spPr>
        <p:txBody>
          <a:bodyPr wrap="none" rtlCol="0">
            <a:spAutoFit/>
          </a:bodyPr>
          <a:lstStyle/>
          <a:p>
            <a:r>
              <a:rPr lang="en-US" altLang="zh-TW" dirty="0"/>
              <a:t>Short-time Fourier Transform (STFT)</a:t>
            </a:r>
            <a:endParaRPr lang="zh-TW" altLang="en-US" dirty="0"/>
          </a:p>
        </p:txBody>
      </p:sp>
      <p:sp>
        <p:nvSpPr>
          <p:cNvPr id="14" name="文字方塊 13">
            <a:extLst>
              <a:ext uri="{FF2B5EF4-FFF2-40B4-BE49-F238E27FC236}">
                <a16:creationId xmlns:a16="http://schemas.microsoft.com/office/drawing/2014/main" id="{A42EB092-C61F-4BC2-B179-A3B1FB6D357D}"/>
              </a:ext>
            </a:extLst>
          </p:cNvPr>
          <p:cNvSpPr txBox="1"/>
          <p:nvPr/>
        </p:nvSpPr>
        <p:spPr>
          <a:xfrm>
            <a:off x="7815032" y="6092053"/>
            <a:ext cx="3946850" cy="369332"/>
          </a:xfrm>
          <a:prstGeom prst="rect">
            <a:avLst/>
          </a:prstGeom>
          <a:noFill/>
        </p:spPr>
        <p:txBody>
          <a:bodyPr wrap="none" rtlCol="0">
            <a:spAutoFit/>
          </a:bodyPr>
          <a:lstStyle/>
          <a:p>
            <a:r>
              <a:rPr lang="en-US" altLang="zh-TW" dirty="0"/>
              <a:t>STFT is good in this case, but how do we</a:t>
            </a:r>
            <a:endParaRPr lang="zh-TW" altLang="en-US" dirty="0"/>
          </a:p>
        </p:txBody>
      </p:sp>
      <p:sp>
        <p:nvSpPr>
          <p:cNvPr id="16" name="文字方塊 15">
            <a:extLst>
              <a:ext uri="{FF2B5EF4-FFF2-40B4-BE49-F238E27FC236}">
                <a16:creationId xmlns:a16="http://schemas.microsoft.com/office/drawing/2014/main" id="{9F6A667B-F044-48B1-A641-FE187FE830CC}"/>
              </a:ext>
            </a:extLst>
          </p:cNvPr>
          <p:cNvSpPr txBox="1"/>
          <p:nvPr/>
        </p:nvSpPr>
        <p:spPr>
          <a:xfrm>
            <a:off x="7815032" y="6334412"/>
            <a:ext cx="3639138" cy="369332"/>
          </a:xfrm>
          <a:prstGeom prst="rect">
            <a:avLst/>
          </a:prstGeom>
          <a:noFill/>
        </p:spPr>
        <p:txBody>
          <a:bodyPr wrap="none" rtlCol="0">
            <a:spAutoFit/>
          </a:bodyPr>
          <a:lstStyle/>
          <a:p>
            <a:r>
              <a:rPr lang="en-US" altLang="zh-TW" dirty="0"/>
              <a:t>know which window size is satisfied?</a:t>
            </a:r>
          </a:p>
        </p:txBody>
      </p:sp>
      <p:pic>
        <p:nvPicPr>
          <p:cNvPr id="4098" name="Picture 2" descr="https://pic2.zhimg.com/80/39822d6589c4486a0a91a148e0a3e571_1440w.jpg">
            <a:extLst>
              <a:ext uri="{FF2B5EF4-FFF2-40B4-BE49-F238E27FC236}">
                <a16:creationId xmlns:a16="http://schemas.microsoft.com/office/drawing/2014/main" id="{932C925C-89AB-4801-917A-3D4808BB72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13406" y="4081156"/>
            <a:ext cx="3946850" cy="180629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ttps://pic3.zhimg.com/80/c7d2d230a8c4766569c5a77fac901eea_1440w.jpg">
            <a:extLst>
              <a:ext uri="{FF2B5EF4-FFF2-40B4-BE49-F238E27FC236}">
                <a16:creationId xmlns:a16="http://schemas.microsoft.com/office/drawing/2014/main" id="{1D565C5A-0A97-4CFF-BC41-4B6D3DE2FA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13407" y="2227311"/>
            <a:ext cx="3883198" cy="1896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413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67625" y="1812260"/>
            <a:ext cx="1927322" cy="369332"/>
          </a:xfrm>
          <a:prstGeom prst="rect">
            <a:avLst/>
          </a:prstGeom>
          <a:noFill/>
        </p:spPr>
        <p:txBody>
          <a:bodyPr wrap="none" rtlCol="0">
            <a:spAutoFit/>
          </a:bodyPr>
          <a:lstStyle/>
          <a:p>
            <a:r>
              <a:rPr lang="en-US" altLang="zh-TW" dirty="0"/>
              <a:t>Wavelet transform</a:t>
            </a:r>
            <a:endParaRPr lang="zh-TW" altLang="en-US" dirty="0"/>
          </a:p>
        </p:txBody>
      </p:sp>
      <p:pic>
        <p:nvPicPr>
          <p:cNvPr id="5122" name="Picture 2" descr="https://pic4.zhimg.com/80/be914c25f4886601caf2324b855b2b9f_1440w.jpg">
            <a:extLst>
              <a:ext uri="{FF2B5EF4-FFF2-40B4-BE49-F238E27FC236}">
                <a16:creationId xmlns:a16="http://schemas.microsoft.com/office/drawing/2014/main" id="{E4B5ABE1-6F55-4A1D-8E88-6C2B204B5E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8495" y="1056471"/>
            <a:ext cx="4379051" cy="301508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pic3.zhimg.com/80/94b5f53d29d655e0a4d90fa867027eda_1440w.jpg">
            <a:extLst>
              <a:ext uri="{FF2B5EF4-FFF2-40B4-BE49-F238E27FC236}">
                <a16:creationId xmlns:a16="http://schemas.microsoft.com/office/drawing/2014/main" id="{E7CCE4BB-A9B1-44A5-9E14-2F3A2368E9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28494" y="3784289"/>
            <a:ext cx="4379001" cy="309449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線接點 14">
            <a:extLst>
              <a:ext uri="{FF2B5EF4-FFF2-40B4-BE49-F238E27FC236}">
                <a16:creationId xmlns:a16="http://schemas.microsoft.com/office/drawing/2014/main" id="{E136298A-EAC6-486B-9081-D19B007D3CA2}"/>
              </a:ext>
            </a:extLst>
          </p:cNvPr>
          <p:cNvCxnSpPr>
            <a:cxnSpLocks/>
          </p:cNvCxnSpPr>
          <p:nvPr/>
        </p:nvCxnSpPr>
        <p:spPr>
          <a:xfrm>
            <a:off x="7517144" y="3787776"/>
            <a:ext cx="467485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098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pic2.zhimg.com/80/27adabe9c43e9716543ac6e08a983505_1440w.jpg">
            <a:extLst>
              <a:ext uri="{FF2B5EF4-FFF2-40B4-BE49-F238E27FC236}">
                <a16:creationId xmlns:a16="http://schemas.microsoft.com/office/drawing/2014/main" id="{4D4F0D64-3A28-45A4-AB9E-9242846D8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2259" y="1226122"/>
            <a:ext cx="3721466" cy="2794458"/>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4"/>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5"/>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6"/>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7"/>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8993511" y="1027906"/>
            <a:ext cx="1927322" cy="369332"/>
          </a:xfrm>
          <a:prstGeom prst="rect">
            <a:avLst/>
          </a:prstGeom>
          <a:noFill/>
        </p:spPr>
        <p:txBody>
          <a:bodyPr wrap="none" rtlCol="0">
            <a:spAutoFit/>
          </a:bodyPr>
          <a:lstStyle/>
          <a:p>
            <a:r>
              <a:rPr lang="en-US" altLang="zh-TW" dirty="0"/>
              <a:t>Wavelet transform</a:t>
            </a:r>
            <a:endParaRPr lang="zh-TW" altLang="en-US" dirty="0"/>
          </a:p>
        </p:txBody>
      </p:sp>
      <p:pic>
        <p:nvPicPr>
          <p:cNvPr id="7172" name="Picture 4" descr="https://pic1.zhimg.com/80/cfae89c24cc167c028f02368ee509a68_1440w.jpg">
            <a:extLst>
              <a:ext uri="{FF2B5EF4-FFF2-40B4-BE49-F238E27FC236}">
                <a16:creationId xmlns:a16="http://schemas.microsoft.com/office/drawing/2014/main" id="{1929E4CB-C349-4DD7-B23C-8C282554889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96439" y="3909821"/>
            <a:ext cx="3721467" cy="2862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252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a:xfrm>
            <a:off x="838200" y="365125"/>
            <a:ext cx="10515600" cy="1325563"/>
          </a:xfrm>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10101" y="1770724"/>
            <a:ext cx="1927322" cy="369332"/>
          </a:xfrm>
          <a:prstGeom prst="rect">
            <a:avLst/>
          </a:prstGeom>
          <a:noFill/>
        </p:spPr>
        <p:txBody>
          <a:bodyPr wrap="none" rtlCol="0">
            <a:spAutoFit/>
          </a:bodyPr>
          <a:lstStyle/>
          <a:p>
            <a:r>
              <a:rPr lang="en-US" altLang="zh-TW" dirty="0"/>
              <a:t>Wavelet transform</a:t>
            </a:r>
            <a:endParaRPr lang="zh-TW" altLang="en-US" dirty="0"/>
          </a:p>
        </p:txBody>
      </p:sp>
      <p:sp>
        <p:nvSpPr>
          <p:cNvPr id="3" name="文字方塊 2">
            <a:extLst>
              <a:ext uri="{FF2B5EF4-FFF2-40B4-BE49-F238E27FC236}">
                <a16:creationId xmlns:a16="http://schemas.microsoft.com/office/drawing/2014/main" id="{506ECDCF-BB97-4E1E-8A39-D2E73512D7C1}"/>
              </a:ext>
            </a:extLst>
          </p:cNvPr>
          <p:cNvSpPr txBox="1"/>
          <p:nvPr/>
        </p:nvSpPr>
        <p:spPr>
          <a:xfrm>
            <a:off x="10167289" y="1424538"/>
            <a:ext cx="1387175" cy="369332"/>
          </a:xfrm>
          <a:prstGeom prst="rect">
            <a:avLst/>
          </a:prstGeom>
          <a:noFill/>
          <a:ln>
            <a:solidFill>
              <a:srgbClr val="FF0000"/>
            </a:solidFill>
          </a:ln>
        </p:spPr>
        <p:txBody>
          <a:bodyPr wrap="none" rtlCol="0">
            <a:spAutoFit/>
          </a:bodyPr>
          <a:lstStyle/>
          <a:p>
            <a:r>
              <a:rPr lang="en-US" altLang="zh-TW" dirty="0">
                <a:solidFill>
                  <a:srgbClr val="FF0000"/>
                </a:solidFill>
              </a:rPr>
              <a:t>So powerful!</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A0FE217-BC92-4D95-8746-50017699AC9A}"/>
                  </a:ext>
                </a:extLst>
              </p:cNvPr>
              <p:cNvSpPr/>
              <p:nvPr/>
            </p:nvSpPr>
            <p:spPr>
              <a:xfrm>
                <a:off x="7610101" y="2200842"/>
                <a:ext cx="3077509" cy="490904"/>
              </a:xfrm>
              <a:prstGeom prst="rect">
                <a:avLst/>
              </a:prstGeom>
            </p:spPr>
            <p:txBody>
              <a:bodyPr wrap="none">
                <a:spAutoFit/>
              </a:bodyPr>
              <a:lstStyle/>
              <a:p>
                <a14:m>
                  <m:oMath xmlns:m="http://schemas.openxmlformats.org/officeDocument/2006/math">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𝑊</m:t>
                            </m:r>
                          </m:e>
                          <m:sub>
                            <m:r>
                              <a:rPr lang="en-US" altLang="zh-TW" i="1">
                                <a:latin typeface="Cambria Math" panose="02040503050406030204" pitchFamily="18" charset="0"/>
                              </a:rPr>
                              <m:t>1</m:t>
                            </m:r>
                          </m:sub>
                        </m:sSub>
                      </m:e>
                    </m:acc>
                    <m:d>
                      <m:dPr>
                        <m:ctrlPr>
                          <a:rPr lang="en-US" altLang="zh-TW" i="1">
                            <a:latin typeface="Cambria Math" panose="02040503050406030204" pitchFamily="18" charset="0"/>
                          </a:rPr>
                        </m:ctrlPr>
                      </m:dPr>
                      <m:e>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𝑄</m:t>
                        </m:r>
                      </m:e>
                    </m:d>
                    <m:r>
                      <a:rPr lang="en-US" altLang="zh-TW" i="1">
                        <a:latin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i="1">
                            <a:latin typeface="Cambria Math" panose="02040503050406030204" pitchFamily="18" charset="0"/>
                          </a:rPr>
                          <m:t>𝜆</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𝑏</m:t>
                            </m:r>
                            <m:d>
                              <m:dPr>
                                <m:ctrlPr>
                                  <a:rPr lang="en-US" altLang="zh-TW" i="1">
                                    <a:latin typeface="Cambria Math" panose="02040503050406030204" pitchFamily="18" charset="0"/>
                                  </a:rPr>
                                </m:ctrlPr>
                              </m:dPr>
                              <m:e>
                                <m:r>
                                  <a:rPr lang="en-US" altLang="zh-TW" i="1">
                                    <a:latin typeface="Cambria Math" panose="02040503050406030204" pitchFamily="18" charset="0"/>
                                  </a:rPr>
                                  <m:t>1+</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2</m:t>
                                    </m:r>
                                  </m:den>
                                </m:f>
                              </m:e>
                            </m:d>
                          </m:sup>
                        </m:sSup>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𝑝</m:t>
                                </m:r>
                              </m:e>
                              <m:sub>
                                <m:r>
                                  <a:rPr lang="en-US" altLang="zh-TW" i="1">
                                    <a:latin typeface="Cambria Math" panose="02040503050406030204" pitchFamily="18" charset="0"/>
                                  </a:rPr>
                                  <m:t>𝜆</m:t>
                                </m:r>
                              </m:sub>
                            </m:sSub>
                          </m:e>
                        </m:d>
                      </m:e>
                    </m:nary>
                  </m:oMath>
                </a14:m>
                <a:r>
                  <a:rPr lang="zh-TW" altLang="en-US" dirty="0"/>
                  <a:t> </a:t>
                </a:r>
              </a:p>
            </p:txBody>
          </p:sp>
        </mc:Choice>
        <mc:Fallback xmlns="">
          <p:sp>
            <p:nvSpPr>
              <p:cNvPr id="8" name="矩形 7">
                <a:extLst>
                  <a:ext uri="{FF2B5EF4-FFF2-40B4-BE49-F238E27FC236}">
                    <a16:creationId xmlns:a16="http://schemas.microsoft.com/office/drawing/2014/main" id="{FA0FE217-BC92-4D95-8746-50017699AC9A}"/>
                  </a:ext>
                </a:extLst>
              </p:cNvPr>
              <p:cNvSpPr>
                <a:spLocks noRot="1" noChangeAspect="1" noMove="1" noResize="1" noEditPoints="1" noAdjustHandles="1" noChangeArrowheads="1" noChangeShapeType="1" noTextEdit="1"/>
              </p:cNvSpPr>
              <p:nvPr/>
            </p:nvSpPr>
            <p:spPr>
              <a:xfrm>
                <a:off x="7610101" y="2200842"/>
                <a:ext cx="3077509" cy="49090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FEE3FF6-2DC9-48FE-A8E0-70124BC11C66}"/>
                  </a:ext>
                </a:extLst>
              </p:cNvPr>
              <p:cNvSpPr/>
              <p:nvPr/>
            </p:nvSpPr>
            <p:spPr>
              <a:xfrm>
                <a:off x="8495435" y="2602951"/>
                <a:ext cx="2615331" cy="404983"/>
              </a:xfrm>
              <a:prstGeom prst="rect">
                <a:avLst/>
              </a:prstGeom>
            </p:spPr>
            <p:txBody>
              <a:bodyPr wrap="none">
                <a:spAutoFit/>
              </a:bodyPr>
              <a:lstStyle/>
              <a:p>
                <a14:m>
                  <m:oMath xmlns:m="http://schemas.openxmlformats.org/officeDocument/2006/math">
                    <m:r>
                      <a:rPr lang="en-US" altLang="zh-TW" b="0" i="1" smtClean="0">
                        <a:latin typeface="Cambria Math" panose="02040503050406030204" pitchFamily="18" charset="0"/>
                      </a:rPr>
                      <m:t>:</m:t>
                    </m:r>
                    <m:r>
                      <a:rPr lang="en-US" altLang="zh-TW" i="1">
                        <a:latin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i="1">
                            <a:latin typeface="Cambria Math" panose="02040503050406030204" pitchFamily="18" charset="0"/>
                          </a:rPr>
                          <m:t>𝜆</m:t>
                        </m:r>
                      </m:sub>
                      <m:sup/>
                      <m:e>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𝑏𝑛</m:t>
                                </m:r>
                              </m:sup>
                            </m:sSup>
                          </m:e>
                        </m:d>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𝑏</m:t>
                                </m:r>
                              </m:sup>
                            </m:sSup>
                          </m:e>
                        </m:d>
                        <m:r>
                          <a:rPr lang="en-US" altLang="zh-TW" i="1" smtClean="0">
                            <a:latin typeface="Cambria Math" panose="02040503050406030204" pitchFamily="18" charset="0"/>
                          </a:rPr>
                          <m:t> </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𝑝</m:t>
                                </m:r>
                              </m:e>
                              <m:sub>
                                <m:r>
                                  <a:rPr lang="en-US" altLang="zh-TW" i="1">
                                    <a:latin typeface="Cambria Math" panose="02040503050406030204" pitchFamily="18" charset="0"/>
                                  </a:rPr>
                                  <m:t>𝜆</m:t>
                                </m:r>
                              </m:sub>
                            </m:sSub>
                          </m:e>
                        </m:d>
                      </m:e>
                    </m:nary>
                  </m:oMath>
                </a14:m>
                <a:r>
                  <a:rPr lang="zh-TW" altLang="en-US" dirty="0"/>
                  <a:t> </a:t>
                </a:r>
              </a:p>
            </p:txBody>
          </p:sp>
        </mc:Choice>
        <mc:Fallback xmlns="">
          <p:sp>
            <p:nvSpPr>
              <p:cNvPr id="16" name="矩形 15">
                <a:extLst>
                  <a:ext uri="{FF2B5EF4-FFF2-40B4-BE49-F238E27FC236}">
                    <a16:creationId xmlns:a16="http://schemas.microsoft.com/office/drawing/2014/main" id="{EFEE3FF6-2DC9-48FE-A8E0-70124BC11C66}"/>
                  </a:ext>
                </a:extLst>
              </p:cNvPr>
              <p:cNvSpPr>
                <a:spLocks noRot="1" noChangeAspect="1" noMove="1" noResize="1" noEditPoints="1" noAdjustHandles="1" noChangeArrowheads="1" noChangeShapeType="1" noTextEdit="1"/>
              </p:cNvSpPr>
              <p:nvPr/>
            </p:nvSpPr>
            <p:spPr>
              <a:xfrm>
                <a:off x="8495435" y="2602951"/>
                <a:ext cx="2615331" cy="404983"/>
              </a:xfrm>
              <a:prstGeom prst="rect">
                <a:avLst/>
              </a:prstGeom>
              <a:blipFill>
                <a:blip r:embed="rId8"/>
                <a:stretch>
                  <a:fillRect l="-233" t="-104545" b="-168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A08D18C2-3636-4F4A-8D88-87360026E5B6}"/>
                  </a:ext>
                </a:extLst>
              </p:cNvPr>
              <p:cNvSpPr/>
              <p:nvPr/>
            </p:nvSpPr>
            <p:spPr>
              <a:xfrm>
                <a:off x="7609928" y="3098718"/>
                <a:ext cx="2034916" cy="369332"/>
              </a:xfrm>
              <a:prstGeom prst="rect">
                <a:avLst/>
              </a:prstGeom>
            </p:spPr>
            <p:txBody>
              <a:bodyPr wrap="none">
                <a:spAutoFit/>
              </a:bodyPr>
              <a:lstStyle/>
              <a:p>
                <a14:m>
                  <m:oMath xmlns:m="http://schemas.openxmlformats.org/officeDocument/2006/math">
                    <m:d>
                      <m:dPr>
                        <m:begChr m:val="|"/>
                        <m:endChr m:val="|"/>
                        <m:ctrlPr>
                          <a:rPr lang="en-US" altLang="zh-TW"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𝑝</m:t>
                            </m:r>
                          </m:e>
                          <m:sub>
                            <m:r>
                              <a:rPr lang="en-US" altLang="zh-TW" i="1">
                                <a:latin typeface="Cambria Math" panose="02040503050406030204" pitchFamily="18" charset="0"/>
                              </a:rPr>
                              <m:t>𝜆</m:t>
                            </m:r>
                          </m:sub>
                        </m:sSub>
                      </m:e>
                    </m:d>
                    <m:r>
                      <a:rPr lang="en-US" altLang="zh-TW" b="0" i="1" smtClean="0">
                        <a:latin typeface="Cambria Math" panose="02040503050406030204" pitchFamily="18" charset="0"/>
                      </a:rPr>
                      <m:t>:</m:t>
                    </m:r>
                  </m:oMath>
                </a14:m>
                <a:r>
                  <a:rPr lang="zh-TW" altLang="en-US" dirty="0"/>
                  <a:t> </a:t>
                </a:r>
                <a:r>
                  <a:rPr lang="en-US" altLang="zh-TW" dirty="0"/>
                  <a:t>The amplitude</a:t>
                </a:r>
                <a:endParaRPr lang="zh-TW" altLang="en-US" dirty="0"/>
              </a:p>
            </p:txBody>
          </p:sp>
        </mc:Choice>
        <mc:Fallback xmlns="">
          <p:sp>
            <p:nvSpPr>
              <p:cNvPr id="10" name="矩形 9">
                <a:extLst>
                  <a:ext uri="{FF2B5EF4-FFF2-40B4-BE49-F238E27FC236}">
                    <a16:creationId xmlns:a16="http://schemas.microsoft.com/office/drawing/2014/main" id="{A08D18C2-3636-4F4A-8D88-87360026E5B6}"/>
                  </a:ext>
                </a:extLst>
              </p:cNvPr>
              <p:cNvSpPr>
                <a:spLocks noRot="1" noChangeAspect="1" noMove="1" noResize="1" noEditPoints="1" noAdjustHandles="1" noChangeArrowheads="1" noChangeShapeType="1" noTextEdit="1"/>
              </p:cNvSpPr>
              <p:nvPr/>
            </p:nvSpPr>
            <p:spPr>
              <a:xfrm>
                <a:off x="7609928" y="3098718"/>
                <a:ext cx="2034916" cy="369332"/>
              </a:xfrm>
              <a:prstGeom prst="rect">
                <a:avLst/>
              </a:prstGeom>
              <a:blipFill>
                <a:blip r:embed="rId9"/>
                <a:stretch>
                  <a:fillRect t="-8197" r="-2395"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A3646C9A-399A-4A27-BC02-BC77EEA0E8A3}"/>
                  </a:ext>
                </a:extLst>
              </p:cNvPr>
              <p:cNvSpPr/>
              <p:nvPr/>
            </p:nvSpPr>
            <p:spPr>
              <a:xfrm>
                <a:off x="7609928" y="3483671"/>
                <a:ext cx="2680029" cy="404983"/>
              </a:xfrm>
              <a:prstGeom prst="rect">
                <a:avLst/>
              </a:prstGeom>
            </p:spPr>
            <p:txBody>
              <a:bodyPr wrap="none">
                <a:spAutoFit/>
              </a:bodyPr>
              <a:lstStyle/>
              <a:p>
                <a14:m>
                  <m:oMath xmlns:m="http://schemas.openxmlformats.org/officeDocument/2006/math">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𝑏𝑛</m:t>
                            </m:r>
                          </m:sup>
                        </m:sSup>
                      </m:e>
                    </m:d>
                    <m:r>
                      <a:rPr lang="en-US" altLang="zh-TW" b="0" i="1" smtClean="0">
                        <a:latin typeface="Cambria Math" panose="02040503050406030204" pitchFamily="18" charset="0"/>
                      </a:rPr>
                      <m:t>:</m:t>
                    </m:r>
                  </m:oMath>
                </a14:m>
                <a:r>
                  <a:rPr lang="zh-TW" altLang="en-US" dirty="0"/>
                  <a:t> </a:t>
                </a:r>
                <a:r>
                  <a:rPr lang="en-US" altLang="zh-TW" dirty="0"/>
                  <a:t>The mass to move</a:t>
                </a:r>
                <a:endParaRPr lang="zh-TW" altLang="en-US" dirty="0"/>
              </a:p>
            </p:txBody>
          </p:sp>
        </mc:Choice>
        <mc:Fallback xmlns="">
          <p:sp>
            <p:nvSpPr>
              <p:cNvPr id="18" name="矩形 17">
                <a:extLst>
                  <a:ext uri="{FF2B5EF4-FFF2-40B4-BE49-F238E27FC236}">
                    <a16:creationId xmlns:a16="http://schemas.microsoft.com/office/drawing/2014/main" id="{A3646C9A-399A-4A27-BC02-BC77EEA0E8A3}"/>
                  </a:ext>
                </a:extLst>
              </p:cNvPr>
              <p:cNvSpPr>
                <a:spLocks noRot="1" noChangeAspect="1" noMove="1" noResize="1" noEditPoints="1" noAdjustHandles="1" noChangeArrowheads="1" noChangeShapeType="1" noTextEdit="1"/>
              </p:cNvSpPr>
              <p:nvPr/>
            </p:nvSpPr>
            <p:spPr>
              <a:xfrm>
                <a:off x="7609928" y="3483671"/>
                <a:ext cx="2680029" cy="404983"/>
              </a:xfrm>
              <a:prstGeom prst="rect">
                <a:avLst/>
              </a:prstGeom>
              <a:blipFill>
                <a:blip r:embed="rId10"/>
                <a:stretch>
                  <a:fillRect t="-1493" r="-1136" b="-1940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8D6406B2-365A-4091-B8DE-8D4316F00A54}"/>
                  </a:ext>
                </a:extLst>
              </p:cNvPr>
              <p:cNvSpPr/>
              <p:nvPr/>
            </p:nvSpPr>
            <p:spPr>
              <a:xfrm>
                <a:off x="7609927" y="3878034"/>
                <a:ext cx="3034805" cy="404983"/>
              </a:xfrm>
              <a:prstGeom prst="rect">
                <a:avLst/>
              </a:prstGeom>
            </p:spPr>
            <p:txBody>
              <a:bodyPr wrap="none">
                <a:spAutoFit/>
              </a:bodyPr>
              <a:lstStyle/>
              <a:p>
                <a14:m>
                  <m:oMath xmlns:m="http://schemas.openxmlformats.org/officeDocument/2006/math">
                    <m:d>
                      <m:dPr>
                        <m:ctrlPr>
                          <a:rPr lang="en-US" altLang="zh-TW" i="1">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𝑏</m:t>
                            </m:r>
                          </m:sup>
                        </m:sSup>
                      </m:e>
                    </m:d>
                    <m:r>
                      <a:rPr lang="en-US" altLang="zh-TW" b="0" i="1" smtClean="0">
                        <a:latin typeface="Cambria Math" panose="02040503050406030204" pitchFamily="18" charset="0"/>
                      </a:rPr>
                      <m:t>:</m:t>
                    </m:r>
                  </m:oMath>
                </a14:m>
                <a:r>
                  <a:rPr lang="zh-TW" altLang="en-US" dirty="0"/>
                  <a:t> </a:t>
                </a:r>
                <a:r>
                  <a:rPr lang="en-US" altLang="zh-TW" dirty="0"/>
                  <a:t>The distance travelled</a:t>
                </a:r>
                <a:endParaRPr lang="zh-TW" altLang="en-US" dirty="0"/>
              </a:p>
            </p:txBody>
          </p:sp>
        </mc:Choice>
        <mc:Fallback xmlns="">
          <p:sp>
            <p:nvSpPr>
              <p:cNvPr id="19" name="矩形 18">
                <a:extLst>
                  <a:ext uri="{FF2B5EF4-FFF2-40B4-BE49-F238E27FC236}">
                    <a16:creationId xmlns:a16="http://schemas.microsoft.com/office/drawing/2014/main" id="{8D6406B2-365A-4091-B8DE-8D4316F00A54}"/>
                  </a:ext>
                </a:extLst>
              </p:cNvPr>
              <p:cNvSpPr>
                <a:spLocks noRot="1" noChangeAspect="1" noMove="1" noResize="1" noEditPoints="1" noAdjustHandles="1" noChangeArrowheads="1" noChangeShapeType="1" noTextEdit="1"/>
              </p:cNvSpPr>
              <p:nvPr/>
            </p:nvSpPr>
            <p:spPr>
              <a:xfrm>
                <a:off x="7609927" y="3878034"/>
                <a:ext cx="3034805" cy="404983"/>
              </a:xfrm>
              <a:prstGeom prst="rect">
                <a:avLst/>
              </a:prstGeom>
              <a:blipFill>
                <a:blip r:embed="rId11"/>
                <a:stretch>
                  <a:fillRect t="-1493" b="-19403"/>
                </a:stretch>
              </a:blipFill>
            </p:spPr>
            <p:txBody>
              <a:bodyPr/>
              <a:lstStyle/>
              <a:p>
                <a:r>
                  <a:rPr lang="zh-TW" altLang="en-US">
                    <a:noFill/>
                  </a:rPr>
                  <a:t> </a:t>
                </a:r>
              </a:p>
            </p:txBody>
          </p:sp>
        </mc:Fallback>
      </mc:AlternateContent>
      <p:pic>
        <p:nvPicPr>
          <p:cNvPr id="12" name="圖片 11">
            <a:extLst>
              <a:ext uri="{FF2B5EF4-FFF2-40B4-BE49-F238E27FC236}">
                <a16:creationId xmlns:a16="http://schemas.microsoft.com/office/drawing/2014/main" id="{DE2CFB9C-4C2F-4B25-8BF4-718B17007AD8}"/>
              </a:ext>
            </a:extLst>
          </p:cNvPr>
          <p:cNvPicPr>
            <a:picLocks noChangeAspect="1"/>
          </p:cNvPicPr>
          <p:nvPr/>
        </p:nvPicPr>
        <p:blipFill>
          <a:blip r:embed="rId12"/>
          <a:stretch>
            <a:fillRect/>
          </a:stretch>
        </p:blipFill>
        <p:spPr>
          <a:xfrm>
            <a:off x="7720735" y="4353345"/>
            <a:ext cx="3340644" cy="998301"/>
          </a:xfrm>
          <a:prstGeom prst="rect">
            <a:avLst/>
          </a:prstGeom>
        </p:spPr>
      </p:pic>
      <p:pic>
        <p:nvPicPr>
          <p:cNvPr id="13" name="圖片 12">
            <a:extLst>
              <a:ext uri="{FF2B5EF4-FFF2-40B4-BE49-F238E27FC236}">
                <a16:creationId xmlns:a16="http://schemas.microsoft.com/office/drawing/2014/main" id="{02D850F4-D1DE-46B6-8951-B0D86AC50171}"/>
              </a:ext>
            </a:extLst>
          </p:cNvPr>
          <p:cNvPicPr>
            <a:picLocks noChangeAspect="1"/>
          </p:cNvPicPr>
          <p:nvPr/>
        </p:nvPicPr>
        <p:blipFill>
          <a:blip r:embed="rId13"/>
          <a:stretch>
            <a:fillRect/>
          </a:stretch>
        </p:blipFill>
        <p:spPr>
          <a:xfrm>
            <a:off x="7720734" y="5349524"/>
            <a:ext cx="3390031" cy="998301"/>
          </a:xfrm>
          <a:prstGeom prst="rect">
            <a:avLst/>
          </a:prstGeom>
        </p:spPr>
      </p:pic>
      <p:sp>
        <p:nvSpPr>
          <p:cNvPr id="14" name="文字方塊 13">
            <a:extLst>
              <a:ext uri="{FF2B5EF4-FFF2-40B4-BE49-F238E27FC236}">
                <a16:creationId xmlns:a16="http://schemas.microsoft.com/office/drawing/2014/main" id="{CAB80A94-14EF-43C1-968D-95276448BEEF}"/>
              </a:ext>
            </a:extLst>
          </p:cNvPr>
          <p:cNvSpPr txBox="1"/>
          <p:nvPr/>
        </p:nvSpPr>
        <p:spPr>
          <a:xfrm>
            <a:off x="11144067" y="4312808"/>
            <a:ext cx="681277" cy="276999"/>
          </a:xfrm>
          <a:prstGeom prst="rect">
            <a:avLst/>
          </a:prstGeom>
          <a:noFill/>
        </p:spPr>
        <p:txBody>
          <a:bodyPr wrap="none" lIns="0" tIns="0" rIns="0" bIns="0" rtlCol="0">
            <a:spAutoFit/>
          </a:bodyPr>
          <a:lstStyle/>
          <a:p>
            <a:r>
              <a:rPr lang="en-US" altLang="zh-TW" dirty="0"/>
              <a:t>Small b</a:t>
            </a:r>
            <a:endParaRPr lang="zh-TW" altLang="en-US" dirty="0"/>
          </a:p>
        </p:txBody>
      </p:sp>
      <p:sp>
        <p:nvSpPr>
          <p:cNvPr id="23" name="文字方塊 22">
            <a:extLst>
              <a:ext uri="{FF2B5EF4-FFF2-40B4-BE49-F238E27FC236}">
                <a16:creationId xmlns:a16="http://schemas.microsoft.com/office/drawing/2014/main" id="{CDA3131B-F4FB-443C-B812-2A44FFAC4414}"/>
              </a:ext>
            </a:extLst>
          </p:cNvPr>
          <p:cNvSpPr txBox="1"/>
          <p:nvPr/>
        </p:nvSpPr>
        <p:spPr>
          <a:xfrm>
            <a:off x="11144067" y="4575496"/>
            <a:ext cx="814325" cy="276999"/>
          </a:xfrm>
          <a:prstGeom prst="rect">
            <a:avLst/>
          </a:prstGeom>
          <a:noFill/>
        </p:spPr>
        <p:txBody>
          <a:bodyPr wrap="none" lIns="0" tIns="0" rIns="0" bIns="0" rtlCol="0">
            <a:spAutoFit/>
          </a:bodyPr>
          <a:lstStyle/>
          <a:p>
            <a:r>
              <a:rPr lang="en-US" altLang="zh-TW" dirty="0"/>
              <a:t>Big mass</a:t>
            </a:r>
            <a:endParaRPr lang="zh-TW" altLang="en-US" dirty="0"/>
          </a:p>
        </p:txBody>
      </p:sp>
      <p:sp>
        <p:nvSpPr>
          <p:cNvPr id="24" name="文字方塊 23">
            <a:extLst>
              <a:ext uri="{FF2B5EF4-FFF2-40B4-BE49-F238E27FC236}">
                <a16:creationId xmlns:a16="http://schemas.microsoft.com/office/drawing/2014/main" id="{BDA23FCD-D888-428F-B28C-90A0C15DDD5A}"/>
              </a:ext>
            </a:extLst>
          </p:cNvPr>
          <p:cNvSpPr txBox="1"/>
          <p:nvPr/>
        </p:nvSpPr>
        <p:spPr>
          <a:xfrm>
            <a:off x="11144067" y="4829921"/>
            <a:ext cx="882999" cy="276999"/>
          </a:xfrm>
          <a:prstGeom prst="rect">
            <a:avLst/>
          </a:prstGeom>
          <a:noFill/>
        </p:spPr>
        <p:txBody>
          <a:bodyPr wrap="none" lIns="0" tIns="0" rIns="0" bIns="0" rtlCol="0">
            <a:spAutoFit/>
          </a:bodyPr>
          <a:lstStyle/>
          <a:p>
            <a:r>
              <a:rPr lang="en-US" altLang="zh-TW" dirty="0"/>
              <a:t>Large dis.</a:t>
            </a:r>
            <a:endParaRPr lang="zh-TW" altLang="en-US" dirty="0"/>
          </a:p>
        </p:txBody>
      </p:sp>
      <p:sp>
        <p:nvSpPr>
          <p:cNvPr id="25" name="文字方塊 24">
            <a:extLst>
              <a:ext uri="{FF2B5EF4-FFF2-40B4-BE49-F238E27FC236}">
                <a16:creationId xmlns:a16="http://schemas.microsoft.com/office/drawing/2014/main" id="{7B48F77D-5554-44AA-B239-A528FF51B3BB}"/>
              </a:ext>
            </a:extLst>
          </p:cNvPr>
          <p:cNvSpPr txBox="1"/>
          <p:nvPr/>
        </p:nvSpPr>
        <p:spPr>
          <a:xfrm>
            <a:off x="11144067" y="5347625"/>
            <a:ext cx="682623" cy="276999"/>
          </a:xfrm>
          <a:prstGeom prst="rect">
            <a:avLst/>
          </a:prstGeom>
          <a:noFill/>
        </p:spPr>
        <p:txBody>
          <a:bodyPr wrap="none" lIns="0" tIns="0" rIns="0" bIns="0" rtlCol="0">
            <a:spAutoFit/>
          </a:bodyPr>
          <a:lstStyle/>
          <a:p>
            <a:r>
              <a:rPr lang="en-US" altLang="zh-TW" dirty="0"/>
              <a:t>Large b</a:t>
            </a:r>
            <a:endParaRPr lang="zh-TW" altLang="en-US" dirty="0"/>
          </a:p>
        </p:txBody>
      </p:sp>
      <p:sp>
        <p:nvSpPr>
          <p:cNvPr id="26" name="文字方塊 25">
            <a:extLst>
              <a:ext uri="{FF2B5EF4-FFF2-40B4-BE49-F238E27FC236}">
                <a16:creationId xmlns:a16="http://schemas.microsoft.com/office/drawing/2014/main" id="{6B03C82A-EAC2-49E6-A620-E2943E6D3650}"/>
              </a:ext>
            </a:extLst>
          </p:cNvPr>
          <p:cNvSpPr txBox="1"/>
          <p:nvPr/>
        </p:nvSpPr>
        <p:spPr>
          <a:xfrm>
            <a:off x="11144067" y="5610313"/>
            <a:ext cx="1033937" cy="276999"/>
          </a:xfrm>
          <a:prstGeom prst="rect">
            <a:avLst/>
          </a:prstGeom>
          <a:noFill/>
        </p:spPr>
        <p:txBody>
          <a:bodyPr wrap="none" lIns="0" tIns="0" rIns="0" bIns="0" rtlCol="0">
            <a:spAutoFit/>
          </a:bodyPr>
          <a:lstStyle/>
          <a:p>
            <a:r>
              <a:rPr lang="en-US" altLang="zh-TW" dirty="0"/>
              <a:t>Small mass</a:t>
            </a:r>
            <a:endParaRPr lang="zh-TW" altLang="en-US" dirty="0"/>
          </a:p>
        </p:txBody>
      </p:sp>
      <p:sp>
        <p:nvSpPr>
          <p:cNvPr id="27" name="文字方塊 26">
            <a:extLst>
              <a:ext uri="{FF2B5EF4-FFF2-40B4-BE49-F238E27FC236}">
                <a16:creationId xmlns:a16="http://schemas.microsoft.com/office/drawing/2014/main" id="{08EEEDED-1077-43E7-BAE7-9FE1DAE67E2F}"/>
              </a:ext>
            </a:extLst>
          </p:cNvPr>
          <p:cNvSpPr txBox="1"/>
          <p:nvPr/>
        </p:nvSpPr>
        <p:spPr>
          <a:xfrm>
            <a:off x="11144067" y="5864738"/>
            <a:ext cx="882999" cy="276999"/>
          </a:xfrm>
          <a:prstGeom prst="rect">
            <a:avLst/>
          </a:prstGeom>
          <a:noFill/>
        </p:spPr>
        <p:txBody>
          <a:bodyPr wrap="none" lIns="0" tIns="0" rIns="0" bIns="0" rtlCol="0">
            <a:spAutoFit/>
          </a:bodyPr>
          <a:lstStyle/>
          <a:p>
            <a:r>
              <a:rPr lang="en-US" altLang="zh-TW" dirty="0"/>
              <a:t>Small dis.</a:t>
            </a:r>
            <a:endParaRPr lang="zh-TW" altLang="en-US" dirty="0"/>
          </a:p>
        </p:txBody>
      </p:sp>
    </p:spTree>
    <p:extLst>
      <p:ext uri="{BB962C8B-B14F-4D97-AF65-F5344CB8AC3E}">
        <p14:creationId xmlns:p14="http://schemas.microsoft.com/office/powerpoint/2010/main" val="227547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a:xfrm>
            <a:off x="838200" y="365125"/>
            <a:ext cx="10515600" cy="1325563"/>
          </a:xfrm>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3544496"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r>
                            <a:rPr lang="en-US" altLang="zh-TW" b="0" i="1" smtClean="0">
                              <a:latin typeface="Cambria Math" panose="02040503050406030204" pitchFamily="18" charset="0"/>
                            </a:rPr>
                            <m:t>𝑥</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3544496"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10101" y="1770724"/>
            <a:ext cx="1927322" cy="369332"/>
          </a:xfrm>
          <a:prstGeom prst="rect">
            <a:avLst/>
          </a:prstGeom>
          <a:noFill/>
        </p:spPr>
        <p:txBody>
          <a:bodyPr wrap="none" rtlCol="0">
            <a:spAutoFit/>
          </a:bodyPr>
          <a:lstStyle/>
          <a:p>
            <a:r>
              <a:rPr lang="en-US" altLang="zh-TW" dirty="0"/>
              <a:t>Wavelet transform</a:t>
            </a:r>
            <a:endParaRPr lang="zh-TW" altLang="en-US" dirty="0"/>
          </a:p>
        </p:txBody>
      </p:sp>
      <p:sp>
        <p:nvSpPr>
          <p:cNvPr id="3" name="文字方塊 2">
            <a:extLst>
              <a:ext uri="{FF2B5EF4-FFF2-40B4-BE49-F238E27FC236}">
                <a16:creationId xmlns:a16="http://schemas.microsoft.com/office/drawing/2014/main" id="{506ECDCF-BB97-4E1E-8A39-D2E73512D7C1}"/>
              </a:ext>
            </a:extLst>
          </p:cNvPr>
          <p:cNvSpPr txBox="1"/>
          <p:nvPr/>
        </p:nvSpPr>
        <p:spPr>
          <a:xfrm>
            <a:off x="10167289" y="1424538"/>
            <a:ext cx="1387175" cy="369332"/>
          </a:xfrm>
          <a:prstGeom prst="rect">
            <a:avLst/>
          </a:prstGeom>
          <a:noFill/>
          <a:ln>
            <a:solidFill>
              <a:srgbClr val="FF0000"/>
            </a:solidFill>
          </a:ln>
        </p:spPr>
        <p:txBody>
          <a:bodyPr wrap="none" rtlCol="0">
            <a:spAutoFit/>
          </a:bodyPr>
          <a:lstStyle/>
          <a:p>
            <a:r>
              <a:rPr lang="en-US" altLang="zh-TW" dirty="0">
                <a:solidFill>
                  <a:srgbClr val="FF0000"/>
                </a:solidFill>
              </a:rPr>
              <a:t>So powerful!</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FA0FE217-BC92-4D95-8746-50017699AC9A}"/>
                  </a:ext>
                </a:extLst>
              </p:cNvPr>
              <p:cNvSpPr/>
              <p:nvPr/>
            </p:nvSpPr>
            <p:spPr>
              <a:xfrm>
                <a:off x="7610101" y="2200842"/>
                <a:ext cx="3077509" cy="490904"/>
              </a:xfrm>
              <a:prstGeom prst="rect">
                <a:avLst/>
              </a:prstGeom>
            </p:spPr>
            <p:txBody>
              <a:bodyPr wrap="none">
                <a:spAutoFit/>
              </a:bodyPr>
              <a:lstStyle/>
              <a:p>
                <a14:m>
                  <m:oMath xmlns:m="http://schemas.openxmlformats.org/officeDocument/2006/math">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𝑊</m:t>
                            </m:r>
                          </m:e>
                          <m:sub>
                            <m:r>
                              <a:rPr lang="en-US" altLang="zh-TW" i="1">
                                <a:latin typeface="Cambria Math" panose="02040503050406030204" pitchFamily="18" charset="0"/>
                              </a:rPr>
                              <m:t>1</m:t>
                            </m:r>
                          </m:sub>
                        </m:sSub>
                      </m:e>
                    </m:acc>
                    <m:d>
                      <m:dPr>
                        <m:ctrlPr>
                          <a:rPr lang="en-US" altLang="zh-TW" i="1">
                            <a:latin typeface="Cambria Math" panose="02040503050406030204" pitchFamily="18" charset="0"/>
                          </a:rPr>
                        </m:ctrlPr>
                      </m:dPr>
                      <m:e>
                        <m:r>
                          <a:rPr lang="en-US" altLang="zh-TW" i="1">
                            <a:latin typeface="Cambria Math" panose="02040503050406030204" pitchFamily="18" charset="0"/>
                          </a:rPr>
                          <m:t>𝑃</m:t>
                        </m:r>
                        <m:r>
                          <a:rPr lang="en-US" altLang="zh-TW" i="1">
                            <a:latin typeface="Cambria Math" panose="02040503050406030204" pitchFamily="18" charset="0"/>
                          </a:rPr>
                          <m:t>,</m:t>
                        </m:r>
                        <m:r>
                          <a:rPr lang="en-US" altLang="zh-TW" i="1">
                            <a:latin typeface="Cambria Math" panose="02040503050406030204" pitchFamily="18" charset="0"/>
                          </a:rPr>
                          <m:t>𝑄</m:t>
                        </m:r>
                      </m:e>
                    </m:d>
                    <m:r>
                      <a:rPr lang="en-US" altLang="zh-TW" i="1">
                        <a:latin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i="1">
                            <a:latin typeface="Cambria Math" panose="02040503050406030204" pitchFamily="18" charset="0"/>
                          </a:rPr>
                          <m:t>𝜆</m:t>
                        </m:r>
                      </m:sub>
                      <m:sup/>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𝑏</m:t>
                            </m:r>
                            <m:d>
                              <m:dPr>
                                <m:ctrlPr>
                                  <a:rPr lang="en-US" altLang="zh-TW" i="1">
                                    <a:latin typeface="Cambria Math" panose="02040503050406030204" pitchFamily="18" charset="0"/>
                                  </a:rPr>
                                </m:ctrlPr>
                              </m:dPr>
                              <m:e>
                                <m:r>
                                  <a:rPr lang="en-US" altLang="zh-TW" i="1">
                                    <a:latin typeface="Cambria Math" panose="02040503050406030204" pitchFamily="18" charset="0"/>
                                  </a:rPr>
                                  <m:t>1+</m:t>
                                </m:r>
                                <m:f>
                                  <m:fPr>
                                    <m:ctrlPr>
                                      <a:rPr lang="en-US" altLang="zh-TW" i="1">
                                        <a:latin typeface="Cambria Math" panose="02040503050406030204" pitchFamily="18" charset="0"/>
                                      </a:rPr>
                                    </m:ctrlPr>
                                  </m:fPr>
                                  <m:num>
                                    <m:r>
                                      <a:rPr lang="en-US" altLang="zh-TW" i="1">
                                        <a:latin typeface="Cambria Math" panose="02040503050406030204" pitchFamily="18" charset="0"/>
                                      </a:rPr>
                                      <m:t>𝑛</m:t>
                                    </m:r>
                                  </m:num>
                                  <m:den>
                                    <m:r>
                                      <a:rPr lang="en-US" altLang="zh-TW" i="1">
                                        <a:latin typeface="Cambria Math" panose="02040503050406030204" pitchFamily="18" charset="0"/>
                                      </a:rPr>
                                      <m:t>2</m:t>
                                    </m:r>
                                  </m:den>
                                </m:f>
                              </m:e>
                            </m:d>
                          </m:sup>
                        </m:sSup>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𝑝</m:t>
                                </m:r>
                              </m:e>
                              <m:sub>
                                <m:r>
                                  <a:rPr lang="en-US" altLang="zh-TW" i="1">
                                    <a:latin typeface="Cambria Math" panose="02040503050406030204" pitchFamily="18" charset="0"/>
                                  </a:rPr>
                                  <m:t>𝜆</m:t>
                                </m:r>
                              </m:sub>
                            </m:sSub>
                          </m:e>
                        </m:d>
                      </m:e>
                    </m:nary>
                  </m:oMath>
                </a14:m>
                <a:r>
                  <a:rPr lang="zh-TW" altLang="en-US" dirty="0"/>
                  <a:t> </a:t>
                </a:r>
              </a:p>
            </p:txBody>
          </p:sp>
        </mc:Choice>
        <mc:Fallback xmlns="">
          <p:sp>
            <p:nvSpPr>
              <p:cNvPr id="8" name="矩形 7">
                <a:extLst>
                  <a:ext uri="{FF2B5EF4-FFF2-40B4-BE49-F238E27FC236}">
                    <a16:creationId xmlns:a16="http://schemas.microsoft.com/office/drawing/2014/main" id="{FA0FE217-BC92-4D95-8746-50017699AC9A}"/>
                  </a:ext>
                </a:extLst>
              </p:cNvPr>
              <p:cNvSpPr>
                <a:spLocks noRot="1" noChangeAspect="1" noMove="1" noResize="1" noEditPoints="1" noAdjustHandles="1" noChangeArrowheads="1" noChangeShapeType="1" noTextEdit="1"/>
              </p:cNvSpPr>
              <p:nvPr/>
            </p:nvSpPr>
            <p:spPr>
              <a:xfrm>
                <a:off x="7610101" y="2200842"/>
                <a:ext cx="3077509" cy="490904"/>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EFEE3FF6-2DC9-48FE-A8E0-70124BC11C66}"/>
                  </a:ext>
                </a:extLst>
              </p:cNvPr>
              <p:cNvSpPr/>
              <p:nvPr/>
            </p:nvSpPr>
            <p:spPr>
              <a:xfrm>
                <a:off x="8495435" y="2602951"/>
                <a:ext cx="2615331" cy="404983"/>
              </a:xfrm>
              <a:prstGeom prst="rect">
                <a:avLst/>
              </a:prstGeom>
            </p:spPr>
            <p:txBody>
              <a:bodyPr wrap="none">
                <a:spAutoFit/>
              </a:bodyPr>
              <a:lstStyle/>
              <a:p>
                <a14:m>
                  <m:oMath xmlns:m="http://schemas.openxmlformats.org/officeDocument/2006/math">
                    <m:r>
                      <a:rPr lang="en-US" altLang="zh-TW" b="0" i="1" smtClean="0">
                        <a:latin typeface="Cambria Math" panose="02040503050406030204" pitchFamily="18" charset="0"/>
                      </a:rPr>
                      <m:t>:</m:t>
                    </m:r>
                    <m:r>
                      <a:rPr lang="en-US" altLang="zh-TW" i="1">
                        <a:latin typeface="Cambria Math" panose="02040503050406030204" pitchFamily="18" charset="0"/>
                      </a:rPr>
                      <m:t>=</m:t>
                    </m:r>
                    <m:nary>
                      <m:naryPr>
                        <m:chr m:val="∑"/>
                        <m:supHide m:val="on"/>
                        <m:ctrlPr>
                          <a:rPr lang="en-US" altLang="zh-TW" i="1">
                            <a:latin typeface="Cambria Math" panose="02040503050406030204" pitchFamily="18" charset="0"/>
                          </a:rPr>
                        </m:ctrlPr>
                      </m:naryPr>
                      <m:sub>
                        <m:r>
                          <a:rPr lang="en-US" altLang="zh-TW" i="1">
                            <a:latin typeface="Cambria Math" panose="02040503050406030204" pitchFamily="18" charset="0"/>
                          </a:rPr>
                          <m:t>𝜆</m:t>
                        </m:r>
                      </m:sub>
                      <m:sup/>
                      <m:e>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m:t>
                                </m:r>
                                <m:r>
                                  <a:rPr lang="en-US" altLang="zh-TW" i="1">
                                    <a:latin typeface="Cambria Math" panose="02040503050406030204" pitchFamily="18" charset="0"/>
                                  </a:rPr>
                                  <m:t>𝑏𝑛</m:t>
                                </m:r>
                              </m:sup>
                            </m:sSup>
                          </m:e>
                        </m:d>
                        <m:d>
                          <m:dPr>
                            <m:ctrlPr>
                              <a:rPr lang="en-US" altLang="zh-TW" b="0" i="1" smtClean="0">
                                <a:latin typeface="Cambria Math" panose="02040503050406030204" pitchFamily="18" charset="0"/>
                              </a:rPr>
                            </m:ctrlPr>
                          </m:dPr>
                          <m:e>
                            <m:sSup>
                              <m:sSupPr>
                                <m:ctrlPr>
                                  <a:rPr lang="en-US" altLang="zh-TW" i="1">
                                    <a:latin typeface="Cambria Math" panose="02040503050406030204" pitchFamily="18" charset="0"/>
                                  </a:rPr>
                                </m:ctrlPr>
                              </m:sSupPr>
                              <m:e>
                                <m:r>
                                  <a:rPr lang="en-US" altLang="zh-TW" i="1">
                                    <a:latin typeface="Cambria Math" panose="02040503050406030204" pitchFamily="18" charset="0"/>
                                  </a:rPr>
                                  <m:t>2</m:t>
                                </m:r>
                              </m:e>
                              <m:sup>
                                <m:r>
                                  <a:rPr lang="en-US" altLang="zh-TW" i="1">
                                    <a:latin typeface="Cambria Math" panose="02040503050406030204" pitchFamily="18" charset="0"/>
                                  </a:rPr>
                                  <m:t>−2</m:t>
                                </m:r>
                                <m:r>
                                  <a:rPr lang="en-US" altLang="zh-TW" i="1">
                                    <a:latin typeface="Cambria Math" panose="02040503050406030204" pitchFamily="18" charset="0"/>
                                  </a:rPr>
                                  <m:t>𝑏</m:t>
                                </m:r>
                              </m:sup>
                            </m:sSup>
                          </m:e>
                        </m:d>
                        <m:r>
                          <a:rPr lang="en-US" altLang="zh-TW" i="1" smtClean="0">
                            <a:latin typeface="Cambria Math" panose="02040503050406030204" pitchFamily="18" charset="0"/>
                          </a:rPr>
                          <m:t> </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𝑝</m:t>
                                </m:r>
                              </m:e>
                              <m:sub>
                                <m:r>
                                  <a:rPr lang="en-US" altLang="zh-TW" i="1">
                                    <a:latin typeface="Cambria Math" panose="02040503050406030204" pitchFamily="18" charset="0"/>
                                  </a:rPr>
                                  <m:t>𝜆</m:t>
                                </m:r>
                              </m:sub>
                            </m:sSub>
                          </m:e>
                        </m:d>
                      </m:e>
                    </m:nary>
                  </m:oMath>
                </a14:m>
                <a:r>
                  <a:rPr lang="zh-TW" altLang="en-US" dirty="0"/>
                  <a:t> </a:t>
                </a:r>
              </a:p>
            </p:txBody>
          </p:sp>
        </mc:Choice>
        <mc:Fallback xmlns="">
          <p:sp>
            <p:nvSpPr>
              <p:cNvPr id="16" name="矩形 15">
                <a:extLst>
                  <a:ext uri="{FF2B5EF4-FFF2-40B4-BE49-F238E27FC236}">
                    <a16:creationId xmlns:a16="http://schemas.microsoft.com/office/drawing/2014/main" id="{EFEE3FF6-2DC9-48FE-A8E0-70124BC11C66}"/>
                  </a:ext>
                </a:extLst>
              </p:cNvPr>
              <p:cNvSpPr>
                <a:spLocks noRot="1" noChangeAspect="1" noMove="1" noResize="1" noEditPoints="1" noAdjustHandles="1" noChangeArrowheads="1" noChangeShapeType="1" noTextEdit="1"/>
              </p:cNvSpPr>
              <p:nvPr/>
            </p:nvSpPr>
            <p:spPr>
              <a:xfrm>
                <a:off x="8495435" y="2602951"/>
                <a:ext cx="2615331" cy="404983"/>
              </a:xfrm>
              <a:prstGeom prst="rect">
                <a:avLst/>
              </a:prstGeom>
              <a:blipFill>
                <a:blip r:embed="rId8"/>
                <a:stretch>
                  <a:fillRect l="-233" t="-104545" b="-16818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20F2ECAD-A2E1-4C16-A751-9A4430B02E66}"/>
                  </a:ext>
                </a:extLst>
              </p:cNvPr>
              <p:cNvSpPr txBox="1"/>
              <p:nvPr/>
            </p:nvSpPr>
            <p:spPr>
              <a:xfrm>
                <a:off x="7754178" y="3970963"/>
                <a:ext cx="3328219" cy="314830"/>
              </a:xfrm>
              <a:prstGeom prst="rect">
                <a:avLst/>
              </a:prstGeom>
              <a:noFill/>
            </p:spPr>
            <p:txBody>
              <a:bodyPr wrap="none" lIns="0" tIns="0" rIns="0" bIns="0" rtlCol="0">
                <a:spAutoFit/>
              </a:bodyPr>
              <a:lstStyle/>
              <a:p>
                <a14:m>
                  <m:oMath xmlns:m="http://schemas.openxmlformats.org/officeDocument/2006/math">
                    <m:r>
                      <a:rPr lang="en-US" altLang="zh-TW" b="0" i="1" smtClean="0">
                        <a:latin typeface="Cambria Math" panose="02040503050406030204" pitchFamily="18" charset="0"/>
                      </a:rPr>
                      <m:t>∃ 0&lt;</m:t>
                    </m:r>
                    <m:r>
                      <a:rPr lang="en-US" altLang="zh-TW" b="0" i="1" smtClean="0">
                        <a:latin typeface="Cambria Math" panose="02040503050406030204" pitchFamily="18" charset="0"/>
                      </a:rPr>
                      <m:t>𝑐</m:t>
                    </m:r>
                    <m:r>
                      <a:rPr lang="en-US" altLang="zh-TW" b="0" i="1" smtClean="0">
                        <a:latin typeface="Cambria Math" panose="02040503050406030204" pitchFamily="18" charset="0"/>
                      </a:rPr>
                      <m:t>&lt;</m:t>
                    </m:r>
                    <m:r>
                      <a:rPr lang="en-US" altLang="zh-TW" b="0" i="1" smtClean="0">
                        <a:latin typeface="Cambria Math" panose="02040503050406030204" pitchFamily="18" charset="0"/>
                      </a:rPr>
                      <m:t>𝐶</m:t>
                    </m:r>
                  </m:oMath>
                </a14:m>
                <a:r>
                  <a:rPr lang="zh-TW" altLang="en-US" dirty="0"/>
                  <a:t> </a:t>
                </a:r>
                <a:r>
                  <a:rPr lang="en-US" altLang="zh-TW" dirty="0" err="1"/>
                  <a:t>s.t.</a:t>
                </a:r>
                <a:r>
                  <a:rPr lang="en-US" altLang="zh-TW" dirty="0"/>
                  <a:t> for all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 </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ℝ</m:t>
                        </m:r>
                      </m:e>
                      <m:sup>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𝑁</m:t>
                            </m:r>
                          </m:e>
                          <m:sup>
                            <m:r>
                              <a:rPr lang="en-US" altLang="zh-TW" b="0" i="1" smtClean="0">
                                <a:latin typeface="Cambria Math" panose="02040503050406030204" pitchFamily="18" charset="0"/>
                              </a:rPr>
                              <m:t>2</m:t>
                            </m:r>
                          </m:sup>
                        </m:sSup>
                      </m:sup>
                    </m:sSup>
                  </m:oMath>
                </a14:m>
                <a:r>
                  <a:rPr lang="en-US" altLang="zh-TW" dirty="0"/>
                  <a:t>,</a:t>
                </a:r>
                <a:endParaRPr lang="zh-TW" altLang="en-US" dirty="0"/>
              </a:p>
            </p:txBody>
          </p:sp>
        </mc:Choice>
        <mc:Fallback xmlns="">
          <p:sp>
            <p:nvSpPr>
              <p:cNvPr id="15" name="文字方塊 14">
                <a:extLst>
                  <a:ext uri="{FF2B5EF4-FFF2-40B4-BE49-F238E27FC236}">
                    <a16:creationId xmlns:a16="http://schemas.microsoft.com/office/drawing/2014/main" id="{20F2ECAD-A2E1-4C16-A751-9A4430B02E66}"/>
                  </a:ext>
                </a:extLst>
              </p:cNvPr>
              <p:cNvSpPr txBox="1">
                <a:spLocks noRot="1" noChangeAspect="1" noMove="1" noResize="1" noEditPoints="1" noAdjustHandles="1" noChangeArrowheads="1" noChangeShapeType="1" noTextEdit="1"/>
              </p:cNvSpPr>
              <p:nvPr/>
            </p:nvSpPr>
            <p:spPr>
              <a:xfrm>
                <a:off x="7754178" y="3970963"/>
                <a:ext cx="3328219" cy="314830"/>
              </a:xfrm>
              <a:prstGeom prst="rect">
                <a:avLst/>
              </a:prstGeom>
              <a:blipFill>
                <a:blip r:embed="rId9"/>
                <a:stretch>
                  <a:fillRect l="-2198" t="-11538" r="-3480" b="-4615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4AA4135E-3BF9-48B2-88B1-B9C13C98628D}"/>
                  </a:ext>
                </a:extLst>
              </p:cNvPr>
              <p:cNvSpPr txBox="1"/>
              <p:nvPr/>
            </p:nvSpPr>
            <p:spPr>
              <a:xfrm>
                <a:off x="7754178" y="4388975"/>
                <a:ext cx="3665106" cy="285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𝑊</m:t>
                              </m:r>
                            </m:e>
                            <m:sub>
                              <m:r>
                                <a:rPr lang="en-US" altLang="zh-TW" i="1">
                                  <a:latin typeface="Cambria Math" panose="02040503050406030204" pitchFamily="18" charset="0"/>
                                </a:rPr>
                                <m:t>1</m:t>
                              </m:r>
                            </m:sub>
                          </m:sSub>
                        </m:e>
                      </m:acc>
                      <m:d>
                        <m:dPr>
                          <m:ctrlPr>
                            <a:rPr lang="en-US" altLang="zh-TW" i="1">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i="1">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d>
                        <m:dPr>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2</m:t>
                              </m:r>
                            </m:sub>
                          </m:sSub>
                        </m:e>
                      </m:d>
                      <m:r>
                        <a:rPr lang="en-US" altLang="zh-TW" b="0" i="1" smtClean="0">
                          <a:latin typeface="Cambria Math" panose="02040503050406030204" pitchFamily="18" charset="0"/>
                        </a:rPr>
                        <m:t>≤</m:t>
                      </m:r>
                      <m:r>
                        <a:rPr lang="en-US" altLang="zh-TW" b="0" i="1" smtClean="0">
                          <a:latin typeface="Cambria Math" panose="02040503050406030204" pitchFamily="18" charset="0"/>
                        </a:rPr>
                        <m:t>𝐶</m:t>
                      </m:r>
                      <m:acc>
                        <m:accPr>
                          <m:chr m:val="̃"/>
                          <m:ctrlPr>
                            <a:rPr lang="en-US" altLang="zh-TW" i="1">
                              <a:latin typeface="Cambria Math" panose="02040503050406030204" pitchFamily="18" charset="0"/>
                            </a:rPr>
                          </m:ctrlPr>
                        </m:accPr>
                        <m:e>
                          <m:sSub>
                            <m:sSubPr>
                              <m:ctrlPr>
                                <a:rPr lang="en-US" altLang="zh-TW" i="1">
                                  <a:latin typeface="Cambria Math" panose="02040503050406030204" pitchFamily="18" charset="0"/>
                                </a:rPr>
                              </m:ctrlPr>
                            </m:sSubPr>
                            <m:e>
                              <m:r>
                                <a:rPr lang="en-US" altLang="zh-TW" i="1">
                                  <a:latin typeface="Cambria Math" panose="02040503050406030204" pitchFamily="18" charset="0"/>
                                </a:rPr>
                                <m:t>𝑊</m:t>
                              </m:r>
                            </m:e>
                            <m:sub>
                              <m:r>
                                <a:rPr lang="en-US" altLang="zh-TW" i="1">
                                  <a:latin typeface="Cambria Math" panose="02040503050406030204" pitchFamily="18" charset="0"/>
                                </a:rPr>
                                <m:t>1</m:t>
                              </m:r>
                            </m:sub>
                          </m:sSub>
                        </m:e>
                      </m:acc>
                      <m:d>
                        <m:dPr>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2</m:t>
                              </m:r>
                            </m:sub>
                          </m:sSub>
                        </m:e>
                      </m:d>
                    </m:oMath>
                  </m:oMathPara>
                </a14:m>
                <a:endParaRPr lang="zh-TW" altLang="en-US" dirty="0"/>
              </a:p>
            </p:txBody>
          </p:sp>
        </mc:Choice>
        <mc:Fallback xmlns="">
          <p:sp>
            <p:nvSpPr>
              <p:cNvPr id="28" name="文字方塊 27">
                <a:extLst>
                  <a:ext uri="{FF2B5EF4-FFF2-40B4-BE49-F238E27FC236}">
                    <a16:creationId xmlns:a16="http://schemas.microsoft.com/office/drawing/2014/main" id="{4AA4135E-3BF9-48B2-88B1-B9C13C98628D}"/>
                  </a:ext>
                </a:extLst>
              </p:cNvPr>
              <p:cNvSpPr txBox="1">
                <a:spLocks noRot="1" noChangeAspect="1" noMove="1" noResize="1" noEditPoints="1" noAdjustHandles="1" noChangeArrowheads="1" noChangeShapeType="1" noTextEdit="1"/>
              </p:cNvSpPr>
              <p:nvPr/>
            </p:nvSpPr>
            <p:spPr>
              <a:xfrm>
                <a:off x="7754178" y="4388975"/>
                <a:ext cx="3665106" cy="285335"/>
              </a:xfrm>
              <a:prstGeom prst="rect">
                <a:avLst/>
              </a:prstGeom>
              <a:blipFill>
                <a:blip r:embed="rId10"/>
                <a:stretch>
                  <a:fillRect l="-998" t="-21277" r="-998" b="-14894"/>
                </a:stretch>
              </a:blipFill>
            </p:spPr>
            <p:txBody>
              <a:bodyPr/>
              <a:lstStyle/>
              <a:p>
                <a:r>
                  <a:rPr lang="zh-TW" altLang="en-US">
                    <a:noFill/>
                  </a:rPr>
                  <a:t> </a:t>
                </a:r>
              </a:p>
            </p:txBody>
          </p:sp>
        </mc:Fallback>
      </mc:AlternateContent>
      <p:sp>
        <p:nvSpPr>
          <p:cNvPr id="29" name="文字方塊 28">
            <a:extLst>
              <a:ext uri="{FF2B5EF4-FFF2-40B4-BE49-F238E27FC236}">
                <a16:creationId xmlns:a16="http://schemas.microsoft.com/office/drawing/2014/main" id="{AF064361-47F6-4D6A-B7FA-7DC45EF283D4}"/>
              </a:ext>
            </a:extLst>
          </p:cNvPr>
          <p:cNvSpPr txBox="1"/>
          <p:nvPr/>
        </p:nvSpPr>
        <p:spPr>
          <a:xfrm>
            <a:off x="7754178" y="4881868"/>
            <a:ext cx="3679597" cy="276999"/>
          </a:xfrm>
          <a:prstGeom prst="rect">
            <a:avLst/>
          </a:prstGeom>
          <a:noFill/>
        </p:spPr>
        <p:txBody>
          <a:bodyPr wrap="none" lIns="0" tIns="0" rIns="0" bIns="0" rtlCol="0">
            <a:spAutoFit/>
          </a:bodyPr>
          <a:lstStyle/>
          <a:p>
            <a:r>
              <a:rPr lang="en-US" altLang="zh-TW" dirty="0"/>
              <a:t>So the Wavelet Wasserstein distance is </a:t>
            </a:r>
            <a:endParaRPr lang="zh-TW" altLang="en-US" dirty="0"/>
          </a:p>
        </p:txBody>
      </p:sp>
      <p:sp>
        <p:nvSpPr>
          <p:cNvPr id="30" name="文字方塊 29">
            <a:extLst>
              <a:ext uri="{FF2B5EF4-FFF2-40B4-BE49-F238E27FC236}">
                <a16:creationId xmlns:a16="http://schemas.microsoft.com/office/drawing/2014/main" id="{0A05E6AD-EAE7-44FE-B284-EB92474A6C9F}"/>
              </a:ext>
            </a:extLst>
          </p:cNvPr>
          <p:cNvSpPr txBox="1"/>
          <p:nvPr/>
        </p:nvSpPr>
        <p:spPr>
          <a:xfrm>
            <a:off x="7754178" y="3628646"/>
            <a:ext cx="877933" cy="276999"/>
          </a:xfrm>
          <a:prstGeom prst="rect">
            <a:avLst/>
          </a:prstGeom>
          <a:noFill/>
        </p:spPr>
        <p:txBody>
          <a:bodyPr wrap="none" lIns="0" tIns="0" rIns="0" bIns="0" rtlCol="0">
            <a:spAutoFit/>
          </a:bodyPr>
          <a:lstStyle/>
          <a:p>
            <a:r>
              <a:rPr lang="en-US" altLang="zh-TW" dirty="0"/>
              <a:t>Property:</a:t>
            </a:r>
            <a:endParaRPr lang="zh-TW" altLang="en-US" dirty="0"/>
          </a:p>
        </p:txBody>
      </p:sp>
      <p:sp>
        <p:nvSpPr>
          <p:cNvPr id="31" name="文字方塊 30">
            <a:extLst>
              <a:ext uri="{FF2B5EF4-FFF2-40B4-BE49-F238E27FC236}">
                <a16:creationId xmlns:a16="http://schemas.microsoft.com/office/drawing/2014/main" id="{F2D995C0-2CC3-46BE-9BB7-182655C16D2B}"/>
              </a:ext>
            </a:extLst>
          </p:cNvPr>
          <p:cNvSpPr txBox="1"/>
          <p:nvPr/>
        </p:nvSpPr>
        <p:spPr>
          <a:xfrm>
            <a:off x="7754178" y="5162574"/>
            <a:ext cx="4059188" cy="276999"/>
          </a:xfrm>
          <a:prstGeom prst="rect">
            <a:avLst/>
          </a:prstGeom>
          <a:noFill/>
        </p:spPr>
        <p:txBody>
          <a:bodyPr wrap="none" lIns="0" tIns="0" rIns="0" bIns="0" rtlCol="0">
            <a:spAutoFit/>
          </a:bodyPr>
          <a:lstStyle/>
          <a:p>
            <a:r>
              <a:rPr lang="en-US" altLang="zh-TW" dirty="0"/>
              <a:t>strongly equivalent to Wasserstein distance</a:t>
            </a:r>
            <a:endParaRPr lang="zh-TW" altLang="en-US" dirty="0"/>
          </a:p>
        </p:txBody>
      </p: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92DC678A-545B-4F14-B3AB-4D3E181800F4}"/>
                  </a:ext>
                </a:extLst>
              </p:cNvPr>
              <p:cNvSpPr txBox="1"/>
              <p:nvPr/>
            </p:nvSpPr>
            <p:spPr>
              <a:xfrm>
                <a:off x="7754178" y="5502745"/>
                <a:ext cx="3012107" cy="276999"/>
              </a:xfrm>
              <a:prstGeom prst="rect">
                <a:avLst/>
              </a:prstGeom>
              <a:noFill/>
            </p:spPr>
            <p:txBody>
              <a:bodyPr wrap="none" lIns="0" tIns="0" rIns="0" bIns="0" rtlCol="0">
                <a:sp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oMath>
                </a14:m>
                <a:r>
                  <a:rPr lang="zh-TW" altLang="en-US" dirty="0"/>
                  <a:t> </a:t>
                </a:r>
                <a:r>
                  <a:rPr lang="en-US" altLang="zh-TW" dirty="0"/>
                  <a:t>with time complexity</a:t>
                </a:r>
                <a:r>
                  <a:rPr lang="en-US" altLang="zh-TW" dirty="0">
                    <a:solidFill>
                      <a:srgbClr val="FF0000"/>
                    </a:solidFill>
                  </a:rPr>
                  <a:t> </a:t>
                </a:r>
                <a14:m>
                  <m:oMath xmlns:m="http://schemas.openxmlformats.org/officeDocument/2006/math">
                    <m:r>
                      <a:rPr lang="en-US" altLang="zh-TW" b="0" i="1" smtClean="0">
                        <a:solidFill>
                          <a:srgbClr val="FF0000"/>
                        </a:solidFill>
                        <a:latin typeface="Cambria Math" panose="02040503050406030204" pitchFamily="18" charset="0"/>
                      </a:rPr>
                      <m:t>𝑂</m:t>
                    </m:r>
                    <m:d>
                      <m:dPr>
                        <m:ctrlPr>
                          <a:rPr lang="en-US" altLang="zh-TW" b="0" i="1" smtClean="0">
                            <a:solidFill>
                              <a:srgbClr val="FF0000"/>
                            </a:solidFill>
                            <a:latin typeface="Cambria Math" panose="02040503050406030204" pitchFamily="18" charset="0"/>
                          </a:rPr>
                        </m:ctrlPr>
                      </m:dPr>
                      <m:e>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𝑁</m:t>
                            </m:r>
                          </m:e>
                          <m:sup>
                            <m:r>
                              <a:rPr lang="en-US" altLang="zh-TW" b="0" i="1" smtClean="0">
                                <a:solidFill>
                                  <a:srgbClr val="FF0000"/>
                                </a:solidFill>
                                <a:latin typeface="Cambria Math" panose="02040503050406030204" pitchFamily="18" charset="0"/>
                              </a:rPr>
                              <m:t>2</m:t>
                            </m:r>
                          </m:sup>
                        </m:sSup>
                      </m:e>
                    </m:d>
                  </m:oMath>
                </a14:m>
                <a:endParaRPr lang="zh-TW" altLang="en-US" dirty="0"/>
              </a:p>
            </p:txBody>
          </p:sp>
        </mc:Choice>
        <mc:Fallback xmlns="">
          <p:sp>
            <p:nvSpPr>
              <p:cNvPr id="32" name="文字方塊 31">
                <a:extLst>
                  <a:ext uri="{FF2B5EF4-FFF2-40B4-BE49-F238E27FC236}">
                    <a16:creationId xmlns:a16="http://schemas.microsoft.com/office/drawing/2014/main" id="{92DC678A-545B-4F14-B3AB-4D3E181800F4}"/>
                  </a:ext>
                </a:extLst>
              </p:cNvPr>
              <p:cNvSpPr txBox="1">
                <a:spLocks noRot="1" noChangeAspect="1" noMove="1" noResize="1" noEditPoints="1" noAdjustHandles="1" noChangeArrowheads="1" noChangeShapeType="1" noTextEdit="1"/>
              </p:cNvSpPr>
              <p:nvPr/>
            </p:nvSpPr>
            <p:spPr>
              <a:xfrm>
                <a:off x="7754178" y="5502745"/>
                <a:ext cx="3012107" cy="276999"/>
              </a:xfrm>
              <a:prstGeom prst="rect">
                <a:avLst/>
              </a:prstGeom>
              <a:blipFill>
                <a:blip r:embed="rId11"/>
                <a:stretch>
                  <a:fillRect l="-2632" t="-28889" b="-5111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矩形 16">
                <a:extLst>
                  <a:ext uri="{FF2B5EF4-FFF2-40B4-BE49-F238E27FC236}">
                    <a16:creationId xmlns:a16="http://schemas.microsoft.com/office/drawing/2014/main" id="{5391725F-490E-486B-91C7-B49641D34A7C}"/>
                  </a:ext>
                </a:extLst>
              </p:cNvPr>
              <p:cNvSpPr/>
              <p:nvPr/>
            </p:nvSpPr>
            <p:spPr>
              <a:xfrm>
                <a:off x="10017215" y="5803952"/>
                <a:ext cx="1687321" cy="369332"/>
              </a:xfrm>
              <a:prstGeom prst="rect">
                <a:avLst/>
              </a:prstGeom>
            </p:spPr>
            <p:txBody>
              <a:bodyPr wrap="none">
                <a:spAutoFit/>
              </a:bodyPr>
              <a:lstStyle/>
              <a:p>
                <a14:m>
                  <m:oMath xmlns:m="http://schemas.openxmlformats.org/officeDocument/2006/math">
                    <m:r>
                      <a:rPr lang="en-US" altLang="zh-TW" i="1">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𝑂</m:t>
                    </m:r>
                    <m:d>
                      <m:dPr>
                        <m:ctrlPr>
                          <a:rPr lang="en-US" altLang="zh-TW" i="1">
                            <a:solidFill>
                              <a:srgbClr val="FF0000"/>
                            </a:solidFill>
                            <a:latin typeface="Cambria Math" panose="02040503050406030204" pitchFamily="18" charset="0"/>
                          </a:rPr>
                        </m:ctrlPr>
                      </m:dPr>
                      <m:e>
                        <m:sSup>
                          <m:sSupPr>
                            <m:ctrlPr>
                              <a:rPr lang="en-US" altLang="zh-TW" i="1">
                                <a:solidFill>
                                  <a:srgbClr val="FF0000"/>
                                </a:solidFill>
                                <a:latin typeface="Cambria Math" panose="02040503050406030204" pitchFamily="18" charset="0"/>
                              </a:rPr>
                            </m:ctrlPr>
                          </m:sSupPr>
                          <m:e>
                            <m:r>
                              <a:rPr lang="en-US" altLang="zh-TW" i="1">
                                <a:solidFill>
                                  <a:srgbClr val="FF0000"/>
                                </a:solidFill>
                                <a:latin typeface="Cambria Math" panose="02040503050406030204" pitchFamily="18" charset="0"/>
                              </a:rPr>
                              <m:t>𝑁</m:t>
                            </m:r>
                          </m:e>
                          <m:sup>
                            <m:r>
                              <a:rPr lang="en-US" altLang="zh-TW" i="1">
                                <a:solidFill>
                                  <a:srgbClr val="FF0000"/>
                                </a:solidFill>
                                <a:latin typeface="Cambria Math" panose="02040503050406030204" pitchFamily="18" charset="0"/>
                              </a:rPr>
                              <m:t>3</m:t>
                            </m:r>
                          </m:sup>
                        </m:sSup>
                        <m:func>
                          <m:funcPr>
                            <m:ctrlPr>
                              <a:rPr lang="en-US" altLang="zh-TW" i="1">
                                <a:solidFill>
                                  <a:srgbClr val="FF0000"/>
                                </a:solidFill>
                                <a:latin typeface="Cambria Math" panose="02040503050406030204" pitchFamily="18" charset="0"/>
                              </a:rPr>
                            </m:ctrlPr>
                          </m:funcPr>
                          <m:fName>
                            <m:r>
                              <m:rPr>
                                <m:sty m:val="p"/>
                              </m:rPr>
                              <a:rPr lang="en-US" altLang="zh-TW">
                                <a:solidFill>
                                  <a:srgbClr val="FF0000"/>
                                </a:solidFill>
                                <a:latin typeface="Cambria Math" panose="02040503050406030204" pitchFamily="18" charset="0"/>
                              </a:rPr>
                              <m:t>log</m:t>
                            </m:r>
                          </m:fName>
                          <m:e>
                            <m:r>
                              <a:rPr lang="en-US" altLang="zh-TW" i="1">
                                <a:solidFill>
                                  <a:srgbClr val="FF0000"/>
                                </a:solidFill>
                                <a:latin typeface="Cambria Math" panose="02040503050406030204" pitchFamily="18" charset="0"/>
                              </a:rPr>
                              <m:t>𝑁</m:t>
                            </m:r>
                          </m:e>
                        </m:func>
                      </m:e>
                    </m:d>
                  </m:oMath>
                </a14:m>
                <a:r>
                  <a:rPr lang="en-US" altLang="zh-TW" dirty="0"/>
                  <a:t>!</a:t>
                </a:r>
                <a:endParaRPr lang="zh-TW" altLang="en-US" dirty="0"/>
              </a:p>
            </p:txBody>
          </p:sp>
        </mc:Choice>
        <mc:Fallback xmlns="">
          <p:sp>
            <p:nvSpPr>
              <p:cNvPr id="17" name="矩形 16">
                <a:extLst>
                  <a:ext uri="{FF2B5EF4-FFF2-40B4-BE49-F238E27FC236}">
                    <a16:creationId xmlns:a16="http://schemas.microsoft.com/office/drawing/2014/main" id="{5391725F-490E-486B-91C7-B49641D34A7C}"/>
                  </a:ext>
                </a:extLst>
              </p:cNvPr>
              <p:cNvSpPr>
                <a:spLocks noRot="1" noChangeAspect="1" noMove="1" noResize="1" noEditPoints="1" noAdjustHandles="1" noChangeArrowheads="1" noChangeShapeType="1" noTextEdit="1"/>
              </p:cNvSpPr>
              <p:nvPr/>
            </p:nvSpPr>
            <p:spPr>
              <a:xfrm>
                <a:off x="10017215" y="5803952"/>
                <a:ext cx="1687321" cy="369332"/>
              </a:xfrm>
              <a:prstGeom prst="rect">
                <a:avLst/>
              </a:prstGeom>
              <a:blipFill>
                <a:blip r:embed="rId12"/>
                <a:stretch>
                  <a:fillRect t="-8197" r="-2166" b="-2459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3086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B7DFB-2470-4E5E-8567-F16525962434}"/>
              </a:ext>
            </a:extLst>
          </p:cNvPr>
          <p:cNvSpPr>
            <a:spLocks noGrp="1"/>
          </p:cNvSpPr>
          <p:nvPr>
            <p:ph type="title"/>
          </p:nvPr>
        </p:nvSpPr>
        <p:spPr/>
        <p:txBody>
          <a:bodyPr/>
          <a:lstStyle/>
          <a:p>
            <a:r>
              <a:rPr lang="en-US" altLang="zh-TW" dirty="0"/>
              <a:t>K-mean algorithm</a:t>
            </a:r>
            <a:endParaRPr lang="zh-TW" altLang="en-US" dirty="0"/>
          </a:p>
        </p:txBody>
      </p:sp>
      <p:pic>
        <p:nvPicPr>
          <p:cNvPr id="4" name="圖片 3">
            <a:extLst>
              <a:ext uri="{FF2B5EF4-FFF2-40B4-BE49-F238E27FC236}">
                <a16:creationId xmlns:a16="http://schemas.microsoft.com/office/drawing/2014/main" id="{57EE706F-C7A7-4CEF-9958-53B34FAB69A7}"/>
              </a:ext>
            </a:extLst>
          </p:cNvPr>
          <p:cNvPicPr>
            <a:picLocks noChangeAspect="1"/>
          </p:cNvPicPr>
          <p:nvPr/>
        </p:nvPicPr>
        <p:blipFill>
          <a:blip r:embed="rId3"/>
          <a:stretch>
            <a:fillRect/>
          </a:stretch>
        </p:blipFill>
        <p:spPr>
          <a:xfrm>
            <a:off x="838200" y="1320465"/>
            <a:ext cx="5514975" cy="5372100"/>
          </a:xfrm>
          <a:prstGeom prst="rect">
            <a:avLst/>
          </a:prstGeom>
        </p:spPr>
      </p:pic>
      <p:pic>
        <p:nvPicPr>
          <p:cNvPr id="5" name="Picture 2" descr="http://web.ntnu.edu.tw/~algo/Clustering3.png">
            <a:extLst>
              <a:ext uri="{FF2B5EF4-FFF2-40B4-BE49-F238E27FC236}">
                <a16:creationId xmlns:a16="http://schemas.microsoft.com/office/drawing/2014/main" id="{31617707-1652-4638-8026-D62EB1B0E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3175" y="1320465"/>
            <a:ext cx="5305425" cy="40290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E9A468F-3F84-4C3E-BFCC-8B632F832F1C}"/>
                  </a:ext>
                </a:extLst>
              </p:cNvPr>
              <p:cNvSpPr/>
              <p:nvPr/>
            </p:nvSpPr>
            <p:spPr>
              <a:xfrm>
                <a:off x="5698169" y="5447958"/>
                <a:ext cx="2480294" cy="369332"/>
              </a:xfrm>
              <a:prstGeom prst="rect">
                <a:avLst/>
              </a:prstGeom>
            </p:spPr>
            <p:txBody>
              <a:bodyPr wrap="none">
                <a:spAutoFit/>
              </a:bodyPr>
              <a:lstStyle/>
              <a:p>
                <a:r>
                  <a:rPr lang="en-US" altLang="zh-TW" i="0" dirty="0">
                    <a:latin typeface="Calibr ("/>
                  </a:rPr>
                  <a:t>Rotationally-invariant </a:t>
                </a:r>
                <a14:m>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L</m:t>
                        </m:r>
                      </m:e>
                      <m:sub>
                        <m:r>
                          <a:rPr lang="en-US" altLang="zh-TW" b="0" i="0" smtClean="0">
                            <a:latin typeface="Cambria Math" panose="02040503050406030204" pitchFamily="18" charset="0"/>
                          </a:rPr>
                          <m:t>2</m:t>
                        </m:r>
                      </m:sub>
                    </m:sSub>
                  </m:oMath>
                </a14:m>
                <a:endParaRPr lang="en-US" altLang="zh-TW" i="0" dirty="0">
                  <a:latin typeface="Calibr ("/>
                </a:endParaRPr>
              </a:p>
            </p:txBody>
          </p:sp>
        </mc:Choice>
        <mc:Fallback xmlns="">
          <p:sp>
            <p:nvSpPr>
              <p:cNvPr id="6" name="矩形 5">
                <a:extLst>
                  <a:ext uri="{FF2B5EF4-FFF2-40B4-BE49-F238E27FC236}">
                    <a16:creationId xmlns:a16="http://schemas.microsoft.com/office/drawing/2014/main" id="{3E9A468F-3F84-4C3E-BFCC-8B632F832F1C}"/>
                  </a:ext>
                </a:extLst>
              </p:cNvPr>
              <p:cNvSpPr>
                <a:spLocks noRot="1" noChangeAspect="1" noMove="1" noResize="1" noEditPoints="1" noAdjustHandles="1" noChangeArrowheads="1" noChangeShapeType="1" noTextEdit="1"/>
              </p:cNvSpPr>
              <p:nvPr/>
            </p:nvSpPr>
            <p:spPr>
              <a:xfrm>
                <a:off x="5698169" y="5447958"/>
                <a:ext cx="2480294" cy="369332"/>
              </a:xfrm>
              <a:prstGeom prst="rect">
                <a:avLst/>
              </a:prstGeom>
              <a:blipFill>
                <a:blip r:embed="rId5"/>
                <a:stretch>
                  <a:fillRect l="-221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49E5556E-0BB6-47B0-84F6-747044AE1225}"/>
                  </a:ext>
                </a:extLst>
              </p:cNvPr>
              <p:cNvSpPr txBox="1"/>
              <p:nvPr/>
            </p:nvSpPr>
            <p:spPr>
              <a:xfrm>
                <a:off x="5535823" y="5892908"/>
                <a:ext cx="2936573" cy="411972"/>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m:rPr>
                              <m:sty m:val="p"/>
                            </m:rPr>
                            <a:rPr lang="en-US" altLang="zh-TW" b="0" i="0" smtClean="0">
                              <a:latin typeface="Cambria Math" panose="02040503050406030204" pitchFamily="18" charset="0"/>
                            </a:rPr>
                            <m:t>L</m:t>
                          </m:r>
                        </m:e>
                        <m:sub>
                          <m:r>
                            <a:rPr lang="en-US" altLang="zh-TW" b="0" i="0" smtClean="0">
                              <a:latin typeface="Cambria Math" panose="02040503050406030204" pitchFamily="18" charset="0"/>
                            </a:rPr>
                            <m:t>2</m:t>
                          </m:r>
                        </m:sub>
                        <m:sup>
                          <m:r>
                            <m:rPr>
                              <m:sty m:val="p"/>
                            </m:rPr>
                            <a:rPr lang="en-US" altLang="zh-TW" b="0" i="0" smtClean="0">
                              <a:latin typeface="Cambria Math" panose="02040503050406030204" pitchFamily="18" charset="0"/>
                            </a:rPr>
                            <m:t>R</m:t>
                          </m:r>
                        </m:sup>
                      </m:sSubSup>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r>
                        <a:rPr lang="en-US" altLang="zh-TW" b="0" i="0" smtClean="0">
                          <a:latin typeface="Cambria Math" panose="02040503050406030204" pitchFamily="18" charset="0"/>
                        </a:rPr>
                        <m:t>=</m:t>
                      </m:r>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𝑅</m:t>
                          </m:r>
                          <m:r>
                            <a:rPr lang="en-US" altLang="zh-TW" b="0" i="1" smtClean="0">
                              <a:latin typeface="Cambria Math" panose="02040503050406030204" pitchFamily="18" charset="0"/>
                            </a:rPr>
                            <m:t>∈</m:t>
                          </m:r>
                          <m:r>
                            <a:rPr lang="en-US" altLang="zh-TW" b="0" i="1" smtClean="0">
                              <a:latin typeface="Cambria Math" panose="02040503050406030204" pitchFamily="18" charset="0"/>
                            </a:rPr>
                            <m:t>𝑆𝑂</m:t>
                          </m:r>
                          <m:r>
                            <a:rPr lang="en-US" altLang="zh-TW" b="0" i="1" smtClean="0">
                              <a:latin typeface="Cambria Math" panose="02040503050406030204" pitchFamily="18" charset="0"/>
                            </a:rPr>
                            <m:t>(2)</m:t>
                          </m:r>
                        </m:lim>
                      </m:limLow>
                      <m:sSup>
                        <m:sSupPr>
                          <m:ctrlPr>
                            <a:rPr lang="en-US" altLang="zh-TW" b="0" i="1" smtClean="0">
                              <a:latin typeface="Cambria Math" panose="02040503050406030204" pitchFamily="18" charset="0"/>
                            </a:rPr>
                          </m:ctrlPr>
                        </m:sSupPr>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𝑅</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e>
                        <m:sup>
                          <m:r>
                            <a:rPr lang="en-US" altLang="zh-TW" b="0" i="1" smtClean="0">
                              <a:latin typeface="Cambria Math" panose="02040503050406030204" pitchFamily="18" charset="0"/>
                            </a:rPr>
                            <m:t>2</m:t>
                          </m:r>
                        </m:sup>
                      </m:sSup>
                    </m:oMath>
                  </m:oMathPara>
                </a14:m>
                <a:endParaRPr lang="en-US" altLang="zh-TW" b="0" dirty="0"/>
              </a:p>
            </p:txBody>
          </p:sp>
        </mc:Choice>
        <mc:Fallback xmlns="">
          <p:sp>
            <p:nvSpPr>
              <p:cNvPr id="7" name="文字方塊 6">
                <a:extLst>
                  <a:ext uri="{FF2B5EF4-FFF2-40B4-BE49-F238E27FC236}">
                    <a16:creationId xmlns:a16="http://schemas.microsoft.com/office/drawing/2014/main" id="{49E5556E-0BB6-47B0-84F6-747044AE1225}"/>
                  </a:ext>
                </a:extLst>
              </p:cNvPr>
              <p:cNvSpPr txBox="1">
                <a:spLocks noRot="1" noChangeAspect="1" noMove="1" noResize="1" noEditPoints="1" noAdjustHandles="1" noChangeArrowheads="1" noChangeShapeType="1" noTextEdit="1"/>
              </p:cNvSpPr>
              <p:nvPr/>
            </p:nvSpPr>
            <p:spPr>
              <a:xfrm>
                <a:off x="5535823" y="5892908"/>
                <a:ext cx="2936573" cy="411972"/>
              </a:xfrm>
              <a:prstGeom prst="rect">
                <a:avLst/>
              </a:prstGeom>
              <a:blipFill>
                <a:blip r:embed="rId6"/>
                <a:stretch>
                  <a:fillRect l="-1245" t="-1493" r="-415" b="-19403"/>
                </a:stretch>
              </a:blipFill>
            </p:spPr>
            <p:txBody>
              <a:bodyPr/>
              <a:lstStyle/>
              <a:p>
                <a:r>
                  <a:rPr lang="zh-TW" altLang="en-US">
                    <a:noFill/>
                  </a:rPr>
                  <a:t> </a:t>
                </a:r>
              </a:p>
            </p:txBody>
          </p:sp>
        </mc:Fallback>
      </mc:AlternateContent>
      <p:sp>
        <p:nvSpPr>
          <p:cNvPr id="8" name="文字方塊 7">
            <a:extLst>
              <a:ext uri="{FF2B5EF4-FFF2-40B4-BE49-F238E27FC236}">
                <a16:creationId xmlns:a16="http://schemas.microsoft.com/office/drawing/2014/main" id="{71B9CDF2-413D-4209-AC1A-6178132EC690}"/>
              </a:ext>
            </a:extLst>
          </p:cNvPr>
          <p:cNvSpPr txBox="1"/>
          <p:nvPr/>
        </p:nvSpPr>
        <p:spPr>
          <a:xfrm>
            <a:off x="8534014" y="5632624"/>
            <a:ext cx="377604" cy="369332"/>
          </a:xfrm>
          <a:prstGeom prst="rect">
            <a:avLst/>
          </a:prstGeom>
          <a:noFill/>
        </p:spPr>
        <p:txBody>
          <a:bodyPr wrap="none" rtlCol="0">
            <a:spAutoFit/>
          </a:bodyPr>
          <a:lstStyle/>
          <a:p>
            <a:r>
              <a:rPr lang="en-US" altLang="zh-TW" dirty="0"/>
              <a:t>vs</a:t>
            </a:r>
            <a:endParaRPr lang="zh-TW" altLang="en-US" dirty="0"/>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9EBC4D8-EDD9-49A6-A5BA-5B0C5A9F8BF5}"/>
                  </a:ext>
                </a:extLst>
              </p:cNvPr>
              <p:cNvSpPr/>
              <p:nvPr/>
            </p:nvSpPr>
            <p:spPr>
              <a:xfrm>
                <a:off x="9161953" y="5446335"/>
                <a:ext cx="2607509" cy="369332"/>
              </a:xfrm>
              <a:prstGeom prst="rect">
                <a:avLst/>
              </a:prstGeom>
            </p:spPr>
            <p:txBody>
              <a:bodyPr wrap="none">
                <a:spAutoFit/>
              </a:bodyPr>
              <a:lstStyle/>
              <a:p>
                <a:r>
                  <a:rPr lang="en-US" altLang="zh-TW" i="0" dirty="0">
                    <a:latin typeface="Calibr ("/>
                  </a:rPr>
                  <a:t>Rotationally-invariant </a:t>
                </a:r>
                <a14:m>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W</m:t>
                        </m:r>
                      </m:e>
                      <m:sub>
                        <m:r>
                          <a:rPr lang="en-US" altLang="zh-TW" b="0" i="0" smtClean="0">
                            <a:latin typeface="Cambria Math" panose="02040503050406030204" pitchFamily="18" charset="0"/>
                          </a:rPr>
                          <m:t>1</m:t>
                        </m:r>
                      </m:sub>
                    </m:sSub>
                  </m:oMath>
                </a14:m>
                <a:endParaRPr lang="en-US" altLang="zh-TW" i="0" dirty="0">
                  <a:latin typeface="Calibr ("/>
                </a:endParaRPr>
              </a:p>
            </p:txBody>
          </p:sp>
        </mc:Choice>
        <mc:Fallback xmlns="">
          <p:sp>
            <p:nvSpPr>
              <p:cNvPr id="9" name="矩形 8">
                <a:extLst>
                  <a:ext uri="{FF2B5EF4-FFF2-40B4-BE49-F238E27FC236}">
                    <a16:creationId xmlns:a16="http://schemas.microsoft.com/office/drawing/2014/main" id="{D9EBC4D8-EDD9-49A6-A5BA-5B0C5A9F8BF5}"/>
                  </a:ext>
                </a:extLst>
              </p:cNvPr>
              <p:cNvSpPr>
                <a:spLocks noRot="1" noChangeAspect="1" noMove="1" noResize="1" noEditPoints="1" noAdjustHandles="1" noChangeArrowheads="1" noChangeShapeType="1" noTextEdit="1"/>
              </p:cNvSpPr>
              <p:nvPr/>
            </p:nvSpPr>
            <p:spPr>
              <a:xfrm>
                <a:off x="9161953" y="5446335"/>
                <a:ext cx="2607509" cy="369332"/>
              </a:xfrm>
              <a:prstGeom prst="rect">
                <a:avLst/>
              </a:prstGeom>
              <a:blipFill>
                <a:blip r:embed="rId7"/>
                <a:stretch>
                  <a:fillRect l="-2103"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1B5C3388-E02D-4755-B3A0-33D00227F29A}"/>
                  </a:ext>
                </a:extLst>
              </p:cNvPr>
              <p:cNvSpPr txBox="1"/>
              <p:nvPr/>
            </p:nvSpPr>
            <p:spPr>
              <a:xfrm>
                <a:off x="9005887" y="5892908"/>
                <a:ext cx="3022815" cy="406073"/>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m:rPr>
                              <m:sty m:val="p"/>
                            </m:rPr>
                            <a:rPr lang="en-US" altLang="zh-TW" b="0" i="0" smtClean="0">
                              <a:latin typeface="Cambria Math" panose="02040503050406030204" pitchFamily="18" charset="0"/>
                            </a:rPr>
                            <m:t>W</m:t>
                          </m:r>
                        </m:e>
                        <m:sub>
                          <m:r>
                            <a:rPr lang="en-US" altLang="zh-TW" b="0" i="0" smtClean="0">
                              <a:latin typeface="Cambria Math" panose="02040503050406030204" pitchFamily="18" charset="0"/>
                            </a:rPr>
                            <m:t>2</m:t>
                          </m:r>
                        </m:sub>
                        <m:sup>
                          <m:r>
                            <m:rPr>
                              <m:sty m:val="p"/>
                            </m:rPr>
                            <a:rPr lang="en-US" altLang="zh-TW" b="0" i="0" smtClean="0">
                              <a:latin typeface="Cambria Math" panose="02040503050406030204" pitchFamily="18" charset="0"/>
                            </a:rPr>
                            <m:t>R</m:t>
                          </m:r>
                        </m:sup>
                      </m:sSubSup>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r>
                        <a:rPr lang="en-US" altLang="zh-TW" b="0" i="0" smtClean="0">
                          <a:latin typeface="Cambria Math" panose="02040503050406030204" pitchFamily="18" charset="0"/>
                        </a:rPr>
                        <m:t>=</m:t>
                      </m:r>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𝑅</m:t>
                          </m:r>
                          <m:r>
                            <a:rPr lang="en-US" altLang="zh-TW" b="0" i="1" smtClean="0">
                              <a:latin typeface="Cambria Math" panose="02040503050406030204" pitchFamily="18" charset="0"/>
                            </a:rPr>
                            <m:t>∈</m:t>
                          </m:r>
                          <m:r>
                            <a:rPr lang="en-US" altLang="zh-TW" b="0" i="1" smtClean="0">
                              <a:latin typeface="Cambria Math" panose="02040503050406030204" pitchFamily="18" charset="0"/>
                            </a:rPr>
                            <m:t>𝑆𝑂</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2</m:t>
                              </m:r>
                            </m:e>
                          </m:d>
                        </m:lim>
                      </m:limLow>
                      <m:r>
                        <a:rPr lang="en-US" altLang="zh-TW" b="0" i="1" smtClean="0">
                          <a:latin typeface="Cambria Math" panose="02040503050406030204" pitchFamily="18" charset="0"/>
                        </a:rPr>
                        <m:t>𝑊</m:t>
                      </m:r>
                      <m:d>
                        <m:dPr>
                          <m:ctrlPr>
                            <a:rPr lang="en-US" altLang="zh-TW" b="0" i="1" smtClean="0">
                              <a:latin typeface="Cambria Math" panose="02040503050406030204" pitchFamily="18" charset="0"/>
                            </a:rPr>
                          </m:ctrlPr>
                        </m:dPr>
                        <m:e>
                          <m:sSub>
                            <m:sSubPr>
                              <m:ctrlPr>
                                <a:rPr lang="en-US" altLang="zh-TW" i="1">
                                  <a:latin typeface="Cambria Math" panose="02040503050406030204" pitchFamily="18" charset="0"/>
                                </a:rPr>
                              </m:ctrlPr>
                            </m:sSubPr>
                            <m:e>
                              <m:r>
                                <a:rPr lang="en-US" altLang="zh-TW" i="1">
                                  <a:latin typeface="Cambria Math" panose="02040503050406030204" pitchFamily="18" charset="0"/>
                                </a:rPr>
                                <m:t>𝐼</m:t>
                              </m:r>
                            </m:e>
                            <m:sub>
                              <m:r>
                                <a:rPr lang="en-US" altLang="zh-TW" i="1">
                                  <a:latin typeface="Cambria Math" panose="02040503050406030204" pitchFamily="18" charset="0"/>
                                </a:rPr>
                                <m:t>1</m:t>
                              </m:r>
                            </m:sub>
                          </m:sSub>
                          <m:r>
                            <a:rPr lang="en-US" altLang="zh-TW" i="1">
                              <a:latin typeface="Cambria Math" panose="02040503050406030204" pitchFamily="18" charset="0"/>
                            </a:rPr>
                            <m:t>,</m:t>
                          </m:r>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𝑅</m:t>
                              </m:r>
                              <m:r>
                                <a:rPr lang="en-US" altLang="zh-TW" i="1">
                                  <a:latin typeface="Cambria Math" panose="02040503050406030204" pitchFamily="18" charset="0"/>
                                </a:rPr>
                                <m:t>𝐼</m:t>
                              </m:r>
                            </m:e>
                            <m:sub>
                              <m:r>
                                <a:rPr lang="en-US" altLang="zh-TW" i="1">
                                  <a:latin typeface="Cambria Math" panose="02040503050406030204" pitchFamily="18" charset="0"/>
                                </a:rPr>
                                <m:t>2</m:t>
                              </m:r>
                            </m:sub>
                          </m:sSub>
                        </m:e>
                      </m:d>
                    </m:oMath>
                  </m:oMathPara>
                </a14:m>
                <a:endParaRPr lang="en-US" altLang="zh-TW" b="0" dirty="0"/>
              </a:p>
            </p:txBody>
          </p:sp>
        </mc:Choice>
        <mc:Fallback xmlns="">
          <p:sp>
            <p:nvSpPr>
              <p:cNvPr id="10" name="文字方塊 9">
                <a:extLst>
                  <a:ext uri="{FF2B5EF4-FFF2-40B4-BE49-F238E27FC236}">
                    <a16:creationId xmlns:a16="http://schemas.microsoft.com/office/drawing/2014/main" id="{1B5C3388-E02D-4755-B3A0-33D00227F29A}"/>
                  </a:ext>
                </a:extLst>
              </p:cNvPr>
              <p:cNvSpPr txBox="1">
                <a:spLocks noRot="1" noChangeAspect="1" noMove="1" noResize="1" noEditPoints="1" noAdjustHandles="1" noChangeArrowheads="1" noChangeShapeType="1" noTextEdit="1"/>
              </p:cNvSpPr>
              <p:nvPr/>
            </p:nvSpPr>
            <p:spPr>
              <a:xfrm>
                <a:off x="9005887" y="5892908"/>
                <a:ext cx="3022815" cy="406073"/>
              </a:xfrm>
              <a:prstGeom prst="rect">
                <a:avLst/>
              </a:prstGeom>
              <a:blipFill>
                <a:blip r:embed="rId8"/>
                <a:stretch>
                  <a:fillRect l="-1210" t="-1515" b="-60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80362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8ADC9F-470E-4216-9885-4F417E9E2C5F}"/>
              </a:ext>
            </a:extLst>
          </p:cNvPr>
          <p:cNvSpPr>
            <a:spLocks noGrp="1"/>
          </p:cNvSpPr>
          <p:nvPr>
            <p:ph type="title"/>
          </p:nvPr>
        </p:nvSpPr>
        <p:spPr/>
        <p:txBody>
          <a:bodyPr/>
          <a:lstStyle/>
          <a:p>
            <a:r>
              <a:rPr lang="en-US" altLang="zh-TW" dirty="0"/>
              <a:t>Experimental results: dataset</a:t>
            </a:r>
            <a:endParaRPr lang="zh-TW" altLang="en-US" dirty="0"/>
          </a:p>
        </p:txBody>
      </p:sp>
      <p:pic>
        <p:nvPicPr>
          <p:cNvPr id="4" name="圖片 3">
            <a:extLst>
              <a:ext uri="{FF2B5EF4-FFF2-40B4-BE49-F238E27FC236}">
                <a16:creationId xmlns:a16="http://schemas.microsoft.com/office/drawing/2014/main" id="{5D75DCE1-9C9B-4350-B3B4-DA72F5AD4F82}"/>
              </a:ext>
            </a:extLst>
          </p:cNvPr>
          <p:cNvPicPr>
            <a:picLocks noChangeAspect="1"/>
          </p:cNvPicPr>
          <p:nvPr/>
        </p:nvPicPr>
        <p:blipFill>
          <a:blip r:embed="rId3"/>
          <a:stretch>
            <a:fillRect/>
          </a:stretch>
        </p:blipFill>
        <p:spPr>
          <a:xfrm>
            <a:off x="1103998" y="1780824"/>
            <a:ext cx="9810750" cy="4143375"/>
          </a:xfrm>
          <a:prstGeom prst="rect">
            <a:avLst/>
          </a:prstGeom>
        </p:spPr>
      </p:pic>
    </p:spTree>
    <p:extLst>
      <p:ext uri="{BB962C8B-B14F-4D97-AF65-F5344CB8AC3E}">
        <p14:creationId xmlns:p14="http://schemas.microsoft.com/office/powerpoint/2010/main" val="4170927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8ADC9F-470E-4216-9885-4F417E9E2C5F}"/>
              </a:ext>
            </a:extLst>
          </p:cNvPr>
          <p:cNvSpPr>
            <a:spLocks noGrp="1"/>
          </p:cNvSpPr>
          <p:nvPr>
            <p:ph type="title"/>
          </p:nvPr>
        </p:nvSpPr>
        <p:spPr/>
        <p:txBody>
          <a:bodyPr/>
          <a:lstStyle/>
          <a:p>
            <a:r>
              <a:rPr lang="en-US" altLang="zh-TW" dirty="0"/>
              <a:t>Experimental results</a:t>
            </a:r>
            <a:endParaRPr lang="zh-TW" altLang="en-US" dirty="0"/>
          </a:p>
        </p:txBody>
      </p:sp>
      <p:pic>
        <p:nvPicPr>
          <p:cNvPr id="3" name="圖片 2">
            <a:extLst>
              <a:ext uri="{FF2B5EF4-FFF2-40B4-BE49-F238E27FC236}">
                <a16:creationId xmlns:a16="http://schemas.microsoft.com/office/drawing/2014/main" id="{3909FF4F-7339-4D5B-9809-FC89D6FD22B2}"/>
              </a:ext>
            </a:extLst>
          </p:cNvPr>
          <p:cNvPicPr>
            <a:picLocks noChangeAspect="1"/>
          </p:cNvPicPr>
          <p:nvPr/>
        </p:nvPicPr>
        <p:blipFill>
          <a:blip r:embed="rId3"/>
          <a:stretch>
            <a:fillRect/>
          </a:stretch>
        </p:blipFill>
        <p:spPr>
          <a:xfrm>
            <a:off x="1162050" y="2305902"/>
            <a:ext cx="9867900" cy="3324225"/>
          </a:xfrm>
          <a:prstGeom prst="rect">
            <a:avLst/>
          </a:prstGeom>
        </p:spPr>
      </p:pic>
    </p:spTree>
    <p:extLst>
      <p:ext uri="{BB962C8B-B14F-4D97-AF65-F5344CB8AC3E}">
        <p14:creationId xmlns:p14="http://schemas.microsoft.com/office/powerpoint/2010/main" val="1535292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8ADC9F-470E-4216-9885-4F417E9E2C5F}"/>
              </a:ext>
            </a:extLst>
          </p:cNvPr>
          <p:cNvSpPr>
            <a:spLocks noGrp="1"/>
          </p:cNvSpPr>
          <p:nvPr>
            <p:ph type="title"/>
          </p:nvPr>
        </p:nvSpPr>
        <p:spPr/>
        <p:txBody>
          <a:bodyPr/>
          <a:lstStyle/>
          <a:p>
            <a:r>
              <a:rPr lang="en-US" altLang="zh-TW" dirty="0"/>
              <a:t>Experimental results</a:t>
            </a:r>
            <a:endParaRPr lang="zh-TW" altLang="en-US" dirty="0"/>
          </a:p>
        </p:txBody>
      </p:sp>
      <p:pic>
        <p:nvPicPr>
          <p:cNvPr id="4" name="圖片 3">
            <a:extLst>
              <a:ext uri="{FF2B5EF4-FFF2-40B4-BE49-F238E27FC236}">
                <a16:creationId xmlns:a16="http://schemas.microsoft.com/office/drawing/2014/main" id="{9FEAE228-9E89-4385-B418-C95814944BB5}"/>
              </a:ext>
            </a:extLst>
          </p:cNvPr>
          <p:cNvPicPr>
            <a:picLocks noChangeAspect="1"/>
          </p:cNvPicPr>
          <p:nvPr/>
        </p:nvPicPr>
        <p:blipFill>
          <a:blip r:embed="rId3"/>
          <a:stretch>
            <a:fillRect/>
          </a:stretch>
        </p:blipFill>
        <p:spPr>
          <a:xfrm>
            <a:off x="2107933" y="1389323"/>
            <a:ext cx="7403439" cy="5348361"/>
          </a:xfrm>
          <a:prstGeom prst="rect">
            <a:avLst/>
          </a:prstGeom>
        </p:spPr>
      </p:pic>
    </p:spTree>
    <p:extLst>
      <p:ext uri="{BB962C8B-B14F-4D97-AF65-F5344CB8AC3E}">
        <p14:creationId xmlns:p14="http://schemas.microsoft.com/office/powerpoint/2010/main" val="476725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279AFA-454E-407B-8830-F2AE8F1212AF}"/>
              </a:ext>
            </a:extLst>
          </p:cNvPr>
          <p:cNvSpPr>
            <a:spLocks noGrp="1"/>
          </p:cNvSpPr>
          <p:nvPr>
            <p:ph type="title"/>
          </p:nvPr>
        </p:nvSpPr>
        <p:spPr/>
        <p:txBody>
          <a:bodyPr/>
          <a:lstStyle/>
          <a:p>
            <a:r>
              <a:rPr lang="en-US" altLang="zh-TW" dirty="0"/>
              <a:t>Outline</a:t>
            </a:r>
            <a:endParaRPr lang="zh-TW" altLang="en-US" dirty="0"/>
          </a:p>
        </p:txBody>
      </p:sp>
      <p:sp>
        <p:nvSpPr>
          <p:cNvPr id="3" name="內容版面配置區 2">
            <a:extLst>
              <a:ext uri="{FF2B5EF4-FFF2-40B4-BE49-F238E27FC236}">
                <a16:creationId xmlns:a16="http://schemas.microsoft.com/office/drawing/2014/main" id="{068694EA-DE8B-4C1B-B9BB-A6DB70ACBB8F}"/>
              </a:ext>
            </a:extLst>
          </p:cNvPr>
          <p:cNvSpPr>
            <a:spLocks noGrp="1"/>
          </p:cNvSpPr>
          <p:nvPr>
            <p:ph idx="1"/>
          </p:nvPr>
        </p:nvSpPr>
        <p:spPr/>
        <p:txBody>
          <a:bodyPr/>
          <a:lstStyle/>
          <a:p>
            <a:r>
              <a:rPr lang="en-US" altLang="zh-TW" dirty="0"/>
              <a:t>K-mean algorithm</a:t>
            </a:r>
          </a:p>
          <a:p>
            <a:r>
              <a:rPr lang="en-US" altLang="zh-TW" dirty="0"/>
              <a:t>Distance function</a:t>
            </a:r>
          </a:p>
          <a:p>
            <a:pPr lvl="1"/>
            <a:r>
              <a:rPr lang="en-US" altLang="zh-TW" dirty="0"/>
              <a:t>Rotationally-invariant Euclidean distance</a:t>
            </a:r>
          </a:p>
          <a:p>
            <a:r>
              <a:rPr lang="en-US" altLang="zh-TW" dirty="0"/>
              <a:t>Wasserstein distance introduction</a:t>
            </a:r>
          </a:p>
          <a:p>
            <a:r>
              <a:rPr lang="en-US" altLang="zh-TW" dirty="0"/>
              <a:t>Wavelet Wasserstein distance</a:t>
            </a:r>
          </a:p>
          <a:p>
            <a:r>
              <a:rPr lang="en-US" altLang="zh-TW" dirty="0"/>
              <a:t>Experimental results</a:t>
            </a:r>
          </a:p>
          <a:p>
            <a:endParaRPr lang="zh-TW" altLang="en-US" dirty="0"/>
          </a:p>
        </p:txBody>
      </p:sp>
    </p:spTree>
    <p:extLst>
      <p:ext uri="{BB962C8B-B14F-4D97-AF65-F5344CB8AC3E}">
        <p14:creationId xmlns:p14="http://schemas.microsoft.com/office/powerpoint/2010/main" val="3902550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E3C27A2-32A4-4278-814F-235377CD6354}"/>
              </a:ext>
            </a:extLst>
          </p:cNvPr>
          <p:cNvSpPr>
            <a:spLocks noGrp="1"/>
          </p:cNvSpPr>
          <p:nvPr>
            <p:ph type="title"/>
          </p:nvPr>
        </p:nvSpPr>
        <p:spPr/>
        <p:txBody>
          <a:bodyPr/>
          <a:lstStyle/>
          <a:p>
            <a:r>
              <a:rPr lang="en-US" altLang="zh-TW" dirty="0"/>
              <a:t>My opinion</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389CB2FA-4DB9-4E64-BE1E-1F7CAB87A000}"/>
                  </a:ext>
                </a:extLst>
              </p:cNvPr>
              <p:cNvSpPr txBox="1"/>
              <p:nvPr/>
            </p:nvSpPr>
            <p:spPr>
              <a:xfrm>
                <a:off x="838199" y="2095372"/>
                <a:ext cx="2664383" cy="5375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𝑑𝑊</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r>
                                    <a:rPr lang="en-US" altLang="zh-TW" i="1">
                                      <a:latin typeface="Cambria Math" panose="02040503050406030204" pitchFamily="18" charset="0"/>
                                    </a:rPr>
                                    <m:t>𝑅</m:t>
                                  </m:r>
                                  <m:r>
                                    <a:rPr lang="en-US" altLang="zh-TW" i="1">
                                      <a:latin typeface="Cambria Math" panose="02040503050406030204" pitchFamily="18" charset="0"/>
                                    </a:rPr>
                                    <m:t>+</m:t>
                                  </m:r>
                                  <m:r>
                                    <a:rPr lang="en-US" altLang="zh-TW" i="1">
                                      <a:latin typeface="Cambria Math" panose="02040503050406030204" pitchFamily="18" charset="0"/>
                                    </a:rPr>
                                    <m:t>𝜃</m:t>
                                  </m:r>
                                  <m:r>
                                    <m:rPr>
                                      <m:nor/>
                                    </m:rPr>
                                    <a:rPr lang="zh-TW" altLang="en-US" dirty="0"/>
                                    <m:t> </m:t>
                                  </m:r>
                                </m:e>
                              </m:d>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𝑠h𝑖𝑓𝑡</m:t>
                              </m:r>
                            </m:e>
                          </m:d>
                        </m:num>
                        <m:den>
                          <m:r>
                            <a:rPr lang="en-US" altLang="zh-TW" b="0" i="1" smtClean="0">
                              <a:latin typeface="Cambria Math" panose="02040503050406030204" pitchFamily="18" charset="0"/>
                            </a:rPr>
                            <m:t>𝑑</m:t>
                          </m:r>
                          <m:r>
                            <a:rPr lang="en-US" altLang="zh-TW" i="1" smtClean="0">
                              <a:latin typeface="Cambria Math" panose="02040503050406030204" pitchFamily="18" charset="0"/>
                            </a:rPr>
                            <m:t>𝜃</m:t>
                          </m:r>
                        </m:den>
                      </m:f>
                    </m:oMath>
                  </m:oMathPara>
                </a14:m>
                <a:endParaRPr lang="zh-TW" altLang="en-US" dirty="0"/>
              </a:p>
            </p:txBody>
          </p:sp>
        </mc:Choice>
        <mc:Fallback xmlns="">
          <p:sp>
            <p:nvSpPr>
              <p:cNvPr id="4" name="文字方塊 3">
                <a:extLst>
                  <a:ext uri="{FF2B5EF4-FFF2-40B4-BE49-F238E27FC236}">
                    <a16:creationId xmlns:a16="http://schemas.microsoft.com/office/drawing/2014/main" id="{389CB2FA-4DB9-4E64-BE1E-1F7CAB87A000}"/>
                  </a:ext>
                </a:extLst>
              </p:cNvPr>
              <p:cNvSpPr txBox="1">
                <a:spLocks noRot="1" noChangeAspect="1" noMove="1" noResize="1" noEditPoints="1" noAdjustHandles="1" noChangeArrowheads="1" noChangeShapeType="1" noTextEdit="1"/>
              </p:cNvSpPr>
              <p:nvPr/>
            </p:nvSpPr>
            <p:spPr>
              <a:xfrm>
                <a:off x="838199" y="2095372"/>
                <a:ext cx="2664383" cy="537583"/>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B1ABAD6-C6C7-4C74-8225-A86AF46D737C}"/>
                  </a:ext>
                </a:extLst>
              </p:cNvPr>
              <p:cNvSpPr txBox="1"/>
              <p:nvPr/>
            </p:nvSpPr>
            <p:spPr>
              <a:xfrm>
                <a:off x="838199" y="2735981"/>
                <a:ext cx="2014333" cy="5861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𝑑𝑊</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𝑅</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𝑠h𝑖𝑓𝑡</m:t>
                              </m:r>
                            </m:e>
                          </m:d>
                        </m:num>
                        <m:den>
                          <m:r>
                            <a:rPr lang="en-US" altLang="zh-TW" b="0" i="1" smtClean="0">
                              <a:latin typeface="Cambria Math" panose="02040503050406030204" pitchFamily="18" charset="0"/>
                            </a:rPr>
                            <m:t>𝑑</m:t>
                          </m:r>
                          <m:r>
                            <a:rPr lang="en-US" altLang="zh-TW" b="0" i="1" smtClean="0">
                              <a:latin typeface="Cambria Math" panose="02040503050406030204" pitchFamily="18" charset="0"/>
                            </a:rPr>
                            <m:t> </m:t>
                          </m:r>
                          <m:r>
                            <a:rPr lang="en-US" altLang="zh-TW" b="0" i="1" smtClean="0">
                              <a:latin typeface="Cambria Math" panose="02040503050406030204" pitchFamily="18" charset="0"/>
                            </a:rPr>
                            <m:t>𝑠h𝑖𝑓𝑡</m:t>
                          </m:r>
                        </m:den>
                      </m:f>
                    </m:oMath>
                  </m:oMathPara>
                </a14:m>
                <a:endParaRPr lang="zh-TW" altLang="en-US" dirty="0"/>
              </a:p>
            </p:txBody>
          </p:sp>
        </mc:Choice>
        <mc:Fallback xmlns="">
          <p:sp>
            <p:nvSpPr>
              <p:cNvPr id="5" name="文字方塊 4">
                <a:extLst>
                  <a:ext uri="{FF2B5EF4-FFF2-40B4-BE49-F238E27FC236}">
                    <a16:creationId xmlns:a16="http://schemas.microsoft.com/office/drawing/2014/main" id="{FB1ABAD6-C6C7-4C74-8225-A86AF46D737C}"/>
                  </a:ext>
                </a:extLst>
              </p:cNvPr>
              <p:cNvSpPr txBox="1">
                <a:spLocks noRot="1" noChangeAspect="1" noMove="1" noResize="1" noEditPoints="1" noAdjustHandles="1" noChangeArrowheads="1" noChangeShapeType="1" noTextEdit="1"/>
              </p:cNvSpPr>
              <p:nvPr/>
            </p:nvSpPr>
            <p:spPr>
              <a:xfrm>
                <a:off x="838199" y="2735981"/>
                <a:ext cx="2014333" cy="586122"/>
              </a:xfrm>
              <a:prstGeom prst="rect">
                <a:avLst/>
              </a:prstGeom>
              <a:blipFill>
                <a:blip r:embed="rId4"/>
                <a:stretch>
                  <a:fillRect/>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A386687F-C158-465C-A151-EDADDE3B0224}"/>
              </a:ext>
            </a:extLst>
          </p:cNvPr>
          <p:cNvSpPr txBox="1"/>
          <p:nvPr/>
        </p:nvSpPr>
        <p:spPr>
          <a:xfrm>
            <a:off x="838199" y="1593796"/>
            <a:ext cx="3778278" cy="369332"/>
          </a:xfrm>
          <a:prstGeom prst="rect">
            <a:avLst/>
          </a:prstGeom>
          <a:noFill/>
        </p:spPr>
        <p:txBody>
          <a:bodyPr wrap="none" rtlCol="0">
            <a:spAutoFit/>
          </a:bodyPr>
          <a:lstStyle/>
          <a:p>
            <a:r>
              <a:rPr lang="en-US" altLang="zh-TW" dirty="0"/>
              <a:t>After finishing clustering. We can use </a:t>
            </a:r>
            <a:endParaRPr lang="zh-TW" altLang="en-US" dirty="0"/>
          </a:p>
        </p:txBody>
      </p:sp>
      <p:cxnSp>
        <p:nvCxnSpPr>
          <p:cNvPr id="9" name="直線單箭頭接點 8">
            <a:extLst>
              <a:ext uri="{FF2B5EF4-FFF2-40B4-BE49-F238E27FC236}">
                <a16:creationId xmlns:a16="http://schemas.microsoft.com/office/drawing/2014/main" id="{B634613D-617F-445A-BF45-6C26801B9D3E}"/>
              </a:ext>
            </a:extLst>
          </p:cNvPr>
          <p:cNvCxnSpPr>
            <a:cxnSpLocks/>
          </p:cNvCxnSpPr>
          <p:nvPr/>
        </p:nvCxnSpPr>
        <p:spPr>
          <a:xfrm flipV="1">
            <a:off x="500085" y="5099741"/>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6A965E08-5792-43BC-A4EA-E0764B6B3885}"/>
              </a:ext>
            </a:extLst>
          </p:cNvPr>
          <p:cNvCxnSpPr>
            <a:cxnSpLocks/>
          </p:cNvCxnSpPr>
          <p:nvPr/>
        </p:nvCxnSpPr>
        <p:spPr>
          <a:xfrm flipV="1">
            <a:off x="1951873" y="4052683"/>
            <a:ext cx="0" cy="2289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橢圓 10">
            <a:extLst>
              <a:ext uri="{FF2B5EF4-FFF2-40B4-BE49-F238E27FC236}">
                <a16:creationId xmlns:a16="http://schemas.microsoft.com/office/drawing/2014/main" id="{75A6105F-E65E-409D-8EF5-96C00541355D}"/>
              </a:ext>
            </a:extLst>
          </p:cNvPr>
          <p:cNvSpPr/>
          <p:nvPr/>
        </p:nvSpPr>
        <p:spPr>
          <a:xfrm rot="2311042">
            <a:off x="2149129" y="4212062"/>
            <a:ext cx="268661" cy="100817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id="{ED4FCA6C-DEF2-468F-860E-6AEC99EB6DD3}"/>
              </a:ext>
            </a:extLst>
          </p:cNvPr>
          <p:cNvSpPr/>
          <p:nvPr/>
        </p:nvSpPr>
        <p:spPr>
          <a:xfrm rot="1532268">
            <a:off x="2067232" y="4162248"/>
            <a:ext cx="268661" cy="100817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 name="接點: 弧形 13">
            <a:extLst>
              <a:ext uri="{FF2B5EF4-FFF2-40B4-BE49-F238E27FC236}">
                <a16:creationId xmlns:a16="http://schemas.microsoft.com/office/drawing/2014/main" id="{0D013CB7-BE05-4773-86A5-27988E580AB7}"/>
              </a:ext>
            </a:extLst>
          </p:cNvPr>
          <p:cNvCxnSpPr>
            <a:cxnSpLocks/>
          </p:cNvCxnSpPr>
          <p:nvPr/>
        </p:nvCxnSpPr>
        <p:spPr>
          <a:xfrm>
            <a:off x="2197584" y="4542802"/>
            <a:ext cx="167640" cy="13716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E7CE9E23-FB08-4614-ADC9-5268FBFFD988}"/>
                  </a:ext>
                </a:extLst>
              </p:cNvPr>
              <p:cNvSpPr txBox="1"/>
              <p:nvPr/>
            </p:nvSpPr>
            <p:spPr>
              <a:xfrm>
                <a:off x="2164852" y="4288073"/>
                <a:ext cx="3741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𝜃</m:t>
                      </m:r>
                    </m:oMath>
                  </m:oMathPara>
                </a14:m>
                <a:endParaRPr lang="zh-TW" altLang="en-US" dirty="0"/>
              </a:p>
            </p:txBody>
          </p:sp>
        </mc:Choice>
        <mc:Fallback xmlns="">
          <p:sp>
            <p:nvSpPr>
              <p:cNvPr id="18" name="文字方塊 17">
                <a:extLst>
                  <a:ext uri="{FF2B5EF4-FFF2-40B4-BE49-F238E27FC236}">
                    <a16:creationId xmlns:a16="http://schemas.microsoft.com/office/drawing/2014/main" id="{E7CE9E23-FB08-4614-ADC9-5268FBFFD988}"/>
                  </a:ext>
                </a:extLst>
              </p:cNvPr>
              <p:cNvSpPr txBox="1">
                <a:spLocks noRot="1" noChangeAspect="1" noMove="1" noResize="1" noEditPoints="1" noAdjustHandles="1" noChangeArrowheads="1" noChangeShapeType="1" noTextEdit="1"/>
              </p:cNvSpPr>
              <p:nvPr/>
            </p:nvSpPr>
            <p:spPr>
              <a:xfrm>
                <a:off x="2164852" y="4288073"/>
                <a:ext cx="374141" cy="369332"/>
              </a:xfrm>
              <a:prstGeom prst="rect">
                <a:avLst/>
              </a:prstGeom>
              <a:blipFill>
                <a:blip r:embed="rId5"/>
                <a:stretch>
                  <a:fillRect/>
                </a:stretch>
              </a:blipFill>
            </p:spPr>
            <p:txBody>
              <a:bodyPr/>
              <a:lstStyle/>
              <a:p>
                <a:r>
                  <a:rPr lang="zh-TW" altLang="en-US">
                    <a:noFill/>
                  </a:rPr>
                  <a:t> </a:t>
                </a:r>
              </a:p>
            </p:txBody>
          </p:sp>
        </mc:Fallback>
      </mc:AlternateContent>
      <p:sp>
        <p:nvSpPr>
          <p:cNvPr id="22" name="文字方塊 21">
            <a:extLst>
              <a:ext uri="{FF2B5EF4-FFF2-40B4-BE49-F238E27FC236}">
                <a16:creationId xmlns:a16="http://schemas.microsoft.com/office/drawing/2014/main" id="{6AFC8B96-1D46-46F2-9C47-B1830832E86B}"/>
              </a:ext>
            </a:extLst>
          </p:cNvPr>
          <p:cNvSpPr txBox="1"/>
          <p:nvPr/>
        </p:nvSpPr>
        <p:spPr>
          <a:xfrm>
            <a:off x="838199" y="3502727"/>
            <a:ext cx="4498347" cy="369332"/>
          </a:xfrm>
          <a:prstGeom prst="rect">
            <a:avLst/>
          </a:prstGeom>
          <a:noFill/>
        </p:spPr>
        <p:txBody>
          <a:bodyPr wrap="none" rtlCol="0">
            <a:spAutoFit/>
          </a:bodyPr>
          <a:lstStyle/>
          <a:p>
            <a:r>
              <a:rPr lang="en-US" altLang="zh-TW" dirty="0"/>
              <a:t>to once again align the image more accurately.</a:t>
            </a:r>
            <a:endParaRPr lang="zh-TW" altLang="en-US" dirty="0"/>
          </a:p>
        </p:txBody>
      </p:sp>
      <p:pic>
        <p:nvPicPr>
          <p:cNvPr id="23" name="圖片 22">
            <a:extLst>
              <a:ext uri="{FF2B5EF4-FFF2-40B4-BE49-F238E27FC236}">
                <a16:creationId xmlns:a16="http://schemas.microsoft.com/office/drawing/2014/main" id="{2AFC678A-4048-47FB-87D4-ACDDE854CD58}"/>
              </a:ext>
            </a:extLst>
          </p:cNvPr>
          <p:cNvPicPr>
            <a:picLocks noChangeAspect="1"/>
          </p:cNvPicPr>
          <p:nvPr/>
        </p:nvPicPr>
        <p:blipFill rotWithShape="1">
          <a:blip r:embed="rId6"/>
          <a:srcRect l="-1" r="67518" b="24987"/>
          <a:stretch/>
        </p:blipFill>
        <p:spPr>
          <a:xfrm>
            <a:off x="3748292" y="3932286"/>
            <a:ext cx="3205333" cy="2493596"/>
          </a:xfrm>
          <a:prstGeom prst="rect">
            <a:avLst/>
          </a:prstGeom>
        </p:spPr>
      </p:pic>
      <p:cxnSp>
        <p:nvCxnSpPr>
          <p:cNvPr id="25" name="直線單箭頭接點 24">
            <a:extLst>
              <a:ext uri="{FF2B5EF4-FFF2-40B4-BE49-F238E27FC236}">
                <a16:creationId xmlns:a16="http://schemas.microsoft.com/office/drawing/2014/main" id="{BFA1A586-CA9B-48C4-99D1-44039C197B3A}"/>
              </a:ext>
            </a:extLst>
          </p:cNvPr>
          <p:cNvCxnSpPr/>
          <p:nvPr/>
        </p:nvCxnSpPr>
        <p:spPr>
          <a:xfrm>
            <a:off x="4130040" y="5308600"/>
            <a:ext cx="243840" cy="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68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B0E5D1F-2E32-4033-BC32-B3D501D0C174}"/>
              </a:ext>
            </a:extLst>
          </p:cNvPr>
          <p:cNvSpPr>
            <a:spLocks noGrp="1"/>
          </p:cNvSpPr>
          <p:nvPr>
            <p:ph type="title"/>
          </p:nvPr>
        </p:nvSpPr>
        <p:spPr/>
        <p:txBody>
          <a:bodyPr/>
          <a:lstStyle/>
          <a:p>
            <a:r>
              <a:rPr lang="en-US" altLang="zh-TW" dirty="0"/>
              <a:t>Thanks!</a:t>
            </a:r>
            <a:endParaRPr lang="zh-TW" altLang="en-US" dirty="0"/>
          </a:p>
        </p:txBody>
      </p:sp>
      <p:sp>
        <p:nvSpPr>
          <p:cNvPr id="3" name="內容版面配置區 2">
            <a:extLst>
              <a:ext uri="{FF2B5EF4-FFF2-40B4-BE49-F238E27FC236}">
                <a16:creationId xmlns:a16="http://schemas.microsoft.com/office/drawing/2014/main" id="{C16D8484-B223-4DE6-8A77-B621EA40211F}"/>
              </a:ext>
            </a:extLst>
          </p:cNvPr>
          <p:cNvSpPr>
            <a:spLocks noGrp="1"/>
          </p:cNvSpPr>
          <p:nvPr>
            <p:ph idx="1"/>
          </p:nvPr>
        </p:nvSpPr>
        <p:spPr/>
        <p:txBody>
          <a:bodyPr/>
          <a:lstStyle/>
          <a:p>
            <a:endParaRPr lang="zh-TW" altLang="en-US"/>
          </a:p>
        </p:txBody>
      </p:sp>
    </p:spTree>
    <p:extLst>
      <p:ext uri="{BB962C8B-B14F-4D97-AF65-F5344CB8AC3E}">
        <p14:creationId xmlns:p14="http://schemas.microsoft.com/office/powerpoint/2010/main" val="156644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1616C4-18CD-4207-83CB-E1C89D98238F}"/>
              </a:ext>
            </a:extLst>
          </p:cNvPr>
          <p:cNvSpPr>
            <a:spLocks noGrp="1"/>
          </p:cNvSpPr>
          <p:nvPr>
            <p:ph type="title"/>
          </p:nvPr>
        </p:nvSpPr>
        <p:spPr/>
        <p:txBody>
          <a:bodyPr/>
          <a:lstStyle/>
          <a:p>
            <a:r>
              <a:rPr lang="en-US" altLang="zh-TW" dirty="0"/>
              <a:t>K-mean algorithm</a:t>
            </a:r>
            <a:endParaRPr lang="zh-TW" altLang="en-US" dirty="0"/>
          </a:p>
        </p:txBody>
      </p:sp>
      <p:sp>
        <p:nvSpPr>
          <p:cNvPr id="4" name="矩形 3">
            <a:extLst>
              <a:ext uri="{FF2B5EF4-FFF2-40B4-BE49-F238E27FC236}">
                <a16:creationId xmlns:a16="http://schemas.microsoft.com/office/drawing/2014/main" id="{23B70D40-550D-45E4-A404-D85AF06D1367}"/>
              </a:ext>
            </a:extLst>
          </p:cNvPr>
          <p:cNvSpPr/>
          <p:nvPr/>
        </p:nvSpPr>
        <p:spPr>
          <a:xfrm>
            <a:off x="838200" y="1690688"/>
            <a:ext cx="6096000" cy="369332"/>
          </a:xfrm>
          <a:prstGeom prst="rect">
            <a:avLst/>
          </a:prstGeom>
        </p:spPr>
        <p:txBody>
          <a:bodyPr>
            <a:spAutoFit/>
          </a:bodyPr>
          <a:lstStyle/>
          <a:p>
            <a:r>
              <a:rPr lang="en-US" altLang="zh-TW" b="0" i="0" dirty="0">
                <a:solidFill>
                  <a:srgbClr val="202122"/>
                </a:solidFill>
                <a:effectLst/>
                <a:latin typeface="Arial" panose="020B0604020202020204" pitchFamily="34" charset="0"/>
              </a:rPr>
              <a:t>Given a set of observations (</a:t>
            </a:r>
            <a:r>
              <a:rPr lang="en-US" altLang="zh-TW" b="1" i="0" dirty="0">
                <a:solidFill>
                  <a:srgbClr val="202122"/>
                </a:solidFill>
                <a:effectLst/>
                <a:latin typeface="Arial" panose="020B0604020202020204" pitchFamily="34" charset="0"/>
              </a:rPr>
              <a:t>x</a:t>
            </a:r>
            <a:r>
              <a:rPr lang="en-US" altLang="zh-TW" b="0" i="0" baseline="-25000" dirty="0">
                <a:solidFill>
                  <a:srgbClr val="202122"/>
                </a:solidFill>
                <a:effectLst/>
                <a:latin typeface="Arial" panose="020B0604020202020204" pitchFamily="34" charset="0"/>
              </a:rPr>
              <a:t>1</a:t>
            </a:r>
            <a:r>
              <a:rPr lang="en-US" altLang="zh-TW" b="0" i="0" dirty="0">
                <a:solidFill>
                  <a:srgbClr val="202122"/>
                </a:solidFill>
                <a:effectLst/>
                <a:latin typeface="Arial" panose="020B0604020202020204" pitchFamily="34" charset="0"/>
              </a:rPr>
              <a:t>, </a:t>
            </a:r>
            <a:r>
              <a:rPr lang="en-US" altLang="zh-TW" b="1" i="0" dirty="0">
                <a:solidFill>
                  <a:srgbClr val="202122"/>
                </a:solidFill>
                <a:effectLst/>
                <a:latin typeface="Arial" panose="020B0604020202020204" pitchFamily="34" charset="0"/>
              </a:rPr>
              <a:t>x</a:t>
            </a:r>
            <a:r>
              <a:rPr lang="en-US" altLang="zh-TW" b="0" i="0" baseline="-25000" dirty="0">
                <a:solidFill>
                  <a:srgbClr val="202122"/>
                </a:solidFill>
                <a:effectLst/>
                <a:latin typeface="Arial" panose="020B0604020202020204" pitchFamily="34" charset="0"/>
              </a:rPr>
              <a:t>2</a:t>
            </a:r>
            <a:r>
              <a:rPr lang="en-US" altLang="zh-TW" b="0" i="0" dirty="0">
                <a:solidFill>
                  <a:srgbClr val="202122"/>
                </a:solidFill>
                <a:effectLst/>
                <a:latin typeface="Arial" panose="020B0604020202020204" pitchFamily="34" charset="0"/>
              </a:rPr>
              <a:t>, ..., </a:t>
            </a:r>
            <a:r>
              <a:rPr lang="en-US" altLang="zh-TW" b="1" i="0" dirty="0" err="1">
                <a:solidFill>
                  <a:srgbClr val="202122"/>
                </a:solidFill>
                <a:effectLst/>
                <a:latin typeface="Arial" panose="020B0604020202020204" pitchFamily="34" charset="0"/>
              </a:rPr>
              <a:t>x</a:t>
            </a:r>
            <a:r>
              <a:rPr lang="en-US" altLang="zh-TW" b="0" i="1" baseline="-25000" dirty="0" err="1">
                <a:solidFill>
                  <a:srgbClr val="202122"/>
                </a:solidFill>
                <a:effectLst/>
                <a:latin typeface="Arial" panose="020B0604020202020204" pitchFamily="34" charset="0"/>
              </a:rPr>
              <a:t>n</a:t>
            </a:r>
            <a:r>
              <a:rPr lang="en-US" altLang="zh-TW" b="0" i="0" dirty="0">
                <a:solidFill>
                  <a:srgbClr val="202122"/>
                </a:solidFill>
                <a:effectLst/>
                <a:latin typeface="Arial" panose="020B0604020202020204" pitchFamily="34" charset="0"/>
              </a:rPr>
              <a:t>), </a:t>
            </a:r>
            <a:endParaRPr lang="zh-TW" altLang="en-US" dirty="0"/>
          </a:p>
        </p:txBody>
      </p:sp>
      <p:sp>
        <p:nvSpPr>
          <p:cNvPr id="5" name="矩形 4">
            <a:extLst>
              <a:ext uri="{FF2B5EF4-FFF2-40B4-BE49-F238E27FC236}">
                <a16:creationId xmlns:a16="http://schemas.microsoft.com/office/drawing/2014/main" id="{B411111E-D706-4907-9136-C0379C3C2AD3}"/>
              </a:ext>
            </a:extLst>
          </p:cNvPr>
          <p:cNvSpPr/>
          <p:nvPr/>
        </p:nvSpPr>
        <p:spPr>
          <a:xfrm>
            <a:off x="838200" y="1984605"/>
            <a:ext cx="6096000" cy="369332"/>
          </a:xfrm>
          <a:prstGeom prst="rect">
            <a:avLst/>
          </a:prstGeom>
        </p:spPr>
        <p:txBody>
          <a:bodyPr>
            <a:spAutoFit/>
          </a:bodyPr>
          <a:lstStyle/>
          <a:p>
            <a:r>
              <a:rPr lang="en-US" altLang="zh-TW" b="0" i="0" dirty="0">
                <a:solidFill>
                  <a:srgbClr val="202122"/>
                </a:solidFill>
                <a:effectLst/>
                <a:latin typeface="Arial" panose="020B0604020202020204" pitchFamily="34" charset="0"/>
              </a:rPr>
              <a:t>where each observation is a </a:t>
            </a:r>
            <a:endParaRPr lang="zh-TW" altLang="en-US" dirty="0"/>
          </a:p>
        </p:txBody>
      </p:sp>
      <p:sp>
        <p:nvSpPr>
          <p:cNvPr id="6" name="矩形 5">
            <a:extLst>
              <a:ext uri="{FF2B5EF4-FFF2-40B4-BE49-F238E27FC236}">
                <a16:creationId xmlns:a16="http://schemas.microsoft.com/office/drawing/2014/main" id="{40EE83EB-0CC0-4D35-89A7-C9B8CA49E7E6}"/>
              </a:ext>
            </a:extLst>
          </p:cNvPr>
          <p:cNvSpPr/>
          <p:nvPr/>
        </p:nvSpPr>
        <p:spPr>
          <a:xfrm>
            <a:off x="838200" y="2279179"/>
            <a:ext cx="6096000" cy="369332"/>
          </a:xfrm>
          <a:prstGeom prst="rect">
            <a:avLst/>
          </a:prstGeom>
        </p:spPr>
        <p:txBody>
          <a:bodyPr>
            <a:spAutoFit/>
          </a:bodyPr>
          <a:lstStyle/>
          <a:p>
            <a:r>
              <a:rPr lang="en-US" altLang="zh-TW" b="0" i="1" dirty="0">
                <a:solidFill>
                  <a:srgbClr val="202122"/>
                </a:solidFill>
                <a:effectLst/>
                <a:latin typeface="Arial" panose="020B0604020202020204" pitchFamily="34" charset="0"/>
              </a:rPr>
              <a:t>d</a:t>
            </a:r>
            <a:r>
              <a:rPr lang="en-US" altLang="zh-TW" b="0" i="0" dirty="0">
                <a:solidFill>
                  <a:srgbClr val="202122"/>
                </a:solidFill>
                <a:effectLst/>
                <a:latin typeface="Arial" panose="020B0604020202020204" pitchFamily="34" charset="0"/>
              </a:rPr>
              <a:t>-dimensional real vector, </a:t>
            </a:r>
            <a:r>
              <a:rPr lang="en-US" altLang="zh-TW" b="0" i="1" dirty="0">
                <a:solidFill>
                  <a:srgbClr val="202122"/>
                </a:solidFill>
                <a:effectLst/>
                <a:latin typeface="Arial" panose="020B0604020202020204" pitchFamily="34" charset="0"/>
              </a:rPr>
              <a:t>k</a:t>
            </a:r>
            <a:r>
              <a:rPr lang="en-US" altLang="zh-TW" b="0" i="0" dirty="0">
                <a:solidFill>
                  <a:srgbClr val="202122"/>
                </a:solidFill>
                <a:effectLst/>
                <a:latin typeface="Arial" panose="020B0604020202020204" pitchFamily="34" charset="0"/>
              </a:rPr>
              <a:t>-means clustering</a:t>
            </a:r>
            <a:endParaRPr lang="zh-TW" altLang="en-US" dirty="0"/>
          </a:p>
        </p:txBody>
      </p:sp>
      <p:sp>
        <p:nvSpPr>
          <p:cNvPr id="7" name="矩形 6">
            <a:extLst>
              <a:ext uri="{FF2B5EF4-FFF2-40B4-BE49-F238E27FC236}">
                <a16:creationId xmlns:a16="http://schemas.microsoft.com/office/drawing/2014/main" id="{B70F6597-8D16-476E-9C6D-5765082DCEB8}"/>
              </a:ext>
            </a:extLst>
          </p:cNvPr>
          <p:cNvSpPr/>
          <p:nvPr/>
        </p:nvSpPr>
        <p:spPr>
          <a:xfrm>
            <a:off x="838200" y="2647854"/>
            <a:ext cx="6096000" cy="369332"/>
          </a:xfrm>
          <a:prstGeom prst="rect">
            <a:avLst/>
          </a:prstGeom>
        </p:spPr>
        <p:txBody>
          <a:bodyPr>
            <a:spAutoFit/>
          </a:bodyPr>
          <a:lstStyle/>
          <a:p>
            <a:r>
              <a:rPr lang="en-US" altLang="zh-TW" b="0" i="0" dirty="0">
                <a:solidFill>
                  <a:srgbClr val="202122"/>
                </a:solidFill>
                <a:effectLst/>
                <a:latin typeface="Arial" panose="020B0604020202020204" pitchFamily="34" charset="0"/>
              </a:rPr>
              <a:t>aims to partition the </a:t>
            </a:r>
            <a:r>
              <a:rPr lang="en-US" altLang="zh-TW" b="0" i="1" dirty="0">
                <a:solidFill>
                  <a:srgbClr val="202122"/>
                </a:solidFill>
                <a:effectLst/>
                <a:latin typeface="Arial" panose="020B0604020202020204" pitchFamily="34" charset="0"/>
              </a:rPr>
              <a:t>n</a:t>
            </a:r>
            <a:r>
              <a:rPr lang="en-US" altLang="zh-TW" b="0" i="0" dirty="0">
                <a:solidFill>
                  <a:srgbClr val="202122"/>
                </a:solidFill>
                <a:effectLst/>
                <a:latin typeface="Arial" panose="020B0604020202020204" pitchFamily="34" charset="0"/>
              </a:rPr>
              <a:t> observations into </a:t>
            </a:r>
            <a:r>
              <a:rPr lang="en-US" altLang="zh-TW" b="0" i="1" dirty="0">
                <a:solidFill>
                  <a:srgbClr val="202122"/>
                </a:solidFill>
                <a:effectLst/>
                <a:latin typeface="Arial" panose="020B0604020202020204" pitchFamily="34" charset="0"/>
              </a:rPr>
              <a:t>k</a:t>
            </a:r>
            <a:r>
              <a:rPr lang="en-US" altLang="zh-TW" b="0" i="0" dirty="0">
                <a:solidFill>
                  <a:srgbClr val="202122"/>
                </a:solidFill>
                <a:effectLst/>
                <a:latin typeface="Arial" panose="020B0604020202020204" pitchFamily="34" charset="0"/>
              </a:rPr>
              <a:t> (≤ </a:t>
            </a:r>
            <a:r>
              <a:rPr lang="en-US" altLang="zh-TW" b="0" i="1" dirty="0">
                <a:solidFill>
                  <a:srgbClr val="202122"/>
                </a:solidFill>
                <a:effectLst/>
                <a:latin typeface="Arial" panose="020B0604020202020204" pitchFamily="34" charset="0"/>
              </a:rPr>
              <a:t>n</a:t>
            </a:r>
            <a:r>
              <a:rPr lang="en-US" altLang="zh-TW" b="0" i="0" dirty="0">
                <a:solidFill>
                  <a:srgbClr val="202122"/>
                </a:solidFill>
                <a:effectLst/>
                <a:latin typeface="Arial" panose="020B0604020202020204" pitchFamily="34" charset="0"/>
              </a:rPr>
              <a:t>)</a:t>
            </a:r>
            <a:endParaRPr lang="zh-TW" altLang="en-US" dirty="0"/>
          </a:p>
        </p:txBody>
      </p:sp>
      <p:sp>
        <p:nvSpPr>
          <p:cNvPr id="8" name="矩形 7">
            <a:extLst>
              <a:ext uri="{FF2B5EF4-FFF2-40B4-BE49-F238E27FC236}">
                <a16:creationId xmlns:a16="http://schemas.microsoft.com/office/drawing/2014/main" id="{A495C6BC-937B-43F2-9B1F-38072E0F4554}"/>
              </a:ext>
            </a:extLst>
          </p:cNvPr>
          <p:cNvSpPr/>
          <p:nvPr/>
        </p:nvSpPr>
        <p:spPr>
          <a:xfrm>
            <a:off x="838200" y="3429000"/>
            <a:ext cx="3121367" cy="369332"/>
          </a:xfrm>
          <a:prstGeom prst="rect">
            <a:avLst/>
          </a:prstGeom>
        </p:spPr>
        <p:txBody>
          <a:bodyPr wrap="none">
            <a:spAutoFit/>
          </a:bodyPr>
          <a:lstStyle/>
          <a:p>
            <a:r>
              <a:rPr lang="en-US" altLang="zh-TW" b="0" i="0" dirty="0">
                <a:solidFill>
                  <a:srgbClr val="202122"/>
                </a:solidFill>
                <a:effectLst/>
                <a:latin typeface="Arial" panose="020B0604020202020204" pitchFamily="34" charset="0"/>
              </a:rPr>
              <a:t>within-cluster sum of square:</a:t>
            </a:r>
            <a:endParaRPr lang="zh-TW" altLang="en-US" dirty="0"/>
          </a:p>
        </p:txBody>
      </p:sp>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A3072728-0CA8-404A-9BC2-F69089B8F2A7}"/>
                  </a:ext>
                </a:extLst>
              </p:cNvPr>
              <p:cNvSpPr txBox="1"/>
              <p:nvPr/>
            </p:nvSpPr>
            <p:spPr>
              <a:xfrm>
                <a:off x="838200" y="3841609"/>
                <a:ext cx="2991845" cy="6274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arg</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𝑆</m:t>
                              </m:r>
                            </m:lim>
                          </m:limLow>
                        </m:fName>
                        <m:e>
                          <m:nary>
                            <m:naryPr>
                              <m:chr m:val="∑"/>
                              <m:limLoc m:val="subSup"/>
                              <m:ctrlPr>
                                <a:rPr lang="en-US" altLang="zh-TW" b="0" i="1" smtClean="0">
                                  <a:latin typeface="Cambria Math" panose="02040503050406030204" pitchFamily="18" charset="0"/>
                                </a:rPr>
                              </m:ctrlPr>
                            </m:naryPr>
                            <m:sub>
                              <m:r>
                                <m:rPr>
                                  <m:brk m:alnAt="25"/>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𝐾</m:t>
                              </m:r>
                            </m:sup>
                            <m:e>
                              <m:nary>
                                <m:naryPr>
                                  <m:chr m:val="∑"/>
                                  <m:limLoc m:val="subSup"/>
                                  <m:ctrlPr>
                                    <a:rPr lang="en-US" altLang="zh-TW" b="0" i="1" smtClean="0">
                                      <a:latin typeface="Cambria Math" panose="02040503050406030204" pitchFamily="18" charset="0"/>
                                    </a:rPr>
                                  </m:ctrlPr>
                                </m:naryPr>
                                <m:sub>
                                  <m:r>
                                    <m:rPr>
                                      <m:brk m:alnAt="25"/>
                                    </m:rPr>
                                    <a:rPr lang="en-US" altLang="zh-TW" b="0" i="1" smtClean="0">
                                      <a:latin typeface="Cambria Math" panose="02040503050406030204" pitchFamily="18" charset="0"/>
                                    </a:rPr>
                                    <m:t>𝑥</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𝑆</m:t>
                                      </m:r>
                                    </m:e>
                                    <m:sub>
                                      <m:r>
                                        <a:rPr lang="en-US" altLang="zh-TW" b="0" i="1" smtClean="0">
                                          <a:latin typeface="Cambria Math" panose="02040503050406030204" pitchFamily="18" charset="0"/>
                                        </a:rPr>
                                        <m:t>𝑖</m:t>
                                      </m:r>
                                    </m:sub>
                                  </m:sSub>
                                </m:sub>
                                <m:sup/>
                                <m:e>
                                  <m:r>
                                    <a:rPr lang="en-US" altLang="zh-TW" b="0" i="1" smtClean="0">
                                      <a:latin typeface="Cambria Math" panose="02040503050406030204" pitchFamily="18" charset="0"/>
                                    </a:rPr>
                                    <m:t>𝑑</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𝜇</m:t>
                                          </m:r>
                                        </m:e>
                                        <m:sub>
                                          <m:r>
                                            <a:rPr lang="en-US" altLang="zh-TW" b="0" i="1" smtClean="0">
                                              <a:latin typeface="Cambria Math" panose="02040503050406030204" pitchFamily="18" charset="0"/>
                                            </a:rPr>
                                            <m:t>𝑖</m:t>
                                          </m:r>
                                        </m:sub>
                                      </m:sSub>
                                    </m:e>
                                  </m:d>
                                </m:e>
                              </m:nary>
                            </m:e>
                          </m:nary>
                        </m:e>
                      </m:func>
                    </m:oMath>
                  </m:oMathPara>
                </a14:m>
                <a:endParaRPr lang="en-US" altLang="zh-TW" b="0" dirty="0"/>
              </a:p>
            </p:txBody>
          </p:sp>
        </mc:Choice>
        <mc:Fallback xmlns="">
          <p:sp>
            <p:nvSpPr>
              <p:cNvPr id="9" name="文字方塊 8">
                <a:extLst>
                  <a:ext uri="{FF2B5EF4-FFF2-40B4-BE49-F238E27FC236}">
                    <a16:creationId xmlns:a16="http://schemas.microsoft.com/office/drawing/2014/main" id="{A3072728-0CA8-404A-9BC2-F69089B8F2A7}"/>
                  </a:ext>
                </a:extLst>
              </p:cNvPr>
              <p:cNvSpPr txBox="1">
                <a:spLocks noRot="1" noChangeAspect="1" noMove="1" noResize="1" noEditPoints="1" noAdjustHandles="1" noChangeArrowheads="1" noChangeShapeType="1" noTextEdit="1"/>
              </p:cNvSpPr>
              <p:nvPr/>
            </p:nvSpPr>
            <p:spPr>
              <a:xfrm>
                <a:off x="838200" y="3841609"/>
                <a:ext cx="2991845" cy="627479"/>
              </a:xfrm>
              <a:prstGeom prst="rect">
                <a:avLst/>
              </a:prstGeom>
              <a:blipFill>
                <a:blip r:embed="rId3"/>
                <a:stretch>
                  <a:fillRect/>
                </a:stretch>
              </a:blipFill>
            </p:spPr>
            <p:txBody>
              <a:bodyPr/>
              <a:lstStyle/>
              <a:p>
                <a:r>
                  <a:rPr lang="zh-TW" altLang="en-US">
                    <a:noFill/>
                  </a:rPr>
                  <a:t> </a:t>
                </a:r>
              </a:p>
            </p:txBody>
          </p:sp>
        </mc:Fallback>
      </mc:AlternateContent>
      <p:sp>
        <p:nvSpPr>
          <p:cNvPr id="10" name="矩形 9">
            <a:extLst>
              <a:ext uri="{FF2B5EF4-FFF2-40B4-BE49-F238E27FC236}">
                <a16:creationId xmlns:a16="http://schemas.microsoft.com/office/drawing/2014/main" id="{111FF463-9C46-4A77-8E73-7798E4CC9E89}"/>
              </a:ext>
            </a:extLst>
          </p:cNvPr>
          <p:cNvSpPr/>
          <p:nvPr/>
        </p:nvSpPr>
        <p:spPr>
          <a:xfrm>
            <a:off x="838200" y="3016391"/>
            <a:ext cx="4759636" cy="369332"/>
          </a:xfrm>
          <a:prstGeom prst="rect">
            <a:avLst/>
          </a:prstGeom>
        </p:spPr>
        <p:txBody>
          <a:bodyPr wrap="none">
            <a:spAutoFit/>
          </a:bodyPr>
          <a:lstStyle/>
          <a:p>
            <a:r>
              <a:rPr lang="en-US" altLang="zh-TW" b="0" i="0" dirty="0">
                <a:solidFill>
                  <a:srgbClr val="202122"/>
                </a:solidFill>
                <a:effectLst/>
                <a:latin typeface="Arial" panose="020B0604020202020204" pitchFamily="34" charset="0"/>
              </a:rPr>
              <a:t>sets </a:t>
            </a:r>
            <a:r>
              <a:rPr lang="en-US" altLang="zh-TW" b="1" i="0" dirty="0">
                <a:solidFill>
                  <a:srgbClr val="202122"/>
                </a:solidFill>
                <a:effectLst/>
                <a:latin typeface="Arial" panose="020B0604020202020204" pitchFamily="34" charset="0"/>
              </a:rPr>
              <a:t>S</a:t>
            </a:r>
            <a:r>
              <a:rPr lang="en-US" altLang="zh-TW" b="0" i="0" dirty="0">
                <a:solidFill>
                  <a:srgbClr val="202122"/>
                </a:solidFill>
                <a:effectLst/>
                <a:latin typeface="Arial" panose="020B0604020202020204" pitchFamily="34" charset="0"/>
              </a:rPr>
              <a:t> = {</a:t>
            </a:r>
            <a:r>
              <a:rPr lang="en-US" altLang="zh-TW" b="0" i="1" dirty="0">
                <a:solidFill>
                  <a:srgbClr val="202122"/>
                </a:solidFill>
                <a:effectLst/>
                <a:latin typeface="Arial" panose="020B0604020202020204" pitchFamily="34" charset="0"/>
              </a:rPr>
              <a:t>S</a:t>
            </a:r>
            <a:r>
              <a:rPr lang="en-US" altLang="zh-TW" b="0" i="0" baseline="-25000" dirty="0">
                <a:solidFill>
                  <a:srgbClr val="202122"/>
                </a:solidFill>
                <a:effectLst/>
                <a:latin typeface="Arial" panose="020B0604020202020204" pitchFamily="34" charset="0"/>
              </a:rPr>
              <a:t>1</a:t>
            </a:r>
            <a:r>
              <a:rPr lang="en-US" altLang="zh-TW" b="0" i="0" dirty="0">
                <a:solidFill>
                  <a:srgbClr val="202122"/>
                </a:solidFill>
                <a:effectLst/>
                <a:latin typeface="Arial" panose="020B0604020202020204" pitchFamily="34" charset="0"/>
              </a:rPr>
              <a:t>, </a:t>
            </a:r>
            <a:r>
              <a:rPr lang="en-US" altLang="zh-TW" b="0" i="1" dirty="0">
                <a:solidFill>
                  <a:srgbClr val="202122"/>
                </a:solidFill>
                <a:effectLst/>
                <a:latin typeface="Arial" panose="020B0604020202020204" pitchFamily="34" charset="0"/>
              </a:rPr>
              <a:t>S</a:t>
            </a:r>
            <a:r>
              <a:rPr lang="en-US" altLang="zh-TW" b="0" i="0" baseline="-25000" dirty="0">
                <a:solidFill>
                  <a:srgbClr val="202122"/>
                </a:solidFill>
                <a:effectLst/>
                <a:latin typeface="Arial" panose="020B0604020202020204" pitchFamily="34" charset="0"/>
              </a:rPr>
              <a:t>2</a:t>
            </a:r>
            <a:r>
              <a:rPr lang="en-US" altLang="zh-TW" b="0" i="0" dirty="0">
                <a:solidFill>
                  <a:srgbClr val="202122"/>
                </a:solidFill>
                <a:effectLst/>
                <a:latin typeface="Arial" panose="020B0604020202020204" pitchFamily="34" charset="0"/>
              </a:rPr>
              <a:t>, ..., </a:t>
            </a:r>
            <a:r>
              <a:rPr lang="en-US" altLang="zh-TW" b="0" i="1" dirty="0" err="1">
                <a:solidFill>
                  <a:srgbClr val="202122"/>
                </a:solidFill>
                <a:effectLst/>
                <a:latin typeface="Arial" panose="020B0604020202020204" pitchFamily="34" charset="0"/>
              </a:rPr>
              <a:t>S</a:t>
            </a:r>
            <a:r>
              <a:rPr lang="en-US" altLang="zh-TW" b="0" i="1" baseline="-25000" dirty="0" err="1">
                <a:solidFill>
                  <a:srgbClr val="202122"/>
                </a:solidFill>
                <a:effectLst/>
                <a:latin typeface="Arial" panose="020B0604020202020204" pitchFamily="34" charset="0"/>
              </a:rPr>
              <a:t>k</a:t>
            </a:r>
            <a:r>
              <a:rPr lang="en-US" altLang="zh-TW" b="0" i="0" dirty="0">
                <a:solidFill>
                  <a:srgbClr val="202122"/>
                </a:solidFill>
                <a:effectLst/>
                <a:latin typeface="Arial" panose="020B0604020202020204" pitchFamily="34" charset="0"/>
              </a:rPr>
              <a:t>} so as to minimize the</a:t>
            </a:r>
            <a:endParaRPr lang="zh-TW" altLang="en-US" dirty="0"/>
          </a:p>
        </p:txBody>
      </p:sp>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7A508885-C545-4D15-9C71-1E342E9D32F4}"/>
                  </a:ext>
                </a:extLst>
              </p:cNvPr>
              <p:cNvSpPr txBox="1"/>
              <p:nvPr/>
            </p:nvSpPr>
            <p:spPr>
              <a:xfrm>
                <a:off x="873891" y="4992358"/>
                <a:ext cx="18303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𝑑</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0" smtClean="0">
                          <a:latin typeface="Cambria Math" panose="02040503050406030204" pitchFamily="18" charset="0"/>
                        </a:rPr>
                        <m:t>=</m:t>
                      </m:r>
                      <m:sSup>
                        <m:sSupPr>
                          <m:ctrlPr>
                            <a:rPr lang="en-US" altLang="zh-TW" b="0" i="1" smtClean="0">
                              <a:latin typeface="Cambria Math" panose="02040503050406030204" pitchFamily="18" charset="0"/>
                            </a:rPr>
                          </m:ctrlPr>
                        </m:sSup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e>
                        <m:sup>
                          <m:r>
                            <a:rPr lang="en-US" altLang="zh-TW" b="0" i="1" smtClean="0">
                              <a:latin typeface="Cambria Math" panose="02040503050406030204" pitchFamily="18" charset="0"/>
                            </a:rPr>
                            <m:t>2</m:t>
                          </m:r>
                        </m:sup>
                      </m:sSup>
                    </m:oMath>
                  </m:oMathPara>
                </a14:m>
                <a:endParaRPr lang="en-US" altLang="zh-TW" b="0" dirty="0"/>
              </a:p>
            </p:txBody>
          </p:sp>
        </mc:Choice>
        <mc:Fallback xmlns="">
          <p:sp>
            <p:nvSpPr>
              <p:cNvPr id="13" name="文字方塊 12">
                <a:extLst>
                  <a:ext uri="{FF2B5EF4-FFF2-40B4-BE49-F238E27FC236}">
                    <a16:creationId xmlns:a16="http://schemas.microsoft.com/office/drawing/2014/main" id="{7A508885-C545-4D15-9C71-1E342E9D32F4}"/>
                  </a:ext>
                </a:extLst>
              </p:cNvPr>
              <p:cNvSpPr txBox="1">
                <a:spLocks noRot="1" noChangeAspect="1" noMove="1" noResize="1" noEditPoints="1" noAdjustHandles="1" noChangeArrowheads="1" noChangeShapeType="1" noTextEdit="1"/>
              </p:cNvSpPr>
              <p:nvPr/>
            </p:nvSpPr>
            <p:spPr>
              <a:xfrm>
                <a:off x="873891" y="4992358"/>
                <a:ext cx="1830373" cy="276999"/>
              </a:xfrm>
              <a:prstGeom prst="rect">
                <a:avLst/>
              </a:prstGeom>
              <a:blipFill>
                <a:blip r:embed="rId4"/>
                <a:stretch>
                  <a:fillRect l="-2658" t="-4444" r="-664"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矩形 13">
                <a:extLst>
                  <a:ext uri="{FF2B5EF4-FFF2-40B4-BE49-F238E27FC236}">
                    <a16:creationId xmlns:a16="http://schemas.microsoft.com/office/drawing/2014/main" id="{E2951700-D27A-4C4D-9E71-3F447DE0532F}"/>
                  </a:ext>
                </a:extLst>
              </p:cNvPr>
              <p:cNvSpPr/>
              <p:nvPr/>
            </p:nvSpPr>
            <p:spPr>
              <a:xfrm>
                <a:off x="838200" y="4546057"/>
                <a:ext cx="1039002" cy="369332"/>
              </a:xfrm>
              <a:prstGeom prst="rect">
                <a:avLst/>
              </a:prstGeom>
            </p:spPr>
            <p:txBody>
              <a:bodyPr wrap="none">
                <a:sp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Sub>
                  </m:oMath>
                </a14:m>
                <a:r>
                  <a:rPr lang="en-US" altLang="zh-TW" b="0" dirty="0"/>
                  <a:t> norm:</a:t>
                </a:r>
              </a:p>
            </p:txBody>
          </p:sp>
        </mc:Choice>
        <mc:Fallback xmlns="">
          <p:sp>
            <p:nvSpPr>
              <p:cNvPr id="14" name="矩形 13">
                <a:extLst>
                  <a:ext uri="{FF2B5EF4-FFF2-40B4-BE49-F238E27FC236}">
                    <a16:creationId xmlns:a16="http://schemas.microsoft.com/office/drawing/2014/main" id="{E2951700-D27A-4C4D-9E71-3F447DE0532F}"/>
                  </a:ext>
                </a:extLst>
              </p:cNvPr>
              <p:cNvSpPr>
                <a:spLocks noRot="1" noChangeAspect="1" noMove="1" noResize="1" noEditPoints="1" noAdjustHandles="1" noChangeArrowheads="1" noChangeShapeType="1" noTextEdit="1"/>
              </p:cNvSpPr>
              <p:nvPr/>
            </p:nvSpPr>
            <p:spPr>
              <a:xfrm>
                <a:off x="838200" y="4546057"/>
                <a:ext cx="1039002" cy="369332"/>
              </a:xfrm>
              <a:prstGeom prst="rect">
                <a:avLst/>
              </a:prstGeom>
              <a:blipFill>
                <a:blip r:embed="rId5"/>
                <a:stretch>
                  <a:fillRect t="-10000" r="-4118"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3ADD9F17-7C24-4FC0-BB19-1E71FF88C518}"/>
                  </a:ext>
                </a:extLst>
              </p:cNvPr>
              <p:cNvSpPr/>
              <p:nvPr/>
            </p:nvSpPr>
            <p:spPr>
              <a:xfrm>
                <a:off x="2777201" y="4546057"/>
                <a:ext cx="2480294" cy="369332"/>
              </a:xfrm>
              <a:prstGeom prst="rect">
                <a:avLst/>
              </a:prstGeom>
            </p:spPr>
            <p:txBody>
              <a:bodyPr wrap="none">
                <a:spAutoFit/>
              </a:bodyPr>
              <a:lstStyle/>
              <a:p>
                <a:r>
                  <a:rPr lang="en-US" altLang="zh-TW" i="0" dirty="0">
                    <a:latin typeface="Calibr ("/>
                  </a:rPr>
                  <a:t>Rotationally-invariant </a:t>
                </a:r>
                <a14:m>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L</m:t>
                        </m:r>
                      </m:e>
                      <m:sub>
                        <m:r>
                          <a:rPr lang="en-US" altLang="zh-TW" b="0" i="0" smtClean="0">
                            <a:latin typeface="Cambria Math" panose="02040503050406030204" pitchFamily="18" charset="0"/>
                          </a:rPr>
                          <m:t>2</m:t>
                        </m:r>
                      </m:sub>
                    </m:sSub>
                  </m:oMath>
                </a14:m>
                <a:endParaRPr lang="en-US" altLang="zh-TW" i="0" dirty="0">
                  <a:latin typeface="Calibr ("/>
                </a:endParaRPr>
              </a:p>
            </p:txBody>
          </p:sp>
        </mc:Choice>
        <mc:Fallback xmlns="">
          <p:sp>
            <p:nvSpPr>
              <p:cNvPr id="15" name="矩形 14">
                <a:extLst>
                  <a:ext uri="{FF2B5EF4-FFF2-40B4-BE49-F238E27FC236}">
                    <a16:creationId xmlns:a16="http://schemas.microsoft.com/office/drawing/2014/main" id="{3ADD9F17-7C24-4FC0-BB19-1E71FF88C518}"/>
                  </a:ext>
                </a:extLst>
              </p:cNvPr>
              <p:cNvSpPr>
                <a:spLocks noRot="1" noChangeAspect="1" noMove="1" noResize="1" noEditPoints="1" noAdjustHandles="1" noChangeArrowheads="1" noChangeShapeType="1" noTextEdit="1"/>
              </p:cNvSpPr>
              <p:nvPr/>
            </p:nvSpPr>
            <p:spPr>
              <a:xfrm>
                <a:off x="2777201" y="4546057"/>
                <a:ext cx="2480294" cy="369332"/>
              </a:xfrm>
              <a:prstGeom prst="rect">
                <a:avLst/>
              </a:prstGeom>
              <a:blipFill>
                <a:blip r:embed="rId6"/>
                <a:stretch>
                  <a:fillRect l="-2217" t="-13333" r="-2956"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文字方塊 17">
                <a:extLst>
                  <a:ext uri="{FF2B5EF4-FFF2-40B4-BE49-F238E27FC236}">
                    <a16:creationId xmlns:a16="http://schemas.microsoft.com/office/drawing/2014/main" id="{470FF578-C99F-479A-858B-DBACAAE2A303}"/>
                  </a:ext>
                </a:extLst>
              </p:cNvPr>
              <p:cNvSpPr txBox="1"/>
              <p:nvPr/>
            </p:nvSpPr>
            <p:spPr>
              <a:xfrm>
                <a:off x="2824336" y="4981682"/>
                <a:ext cx="2936573" cy="411972"/>
              </a:xfrm>
              <a:prstGeom prst="rect">
                <a:avLst/>
              </a:prstGeom>
              <a:noFill/>
            </p:spPr>
            <p:txBody>
              <a:bodyPr wrap="none" lIns="0" tIns="0" rIns="0" bIns="0" rtlCol="0">
                <a:spAutoFit/>
              </a:bodyPr>
              <a:lstStyle/>
              <a:p>
                <a:pPr algn="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m:rPr>
                              <m:sty m:val="p"/>
                            </m:rPr>
                            <a:rPr lang="en-US" altLang="zh-TW" b="0" i="0" smtClean="0">
                              <a:latin typeface="Cambria Math" panose="02040503050406030204" pitchFamily="18" charset="0"/>
                            </a:rPr>
                            <m:t>L</m:t>
                          </m:r>
                        </m:e>
                        <m:sub>
                          <m:r>
                            <a:rPr lang="en-US" altLang="zh-TW" b="0" i="0" smtClean="0">
                              <a:latin typeface="Cambria Math" panose="02040503050406030204" pitchFamily="18" charset="0"/>
                            </a:rPr>
                            <m:t>2</m:t>
                          </m:r>
                        </m:sub>
                        <m:sup>
                          <m:r>
                            <m:rPr>
                              <m:sty m:val="p"/>
                            </m:rPr>
                            <a:rPr lang="en-US" altLang="zh-TW" b="0" i="0" smtClean="0">
                              <a:latin typeface="Cambria Math" panose="02040503050406030204" pitchFamily="18" charset="0"/>
                            </a:rPr>
                            <m:t>R</m:t>
                          </m:r>
                        </m:sup>
                      </m:sSubSup>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r>
                        <a:rPr lang="en-US" altLang="zh-TW" b="0" i="0" smtClean="0">
                          <a:latin typeface="Cambria Math" panose="02040503050406030204" pitchFamily="18" charset="0"/>
                        </a:rPr>
                        <m:t>=</m:t>
                      </m:r>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min</m:t>
                          </m:r>
                        </m:e>
                        <m:lim>
                          <m:r>
                            <a:rPr lang="en-US" altLang="zh-TW" b="0" i="1" smtClean="0">
                              <a:latin typeface="Cambria Math" panose="02040503050406030204" pitchFamily="18" charset="0"/>
                            </a:rPr>
                            <m:t>𝑅</m:t>
                          </m:r>
                          <m:r>
                            <a:rPr lang="en-US" altLang="zh-TW" b="0" i="1" smtClean="0">
                              <a:latin typeface="Cambria Math" panose="02040503050406030204" pitchFamily="18" charset="0"/>
                            </a:rPr>
                            <m:t>∈</m:t>
                          </m:r>
                          <m:r>
                            <a:rPr lang="en-US" altLang="zh-TW" b="0" i="1" smtClean="0">
                              <a:latin typeface="Cambria Math" panose="02040503050406030204" pitchFamily="18" charset="0"/>
                            </a:rPr>
                            <m:t>𝑆𝑂</m:t>
                          </m:r>
                          <m:r>
                            <a:rPr lang="en-US" altLang="zh-TW" b="0" i="1" smtClean="0">
                              <a:latin typeface="Cambria Math" panose="02040503050406030204" pitchFamily="18" charset="0"/>
                            </a:rPr>
                            <m:t>(2)</m:t>
                          </m:r>
                        </m:lim>
                      </m:limLow>
                      <m:sSup>
                        <m:sSupPr>
                          <m:ctrlPr>
                            <a:rPr lang="en-US" altLang="zh-TW" b="0" i="1" smtClean="0">
                              <a:latin typeface="Cambria Math" panose="02040503050406030204" pitchFamily="18" charset="0"/>
                            </a:rPr>
                          </m:ctrlPr>
                        </m:sSupPr>
                        <m:e>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𝑅</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e>
                        <m:sup>
                          <m:r>
                            <a:rPr lang="en-US" altLang="zh-TW" b="0" i="1" smtClean="0">
                              <a:latin typeface="Cambria Math" panose="02040503050406030204" pitchFamily="18" charset="0"/>
                            </a:rPr>
                            <m:t>2</m:t>
                          </m:r>
                        </m:sup>
                      </m:sSup>
                    </m:oMath>
                  </m:oMathPara>
                </a14:m>
                <a:endParaRPr lang="en-US" altLang="zh-TW" b="0" dirty="0"/>
              </a:p>
            </p:txBody>
          </p:sp>
        </mc:Choice>
        <mc:Fallback xmlns="">
          <p:sp>
            <p:nvSpPr>
              <p:cNvPr id="18" name="文字方塊 17">
                <a:extLst>
                  <a:ext uri="{FF2B5EF4-FFF2-40B4-BE49-F238E27FC236}">
                    <a16:creationId xmlns:a16="http://schemas.microsoft.com/office/drawing/2014/main" id="{470FF578-C99F-479A-858B-DBACAAE2A303}"/>
                  </a:ext>
                </a:extLst>
              </p:cNvPr>
              <p:cNvSpPr txBox="1">
                <a:spLocks noRot="1" noChangeAspect="1" noMove="1" noResize="1" noEditPoints="1" noAdjustHandles="1" noChangeArrowheads="1" noChangeShapeType="1" noTextEdit="1"/>
              </p:cNvSpPr>
              <p:nvPr/>
            </p:nvSpPr>
            <p:spPr>
              <a:xfrm>
                <a:off x="2824336" y="4981682"/>
                <a:ext cx="2936573" cy="411972"/>
              </a:xfrm>
              <a:prstGeom prst="rect">
                <a:avLst/>
              </a:prstGeom>
              <a:blipFill>
                <a:blip r:embed="rId7"/>
                <a:stretch>
                  <a:fillRect l="-1245" r="-415" b="-1911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8E9F0647-25BF-41AF-88EE-D4BC9587B81C}"/>
                  </a:ext>
                </a:extLst>
              </p:cNvPr>
              <p:cNvSpPr txBox="1"/>
              <p:nvPr/>
            </p:nvSpPr>
            <p:spPr>
              <a:xfrm>
                <a:off x="873891" y="5790477"/>
                <a:ext cx="3806620" cy="394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b="0" dirty="0" smtClean="0"/>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1">
                                  <a:latin typeface="Cambria Math" panose="02040503050406030204" pitchFamily="18" charset="0"/>
                                </a:rPr>
                                <m:t>P</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2</m:t>
                              </m:r>
                            </m:sub>
                          </m:sSub>
                        </m:e>
                      </m:d>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inf</m:t>
                              </m:r>
                            </m:e>
                            <m:lim>
                              <m:r>
                                <a:rPr lang="en-US" altLang="zh-TW" b="0" i="1" smtClean="0">
                                  <a:latin typeface="Cambria Math" panose="02040503050406030204" pitchFamily="18" charset="0"/>
                                </a:rPr>
                                <m:t>𝛾</m:t>
                              </m:r>
                              <m:r>
                                <a:rPr lang="en-US" altLang="zh-TW" b="0" i="1" smtClean="0">
                                  <a:latin typeface="Cambria Math" panose="02040503050406030204" pitchFamily="18" charset="0"/>
                                </a:rPr>
                                <m:t>∈</m:t>
                              </m:r>
                              <m:r>
                                <m:rPr>
                                  <m:sty m:val="p"/>
                                </m:rPr>
                                <a:rPr lang="el-GR" altLang="zh-TW" b="0" i="1" smtClean="0">
                                  <a:latin typeface="Cambria Math" panose="02040503050406030204" pitchFamily="18" charset="0"/>
                                  <a:ea typeface="Cambria Math" panose="02040503050406030204" pitchFamily="18" charset="0"/>
                                </a:rPr>
                                <m:t>Π</m:t>
                              </m:r>
                              <m:d>
                                <m:dPr>
                                  <m:ctrlPr>
                                    <a:rPr lang="en-US" altLang="zh-TW" b="0" i="1" smtClean="0">
                                      <a:latin typeface="Cambria Math" panose="02040503050406030204" pitchFamily="18" charset="0"/>
                                      <a:ea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1">
                                          <a:latin typeface="Cambria Math" panose="02040503050406030204" pitchFamily="18" charset="0"/>
                                        </a:rPr>
                                        <m:t>P</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𝑃</m:t>
                                      </m:r>
                                    </m:e>
                                    <m:sub>
                                      <m:r>
                                        <a:rPr lang="en-US" altLang="zh-TW" b="0" i="1" smtClean="0">
                                          <a:latin typeface="Cambria Math" panose="02040503050406030204" pitchFamily="18" charset="0"/>
                                        </a:rPr>
                                        <m:t>2</m:t>
                                      </m:r>
                                    </m:sub>
                                  </m:sSub>
                                </m:e>
                              </m:d>
                            </m:lim>
                          </m:limLow>
                        </m:fName>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𝔼</m:t>
                              </m:r>
                            </m:e>
                            <m:sub>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𝛾</m:t>
                              </m:r>
                            </m:sub>
                          </m:sSub>
                          <m:d>
                            <m:dPr>
                              <m:begChr m:val="["/>
                              <m:endChr m:val="]"/>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e>
                              </m:d>
                            </m:e>
                          </m:d>
                        </m:e>
                      </m:func>
                    </m:oMath>
                  </m:oMathPara>
                </a14:m>
                <a:endParaRPr lang="en-US" altLang="zh-TW" b="0" dirty="0"/>
              </a:p>
            </p:txBody>
          </p:sp>
        </mc:Choice>
        <mc:Fallback xmlns="">
          <p:sp>
            <p:nvSpPr>
              <p:cNvPr id="19" name="文字方塊 18">
                <a:extLst>
                  <a:ext uri="{FF2B5EF4-FFF2-40B4-BE49-F238E27FC236}">
                    <a16:creationId xmlns:a16="http://schemas.microsoft.com/office/drawing/2014/main" id="{8E9F0647-25BF-41AF-88EE-D4BC9587B81C}"/>
                  </a:ext>
                </a:extLst>
              </p:cNvPr>
              <p:cNvSpPr txBox="1">
                <a:spLocks noRot="1" noChangeAspect="1" noMove="1" noResize="1" noEditPoints="1" noAdjustHandles="1" noChangeArrowheads="1" noChangeShapeType="1" noTextEdit="1"/>
              </p:cNvSpPr>
              <p:nvPr/>
            </p:nvSpPr>
            <p:spPr>
              <a:xfrm>
                <a:off x="873891" y="5790477"/>
                <a:ext cx="3806620" cy="394660"/>
              </a:xfrm>
              <a:prstGeom prst="rect">
                <a:avLst/>
              </a:prstGeom>
              <a:blipFill>
                <a:blip r:embed="rId8"/>
                <a:stretch>
                  <a:fillRect l="-960" b="-13846"/>
                </a:stretch>
              </a:blipFill>
            </p:spPr>
            <p:txBody>
              <a:bodyPr/>
              <a:lstStyle/>
              <a:p>
                <a:r>
                  <a:rPr lang="zh-TW" altLang="en-US">
                    <a:noFill/>
                  </a:rPr>
                  <a:t> </a:t>
                </a:r>
              </a:p>
            </p:txBody>
          </p:sp>
        </mc:Fallback>
      </mc:AlternateContent>
      <p:sp>
        <p:nvSpPr>
          <p:cNvPr id="20" name="矩形 19">
            <a:extLst>
              <a:ext uri="{FF2B5EF4-FFF2-40B4-BE49-F238E27FC236}">
                <a16:creationId xmlns:a16="http://schemas.microsoft.com/office/drawing/2014/main" id="{32AC3FE1-00CC-496F-B4E7-0BCDDDEAB7B0}"/>
              </a:ext>
            </a:extLst>
          </p:cNvPr>
          <p:cNvSpPr/>
          <p:nvPr/>
        </p:nvSpPr>
        <p:spPr>
          <a:xfrm>
            <a:off x="798992" y="5365597"/>
            <a:ext cx="1690463" cy="369332"/>
          </a:xfrm>
          <a:prstGeom prst="rect">
            <a:avLst/>
          </a:prstGeom>
        </p:spPr>
        <p:txBody>
          <a:bodyPr wrap="none">
            <a:spAutoFit/>
          </a:bodyPr>
          <a:lstStyle/>
          <a:p>
            <a:r>
              <a:rPr lang="en-US" altLang="zh-TW" b="0" dirty="0"/>
              <a:t>Wasserstein dis.</a:t>
            </a:r>
          </a:p>
        </p:txBody>
      </p:sp>
      <p:pic>
        <p:nvPicPr>
          <p:cNvPr id="23" name="圖片 22">
            <a:extLst>
              <a:ext uri="{FF2B5EF4-FFF2-40B4-BE49-F238E27FC236}">
                <a16:creationId xmlns:a16="http://schemas.microsoft.com/office/drawing/2014/main" id="{FFC7E59E-08FF-40A2-B6AB-459B80D46FB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61120" y="1984605"/>
            <a:ext cx="5266202" cy="3735158"/>
          </a:xfrm>
          <a:prstGeom prst="rect">
            <a:avLst/>
          </a:prstGeom>
        </p:spPr>
      </p:pic>
      <p:pic>
        <p:nvPicPr>
          <p:cNvPr id="1026" name="Picture 2" descr="http://web.ntnu.edu.tw/~algo/Clustering3.png">
            <a:extLst>
              <a:ext uri="{FF2B5EF4-FFF2-40B4-BE49-F238E27FC236}">
                <a16:creationId xmlns:a16="http://schemas.microsoft.com/office/drawing/2014/main" id="{B2C32B5F-0556-4BBD-9264-F727C4261A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31598" y="1923642"/>
            <a:ext cx="5305425" cy="402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62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353F8D43-326E-4A76-BC31-34E06C6D4D5E}"/>
                  </a:ext>
                </a:extLst>
              </p:cNvPr>
              <p:cNvSpPr>
                <a:spLocks noGrp="1"/>
              </p:cNvSpPr>
              <p:nvPr>
                <p:ph type="title"/>
              </p:nvPr>
            </p:nvSpPr>
            <p:spPr/>
            <p:txBody>
              <a:bodyPr/>
              <a:lstStyle/>
              <a:p>
                <a:r>
                  <a:rPr lang="en-US" altLang="zh-TW" dirty="0"/>
                  <a:t>Problem of using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Sub>
                  </m:oMath>
                </a14:m>
                <a:r>
                  <a:rPr lang="zh-TW" altLang="en-US" dirty="0"/>
                  <a:t> </a:t>
                </a:r>
                <a:r>
                  <a:rPr lang="en-US" altLang="zh-TW" dirty="0"/>
                  <a:t>distance</a:t>
                </a:r>
                <a:endParaRPr lang="zh-TW" altLang="en-US" dirty="0"/>
              </a:p>
            </p:txBody>
          </p:sp>
        </mc:Choice>
        <mc:Fallback xmlns="">
          <p:sp>
            <p:nvSpPr>
              <p:cNvPr id="2" name="標題 1">
                <a:extLst>
                  <a:ext uri="{FF2B5EF4-FFF2-40B4-BE49-F238E27FC236}">
                    <a16:creationId xmlns:a16="http://schemas.microsoft.com/office/drawing/2014/main" id="{353F8D43-326E-4A76-BC31-34E06C6D4D5E}"/>
                  </a:ext>
                </a:extLst>
              </p:cNvPr>
              <p:cNvSpPr>
                <a:spLocks noGrp="1" noRot="1" noChangeAspect="1" noMove="1" noResize="1" noEditPoints="1" noAdjustHandles="1" noChangeArrowheads="1" noChangeShapeType="1" noTextEdit="1"/>
              </p:cNvSpPr>
              <p:nvPr>
                <p:ph type="title"/>
              </p:nvPr>
            </p:nvSpPr>
            <p:spPr>
              <a:blipFill>
                <a:blip r:embed="rId3"/>
                <a:stretch>
                  <a:fillRect l="-237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D209282-786A-4C1E-A88E-DE8FE3B7E8C3}"/>
                  </a:ext>
                </a:extLst>
              </p:cNvPr>
              <p:cNvSpPr/>
              <p:nvPr/>
            </p:nvSpPr>
            <p:spPr>
              <a:xfrm>
                <a:off x="1016255" y="1690688"/>
                <a:ext cx="6096000" cy="376129"/>
              </a:xfrm>
              <a:prstGeom prst="rect">
                <a:avLst/>
              </a:prstGeom>
            </p:spPr>
            <p:txBody>
              <a:bodyPr>
                <a:spAutoFit/>
              </a:bodyPr>
              <a:lstStyle/>
              <a:p>
                <a:r>
                  <a:rPr lang="zh-TW" altLang="en-US" dirty="0"/>
                  <a:t>Let </a:t>
                </a:r>
                <a14:m>
                  <m:oMath xmlns:m="http://schemas.openxmlformats.org/officeDocument/2006/math">
                    <m:r>
                      <a:rPr lang="en-US" altLang="zh-TW" b="0" i="1" smtClean="0">
                        <a:latin typeface="Cambria Math" panose="02040503050406030204" pitchFamily="18" charset="0"/>
                      </a:rPr>
                      <m:t>𝜌</m:t>
                    </m:r>
                  </m:oMath>
                </a14:m>
                <a:r>
                  <a:rPr lang="zh-TW" altLang="en-US" dirty="0"/>
                  <a:t> :</a:t>
                </a:r>
                <a14:m>
                  <m:oMath xmlns:m="http://schemas.openxmlformats.org/officeDocument/2006/math">
                    <m:sSup>
                      <m:sSupPr>
                        <m:ctrlPr>
                          <a:rPr lang="en-US" altLang="zh-TW" b="0" i="1" dirty="0" smtClean="0">
                            <a:latin typeface="Cambria Math" panose="02040503050406030204" pitchFamily="18" charset="0"/>
                          </a:rPr>
                        </m:ctrlPr>
                      </m:sSupPr>
                      <m:e>
                        <m:r>
                          <a:rPr lang="en-US" altLang="zh-TW" i="1" dirty="0" smtClean="0">
                            <a:latin typeface="Cambria Math" panose="02040503050406030204" pitchFamily="18" charset="0"/>
                          </a:rPr>
                          <m:t>ℝ</m:t>
                        </m:r>
                      </m:e>
                      <m:sup>
                        <m:r>
                          <a:rPr lang="en-US" altLang="zh-TW" b="0" i="1" dirty="0" smtClean="0">
                            <a:latin typeface="Cambria Math" panose="02040503050406030204" pitchFamily="18" charset="0"/>
                          </a:rPr>
                          <m:t>3</m:t>
                        </m:r>
                      </m:sup>
                    </m:sSup>
                  </m:oMath>
                </a14:m>
                <a:r>
                  <a:rPr lang="zh-TW" altLang="en-US" dirty="0"/>
                  <a:t> </a:t>
                </a:r>
                <a14:m>
                  <m:oMath xmlns:m="http://schemas.openxmlformats.org/officeDocument/2006/math">
                    <m:r>
                      <a:rPr lang="zh-TW" altLang="en-US" i="1" dirty="0" smtClean="0">
                        <a:latin typeface="Cambria Math" panose="02040503050406030204" pitchFamily="18" charset="0"/>
                      </a:rPr>
                      <m:t>→</m:t>
                    </m:r>
                    <m:sSub>
                      <m:sSubPr>
                        <m:ctrlPr>
                          <a:rPr lang="en-US" altLang="zh-TW" b="0" i="1" dirty="0" smtClean="0">
                            <a:latin typeface="Cambria Math" panose="02040503050406030204" pitchFamily="18" charset="0"/>
                          </a:rPr>
                        </m:ctrlPr>
                      </m:sSubPr>
                      <m:e>
                        <m:r>
                          <a:rPr lang="en-US" altLang="zh-TW" i="1" dirty="0" smtClean="0">
                            <a:latin typeface="Cambria Math" panose="02040503050406030204" pitchFamily="18" charset="0"/>
                          </a:rPr>
                          <m:t>ℝ</m:t>
                        </m:r>
                      </m:e>
                      <m:sub>
                        <m:r>
                          <m:rPr>
                            <m:nor/>
                          </m:rPr>
                          <a:rPr lang="zh-TW" altLang="en-US" dirty="0" smtClean="0"/>
                          <m:t>≥0</m:t>
                        </m:r>
                      </m:sub>
                    </m:sSub>
                  </m:oMath>
                </a14:m>
                <a:r>
                  <a:rPr lang="zh-TW" altLang="en-US" dirty="0"/>
                  <a:t> be a probability distribution</a:t>
                </a:r>
              </a:p>
            </p:txBody>
          </p:sp>
        </mc:Choice>
        <mc:Fallback xmlns="">
          <p:sp>
            <p:nvSpPr>
              <p:cNvPr id="19" name="矩形 18">
                <a:extLst>
                  <a:ext uri="{FF2B5EF4-FFF2-40B4-BE49-F238E27FC236}">
                    <a16:creationId xmlns:a16="http://schemas.microsoft.com/office/drawing/2014/main" id="{9D209282-786A-4C1E-A88E-DE8FE3B7E8C3}"/>
                  </a:ext>
                </a:extLst>
              </p:cNvPr>
              <p:cNvSpPr>
                <a:spLocks noRot="1" noChangeAspect="1" noMove="1" noResize="1" noEditPoints="1" noAdjustHandles="1" noChangeArrowheads="1" noChangeShapeType="1" noTextEdit="1"/>
              </p:cNvSpPr>
              <p:nvPr/>
            </p:nvSpPr>
            <p:spPr>
              <a:xfrm>
                <a:off x="1016255" y="1690688"/>
                <a:ext cx="6096000" cy="376129"/>
              </a:xfrm>
              <a:prstGeom prst="rect">
                <a:avLst/>
              </a:prstGeom>
              <a:blipFill>
                <a:blip r:embed="rId4"/>
                <a:stretch>
                  <a:fillRect l="-900" t="-6452" b="-2419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DBD97CC0-AACC-4BF6-AEEB-577FD424DEA2}"/>
                  </a:ext>
                </a:extLst>
              </p:cNvPr>
              <p:cNvSpPr/>
              <p:nvPr/>
            </p:nvSpPr>
            <p:spPr>
              <a:xfrm>
                <a:off x="1016255" y="2060020"/>
                <a:ext cx="6096000" cy="369332"/>
              </a:xfrm>
              <a:prstGeom prst="rect">
                <a:avLst/>
              </a:prstGeom>
            </p:spPr>
            <p:txBody>
              <a:bodyPr>
                <a:spAutoFit/>
              </a:bodyPr>
              <a:lstStyle/>
              <a:p>
                <a:r>
                  <a:rPr lang="zh-TW" altLang="en-US" dirty="0"/>
                  <a:t>supported on the 3D unit ball and let </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𝐼</m:t>
                        </m:r>
                      </m:e>
                      <m:sub>
                        <m:r>
                          <a:rPr lang="en-US" altLang="zh-TW" i="1" dirty="0" smtClean="0">
                            <a:latin typeface="Cambria Math" panose="02040503050406030204" pitchFamily="18" charset="0"/>
                          </a:rPr>
                          <m:t>1</m:t>
                        </m:r>
                      </m:sub>
                    </m:sSub>
                  </m:oMath>
                </a14:m>
                <a:r>
                  <a:rPr lang="en-US" altLang="zh-TW" dirty="0"/>
                  <a:t> </a:t>
                </a:r>
                <a:r>
                  <a:rPr lang="zh-TW" altLang="en-US" dirty="0"/>
                  <a:t> and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oMath>
                </a14:m>
                <a:endParaRPr lang="zh-TW" altLang="en-US" dirty="0"/>
              </a:p>
            </p:txBody>
          </p:sp>
        </mc:Choice>
        <mc:Fallback xmlns="">
          <p:sp>
            <p:nvSpPr>
              <p:cNvPr id="22" name="矩形 21">
                <a:extLst>
                  <a:ext uri="{FF2B5EF4-FFF2-40B4-BE49-F238E27FC236}">
                    <a16:creationId xmlns:a16="http://schemas.microsoft.com/office/drawing/2014/main" id="{DBD97CC0-AACC-4BF6-AEEB-577FD424DEA2}"/>
                  </a:ext>
                </a:extLst>
              </p:cNvPr>
              <p:cNvSpPr>
                <a:spLocks noRot="1" noChangeAspect="1" noMove="1" noResize="1" noEditPoints="1" noAdjustHandles="1" noChangeArrowheads="1" noChangeShapeType="1" noTextEdit="1"/>
              </p:cNvSpPr>
              <p:nvPr/>
            </p:nvSpPr>
            <p:spPr>
              <a:xfrm>
                <a:off x="1016255" y="2060020"/>
                <a:ext cx="6096000" cy="369332"/>
              </a:xfrm>
              <a:prstGeom prst="rect">
                <a:avLst/>
              </a:prstGeom>
              <a:blipFill>
                <a:blip r:embed="rId5"/>
                <a:stretch>
                  <a:fillRect l="-900" t="-9836" b="-24590"/>
                </a:stretch>
              </a:blipFill>
            </p:spPr>
            <p:txBody>
              <a:bodyPr/>
              <a:lstStyle/>
              <a:p>
                <a:r>
                  <a:rPr lang="zh-TW" altLang="en-US">
                    <a:noFill/>
                  </a:rPr>
                  <a:t> </a:t>
                </a:r>
              </a:p>
            </p:txBody>
          </p:sp>
        </mc:Fallback>
      </mc:AlternateContent>
      <p:sp>
        <p:nvSpPr>
          <p:cNvPr id="23" name="矩形 22">
            <a:extLst>
              <a:ext uri="{FF2B5EF4-FFF2-40B4-BE49-F238E27FC236}">
                <a16:creationId xmlns:a16="http://schemas.microsoft.com/office/drawing/2014/main" id="{8F345FC8-8DED-41F1-B285-88AA819D19C2}"/>
              </a:ext>
            </a:extLst>
          </p:cNvPr>
          <p:cNvSpPr/>
          <p:nvPr/>
        </p:nvSpPr>
        <p:spPr>
          <a:xfrm>
            <a:off x="1016255" y="2429352"/>
            <a:ext cx="6096000" cy="369332"/>
          </a:xfrm>
          <a:prstGeom prst="rect">
            <a:avLst/>
          </a:prstGeom>
        </p:spPr>
        <p:txBody>
          <a:bodyPr>
            <a:spAutoFit/>
          </a:bodyPr>
          <a:lstStyle/>
          <a:p>
            <a:r>
              <a:rPr lang="zh-TW" altLang="en-US" dirty="0"/>
              <a:t>be its tomographic projections along the</a:t>
            </a:r>
          </a:p>
        </p:txBody>
      </p:sp>
      <p:sp>
        <p:nvSpPr>
          <p:cNvPr id="24" name="矩形 23">
            <a:extLst>
              <a:ext uri="{FF2B5EF4-FFF2-40B4-BE49-F238E27FC236}">
                <a16:creationId xmlns:a16="http://schemas.microsoft.com/office/drawing/2014/main" id="{58D51D3D-E744-41DC-8489-472442844619}"/>
              </a:ext>
            </a:extLst>
          </p:cNvPr>
          <p:cNvSpPr/>
          <p:nvPr/>
        </p:nvSpPr>
        <p:spPr>
          <a:xfrm>
            <a:off x="1016255" y="2737748"/>
            <a:ext cx="2818336" cy="369332"/>
          </a:xfrm>
          <a:prstGeom prst="rect">
            <a:avLst/>
          </a:prstGeom>
        </p:spPr>
        <p:txBody>
          <a:bodyPr wrap="none">
            <a:spAutoFit/>
          </a:bodyPr>
          <a:lstStyle/>
          <a:p>
            <a:r>
              <a:rPr lang="zh-TW" altLang="en-US" dirty="0"/>
              <a:t>vectors u and v respectively.</a:t>
            </a:r>
          </a:p>
        </p:txBody>
      </p:sp>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DB294452-E547-4EF8-AD1C-65F6EF0A26AD}"/>
                  </a:ext>
                </a:extLst>
              </p:cNvPr>
              <p:cNvSpPr/>
              <p:nvPr/>
            </p:nvSpPr>
            <p:spPr>
              <a:xfrm>
                <a:off x="1016255" y="3107080"/>
                <a:ext cx="4609916" cy="369332"/>
              </a:xfrm>
              <a:prstGeom prst="rect">
                <a:avLst/>
              </a:prstGeom>
            </p:spPr>
            <p:txBody>
              <a:bodyPr wrap="none">
                <a:spAutoFit/>
              </a:bodyPr>
              <a:lstStyle/>
              <a:p>
                <a:r>
                  <a:rPr lang="zh-TW" altLang="en-US" dirty="0"/>
                  <a:t>Denote by </a:t>
                </a:r>
                <a14:m>
                  <m:oMath xmlns:m="http://schemas.openxmlformats.org/officeDocument/2006/math">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 ∈ [0, </m:t>
                    </m:r>
                    <m:r>
                      <a:rPr lang="en-US" altLang="zh-TW" i="1" dirty="0" smtClean="0">
                        <a:latin typeface="Cambria Math" panose="02040503050406030204" pitchFamily="18" charset="0"/>
                      </a:rPr>
                      <m:t>𝜋</m:t>
                    </m:r>
                    <m:r>
                      <a:rPr lang="en-US" altLang="zh-TW" i="1" dirty="0" smtClean="0">
                        <a:latin typeface="Cambria Math" panose="02040503050406030204" pitchFamily="18" charset="0"/>
                      </a:rPr>
                      <m:t>] </m:t>
                    </m:r>
                  </m:oMath>
                </a14:m>
                <a:r>
                  <a:rPr lang="en-US" altLang="zh-TW" dirty="0"/>
                  <a:t>the angle between</a:t>
                </a:r>
                <a:endParaRPr lang="zh-TW" altLang="en-US" dirty="0"/>
              </a:p>
            </p:txBody>
          </p:sp>
        </mc:Choice>
        <mc:Fallback xmlns="">
          <p:sp>
            <p:nvSpPr>
              <p:cNvPr id="25" name="矩形 24">
                <a:extLst>
                  <a:ext uri="{FF2B5EF4-FFF2-40B4-BE49-F238E27FC236}">
                    <a16:creationId xmlns:a16="http://schemas.microsoft.com/office/drawing/2014/main" id="{DB294452-E547-4EF8-AD1C-65F6EF0A26AD}"/>
                  </a:ext>
                </a:extLst>
              </p:cNvPr>
              <p:cNvSpPr>
                <a:spLocks noRot="1" noChangeAspect="1" noMove="1" noResize="1" noEditPoints="1" noAdjustHandles="1" noChangeArrowheads="1" noChangeShapeType="1" noTextEdit="1"/>
              </p:cNvSpPr>
              <p:nvPr/>
            </p:nvSpPr>
            <p:spPr>
              <a:xfrm>
                <a:off x="1016255" y="3107080"/>
                <a:ext cx="4609916" cy="369332"/>
              </a:xfrm>
              <a:prstGeom prst="rect">
                <a:avLst/>
              </a:prstGeom>
              <a:blipFill>
                <a:blip r:embed="rId6"/>
                <a:stretch>
                  <a:fillRect l="-1190" t="-10000" r="-397" b="-26667"/>
                </a:stretch>
              </a:blipFill>
            </p:spPr>
            <p:txBody>
              <a:bodyPr/>
              <a:lstStyle/>
              <a:p>
                <a:r>
                  <a:rPr lang="zh-TW" altLang="en-US">
                    <a:noFill/>
                  </a:rPr>
                  <a:t> </a:t>
                </a:r>
              </a:p>
            </p:txBody>
          </p:sp>
        </mc:Fallback>
      </mc:AlternateContent>
      <p:sp>
        <p:nvSpPr>
          <p:cNvPr id="26" name="矩形 25">
            <a:extLst>
              <a:ext uri="{FF2B5EF4-FFF2-40B4-BE49-F238E27FC236}">
                <a16:creationId xmlns:a16="http://schemas.microsoft.com/office/drawing/2014/main" id="{6626EBE1-FF52-445D-934E-85110D092574}"/>
              </a:ext>
            </a:extLst>
          </p:cNvPr>
          <p:cNvSpPr/>
          <p:nvPr/>
        </p:nvSpPr>
        <p:spPr>
          <a:xfrm>
            <a:off x="1016255" y="3415476"/>
            <a:ext cx="1287084" cy="369332"/>
          </a:xfrm>
          <a:prstGeom prst="rect">
            <a:avLst/>
          </a:prstGeom>
        </p:spPr>
        <p:txBody>
          <a:bodyPr wrap="none">
            <a:spAutoFit/>
          </a:bodyPr>
          <a:lstStyle/>
          <a:p>
            <a:r>
              <a:rPr lang="en-US" altLang="zh-TW" dirty="0"/>
              <a:t>the vectors.</a:t>
            </a:r>
            <a:endParaRPr lang="zh-TW" altLang="en-US"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1B1192FC-6070-4301-9306-6CEB18E75E56}"/>
                  </a:ext>
                </a:extLst>
              </p:cNvPr>
              <p:cNvSpPr/>
              <p:nvPr/>
            </p:nvSpPr>
            <p:spPr>
              <a:xfrm>
                <a:off x="1016255" y="3784808"/>
                <a:ext cx="4363887" cy="369332"/>
              </a:xfrm>
              <a:prstGeom prst="rect">
                <a:avLst/>
              </a:prstGeom>
            </p:spPr>
            <p:txBody>
              <a:bodyPr wrap="none">
                <a:spAutoFit/>
              </a:bodyPr>
              <a:lstStyle/>
              <a:p>
                <a:r>
                  <a:rPr lang="en-US" altLang="zh-TW" dirty="0"/>
                  <a:t>Let </a:t>
                </a:r>
                <a14:m>
                  <m:oMath xmlns:m="http://schemas.openxmlformats.org/officeDocument/2006/math">
                    <m:r>
                      <m:rPr>
                        <m:sty m:val="p"/>
                      </m:rPr>
                      <a:rPr lang="en-US" altLang="zh-TW" b="0" i="0" dirty="0" smtClean="0">
                        <a:latin typeface="Cambria Math" panose="02040503050406030204" pitchFamily="18" charset="0"/>
                      </a:rPr>
                      <m:t>B</m:t>
                    </m:r>
                    <m:r>
                      <a:rPr lang="en-US" altLang="zh-TW" i="1" dirty="0" smtClean="0">
                        <a:latin typeface="Cambria Math" panose="02040503050406030204" pitchFamily="18" charset="0"/>
                      </a:rPr>
                      <m:t>=</m:t>
                    </m:r>
                    <m:func>
                      <m:funcPr>
                        <m:ctrlPr>
                          <a:rPr lang="en-US" altLang="zh-TW" b="0" i="1" dirty="0" smtClean="0">
                            <a:latin typeface="Cambria Math" panose="02040503050406030204" pitchFamily="18" charset="0"/>
                          </a:rPr>
                        </m:ctrlPr>
                      </m:funcPr>
                      <m:fName>
                        <m:limLow>
                          <m:limLowPr>
                            <m:ctrlPr>
                              <a:rPr lang="en-US" altLang="zh-TW" b="0" i="1" dirty="0" smtClean="0">
                                <a:latin typeface="Cambria Math" panose="02040503050406030204" pitchFamily="18" charset="0"/>
                              </a:rPr>
                            </m:ctrlPr>
                          </m:limLowPr>
                          <m:e>
                            <m:r>
                              <m:rPr>
                                <m:sty m:val="p"/>
                              </m:rPr>
                              <a:rPr lang="en-US" altLang="zh-TW" i="0" dirty="0" err="1" smtClean="0">
                                <a:latin typeface="Cambria Math" panose="02040503050406030204" pitchFamily="18" charset="0"/>
                              </a:rPr>
                              <m:t>sup</m:t>
                            </m:r>
                          </m:e>
                          <m:lim>
                            <m:r>
                              <a:rPr lang="en-US" altLang="zh-TW" i="1" dirty="0" smtClean="0">
                                <a:latin typeface="Cambria Math" panose="02040503050406030204" pitchFamily="18" charset="0"/>
                              </a:rPr>
                              <m:t>𝑥</m:t>
                            </m:r>
                          </m:lim>
                        </m:limLow>
                      </m:fName>
                      <m:e>
                        <m:r>
                          <a:rPr lang="en-US" altLang="zh-TW" i="1" dirty="0" smtClean="0">
                            <a:latin typeface="Cambria Math" panose="02040503050406030204" pitchFamily="18" charset="0"/>
                          </a:rPr>
                          <m:t>|</m:t>
                        </m:r>
                        <m:r>
                          <m:rPr>
                            <m:sty m:val="p"/>
                          </m:rPr>
                          <a:rPr lang="en-US" altLang="zh-TW" i="0" dirty="0" smtClean="0">
                            <a:latin typeface="Cambria Math" panose="02040503050406030204" pitchFamily="18" charset="0"/>
                          </a:rPr>
                          <m:t>∇</m:t>
                        </m:r>
                        <m:r>
                          <a:rPr lang="en-US" altLang="zh-TW" i="1" dirty="0" smtClean="0">
                            <a:latin typeface="Cambria Math" panose="02040503050406030204" pitchFamily="18" charset="0"/>
                          </a:rPr>
                          <m:t>𝜌</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𝑥</m:t>
                        </m:r>
                        <m:r>
                          <a:rPr lang="en-US" altLang="zh-TW" i="1" dirty="0" smtClean="0">
                            <a:latin typeface="Cambria Math" panose="02040503050406030204" pitchFamily="18" charset="0"/>
                          </a:rPr>
                          <m:t>)|</m:t>
                        </m:r>
                      </m:e>
                    </m:func>
                    <m:r>
                      <a:rPr lang="en-US" altLang="zh-TW" i="1" dirty="0" smtClean="0">
                        <a:latin typeface="Cambria Math" panose="02040503050406030204" pitchFamily="18" charset="0"/>
                      </a:rPr>
                      <m:t> </m:t>
                    </m:r>
                  </m:oMath>
                </a14:m>
                <a:r>
                  <a:rPr lang="en-US" altLang="zh-TW" dirty="0"/>
                  <a:t>be an upper bound on</a:t>
                </a:r>
                <a:endParaRPr lang="zh-TW" altLang="en-US" dirty="0"/>
              </a:p>
            </p:txBody>
          </p:sp>
        </mc:Choice>
        <mc:Fallback xmlns="">
          <p:sp>
            <p:nvSpPr>
              <p:cNvPr id="27" name="矩形 26">
                <a:extLst>
                  <a:ext uri="{FF2B5EF4-FFF2-40B4-BE49-F238E27FC236}">
                    <a16:creationId xmlns:a16="http://schemas.microsoft.com/office/drawing/2014/main" id="{1B1192FC-6070-4301-9306-6CEB18E75E56}"/>
                  </a:ext>
                </a:extLst>
              </p:cNvPr>
              <p:cNvSpPr>
                <a:spLocks noRot="1" noChangeAspect="1" noMove="1" noResize="1" noEditPoints="1" noAdjustHandles="1" noChangeArrowheads="1" noChangeShapeType="1" noTextEdit="1"/>
              </p:cNvSpPr>
              <p:nvPr/>
            </p:nvSpPr>
            <p:spPr>
              <a:xfrm>
                <a:off x="1016255" y="3784808"/>
                <a:ext cx="4363887" cy="369332"/>
              </a:xfrm>
              <a:prstGeom prst="rect">
                <a:avLst/>
              </a:prstGeom>
              <a:blipFill>
                <a:blip r:embed="rId7"/>
                <a:stretch>
                  <a:fillRect l="-1257" t="-10000" r="-140" b="-26667"/>
                </a:stretch>
              </a:blipFill>
            </p:spPr>
            <p:txBody>
              <a:bodyPr/>
              <a:lstStyle/>
              <a:p>
                <a:r>
                  <a:rPr lang="zh-TW" altLang="en-US">
                    <a:noFill/>
                  </a:rPr>
                  <a:t> </a:t>
                </a:r>
              </a:p>
            </p:txBody>
          </p:sp>
        </mc:Fallback>
      </mc:AlternateContent>
      <p:sp>
        <p:nvSpPr>
          <p:cNvPr id="28" name="矩形 27">
            <a:extLst>
              <a:ext uri="{FF2B5EF4-FFF2-40B4-BE49-F238E27FC236}">
                <a16:creationId xmlns:a16="http://schemas.microsoft.com/office/drawing/2014/main" id="{5EA4FB67-8BAA-4542-BFA8-FAF404F67859}"/>
              </a:ext>
            </a:extLst>
          </p:cNvPr>
          <p:cNvSpPr/>
          <p:nvPr/>
        </p:nvSpPr>
        <p:spPr>
          <a:xfrm>
            <a:off x="1016255" y="4093204"/>
            <a:ext cx="2251642" cy="369332"/>
          </a:xfrm>
          <a:prstGeom prst="rect">
            <a:avLst/>
          </a:prstGeom>
        </p:spPr>
        <p:txBody>
          <a:bodyPr wrap="none">
            <a:spAutoFit/>
          </a:bodyPr>
          <a:lstStyle/>
          <a:p>
            <a:r>
              <a:rPr lang="en-US" altLang="zh-TW" dirty="0"/>
              <a:t>the absolute gradient.</a:t>
            </a:r>
            <a:endParaRPr lang="zh-TW" altLang="en-US" dirty="0"/>
          </a:p>
        </p:txBody>
      </p:sp>
      <p:sp>
        <p:nvSpPr>
          <p:cNvPr id="29" name="矩形 28">
            <a:extLst>
              <a:ext uri="{FF2B5EF4-FFF2-40B4-BE49-F238E27FC236}">
                <a16:creationId xmlns:a16="http://schemas.microsoft.com/office/drawing/2014/main" id="{E87BB982-A46B-4038-BE52-D52946FD9183}"/>
              </a:ext>
            </a:extLst>
          </p:cNvPr>
          <p:cNvSpPr/>
          <p:nvPr/>
        </p:nvSpPr>
        <p:spPr>
          <a:xfrm>
            <a:off x="1016255" y="4462536"/>
            <a:ext cx="2360967" cy="369332"/>
          </a:xfrm>
          <a:prstGeom prst="rect">
            <a:avLst/>
          </a:prstGeom>
        </p:spPr>
        <p:txBody>
          <a:bodyPr wrap="none">
            <a:spAutoFit/>
          </a:bodyPr>
          <a:lstStyle/>
          <a:p>
            <a:r>
              <a:rPr lang="en-US" altLang="zh-TW" dirty="0"/>
              <a:t>Then the author prove:</a:t>
            </a:r>
            <a:endParaRPr lang="zh-TW" altLang="en-US"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83DC7CEE-80B4-4D49-8A0F-56A9B4B95E1A}"/>
                  </a:ext>
                </a:extLst>
              </p:cNvPr>
              <p:cNvSpPr/>
              <p:nvPr/>
            </p:nvSpPr>
            <p:spPr>
              <a:xfrm>
                <a:off x="1855074" y="4980722"/>
                <a:ext cx="2686248" cy="373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up>
                          <m:r>
                            <a:rPr lang="en-US" altLang="zh-TW" b="0" i="1" smtClean="0">
                              <a:latin typeface="Cambria Math" panose="02040503050406030204" pitchFamily="18" charset="0"/>
                            </a:rPr>
                            <m:t>𝑅</m:t>
                          </m:r>
                        </m:sup>
                      </m:sSubSup>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1</m:t>
                              </m:r>
                            </m:sub>
                          </m:sSub>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𝐼</m:t>
                              </m:r>
                            </m:e>
                            <m:sub>
                              <m:r>
                                <a:rPr lang="en-US" altLang="zh-TW" b="0" i="1" smtClean="0">
                                  <a:latin typeface="Cambria Math" panose="02040503050406030204" pitchFamily="18" charset="0"/>
                                </a:rPr>
                                <m:t>2</m:t>
                              </m:r>
                            </m:sub>
                          </m:sSub>
                        </m:e>
                      </m:d>
                      <m:r>
                        <a:rPr lang="en-US" altLang="zh-TW" b="0" i="1" smtClean="0">
                          <a:latin typeface="Cambria Math" panose="02040503050406030204" pitchFamily="18" charset="0"/>
                        </a:rPr>
                        <m:t>≤2</m:t>
                      </m:r>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𝜋</m:t>
                          </m:r>
                        </m:e>
                      </m:rad>
                      <m:r>
                        <a:rPr lang="en-US" altLang="zh-TW" b="0" i="1" smtClean="0">
                          <a:latin typeface="Cambria Math" panose="02040503050406030204" pitchFamily="18" charset="0"/>
                        </a:rPr>
                        <m:t>𝐵</m:t>
                      </m:r>
                      <m:r>
                        <a:rPr lang="en-US" altLang="zh-TW" i="1" dirty="0" smtClean="0">
                          <a:latin typeface="Cambria Math" panose="02040503050406030204" pitchFamily="18" charset="0"/>
                          <a:ea typeface="Cambria Math" panose="02040503050406030204" pitchFamily="18" charset="0"/>
                        </a:rPr>
                        <m:t>∠</m:t>
                      </m:r>
                      <m:r>
                        <a:rPr lang="en-US" altLang="zh-TW" i="1" dirty="0" smtClean="0">
                          <a:latin typeface="Cambria Math" panose="02040503050406030204" pitchFamily="18" charset="0"/>
                        </a:rPr>
                        <m:t>(</m:t>
                      </m:r>
                      <m:r>
                        <a:rPr lang="en-US" altLang="zh-TW" i="1" dirty="0" smtClean="0">
                          <a:latin typeface="Cambria Math" panose="02040503050406030204" pitchFamily="18" charset="0"/>
                        </a:rPr>
                        <m:t>𝑢</m:t>
                      </m:r>
                      <m:r>
                        <a:rPr lang="en-US" altLang="zh-TW" i="1" dirty="0" smtClean="0">
                          <a:latin typeface="Cambria Math" panose="02040503050406030204" pitchFamily="18" charset="0"/>
                        </a:rPr>
                        <m:t>, </m:t>
                      </m:r>
                      <m:r>
                        <a:rPr lang="en-US" altLang="zh-TW" i="1" dirty="0" smtClean="0">
                          <a:latin typeface="Cambria Math" panose="02040503050406030204" pitchFamily="18" charset="0"/>
                        </a:rPr>
                        <m:t>𝑣</m:t>
                      </m:r>
                      <m:r>
                        <a:rPr lang="en-US" altLang="zh-TW" i="1" dirty="0" smtClean="0">
                          <a:latin typeface="Cambria Math" panose="02040503050406030204" pitchFamily="18" charset="0"/>
                        </a:rPr>
                        <m:t>)</m:t>
                      </m:r>
                    </m:oMath>
                  </m:oMathPara>
                </a14:m>
                <a:endParaRPr lang="zh-TW" altLang="en-US" dirty="0"/>
              </a:p>
            </p:txBody>
          </p:sp>
        </mc:Choice>
        <mc:Fallback xmlns="">
          <p:sp>
            <p:nvSpPr>
              <p:cNvPr id="30" name="矩形 29">
                <a:extLst>
                  <a:ext uri="{FF2B5EF4-FFF2-40B4-BE49-F238E27FC236}">
                    <a16:creationId xmlns:a16="http://schemas.microsoft.com/office/drawing/2014/main" id="{83DC7CEE-80B4-4D49-8A0F-56A9B4B95E1A}"/>
                  </a:ext>
                </a:extLst>
              </p:cNvPr>
              <p:cNvSpPr>
                <a:spLocks noRot="1" noChangeAspect="1" noMove="1" noResize="1" noEditPoints="1" noAdjustHandles="1" noChangeArrowheads="1" noChangeShapeType="1" noTextEdit="1"/>
              </p:cNvSpPr>
              <p:nvPr/>
            </p:nvSpPr>
            <p:spPr>
              <a:xfrm>
                <a:off x="1855074" y="4980722"/>
                <a:ext cx="2686248" cy="373179"/>
              </a:xfrm>
              <a:prstGeom prst="rect">
                <a:avLst/>
              </a:prstGeom>
              <a:blipFill>
                <a:blip r:embed="rId8"/>
                <a:stretch>
                  <a:fillRect b="-14754"/>
                </a:stretch>
              </a:blipFill>
            </p:spPr>
            <p:txBody>
              <a:bodyPr/>
              <a:lstStyle/>
              <a:p>
                <a:r>
                  <a:rPr lang="zh-TW" altLang="en-US">
                    <a:noFill/>
                  </a:rPr>
                  <a:t> </a:t>
                </a:r>
              </a:p>
            </p:txBody>
          </p:sp>
        </mc:Fallback>
      </mc:AlternateContent>
      <p:cxnSp>
        <p:nvCxnSpPr>
          <p:cNvPr id="32" name="直線單箭頭接點 31">
            <a:extLst>
              <a:ext uri="{FF2B5EF4-FFF2-40B4-BE49-F238E27FC236}">
                <a16:creationId xmlns:a16="http://schemas.microsoft.com/office/drawing/2014/main" id="{CFC93B68-9915-4D34-B7E3-A541D950978D}"/>
              </a:ext>
            </a:extLst>
          </p:cNvPr>
          <p:cNvCxnSpPr>
            <a:cxnSpLocks/>
          </p:cNvCxnSpPr>
          <p:nvPr/>
        </p:nvCxnSpPr>
        <p:spPr>
          <a:xfrm flipV="1">
            <a:off x="7337861" y="2092776"/>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BE0800BF-9E99-4EF9-98F4-B296B22C6857}"/>
              </a:ext>
            </a:extLst>
          </p:cNvPr>
          <p:cNvCxnSpPr>
            <a:cxnSpLocks/>
          </p:cNvCxnSpPr>
          <p:nvPr/>
        </p:nvCxnSpPr>
        <p:spPr>
          <a:xfrm flipV="1">
            <a:off x="8789649" y="1045717"/>
            <a:ext cx="0" cy="190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線接點 43">
            <a:extLst>
              <a:ext uri="{FF2B5EF4-FFF2-40B4-BE49-F238E27FC236}">
                <a16:creationId xmlns:a16="http://schemas.microsoft.com/office/drawing/2014/main" id="{E0601607-1069-4E7D-96E7-BE40FCE91B52}"/>
              </a:ext>
            </a:extLst>
          </p:cNvPr>
          <p:cNvCxnSpPr>
            <a:cxnSpLocks/>
          </p:cNvCxnSpPr>
          <p:nvPr/>
        </p:nvCxnSpPr>
        <p:spPr>
          <a:xfrm flipV="1">
            <a:off x="8789649" y="1318970"/>
            <a:ext cx="900259" cy="78559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8" name="直線接點 47">
            <a:extLst>
              <a:ext uri="{FF2B5EF4-FFF2-40B4-BE49-F238E27FC236}">
                <a16:creationId xmlns:a16="http://schemas.microsoft.com/office/drawing/2014/main" id="{F451A969-6C70-4281-9933-00C71C271FF3}"/>
              </a:ext>
            </a:extLst>
          </p:cNvPr>
          <p:cNvCxnSpPr>
            <a:cxnSpLocks/>
          </p:cNvCxnSpPr>
          <p:nvPr/>
        </p:nvCxnSpPr>
        <p:spPr>
          <a:xfrm flipV="1">
            <a:off x="8789647" y="1237612"/>
            <a:ext cx="712904" cy="862394"/>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字方塊 52">
            <a:extLst>
              <a:ext uri="{FF2B5EF4-FFF2-40B4-BE49-F238E27FC236}">
                <a16:creationId xmlns:a16="http://schemas.microsoft.com/office/drawing/2014/main" id="{3FB4A39E-705A-49C6-ADEC-9A3656548C78}"/>
              </a:ext>
            </a:extLst>
          </p:cNvPr>
          <p:cNvSpPr txBox="1"/>
          <p:nvPr/>
        </p:nvSpPr>
        <p:spPr>
          <a:xfrm>
            <a:off x="7337861" y="2842713"/>
            <a:ext cx="3274486" cy="369332"/>
          </a:xfrm>
          <a:prstGeom prst="rect">
            <a:avLst/>
          </a:prstGeom>
          <a:noFill/>
        </p:spPr>
        <p:txBody>
          <a:bodyPr wrap="none" rtlCol="0">
            <a:spAutoFit/>
          </a:bodyPr>
          <a:lstStyle/>
          <a:p>
            <a:r>
              <a:rPr lang="en-US" altLang="zh-TW" dirty="0"/>
              <a:t>No matter how small the angle is</a:t>
            </a:r>
            <a:endParaRPr lang="zh-TW" altLang="en-US" dirty="0"/>
          </a:p>
        </p:txBody>
      </p:sp>
      <p:sp>
        <p:nvSpPr>
          <p:cNvPr id="54" name="矩形 53">
            <a:extLst>
              <a:ext uri="{FF2B5EF4-FFF2-40B4-BE49-F238E27FC236}">
                <a16:creationId xmlns:a16="http://schemas.microsoft.com/office/drawing/2014/main" id="{A8C4BD48-22F8-448D-9E1B-DB05A346BABD}"/>
              </a:ext>
            </a:extLst>
          </p:cNvPr>
          <p:cNvSpPr/>
          <p:nvPr/>
        </p:nvSpPr>
        <p:spPr>
          <a:xfrm>
            <a:off x="7337861" y="3112164"/>
            <a:ext cx="3082960" cy="369332"/>
          </a:xfrm>
          <a:prstGeom prst="rect">
            <a:avLst/>
          </a:prstGeom>
        </p:spPr>
        <p:txBody>
          <a:bodyPr wrap="none">
            <a:spAutoFit/>
          </a:bodyPr>
          <a:lstStyle/>
          <a:p>
            <a:r>
              <a:rPr lang="en-US" altLang="zh-TW" dirty="0"/>
              <a:t>between these two stick, their </a:t>
            </a:r>
            <a:endParaRPr lang="zh-TW" altLang="en-US" dirty="0"/>
          </a:p>
        </p:txBody>
      </p:sp>
      <mc:AlternateContent xmlns:mc="http://schemas.openxmlformats.org/markup-compatibility/2006" xmlns:a14="http://schemas.microsoft.com/office/drawing/2010/main">
        <mc:Choice Requires="a14">
          <p:sp>
            <p:nvSpPr>
              <p:cNvPr id="55" name="矩形 54">
                <a:extLst>
                  <a:ext uri="{FF2B5EF4-FFF2-40B4-BE49-F238E27FC236}">
                    <a16:creationId xmlns:a16="http://schemas.microsoft.com/office/drawing/2014/main" id="{335801F1-F4F2-40D1-AAF0-8BACC48D57F5}"/>
                  </a:ext>
                </a:extLst>
              </p:cNvPr>
              <p:cNvSpPr/>
              <p:nvPr/>
            </p:nvSpPr>
            <p:spPr>
              <a:xfrm>
                <a:off x="7337861" y="3372188"/>
                <a:ext cx="2423420" cy="369332"/>
              </a:xfrm>
              <a:prstGeom prst="rect">
                <a:avLst/>
              </a:prstGeom>
            </p:spPr>
            <p:txBody>
              <a:bodyPr wrap="none">
                <a:spAutoFit/>
              </a:bodyPr>
              <a:lstStyle/>
              <a:p>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Sub>
                  </m:oMath>
                </a14:m>
                <a:r>
                  <a:rPr lang="zh-TW" altLang="en-US" dirty="0"/>
                  <a:t> </a:t>
                </a:r>
                <a:r>
                  <a:rPr lang="en-US" altLang="zh-TW" dirty="0"/>
                  <a:t>distance is the same.</a:t>
                </a:r>
                <a:endParaRPr lang="zh-TW" altLang="en-US" dirty="0"/>
              </a:p>
            </p:txBody>
          </p:sp>
        </mc:Choice>
        <mc:Fallback xmlns="">
          <p:sp>
            <p:nvSpPr>
              <p:cNvPr id="55" name="矩形 54">
                <a:extLst>
                  <a:ext uri="{FF2B5EF4-FFF2-40B4-BE49-F238E27FC236}">
                    <a16:creationId xmlns:a16="http://schemas.microsoft.com/office/drawing/2014/main" id="{335801F1-F4F2-40D1-AAF0-8BACC48D57F5}"/>
                  </a:ext>
                </a:extLst>
              </p:cNvPr>
              <p:cNvSpPr>
                <a:spLocks noRot="1" noChangeAspect="1" noMove="1" noResize="1" noEditPoints="1" noAdjustHandles="1" noChangeArrowheads="1" noChangeShapeType="1" noTextEdit="1"/>
              </p:cNvSpPr>
              <p:nvPr/>
            </p:nvSpPr>
            <p:spPr>
              <a:xfrm>
                <a:off x="7337861" y="3372188"/>
                <a:ext cx="2423420" cy="369332"/>
              </a:xfrm>
              <a:prstGeom prst="rect">
                <a:avLst/>
              </a:prstGeom>
              <a:blipFill>
                <a:blip r:embed="rId9"/>
                <a:stretch>
                  <a:fillRect t="-8197" r="-1511" b="-24590"/>
                </a:stretch>
              </a:blipFill>
            </p:spPr>
            <p:txBody>
              <a:bodyPr/>
              <a:lstStyle/>
              <a:p>
                <a:r>
                  <a:rPr lang="zh-TW" altLang="en-US">
                    <a:noFill/>
                  </a:rPr>
                  <a:t> </a:t>
                </a:r>
              </a:p>
            </p:txBody>
          </p:sp>
        </mc:Fallback>
      </mc:AlternateContent>
      <p:cxnSp>
        <p:nvCxnSpPr>
          <p:cNvPr id="56" name="直線單箭頭接點 55">
            <a:extLst>
              <a:ext uri="{FF2B5EF4-FFF2-40B4-BE49-F238E27FC236}">
                <a16:creationId xmlns:a16="http://schemas.microsoft.com/office/drawing/2014/main" id="{5276E139-7605-43D0-982D-20F95B14E990}"/>
              </a:ext>
            </a:extLst>
          </p:cNvPr>
          <p:cNvCxnSpPr>
            <a:cxnSpLocks/>
          </p:cNvCxnSpPr>
          <p:nvPr/>
        </p:nvCxnSpPr>
        <p:spPr>
          <a:xfrm flipV="1">
            <a:off x="7344901" y="4788579"/>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263E9881-3337-43A9-93FD-3AF737AFC29A}"/>
              </a:ext>
            </a:extLst>
          </p:cNvPr>
          <p:cNvCxnSpPr>
            <a:cxnSpLocks/>
          </p:cNvCxnSpPr>
          <p:nvPr/>
        </p:nvCxnSpPr>
        <p:spPr>
          <a:xfrm flipV="1">
            <a:off x="8796689" y="3741520"/>
            <a:ext cx="0" cy="19094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橢圓 59">
            <a:extLst>
              <a:ext uri="{FF2B5EF4-FFF2-40B4-BE49-F238E27FC236}">
                <a16:creationId xmlns:a16="http://schemas.microsoft.com/office/drawing/2014/main" id="{887CC9E8-0CF9-438D-989F-D3BE3C8E90AC}"/>
              </a:ext>
            </a:extLst>
          </p:cNvPr>
          <p:cNvSpPr/>
          <p:nvPr/>
        </p:nvSpPr>
        <p:spPr>
          <a:xfrm rot="2311042">
            <a:off x="8993945" y="3900900"/>
            <a:ext cx="268661" cy="1008174"/>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橢圓 60">
            <a:extLst>
              <a:ext uri="{FF2B5EF4-FFF2-40B4-BE49-F238E27FC236}">
                <a16:creationId xmlns:a16="http://schemas.microsoft.com/office/drawing/2014/main" id="{C91FB500-5BE6-47BD-B233-D6B75CD1955A}"/>
              </a:ext>
            </a:extLst>
          </p:cNvPr>
          <p:cNvSpPr/>
          <p:nvPr/>
        </p:nvSpPr>
        <p:spPr>
          <a:xfrm rot="1532268">
            <a:off x="8912048" y="3851086"/>
            <a:ext cx="268661" cy="1008174"/>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文字方塊 61">
            <a:extLst>
              <a:ext uri="{FF2B5EF4-FFF2-40B4-BE49-F238E27FC236}">
                <a16:creationId xmlns:a16="http://schemas.microsoft.com/office/drawing/2014/main" id="{F91576DA-8EB0-4FA8-B415-69715C0DA540}"/>
              </a:ext>
            </a:extLst>
          </p:cNvPr>
          <p:cNvSpPr txBox="1"/>
          <p:nvPr/>
        </p:nvSpPr>
        <p:spPr>
          <a:xfrm>
            <a:off x="7337861" y="5539030"/>
            <a:ext cx="4228786" cy="369332"/>
          </a:xfrm>
          <a:prstGeom prst="rect">
            <a:avLst/>
          </a:prstGeom>
          <a:noFill/>
        </p:spPr>
        <p:txBody>
          <a:bodyPr wrap="none" rtlCol="0">
            <a:spAutoFit/>
          </a:bodyPr>
          <a:lstStyle/>
          <a:p>
            <a:r>
              <a:rPr lang="en-US" altLang="zh-TW" dirty="0"/>
              <a:t>For smoother image, the smaller the angle,</a:t>
            </a:r>
            <a:endParaRPr lang="zh-TW" altLang="en-US" dirty="0"/>
          </a:p>
        </p:txBody>
      </p:sp>
      <mc:AlternateContent xmlns:mc="http://schemas.openxmlformats.org/markup-compatibility/2006" xmlns:a14="http://schemas.microsoft.com/office/drawing/2010/main">
        <mc:Choice Requires="a14">
          <p:sp>
            <p:nvSpPr>
              <p:cNvPr id="63" name="文字方塊 62">
                <a:extLst>
                  <a:ext uri="{FF2B5EF4-FFF2-40B4-BE49-F238E27FC236}">
                    <a16:creationId xmlns:a16="http://schemas.microsoft.com/office/drawing/2014/main" id="{F65D89F5-2E31-47F3-95F3-414302B3A795}"/>
                  </a:ext>
                </a:extLst>
              </p:cNvPr>
              <p:cNvSpPr txBox="1"/>
              <p:nvPr/>
            </p:nvSpPr>
            <p:spPr>
              <a:xfrm>
                <a:off x="7349103" y="5890158"/>
                <a:ext cx="2507353" cy="369332"/>
              </a:xfrm>
              <a:prstGeom prst="rect">
                <a:avLst/>
              </a:prstGeom>
              <a:noFill/>
            </p:spPr>
            <p:txBody>
              <a:bodyPr wrap="none" rtlCol="0">
                <a:spAutoFit/>
              </a:bodyPr>
              <a:lstStyle/>
              <a:p>
                <a:r>
                  <a:rPr lang="en-US" altLang="zh-TW" dirty="0"/>
                  <a:t>the smaller the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𝐿</m:t>
                        </m:r>
                      </m:e>
                      <m:sub>
                        <m:r>
                          <a:rPr lang="en-US" altLang="zh-TW" b="0" i="1" smtClean="0">
                            <a:latin typeface="Cambria Math" panose="02040503050406030204" pitchFamily="18" charset="0"/>
                          </a:rPr>
                          <m:t>2</m:t>
                        </m:r>
                      </m:sub>
                    </m:sSub>
                  </m:oMath>
                </a14:m>
                <a:r>
                  <a:rPr lang="zh-TW" altLang="en-US" dirty="0"/>
                  <a:t> </a:t>
                </a:r>
                <a:r>
                  <a:rPr lang="en-US" altLang="zh-TW" dirty="0"/>
                  <a:t>norm.</a:t>
                </a:r>
                <a:endParaRPr lang="zh-TW" altLang="en-US" dirty="0"/>
              </a:p>
            </p:txBody>
          </p:sp>
        </mc:Choice>
        <mc:Fallback xmlns="">
          <p:sp>
            <p:nvSpPr>
              <p:cNvPr id="63" name="文字方塊 62">
                <a:extLst>
                  <a:ext uri="{FF2B5EF4-FFF2-40B4-BE49-F238E27FC236}">
                    <a16:creationId xmlns:a16="http://schemas.microsoft.com/office/drawing/2014/main" id="{F65D89F5-2E31-47F3-95F3-414302B3A795}"/>
                  </a:ext>
                </a:extLst>
              </p:cNvPr>
              <p:cNvSpPr txBox="1">
                <a:spLocks noRot="1" noChangeAspect="1" noMove="1" noResize="1" noEditPoints="1" noAdjustHandles="1" noChangeArrowheads="1" noChangeShapeType="1" noTextEdit="1"/>
              </p:cNvSpPr>
              <p:nvPr/>
            </p:nvSpPr>
            <p:spPr>
              <a:xfrm>
                <a:off x="7349103" y="5890158"/>
                <a:ext cx="2507353" cy="369332"/>
              </a:xfrm>
              <a:prstGeom prst="rect">
                <a:avLst/>
              </a:prstGeom>
              <a:blipFill>
                <a:blip r:embed="rId10"/>
                <a:stretch>
                  <a:fillRect l="-2190" t="-8197" r="-1217" b="-24590"/>
                </a:stretch>
              </a:blipFill>
            </p:spPr>
            <p:txBody>
              <a:bodyPr/>
              <a:lstStyle/>
              <a:p>
                <a:r>
                  <a:rPr lang="zh-TW" altLang="en-US">
                    <a:noFill/>
                  </a:rPr>
                  <a:t> </a:t>
                </a:r>
              </a:p>
            </p:txBody>
          </p:sp>
        </mc:Fallback>
      </mc:AlternateContent>
      <p:sp>
        <p:nvSpPr>
          <p:cNvPr id="64" name="文字方塊 63">
            <a:extLst>
              <a:ext uri="{FF2B5EF4-FFF2-40B4-BE49-F238E27FC236}">
                <a16:creationId xmlns:a16="http://schemas.microsoft.com/office/drawing/2014/main" id="{C33C81ED-D8DD-4DA4-B6E9-BADF6984E85C}"/>
              </a:ext>
            </a:extLst>
          </p:cNvPr>
          <p:cNvSpPr txBox="1"/>
          <p:nvPr/>
        </p:nvSpPr>
        <p:spPr>
          <a:xfrm>
            <a:off x="1016255" y="5466307"/>
            <a:ext cx="4671792" cy="369332"/>
          </a:xfrm>
          <a:prstGeom prst="rect">
            <a:avLst/>
          </a:prstGeom>
          <a:noFill/>
        </p:spPr>
        <p:txBody>
          <a:bodyPr wrap="none" rtlCol="0">
            <a:spAutoFit/>
          </a:bodyPr>
          <a:lstStyle/>
          <a:p>
            <a:r>
              <a:rPr lang="en-US" altLang="zh-TW" dirty="0">
                <a:solidFill>
                  <a:srgbClr val="FF0000"/>
                </a:solidFill>
              </a:rPr>
              <a:t>Q: How many number of angle we should try in </a:t>
            </a:r>
            <a:endParaRPr lang="zh-TW" altLang="en-US" dirty="0">
              <a:solidFill>
                <a:srgbClr val="FF0000"/>
              </a:solidFill>
            </a:endParaRPr>
          </a:p>
        </p:txBody>
      </p:sp>
      <p:sp>
        <p:nvSpPr>
          <p:cNvPr id="65" name="文字方塊 64">
            <a:extLst>
              <a:ext uri="{FF2B5EF4-FFF2-40B4-BE49-F238E27FC236}">
                <a16:creationId xmlns:a16="http://schemas.microsoft.com/office/drawing/2014/main" id="{8DAAB626-DBE1-444F-A257-CB783DD7CE94}"/>
              </a:ext>
            </a:extLst>
          </p:cNvPr>
          <p:cNvSpPr txBox="1"/>
          <p:nvPr/>
        </p:nvSpPr>
        <p:spPr>
          <a:xfrm>
            <a:off x="1016255" y="5811151"/>
            <a:ext cx="3780650" cy="369332"/>
          </a:xfrm>
          <a:prstGeom prst="rect">
            <a:avLst/>
          </a:prstGeom>
          <a:noFill/>
        </p:spPr>
        <p:txBody>
          <a:bodyPr wrap="none" rtlCol="0">
            <a:spAutoFit/>
          </a:bodyPr>
          <a:lstStyle/>
          <a:p>
            <a:r>
              <a:rPr lang="en-US" altLang="zh-TW" dirty="0">
                <a:solidFill>
                  <a:srgbClr val="FF0000"/>
                </a:solidFill>
              </a:rPr>
              <a:t>alignment to satisfy the requirement? </a:t>
            </a:r>
            <a:endParaRPr lang="zh-TW" altLang="en-US" dirty="0">
              <a:solidFill>
                <a:srgbClr val="FF0000"/>
              </a:solidFill>
            </a:endParaRPr>
          </a:p>
        </p:txBody>
      </p:sp>
    </p:spTree>
    <p:extLst>
      <p:ext uri="{BB962C8B-B14F-4D97-AF65-F5344CB8AC3E}">
        <p14:creationId xmlns:p14="http://schemas.microsoft.com/office/powerpoint/2010/main" val="339639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A0B560-34EB-43CC-BE0F-9A9C3DE3F443}"/>
              </a:ext>
            </a:extLst>
          </p:cNvPr>
          <p:cNvSpPr>
            <a:spLocks noGrp="1"/>
          </p:cNvSpPr>
          <p:nvPr>
            <p:ph type="title"/>
          </p:nvPr>
        </p:nvSpPr>
        <p:spPr/>
        <p:txBody>
          <a:bodyPr/>
          <a:lstStyle/>
          <a:p>
            <a:r>
              <a:rPr lang="en-US" altLang="zh-TW" dirty="0"/>
              <a:t>Distance for distributions</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6EBA8060-BCC8-48E2-A37C-8AB2229C9C1B}"/>
                  </a:ext>
                </a:extLst>
              </p:cNvPr>
              <p:cNvSpPr txBox="1"/>
              <p:nvPr/>
            </p:nvSpPr>
            <p:spPr>
              <a:xfrm>
                <a:off x="6170899" y="1930902"/>
                <a:ext cx="3737369" cy="3946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altLang="zh-TW" b="0" dirty="0" smtClean="0"/>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r>
                        <a:rPr lang="en-US" altLang="zh-TW" b="0" i="0"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inf</m:t>
                              </m:r>
                            </m:e>
                            <m:lim>
                              <m:r>
                                <m:rPr>
                                  <m:sty m:val="p"/>
                                </m:rPr>
                                <a:rPr lang="en-US" altLang="zh-TW" b="0" i="0" smtClean="0">
                                  <a:latin typeface="Cambria Math" panose="02040503050406030204" pitchFamily="18" charset="0"/>
                                </a:rPr>
                                <m:t>γ</m:t>
                              </m:r>
                              <m:r>
                                <a:rPr lang="en-US" altLang="zh-TW" b="0" i="0" smtClean="0">
                                  <a:latin typeface="Cambria Math" panose="02040503050406030204" pitchFamily="18" charset="0"/>
                                </a:rPr>
                                <m:t>∈</m:t>
                              </m:r>
                              <m:r>
                                <m:rPr>
                                  <m:sty m:val="p"/>
                                </m:rPr>
                                <a:rPr lang="el-GR" altLang="zh-TW" b="0" i="0" smtClean="0">
                                  <a:latin typeface="Cambria Math" panose="02040503050406030204" pitchFamily="18" charset="0"/>
                                  <a:ea typeface="Cambria Math" panose="02040503050406030204" pitchFamily="18" charset="0"/>
                                </a:rPr>
                                <m:t>Π</m:t>
                              </m:r>
                              <m:d>
                                <m:dPr>
                                  <m:ctrlPr>
                                    <a:rPr lang="en-US" altLang="zh-TW" b="0" i="1" smtClean="0">
                                      <a:latin typeface="Cambria Math" panose="02040503050406030204" pitchFamily="18" charset="0"/>
                                      <a:ea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lim>
                          </m:limLow>
                        </m:fName>
                        <m:e>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y</m:t>
                                  </m:r>
                                </m:e>
                              </m:d>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γ</m:t>
                              </m:r>
                            </m:sub>
                          </m:sSub>
                          <m:d>
                            <m:dPr>
                              <m:begChr m:val="["/>
                              <m:endChr m:val="]"/>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y</m:t>
                                  </m:r>
                                </m:e>
                              </m:d>
                            </m:e>
                          </m:d>
                        </m:e>
                      </m:func>
                    </m:oMath>
                  </m:oMathPara>
                </a14:m>
                <a:endParaRPr lang="en-US" altLang="zh-TW" b="0" dirty="0"/>
              </a:p>
            </p:txBody>
          </p:sp>
        </mc:Choice>
        <mc:Fallback xmlns="">
          <p:sp>
            <p:nvSpPr>
              <p:cNvPr id="4" name="文字方塊 3">
                <a:extLst>
                  <a:ext uri="{FF2B5EF4-FFF2-40B4-BE49-F238E27FC236}">
                    <a16:creationId xmlns:a16="http://schemas.microsoft.com/office/drawing/2014/main" id="{6EBA8060-BCC8-48E2-A37C-8AB2229C9C1B}"/>
                  </a:ext>
                </a:extLst>
              </p:cNvPr>
              <p:cNvSpPr txBox="1">
                <a:spLocks noRot="1" noChangeAspect="1" noMove="1" noResize="1" noEditPoints="1" noAdjustHandles="1" noChangeArrowheads="1" noChangeShapeType="1" noTextEdit="1"/>
              </p:cNvSpPr>
              <p:nvPr/>
            </p:nvSpPr>
            <p:spPr>
              <a:xfrm>
                <a:off x="6170899" y="1930902"/>
                <a:ext cx="3737369" cy="394660"/>
              </a:xfrm>
              <a:prstGeom prst="rect">
                <a:avLst/>
              </a:prstGeom>
              <a:blipFill>
                <a:blip r:embed="rId3"/>
                <a:stretch>
                  <a:fillRect l="-979" b="-17188"/>
                </a:stretch>
              </a:blipFill>
            </p:spPr>
            <p:txBody>
              <a:bodyPr/>
              <a:lstStyle/>
              <a:p>
                <a:r>
                  <a:rPr lang="zh-TW" altLang="en-US">
                    <a:noFill/>
                  </a:rPr>
                  <a:t> </a:t>
                </a:r>
              </a:p>
            </p:txBody>
          </p:sp>
        </mc:Fallback>
      </mc:AlternateContent>
      <p:sp>
        <p:nvSpPr>
          <p:cNvPr id="5" name="矩形 4">
            <a:extLst>
              <a:ext uri="{FF2B5EF4-FFF2-40B4-BE49-F238E27FC236}">
                <a16:creationId xmlns:a16="http://schemas.microsoft.com/office/drawing/2014/main" id="{9EB2A608-1D18-49E5-8C84-990044C04217}"/>
              </a:ext>
            </a:extLst>
          </p:cNvPr>
          <p:cNvSpPr/>
          <p:nvPr/>
        </p:nvSpPr>
        <p:spPr>
          <a:xfrm>
            <a:off x="6096000" y="1495862"/>
            <a:ext cx="4331955" cy="369332"/>
          </a:xfrm>
          <a:prstGeom prst="rect">
            <a:avLst/>
          </a:prstGeom>
        </p:spPr>
        <p:txBody>
          <a:bodyPr wrap="none">
            <a:spAutoFit/>
          </a:bodyPr>
          <a:lstStyle/>
          <a:p>
            <a:r>
              <a:rPr lang="en-US" altLang="zh-TW" b="0" dirty="0"/>
              <a:t>Wasserstein distance (Earth mover distance)</a:t>
            </a:r>
          </a:p>
        </p:txBody>
      </p:sp>
      <p:sp>
        <p:nvSpPr>
          <p:cNvPr id="6" name="矩形 5">
            <a:extLst>
              <a:ext uri="{FF2B5EF4-FFF2-40B4-BE49-F238E27FC236}">
                <a16:creationId xmlns:a16="http://schemas.microsoft.com/office/drawing/2014/main" id="{9AD034E3-4ADB-41D4-AA1B-D06DDFD63C5F}"/>
              </a:ext>
            </a:extLst>
          </p:cNvPr>
          <p:cNvSpPr/>
          <p:nvPr/>
        </p:nvSpPr>
        <p:spPr>
          <a:xfrm>
            <a:off x="913099" y="1506022"/>
            <a:ext cx="5037213" cy="369332"/>
          </a:xfrm>
          <a:prstGeom prst="rect">
            <a:avLst/>
          </a:prstGeom>
        </p:spPr>
        <p:txBody>
          <a:bodyPr wrap="none">
            <a:spAutoFit/>
          </a:bodyPr>
          <a:lstStyle/>
          <a:p>
            <a:r>
              <a:rPr lang="en-US" altLang="zh-TW" b="0" dirty="0"/>
              <a:t>When coming up to measure the distance between </a:t>
            </a:r>
          </a:p>
        </p:txBody>
      </p:sp>
      <p:sp>
        <p:nvSpPr>
          <p:cNvPr id="7" name="矩形 6">
            <a:extLst>
              <a:ext uri="{FF2B5EF4-FFF2-40B4-BE49-F238E27FC236}">
                <a16:creationId xmlns:a16="http://schemas.microsoft.com/office/drawing/2014/main" id="{4FE95585-143D-4C89-B7DE-F87C450EEBCB}"/>
              </a:ext>
            </a:extLst>
          </p:cNvPr>
          <p:cNvSpPr/>
          <p:nvPr/>
        </p:nvSpPr>
        <p:spPr>
          <a:xfrm>
            <a:off x="913099" y="1837895"/>
            <a:ext cx="4272003" cy="369332"/>
          </a:xfrm>
          <a:prstGeom prst="rect">
            <a:avLst/>
          </a:prstGeom>
        </p:spPr>
        <p:txBody>
          <a:bodyPr wrap="none">
            <a:spAutoFit/>
          </a:bodyPr>
          <a:lstStyle/>
          <a:p>
            <a:r>
              <a:rPr lang="en-US" altLang="zh-TW" dirty="0"/>
              <a:t>d</a:t>
            </a:r>
            <a:r>
              <a:rPr lang="en-US" altLang="zh-TW" b="0" dirty="0"/>
              <a:t>istributions, what comes up to your mind?</a:t>
            </a:r>
          </a:p>
        </p:txBody>
      </p:sp>
      <p:sp>
        <p:nvSpPr>
          <p:cNvPr id="8" name="矩形 7">
            <a:extLst>
              <a:ext uri="{FF2B5EF4-FFF2-40B4-BE49-F238E27FC236}">
                <a16:creationId xmlns:a16="http://schemas.microsoft.com/office/drawing/2014/main" id="{B8745D7B-05F2-4556-A520-55C8CDE0413D}"/>
              </a:ext>
            </a:extLst>
          </p:cNvPr>
          <p:cNvSpPr/>
          <p:nvPr/>
        </p:nvSpPr>
        <p:spPr>
          <a:xfrm>
            <a:off x="913099" y="2231043"/>
            <a:ext cx="2857192" cy="369332"/>
          </a:xfrm>
          <a:prstGeom prst="rect">
            <a:avLst/>
          </a:prstGeom>
        </p:spPr>
        <p:txBody>
          <a:bodyPr wrap="none">
            <a:spAutoFit/>
          </a:bodyPr>
          <a:lstStyle/>
          <a:p>
            <a:r>
              <a:rPr lang="en-US" altLang="zh-TW" dirty="0" err="1"/>
              <a:t>Kullback</a:t>
            </a:r>
            <a:r>
              <a:rPr lang="en-US" altLang="zh-TW" dirty="0"/>
              <a:t>–</a:t>
            </a:r>
            <a:r>
              <a:rPr lang="en-US" altLang="zh-TW" dirty="0" err="1"/>
              <a:t>Leibler</a:t>
            </a:r>
            <a:r>
              <a:rPr lang="en-US" altLang="zh-TW" dirty="0"/>
              <a:t> divergence:</a:t>
            </a: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F1799458-2FC4-48E7-8003-C8DE970A7B80}"/>
                  </a:ext>
                </a:extLst>
              </p:cNvPr>
              <p:cNvSpPr/>
              <p:nvPr/>
            </p:nvSpPr>
            <p:spPr>
              <a:xfrm>
                <a:off x="913099" y="2550466"/>
                <a:ext cx="3721019" cy="7199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D</m:t>
                          </m:r>
                        </m:e>
                        <m:sub>
                          <m:r>
                            <m:rPr>
                              <m:sty m:val="p"/>
                            </m:rPr>
                            <a:rPr lang="en-US" altLang="zh-TW" b="0" i="0" smtClean="0">
                              <a:latin typeface="Cambria Math" panose="02040503050406030204" pitchFamily="18" charset="0"/>
                            </a:rPr>
                            <m:t>KL</m:t>
                          </m:r>
                        </m:sub>
                      </m:s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P</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Q</m:t>
                          </m:r>
                        </m:e>
                      </m:d>
                      <m:r>
                        <a:rPr lang="en-US" altLang="zh-TW" b="0" i="0" smtClean="0">
                          <a:latin typeface="Cambria Math" panose="02040503050406030204" pitchFamily="18" charset="0"/>
                        </a:rPr>
                        <m:t>=</m:t>
                      </m:r>
                      <m:nary>
                        <m:naryPr>
                          <m:chr m:val="∑"/>
                          <m:limLoc m:val="subSup"/>
                          <m:ctrlPr>
                            <a:rPr lang="en-US" altLang="zh-TW" b="0" i="1" smtClean="0">
                              <a:latin typeface="Cambria Math" panose="02040503050406030204" pitchFamily="18" charset="0"/>
                            </a:rPr>
                          </m:ctrlPr>
                        </m:naryPr>
                        <m:sub>
                          <m:r>
                            <m:rPr>
                              <m:sty m:val="p"/>
                              <m:brk m:alnAt="25"/>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X</m:t>
                          </m:r>
                        </m:sub>
                        <m:sup/>
                        <m:e>
                          <m:r>
                            <m:rPr>
                              <m:sty m:val="p"/>
                            </m:rPr>
                            <a:rPr lang="en-US" altLang="zh-TW" b="0" i="0" smtClean="0">
                              <a:latin typeface="Cambria Math" panose="02040503050406030204" pitchFamily="18" charset="0"/>
                            </a:rPr>
                            <m:t>P</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log</m:t>
                              </m:r>
                            </m:fName>
                            <m:e>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m:rPr>
                                          <m:sty m:val="p"/>
                                        </m:rPr>
                                        <a:rPr lang="en-US" altLang="zh-TW" b="0" i="0" smtClean="0">
                                          <a:latin typeface="Cambria Math" panose="02040503050406030204" pitchFamily="18" charset="0"/>
                                        </a:rPr>
                                        <m:t>P</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num>
                                    <m:den>
                                      <m:r>
                                        <m:rPr>
                                          <m:sty m:val="p"/>
                                        </m:rPr>
                                        <a:rPr lang="en-US" altLang="zh-TW" b="0" i="0" smtClean="0">
                                          <a:latin typeface="Cambria Math" panose="02040503050406030204" pitchFamily="18" charset="0"/>
                                        </a:rPr>
                                        <m:t>Q</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den>
                                  </m:f>
                                </m:e>
                              </m:d>
                            </m:e>
                          </m:func>
                        </m:e>
                      </m:nary>
                    </m:oMath>
                  </m:oMathPara>
                </a14:m>
                <a:endParaRPr lang="en-US" altLang="zh-TW" dirty="0"/>
              </a:p>
            </p:txBody>
          </p:sp>
        </mc:Choice>
        <mc:Fallback xmlns="">
          <p:sp>
            <p:nvSpPr>
              <p:cNvPr id="9" name="矩形 8">
                <a:extLst>
                  <a:ext uri="{FF2B5EF4-FFF2-40B4-BE49-F238E27FC236}">
                    <a16:creationId xmlns:a16="http://schemas.microsoft.com/office/drawing/2014/main" id="{F1799458-2FC4-48E7-8003-C8DE970A7B80}"/>
                  </a:ext>
                </a:extLst>
              </p:cNvPr>
              <p:cNvSpPr>
                <a:spLocks noRot="1" noChangeAspect="1" noMove="1" noResize="1" noEditPoints="1" noAdjustHandles="1" noChangeArrowheads="1" noChangeShapeType="1" noTextEdit="1"/>
              </p:cNvSpPr>
              <p:nvPr/>
            </p:nvSpPr>
            <p:spPr>
              <a:xfrm>
                <a:off x="913099" y="2550466"/>
                <a:ext cx="3721019" cy="719941"/>
              </a:xfrm>
              <a:prstGeom prst="rect">
                <a:avLst/>
              </a:prstGeom>
              <a:blipFill>
                <a:blip r:embed="rId4"/>
                <a:stretch>
                  <a:fillRect/>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82678EE5-7F91-4D93-BA0C-1A748E7AC179}"/>
              </a:ext>
            </a:extLst>
          </p:cNvPr>
          <p:cNvSpPr txBox="1"/>
          <p:nvPr/>
        </p:nvSpPr>
        <p:spPr>
          <a:xfrm>
            <a:off x="913099" y="3188424"/>
            <a:ext cx="1529008" cy="369332"/>
          </a:xfrm>
          <a:prstGeom prst="rect">
            <a:avLst/>
          </a:prstGeom>
          <a:noFill/>
        </p:spPr>
        <p:txBody>
          <a:bodyPr wrap="none" rtlCol="0">
            <a:spAutoFit/>
          </a:bodyPr>
          <a:lstStyle/>
          <a:p>
            <a:r>
              <a:rPr lang="en-US" altLang="zh-TW" dirty="0"/>
              <a:t>Disadvantage:</a:t>
            </a:r>
            <a:endParaRPr lang="zh-TW" altLang="en-US" dirty="0"/>
          </a:p>
        </p:txBody>
      </p:sp>
      <p:sp>
        <p:nvSpPr>
          <p:cNvPr id="11" name="文字方塊 10">
            <a:extLst>
              <a:ext uri="{FF2B5EF4-FFF2-40B4-BE49-F238E27FC236}">
                <a16:creationId xmlns:a16="http://schemas.microsoft.com/office/drawing/2014/main" id="{1746E708-0A34-4D64-8A1E-2397AF78D23B}"/>
              </a:ext>
            </a:extLst>
          </p:cNvPr>
          <p:cNvSpPr txBox="1"/>
          <p:nvPr/>
        </p:nvSpPr>
        <p:spPr>
          <a:xfrm>
            <a:off x="913099" y="3525742"/>
            <a:ext cx="3422925" cy="369332"/>
          </a:xfrm>
          <a:prstGeom prst="rect">
            <a:avLst/>
          </a:prstGeom>
          <a:noFill/>
        </p:spPr>
        <p:txBody>
          <a:bodyPr wrap="none" rtlCol="0">
            <a:spAutoFit/>
          </a:bodyPr>
          <a:lstStyle/>
          <a:p>
            <a:r>
              <a:rPr lang="en-US" altLang="zh-TW" dirty="0"/>
              <a:t>1. It’s not a real “distance” in math</a:t>
            </a: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E5D22215-ABB3-428C-BF55-659E1F339DC8}"/>
                  </a:ext>
                </a:extLst>
              </p:cNvPr>
              <p:cNvSpPr txBox="1"/>
              <p:nvPr/>
            </p:nvSpPr>
            <p:spPr>
              <a:xfrm>
                <a:off x="847627" y="3858456"/>
                <a:ext cx="25861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D</m:t>
                          </m:r>
                        </m:e>
                        <m:sub>
                          <m:r>
                            <m:rPr>
                              <m:sty m:val="p"/>
                            </m:rPr>
                            <a:rPr lang="en-US" altLang="zh-TW" b="0" i="0" smtClean="0">
                              <a:latin typeface="Cambria Math" panose="02040503050406030204" pitchFamily="18" charset="0"/>
                            </a:rPr>
                            <m:t>KL</m:t>
                          </m:r>
                        </m:sub>
                      </m:s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P</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Q</m:t>
                          </m:r>
                        </m:e>
                      </m:d>
                      <m:r>
                        <a:rPr lang="en-US" altLang="zh-TW" i="0">
                          <a:latin typeface="Cambria Math" panose="02040503050406030204" pitchFamily="18" charset="0"/>
                          <a:ea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D</m:t>
                          </m:r>
                        </m:e>
                        <m:sub>
                          <m:r>
                            <m:rPr>
                              <m:sty m:val="p"/>
                            </m:rPr>
                            <a:rPr lang="en-US" altLang="zh-TW" b="0" i="0" smtClean="0">
                              <a:latin typeface="Cambria Math" panose="02040503050406030204" pitchFamily="18" charset="0"/>
                            </a:rPr>
                            <m:t>KL</m:t>
                          </m:r>
                        </m:sub>
                      </m:s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Q</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P</m:t>
                          </m:r>
                        </m:e>
                      </m:d>
                    </m:oMath>
                  </m:oMathPara>
                </a14:m>
                <a:endParaRPr lang="zh-TW" altLang="en-US" dirty="0"/>
              </a:p>
            </p:txBody>
          </p:sp>
        </mc:Choice>
        <mc:Fallback xmlns="">
          <p:sp>
            <p:nvSpPr>
              <p:cNvPr id="12" name="文字方塊 11">
                <a:extLst>
                  <a:ext uri="{FF2B5EF4-FFF2-40B4-BE49-F238E27FC236}">
                    <a16:creationId xmlns:a16="http://schemas.microsoft.com/office/drawing/2014/main" id="{E5D22215-ABB3-428C-BF55-659E1F339DC8}"/>
                  </a:ext>
                </a:extLst>
              </p:cNvPr>
              <p:cNvSpPr txBox="1">
                <a:spLocks noRot="1" noChangeAspect="1" noMove="1" noResize="1" noEditPoints="1" noAdjustHandles="1" noChangeArrowheads="1" noChangeShapeType="1" noTextEdit="1"/>
              </p:cNvSpPr>
              <p:nvPr/>
            </p:nvSpPr>
            <p:spPr>
              <a:xfrm>
                <a:off x="847627" y="3858456"/>
                <a:ext cx="2586157" cy="369332"/>
              </a:xfrm>
              <a:prstGeom prst="rect">
                <a:avLst/>
              </a:prstGeom>
              <a:blipFill>
                <a:blip r:embed="rId5"/>
                <a:stretch>
                  <a:fillRect b="-11475"/>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3" name="文字方塊 12">
                <a:extLst>
                  <a:ext uri="{FF2B5EF4-FFF2-40B4-BE49-F238E27FC236}">
                    <a16:creationId xmlns:a16="http://schemas.microsoft.com/office/drawing/2014/main" id="{9B86BC6E-4F1A-4F5D-9811-C80753131C8E}"/>
                  </a:ext>
                </a:extLst>
              </p:cNvPr>
              <p:cNvSpPr txBox="1"/>
              <p:nvPr/>
            </p:nvSpPr>
            <p:spPr>
              <a:xfrm>
                <a:off x="913099" y="4239288"/>
                <a:ext cx="4060342" cy="369332"/>
              </a:xfrm>
              <a:prstGeom prst="rect">
                <a:avLst/>
              </a:prstGeom>
              <a:noFill/>
            </p:spPr>
            <p:txBody>
              <a:bodyPr wrap="none" rtlCol="0">
                <a:spAutoFit/>
              </a:bodyPr>
              <a:lstStyle/>
              <a:p>
                <a:r>
                  <a:rPr lang="en-US" altLang="zh-TW" dirty="0"/>
                  <a:t>2. When </a:t>
                </a:r>
                <a14:m>
                  <m:oMath xmlns:m="http://schemas.openxmlformats.org/officeDocument/2006/math">
                    <m:r>
                      <a:rPr lang="en-US" altLang="zh-TW"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x</m:t>
                    </m:r>
                    <m:r>
                      <a:rPr lang="en-US" altLang="zh-TW" b="0"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X</m:t>
                    </m:r>
                  </m:oMath>
                </a14:m>
                <a:r>
                  <a:rPr lang="en-US" altLang="zh-TW" dirty="0"/>
                  <a:t> </a:t>
                </a:r>
                <a:r>
                  <a:rPr lang="en-US" altLang="zh-TW" dirty="0" err="1"/>
                  <a:t>s.t.</a:t>
                </a:r>
                <a:r>
                  <a:rPr lang="en-US" altLang="zh-TW" dirty="0"/>
                  <a:t> </a:t>
                </a:r>
                <a14:m>
                  <m:oMath xmlns:m="http://schemas.openxmlformats.org/officeDocument/2006/math">
                    <m:r>
                      <m:rPr>
                        <m:sty m:val="p"/>
                      </m:rPr>
                      <a:rPr lang="en-US" altLang="zh-TW" b="0" i="0" smtClean="0">
                        <a:latin typeface="Cambria Math" panose="02040503050406030204" pitchFamily="18" charset="0"/>
                      </a:rPr>
                      <m:t>Q</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r>
                      <a:rPr lang="en-US" altLang="zh-TW" b="0" i="0" smtClean="0">
                        <a:latin typeface="Cambria Math" panose="02040503050406030204" pitchFamily="18" charset="0"/>
                      </a:rPr>
                      <m:t>=0, </m:t>
                    </m:r>
                    <m:r>
                      <m:rPr>
                        <m:sty m:val="p"/>
                      </m:rPr>
                      <a:rPr lang="en-US" altLang="zh-TW" b="0" i="0" smtClean="0">
                        <a:latin typeface="Cambria Math" panose="02040503050406030204" pitchFamily="18" charset="0"/>
                      </a:rPr>
                      <m:t>P</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)≠0</m:t>
                    </m:r>
                  </m:oMath>
                </a14:m>
                <a:r>
                  <a:rPr lang="en-US" altLang="zh-TW" dirty="0"/>
                  <a:t> </a:t>
                </a:r>
                <a:endParaRPr lang="zh-TW" altLang="en-US" dirty="0"/>
              </a:p>
            </p:txBody>
          </p:sp>
        </mc:Choice>
        <mc:Fallback xmlns="">
          <p:sp>
            <p:nvSpPr>
              <p:cNvPr id="13" name="文字方塊 12">
                <a:extLst>
                  <a:ext uri="{FF2B5EF4-FFF2-40B4-BE49-F238E27FC236}">
                    <a16:creationId xmlns:a16="http://schemas.microsoft.com/office/drawing/2014/main" id="{9B86BC6E-4F1A-4F5D-9811-C80753131C8E}"/>
                  </a:ext>
                </a:extLst>
              </p:cNvPr>
              <p:cNvSpPr txBox="1">
                <a:spLocks noRot="1" noChangeAspect="1" noMove="1" noResize="1" noEditPoints="1" noAdjustHandles="1" noChangeArrowheads="1" noChangeShapeType="1" noTextEdit="1"/>
              </p:cNvSpPr>
              <p:nvPr/>
            </p:nvSpPr>
            <p:spPr>
              <a:xfrm>
                <a:off x="913099" y="4239288"/>
                <a:ext cx="4060342" cy="369332"/>
              </a:xfrm>
              <a:prstGeom prst="rect">
                <a:avLst/>
              </a:prstGeom>
              <a:blipFill>
                <a:blip r:embed="rId6"/>
                <a:stretch>
                  <a:fillRect l="-1351"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4" name="文字方塊 13">
                <a:extLst>
                  <a:ext uri="{FF2B5EF4-FFF2-40B4-BE49-F238E27FC236}">
                    <a16:creationId xmlns:a16="http://schemas.microsoft.com/office/drawing/2014/main" id="{7BFEC179-E1DF-4C07-A445-FC4688C3EB13}"/>
                  </a:ext>
                </a:extLst>
              </p:cNvPr>
              <p:cNvSpPr txBox="1"/>
              <p:nvPr/>
            </p:nvSpPr>
            <p:spPr>
              <a:xfrm>
                <a:off x="847627" y="4620120"/>
                <a:ext cx="21380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D</m:t>
                          </m:r>
                        </m:e>
                        <m:sub>
                          <m:r>
                            <m:rPr>
                              <m:sty m:val="p"/>
                            </m:rPr>
                            <a:rPr lang="en-US" altLang="zh-TW" b="0" i="0" smtClean="0">
                              <a:latin typeface="Cambria Math" panose="02040503050406030204" pitchFamily="18" charset="0"/>
                            </a:rPr>
                            <m:t>KL</m:t>
                          </m:r>
                        </m:sub>
                      </m:s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P</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Q</m:t>
                          </m:r>
                        </m:e>
                      </m:d>
                      <m:r>
                        <a:rPr lang="en-US" altLang="zh-TW" b="0" i="0" smtClean="0">
                          <a:latin typeface="Cambria Math" panose="02040503050406030204" pitchFamily="18" charset="0"/>
                          <a:ea typeface="Cambria Math" panose="02040503050406030204" pitchFamily="18" charset="0"/>
                        </a:rPr>
                        <m:t>=∞</m:t>
                      </m:r>
                    </m:oMath>
                  </m:oMathPara>
                </a14:m>
                <a:endParaRPr lang="zh-TW" altLang="en-US" dirty="0"/>
              </a:p>
            </p:txBody>
          </p:sp>
        </mc:Choice>
        <mc:Fallback xmlns="">
          <p:sp>
            <p:nvSpPr>
              <p:cNvPr id="14" name="文字方塊 13">
                <a:extLst>
                  <a:ext uri="{FF2B5EF4-FFF2-40B4-BE49-F238E27FC236}">
                    <a16:creationId xmlns:a16="http://schemas.microsoft.com/office/drawing/2014/main" id="{7BFEC179-E1DF-4C07-A445-FC4688C3EB13}"/>
                  </a:ext>
                </a:extLst>
              </p:cNvPr>
              <p:cNvSpPr txBox="1">
                <a:spLocks noRot="1" noChangeAspect="1" noMove="1" noResize="1" noEditPoints="1" noAdjustHandles="1" noChangeArrowheads="1" noChangeShapeType="1" noTextEdit="1"/>
              </p:cNvSpPr>
              <p:nvPr/>
            </p:nvSpPr>
            <p:spPr>
              <a:xfrm>
                <a:off x="847627" y="4620120"/>
                <a:ext cx="2138021" cy="369332"/>
              </a:xfrm>
              <a:prstGeom prst="rect">
                <a:avLst/>
              </a:prstGeom>
              <a:blipFill>
                <a:blip r:embed="rId7"/>
                <a:stretch>
                  <a:fillRect b="-13333"/>
                </a:stretch>
              </a:blipFill>
            </p:spPr>
            <p:txBody>
              <a:bodyPr/>
              <a:lstStyle/>
              <a:p>
                <a:r>
                  <a:rPr lang="zh-TW" altLang="en-US">
                    <a:noFill/>
                  </a:rPr>
                  <a:t> </a:t>
                </a:r>
              </a:p>
            </p:txBody>
          </p:sp>
        </mc:Fallback>
      </mc:AlternateContent>
      <p:cxnSp>
        <p:nvCxnSpPr>
          <p:cNvPr id="15" name="直線單箭頭接點 14">
            <a:extLst>
              <a:ext uri="{FF2B5EF4-FFF2-40B4-BE49-F238E27FC236}">
                <a16:creationId xmlns:a16="http://schemas.microsoft.com/office/drawing/2014/main" id="{268272D9-D8B4-49C5-8634-C2922EF0C4E4}"/>
              </a:ext>
            </a:extLst>
          </p:cNvPr>
          <p:cNvCxnSpPr>
            <a:cxnSpLocks/>
          </p:cNvCxnSpPr>
          <p:nvPr/>
        </p:nvCxnSpPr>
        <p:spPr>
          <a:xfrm flipV="1">
            <a:off x="1192125" y="6339681"/>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id="{3BA15CD3-2AFA-4761-9C43-525EC8C1D3ED}"/>
              </a:ext>
            </a:extLst>
          </p:cNvPr>
          <p:cNvCxnSpPr>
            <a:cxnSpLocks/>
          </p:cNvCxnSpPr>
          <p:nvPr/>
        </p:nvCxnSpPr>
        <p:spPr>
          <a:xfrm flipV="1">
            <a:off x="2643911" y="5292623"/>
            <a:ext cx="2" cy="122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接點 16">
            <a:extLst>
              <a:ext uri="{FF2B5EF4-FFF2-40B4-BE49-F238E27FC236}">
                <a16:creationId xmlns:a16="http://schemas.microsoft.com/office/drawing/2014/main" id="{C39FD312-45C0-4C00-9A64-2EC37EC37D30}"/>
              </a:ext>
            </a:extLst>
          </p:cNvPr>
          <p:cNvCxnSpPr>
            <a:cxnSpLocks/>
          </p:cNvCxnSpPr>
          <p:nvPr/>
        </p:nvCxnSpPr>
        <p:spPr>
          <a:xfrm flipV="1">
            <a:off x="2643913" y="5565875"/>
            <a:ext cx="900259" cy="78559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直線接點 17">
            <a:extLst>
              <a:ext uri="{FF2B5EF4-FFF2-40B4-BE49-F238E27FC236}">
                <a16:creationId xmlns:a16="http://schemas.microsoft.com/office/drawing/2014/main" id="{ED84CA80-B2E0-4217-951C-DD8595E7F382}"/>
              </a:ext>
            </a:extLst>
          </p:cNvPr>
          <p:cNvCxnSpPr>
            <a:cxnSpLocks/>
          </p:cNvCxnSpPr>
          <p:nvPr/>
        </p:nvCxnSpPr>
        <p:spPr>
          <a:xfrm flipV="1">
            <a:off x="2643911" y="5484517"/>
            <a:ext cx="712904" cy="862394"/>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descr="https://miro.medium.com/max/1050/1*seWxqznqWQckf8Qzg5KNSw.jpeg">
            <a:extLst>
              <a:ext uri="{FF2B5EF4-FFF2-40B4-BE49-F238E27FC236}">
                <a16:creationId xmlns:a16="http://schemas.microsoft.com/office/drawing/2014/main" id="{57FAA147-FE3D-41DD-A51B-788D597A954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70899" y="2445244"/>
            <a:ext cx="5182901" cy="25914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直線單箭頭接點 21">
            <a:extLst>
              <a:ext uri="{FF2B5EF4-FFF2-40B4-BE49-F238E27FC236}">
                <a16:creationId xmlns:a16="http://schemas.microsoft.com/office/drawing/2014/main" id="{65B69705-1EBF-4981-A380-4995E563C2F2}"/>
              </a:ext>
            </a:extLst>
          </p:cNvPr>
          <p:cNvCxnSpPr>
            <a:cxnSpLocks/>
          </p:cNvCxnSpPr>
          <p:nvPr/>
        </p:nvCxnSpPr>
        <p:spPr>
          <a:xfrm flipV="1">
            <a:off x="5925941" y="6166001"/>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4E937C29-BA51-436E-B1A1-E1EEA7BA51D5}"/>
              </a:ext>
            </a:extLst>
          </p:cNvPr>
          <p:cNvCxnSpPr>
            <a:cxnSpLocks/>
          </p:cNvCxnSpPr>
          <p:nvPr/>
        </p:nvCxnSpPr>
        <p:spPr>
          <a:xfrm flipV="1">
            <a:off x="7377727" y="5118943"/>
            <a:ext cx="2" cy="122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接點 23">
            <a:extLst>
              <a:ext uri="{FF2B5EF4-FFF2-40B4-BE49-F238E27FC236}">
                <a16:creationId xmlns:a16="http://schemas.microsoft.com/office/drawing/2014/main" id="{88D83F3E-9455-4F77-8AE3-0646A115E991}"/>
              </a:ext>
            </a:extLst>
          </p:cNvPr>
          <p:cNvCxnSpPr>
            <a:cxnSpLocks/>
          </p:cNvCxnSpPr>
          <p:nvPr/>
        </p:nvCxnSpPr>
        <p:spPr>
          <a:xfrm flipV="1">
            <a:off x="7377729" y="5392195"/>
            <a:ext cx="900259" cy="78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94C0C969-62E1-4118-996C-76744C6E4888}"/>
              </a:ext>
            </a:extLst>
          </p:cNvPr>
          <p:cNvCxnSpPr>
            <a:cxnSpLocks/>
          </p:cNvCxnSpPr>
          <p:nvPr/>
        </p:nvCxnSpPr>
        <p:spPr>
          <a:xfrm flipV="1">
            <a:off x="7377727" y="5170151"/>
            <a:ext cx="357571" cy="100308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直線單箭頭接點 25">
            <a:extLst>
              <a:ext uri="{FF2B5EF4-FFF2-40B4-BE49-F238E27FC236}">
                <a16:creationId xmlns:a16="http://schemas.microsoft.com/office/drawing/2014/main" id="{58CB6F80-6585-479D-B1AD-59FD2224674E}"/>
              </a:ext>
            </a:extLst>
          </p:cNvPr>
          <p:cNvCxnSpPr>
            <a:cxnSpLocks/>
          </p:cNvCxnSpPr>
          <p:nvPr/>
        </p:nvCxnSpPr>
        <p:spPr>
          <a:xfrm flipV="1">
            <a:off x="8706848" y="6166001"/>
            <a:ext cx="3002497" cy="1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031E9EEB-D8D0-413F-9985-9B14698BD5F1}"/>
              </a:ext>
            </a:extLst>
          </p:cNvPr>
          <p:cNvCxnSpPr>
            <a:cxnSpLocks/>
          </p:cNvCxnSpPr>
          <p:nvPr/>
        </p:nvCxnSpPr>
        <p:spPr>
          <a:xfrm flipV="1">
            <a:off x="10158634" y="5118943"/>
            <a:ext cx="2" cy="1220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D73C3C8F-B315-441D-ADE0-6DD369BCE815}"/>
              </a:ext>
            </a:extLst>
          </p:cNvPr>
          <p:cNvCxnSpPr>
            <a:cxnSpLocks/>
          </p:cNvCxnSpPr>
          <p:nvPr/>
        </p:nvCxnSpPr>
        <p:spPr>
          <a:xfrm flipV="1">
            <a:off x="10158636" y="5392195"/>
            <a:ext cx="900259" cy="785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a:extLst>
              <a:ext uri="{FF2B5EF4-FFF2-40B4-BE49-F238E27FC236}">
                <a16:creationId xmlns:a16="http://schemas.microsoft.com/office/drawing/2014/main" id="{0FC48CFA-FDB5-4C1E-9A6A-77AD5CDF5892}"/>
              </a:ext>
            </a:extLst>
          </p:cNvPr>
          <p:cNvCxnSpPr>
            <a:cxnSpLocks/>
          </p:cNvCxnSpPr>
          <p:nvPr/>
        </p:nvCxnSpPr>
        <p:spPr>
          <a:xfrm flipV="1">
            <a:off x="10158634" y="5306283"/>
            <a:ext cx="795312" cy="866948"/>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2E47A619-7ED3-45FB-91D8-37F453684DAA}"/>
                  </a:ext>
                </a:extLst>
              </p:cNvPr>
              <p:cNvSpPr txBox="1"/>
              <p:nvPr/>
            </p:nvSpPr>
            <p:spPr>
              <a:xfrm>
                <a:off x="6968025" y="6439186"/>
                <a:ext cx="91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2</m:t>
                              </m:r>
                            </m:sub>
                          </m:sSub>
                        </m:e>
                      </m:d>
                    </m:oMath>
                  </m:oMathPara>
                </a14:m>
                <a:endParaRPr lang="zh-TW" altLang="en-US" dirty="0"/>
              </a:p>
            </p:txBody>
          </p:sp>
        </mc:Choice>
        <mc:Fallback xmlns="">
          <p:sp>
            <p:nvSpPr>
              <p:cNvPr id="32" name="文字方塊 31">
                <a:extLst>
                  <a:ext uri="{FF2B5EF4-FFF2-40B4-BE49-F238E27FC236}">
                    <a16:creationId xmlns:a16="http://schemas.microsoft.com/office/drawing/2014/main" id="{2E47A619-7ED3-45FB-91D8-37F453684DAA}"/>
                  </a:ext>
                </a:extLst>
              </p:cNvPr>
              <p:cNvSpPr txBox="1">
                <a:spLocks noRot="1" noChangeAspect="1" noMove="1" noResize="1" noEditPoints="1" noAdjustHandles="1" noChangeArrowheads="1" noChangeShapeType="1" noTextEdit="1"/>
              </p:cNvSpPr>
              <p:nvPr/>
            </p:nvSpPr>
            <p:spPr>
              <a:xfrm>
                <a:off x="6968025" y="6439186"/>
                <a:ext cx="918328" cy="276999"/>
              </a:xfrm>
              <a:prstGeom prst="rect">
                <a:avLst/>
              </a:prstGeom>
              <a:blipFill>
                <a:blip r:embed="rId9"/>
                <a:stretch>
                  <a:fillRect l="-4636" b="-15217"/>
                </a:stretch>
              </a:blipFill>
            </p:spPr>
            <p:txBody>
              <a:bodyPr/>
              <a:lstStyle/>
              <a:p>
                <a:r>
                  <a:rPr lang="zh-TW" altLang="en-US">
                    <a:noFill/>
                  </a:rPr>
                  <a:t> </a:t>
                </a:r>
              </a:p>
            </p:txBody>
          </p:sp>
        </mc:Fallback>
      </mc:AlternateContent>
      <p:sp>
        <p:nvSpPr>
          <p:cNvPr id="33" name="矩形 32">
            <a:extLst>
              <a:ext uri="{FF2B5EF4-FFF2-40B4-BE49-F238E27FC236}">
                <a16:creationId xmlns:a16="http://schemas.microsoft.com/office/drawing/2014/main" id="{99A30F07-DA2B-4942-9B21-0A87BF3BE6CB}"/>
              </a:ext>
            </a:extLst>
          </p:cNvPr>
          <p:cNvSpPr/>
          <p:nvPr/>
        </p:nvSpPr>
        <p:spPr>
          <a:xfrm>
            <a:off x="8716792" y="6393019"/>
            <a:ext cx="300082" cy="369332"/>
          </a:xfrm>
          <a:prstGeom prst="rect">
            <a:avLst/>
          </a:prstGeom>
        </p:spPr>
        <p:txBody>
          <a:bodyPr wrap="none">
            <a:spAutoFit/>
          </a:bodyPr>
          <a:lstStyle/>
          <a:p>
            <a:r>
              <a:rPr lang="en-US" altLang="zh-TW" dirty="0"/>
              <a:t>&gt;</a:t>
            </a:r>
            <a:endParaRPr lang="zh-TW" altLang="en-US" dirty="0"/>
          </a:p>
        </p:txBody>
      </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DDC306CE-815D-40CB-B33F-B2E3C9DD2B30}"/>
                  </a:ext>
                </a:extLst>
              </p:cNvPr>
              <p:cNvSpPr txBox="1"/>
              <p:nvPr/>
            </p:nvSpPr>
            <p:spPr>
              <a:xfrm>
                <a:off x="9748932" y="6439186"/>
                <a:ext cx="91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3</m:t>
                              </m:r>
                            </m:sub>
                          </m:sSub>
                        </m:e>
                      </m:d>
                    </m:oMath>
                  </m:oMathPara>
                </a14:m>
                <a:endParaRPr lang="zh-TW" altLang="en-US" dirty="0"/>
              </a:p>
            </p:txBody>
          </p:sp>
        </mc:Choice>
        <mc:Fallback xmlns="">
          <p:sp>
            <p:nvSpPr>
              <p:cNvPr id="37" name="文字方塊 36">
                <a:extLst>
                  <a:ext uri="{FF2B5EF4-FFF2-40B4-BE49-F238E27FC236}">
                    <a16:creationId xmlns:a16="http://schemas.microsoft.com/office/drawing/2014/main" id="{DDC306CE-815D-40CB-B33F-B2E3C9DD2B30}"/>
                  </a:ext>
                </a:extLst>
              </p:cNvPr>
              <p:cNvSpPr txBox="1">
                <a:spLocks noRot="1" noChangeAspect="1" noMove="1" noResize="1" noEditPoints="1" noAdjustHandles="1" noChangeArrowheads="1" noChangeShapeType="1" noTextEdit="1"/>
              </p:cNvSpPr>
              <p:nvPr/>
            </p:nvSpPr>
            <p:spPr>
              <a:xfrm>
                <a:off x="9748932" y="6439186"/>
                <a:ext cx="918328" cy="276999"/>
              </a:xfrm>
              <a:prstGeom prst="rect">
                <a:avLst/>
              </a:prstGeom>
              <a:blipFill>
                <a:blip r:embed="rId10"/>
                <a:stretch>
                  <a:fillRect l="-4636" b="-152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AB472F3F-632A-4FA2-A4FC-71365481009D}"/>
                  </a:ext>
                </a:extLst>
              </p:cNvPr>
              <p:cNvSpPr/>
              <p:nvPr/>
            </p:nvSpPr>
            <p:spPr>
              <a:xfrm>
                <a:off x="8322781" y="521349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1</m:t>
                          </m:r>
                        </m:sub>
                      </m:sSub>
                    </m:oMath>
                  </m:oMathPara>
                </a14:m>
                <a:endParaRPr lang="zh-TW" altLang="en-US" dirty="0"/>
              </a:p>
            </p:txBody>
          </p:sp>
        </mc:Choice>
        <mc:Fallback xmlns="">
          <p:sp>
            <p:nvSpPr>
              <p:cNvPr id="34" name="矩形 33">
                <a:extLst>
                  <a:ext uri="{FF2B5EF4-FFF2-40B4-BE49-F238E27FC236}">
                    <a16:creationId xmlns:a16="http://schemas.microsoft.com/office/drawing/2014/main" id="{AB472F3F-632A-4FA2-A4FC-71365481009D}"/>
                  </a:ext>
                </a:extLst>
              </p:cNvPr>
              <p:cNvSpPr>
                <a:spLocks noRot="1" noChangeAspect="1" noMove="1" noResize="1" noEditPoints="1" noAdjustHandles="1" noChangeArrowheads="1" noChangeShapeType="1" noTextEdit="1"/>
              </p:cNvSpPr>
              <p:nvPr/>
            </p:nvSpPr>
            <p:spPr>
              <a:xfrm>
                <a:off x="8322781" y="5213497"/>
                <a:ext cx="414216" cy="36933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315FB96-6EA5-4E00-95F9-650F5AB8B621}"/>
                  </a:ext>
                </a:extLst>
              </p:cNvPr>
              <p:cNvSpPr/>
              <p:nvPr/>
            </p:nvSpPr>
            <p:spPr>
              <a:xfrm>
                <a:off x="7658908" y="4866663"/>
                <a:ext cx="420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2</m:t>
                          </m:r>
                        </m:sub>
                      </m:sSub>
                    </m:oMath>
                  </m:oMathPara>
                </a14:m>
                <a:endParaRPr lang="zh-TW" altLang="en-US" dirty="0"/>
              </a:p>
            </p:txBody>
          </p:sp>
        </mc:Choice>
        <mc:Fallback xmlns="">
          <p:sp>
            <p:nvSpPr>
              <p:cNvPr id="39" name="矩形 38">
                <a:extLst>
                  <a:ext uri="{FF2B5EF4-FFF2-40B4-BE49-F238E27FC236}">
                    <a16:creationId xmlns:a16="http://schemas.microsoft.com/office/drawing/2014/main" id="{8315FB96-6EA5-4E00-95F9-650F5AB8B621}"/>
                  </a:ext>
                </a:extLst>
              </p:cNvPr>
              <p:cNvSpPr>
                <a:spLocks noRot="1" noChangeAspect="1" noMove="1" noResize="1" noEditPoints="1" noAdjustHandles="1" noChangeArrowheads="1" noChangeShapeType="1" noTextEdit="1"/>
              </p:cNvSpPr>
              <p:nvPr/>
            </p:nvSpPr>
            <p:spPr>
              <a:xfrm>
                <a:off x="7658908" y="4866663"/>
                <a:ext cx="420243" cy="369332"/>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0" name="矩形 39">
                <a:extLst>
                  <a:ext uri="{FF2B5EF4-FFF2-40B4-BE49-F238E27FC236}">
                    <a16:creationId xmlns:a16="http://schemas.microsoft.com/office/drawing/2014/main" id="{8AF7E9C4-F218-4E2B-AA86-905861D405A6}"/>
                  </a:ext>
                </a:extLst>
              </p:cNvPr>
              <p:cNvSpPr/>
              <p:nvPr/>
            </p:nvSpPr>
            <p:spPr>
              <a:xfrm>
                <a:off x="11004176" y="5224035"/>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1</m:t>
                          </m:r>
                        </m:sub>
                      </m:sSub>
                    </m:oMath>
                  </m:oMathPara>
                </a14:m>
                <a:endParaRPr lang="zh-TW" altLang="en-US" dirty="0"/>
              </a:p>
            </p:txBody>
          </p:sp>
        </mc:Choice>
        <mc:Fallback xmlns="">
          <p:sp>
            <p:nvSpPr>
              <p:cNvPr id="40" name="矩形 39">
                <a:extLst>
                  <a:ext uri="{FF2B5EF4-FFF2-40B4-BE49-F238E27FC236}">
                    <a16:creationId xmlns:a16="http://schemas.microsoft.com/office/drawing/2014/main" id="{8AF7E9C4-F218-4E2B-AA86-905861D405A6}"/>
                  </a:ext>
                </a:extLst>
              </p:cNvPr>
              <p:cNvSpPr>
                <a:spLocks noRot="1" noChangeAspect="1" noMove="1" noResize="1" noEditPoints="1" noAdjustHandles="1" noChangeArrowheads="1" noChangeShapeType="1" noTextEdit="1"/>
              </p:cNvSpPr>
              <p:nvPr/>
            </p:nvSpPr>
            <p:spPr>
              <a:xfrm>
                <a:off x="11004176" y="5224035"/>
                <a:ext cx="414216" cy="36933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1" name="矩形 40">
                <a:extLst>
                  <a:ext uri="{FF2B5EF4-FFF2-40B4-BE49-F238E27FC236}">
                    <a16:creationId xmlns:a16="http://schemas.microsoft.com/office/drawing/2014/main" id="{0564B17E-0A14-4F1B-9E18-EA2056B444B3}"/>
                  </a:ext>
                </a:extLst>
              </p:cNvPr>
              <p:cNvSpPr/>
              <p:nvPr/>
            </p:nvSpPr>
            <p:spPr>
              <a:xfrm>
                <a:off x="10671822" y="4989640"/>
                <a:ext cx="4202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I</m:t>
                          </m:r>
                        </m:e>
                        <m:sub>
                          <m:r>
                            <a:rPr lang="en-US" altLang="zh-TW" b="0" i="0" smtClean="0">
                              <a:latin typeface="Cambria Math" panose="02040503050406030204" pitchFamily="18" charset="0"/>
                            </a:rPr>
                            <m:t>3</m:t>
                          </m:r>
                        </m:sub>
                      </m:sSub>
                    </m:oMath>
                  </m:oMathPara>
                </a14:m>
                <a:endParaRPr lang="zh-TW" altLang="en-US" dirty="0"/>
              </a:p>
            </p:txBody>
          </p:sp>
        </mc:Choice>
        <mc:Fallback xmlns="">
          <p:sp>
            <p:nvSpPr>
              <p:cNvPr id="41" name="矩形 40">
                <a:extLst>
                  <a:ext uri="{FF2B5EF4-FFF2-40B4-BE49-F238E27FC236}">
                    <a16:creationId xmlns:a16="http://schemas.microsoft.com/office/drawing/2014/main" id="{0564B17E-0A14-4F1B-9E18-EA2056B444B3}"/>
                  </a:ext>
                </a:extLst>
              </p:cNvPr>
              <p:cNvSpPr>
                <a:spLocks noRot="1" noChangeAspect="1" noMove="1" noResize="1" noEditPoints="1" noAdjustHandles="1" noChangeArrowheads="1" noChangeShapeType="1" noTextEdit="1"/>
              </p:cNvSpPr>
              <p:nvPr/>
            </p:nvSpPr>
            <p:spPr>
              <a:xfrm>
                <a:off x="10671822" y="4989640"/>
                <a:ext cx="420243" cy="369332"/>
              </a:xfrm>
              <a:prstGeom prst="rect">
                <a:avLst/>
              </a:prstGeom>
              <a:blipFill>
                <a:blip r:embed="rId14"/>
                <a:stretch>
                  <a:fillRect/>
                </a:stretch>
              </a:blipFill>
            </p:spPr>
            <p:txBody>
              <a:bodyPr/>
              <a:lstStyle/>
              <a:p>
                <a:r>
                  <a:rPr lang="zh-TW" altLang="en-US">
                    <a:noFill/>
                  </a:rPr>
                  <a:t> </a:t>
                </a:r>
              </a:p>
            </p:txBody>
          </p:sp>
        </mc:Fallback>
      </mc:AlternateContent>
      <p:sp>
        <p:nvSpPr>
          <p:cNvPr id="36" name="文字方塊 35">
            <a:extLst>
              <a:ext uri="{FF2B5EF4-FFF2-40B4-BE49-F238E27FC236}">
                <a16:creationId xmlns:a16="http://schemas.microsoft.com/office/drawing/2014/main" id="{2E1004EA-D8A7-45B4-ACB6-75E4DC121597}"/>
              </a:ext>
            </a:extLst>
          </p:cNvPr>
          <p:cNvSpPr txBox="1"/>
          <p:nvPr/>
        </p:nvSpPr>
        <p:spPr>
          <a:xfrm>
            <a:off x="6730738" y="161925"/>
            <a:ext cx="4166077" cy="369332"/>
          </a:xfrm>
          <a:prstGeom prst="rect">
            <a:avLst/>
          </a:prstGeom>
          <a:noFill/>
        </p:spPr>
        <p:txBody>
          <a:bodyPr wrap="none" rtlCol="0">
            <a:spAutoFit/>
          </a:bodyPr>
          <a:lstStyle/>
          <a:p>
            <a:r>
              <a:rPr lang="en-US" altLang="zh-TW" dirty="0"/>
              <a:t>Three advantages of Wasserstein distance:</a:t>
            </a:r>
            <a:endParaRPr lang="zh-TW" altLang="en-US" dirty="0"/>
          </a:p>
        </p:txBody>
      </p:sp>
      <p:sp>
        <p:nvSpPr>
          <p:cNvPr id="43" name="文字方塊 42">
            <a:extLst>
              <a:ext uri="{FF2B5EF4-FFF2-40B4-BE49-F238E27FC236}">
                <a16:creationId xmlns:a16="http://schemas.microsoft.com/office/drawing/2014/main" id="{6E57788C-69EF-4698-BE1C-8BF6B8C68E19}"/>
              </a:ext>
            </a:extLst>
          </p:cNvPr>
          <p:cNvSpPr txBox="1"/>
          <p:nvPr/>
        </p:nvSpPr>
        <p:spPr>
          <a:xfrm>
            <a:off x="6730738" y="416846"/>
            <a:ext cx="3044360" cy="369332"/>
          </a:xfrm>
          <a:prstGeom prst="rect">
            <a:avLst/>
          </a:prstGeom>
          <a:noFill/>
        </p:spPr>
        <p:txBody>
          <a:bodyPr wrap="none" rtlCol="0">
            <a:spAutoFit/>
          </a:bodyPr>
          <a:lstStyle/>
          <a:p>
            <a:r>
              <a:rPr lang="en-US" altLang="zh-TW" dirty="0"/>
              <a:t>1. It’s a real distance function. </a:t>
            </a:r>
            <a:endParaRPr lang="zh-TW" altLang="en-US" dirty="0"/>
          </a:p>
        </p:txBody>
      </p:sp>
      <mc:AlternateContent xmlns:mc="http://schemas.openxmlformats.org/markup-compatibility/2006" xmlns:a14="http://schemas.microsoft.com/office/drawing/2010/main">
        <mc:Choice Requires="a14">
          <p:sp>
            <p:nvSpPr>
              <p:cNvPr id="44" name="文字方塊 43">
                <a:extLst>
                  <a:ext uri="{FF2B5EF4-FFF2-40B4-BE49-F238E27FC236}">
                    <a16:creationId xmlns:a16="http://schemas.microsoft.com/office/drawing/2014/main" id="{32422328-3857-43F6-B7F1-295046D8B693}"/>
                  </a:ext>
                </a:extLst>
              </p:cNvPr>
              <p:cNvSpPr txBox="1"/>
              <p:nvPr/>
            </p:nvSpPr>
            <p:spPr>
              <a:xfrm>
                <a:off x="6730738" y="670939"/>
                <a:ext cx="5274521" cy="369332"/>
              </a:xfrm>
              <a:prstGeom prst="rect">
                <a:avLst/>
              </a:prstGeom>
              <a:noFill/>
            </p:spPr>
            <p:txBody>
              <a:bodyPr wrap="none" rtlCol="0">
                <a:spAutoFit/>
              </a:bodyPr>
              <a:lstStyle/>
              <a:p>
                <a:r>
                  <a:rPr lang="en-US" altLang="zh-TW" dirty="0"/>
                  <a:t>2. When </a:t>
                </a:r>
                <a14:m>
                  <m:oMath xmlns:m="http://schemas.openxmlformats.org/officeDocument/2006/math">
                    <m:r>
                      <a:rPr lang="en-US" altLang="zh-TW"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x</m:t>
                    </m:r>
                    <m:r>
                      <a:rPr lang="en-US" altLang="zh-TW" b="0" i="0" smtClean="0">
                        <a:latin typeface="Cambria Math" panose="02040503050406030204" pitchFamily="18" charset="0"/>
                        <a:ea typeface="Cambria Math" panose="02040503050406030204" pitchFamily="18" charset="0"/>
                      </a:rPr>
                      <m:t>∈</m:t>
                    </m:r>
                    <m:r>
                      <m:rPr>
                        <m:sty m:val="p"/>
                      </m:rPr>
                      <a:rPr lang="en-US" altLang="zh-TW" b="0" i="0" smtClean="0">
                        <a:latin typeface="Cambria Math" panose="02040503050406030204" pitchFamily="18" charset="0"/>
                        <a:ea typeface="Cambria Math" panose="02040503050406030204" pitchFamily="18" charset="0"/>
                      </a:rPr>
                      <m:t>X</m:t>
                    </m:r>
                  </m:oMath>
                </a14:m>
                <a:r>
                  <a:rPr lang="en-US" altLang="zh-TW" dirty="0"/>
                  <a:t> </a:t>
                </a:r>
                <a:r>
                  <a:rPr lang="en-US" altLang="zh-TW" dirty="0" err="1"/>
                  <a:t>s.t.</a:t>
                </a:r>
                <a:r>
                  <a:rPr lang="en-US" altLang="zh-TW" dirty="0"/>
                  <a:t> </a:t>
                </a:r>
                <a14:m>
                  <m:oMath xmlns:m="http://schemas.openxmlformats.org/officeDocument/2006/math">
                    <m:r>
                      <m:rPr>
                        <m:sty m:val="p"/>
                      </m:rPr>
                      <a:rPr lang="en-US" altLang="zh-TW" b="0" i="0" smtClean="0">
                        <a:latin typeface="Cambria Math" panose="02040503050406030204" pitchFamily="18" charset="0"/>
                      </a:rPr>
                      <m:t>Q</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r>
                      <a:rPr lang="en-US" altLang="zh-TW" b="0" i="0" smtClean="0">
                        <a:latin typeface="Cambria Math" panose="02040503050406030204" pitchFamily="18" charset="0"/>
                      </a:rPr>
                      <m:t>=0, </m:t>
                    </m:r>
                    <m:r>
                      <m:rPr>
                        <m:sty m:val="p"/>
                      </m:rPr>
                      <a:rPr lang="en-US" altLang="zh-TW" b="0" i="0" smtClean="0">
                        <a:latin typeface="Cambria Math" panose="02040503050406030204" pitchFamily="18" charset="0"/>
                      </a:rPr>
                      <m:t>P</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r>
                      <a:rPr lang="en-US" altLang="zh-TW" b="0" i="0" smtClean="0">
                        <a:latin typeface="Cambria Math" panose="02040503050406030204" pitchFamily="18" charset="0"/>
                      </a:rPr>
                      <m:t>≠0, </m:t>
                    </m:r>
                    <m:r>
                      <m:rPr>
                        <m:sty m:val="p"/>
                      </m:rPr>
                      <a:rPr lang="en-US" altLang="zh-TW" b="0" i="0" smtClean="0">
                        <a:latin typeface="Cambria Math" panose="02040503050406030204" pitchFamily="18" charset="0"/>
                      </a:rPr>
                      <m:t>W</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oMath>
                </a14:m>
                <a:r>
                  <a:rPr lang="en-US" altLang="zh-TW" dirty="0">
                    <a:ea typeface="Cambria Math" panose="02040503050406030204" pitchFamily="18" charset="0"/>
                  </a:rPr>
                  <a:t> </a:t>
                </a:r>
                <a14:m>
                  <m:oMath xmlns:m="http://schemas.openxmlformats.org/officeDocument/2006/math">
                    <m:r>
                      <a:rPr lang="en-US" altLang="zh-TW" i="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oMath>
                </a14:m>
                <a:endParaRPr lang="zh-TW" altLang="en-US" dirty="0"/>
              </a:p>
            </p:txBody>
          </p:sp>
        </mc:Choice>
        <mc:Fallback xmlns="">
          <p:sp>
            <p:nvSpPr>
              <p:cNvPr id="44" name="文字方塊 43">
                <a:extLst>
                  <a:ext uri="{FF2B5EF4-FFF2-40B4-BE49-F238E27FC236}">
                    <a16:creationId xmlns:a16="http://schemas.microsoft.com/office/drawing/2014/main" id="{32422328-3857-43F6-B7F1-295046D8B693}"/>
                  </a:ext>
                </a:extLst>
              </p:cNvPr>
              <p:cNvSpPr txBox="1">
                <a:spLocks noRot="1" noChangeAspect="1" noMove="1" noResize="1" noEditPoints="1" noAdjustHandles="1" noChangeArrowheads="1" noChangeShapeType="1" noTextEdit="1"/>
              </p:cNvSpPr>
              <p:nvPr/>
            </p:nvSpPr>
            <p:spPr>
              <a:xfrm>
                <a:off x="6730738" y="670939"/>
                <a:ext cx="5274521" cy="369332"/>
              </a:xfrm>
              <a:prstGeom prst="rect">
                <a:avLst/>
              </a:prstGeom>
              <a:blipFill>
                <a:blip r:embed="rId15"/>
                <a:stretch>
                  <a:fillRect l="-925" t="-8197" b="-24590"/>
                </a:stretch>
              </a:blipFill>
            </p:spPr>
            <p:txBody>
              <a:bodyPr/>
              <a:lstStyle/>
              <a:p>
                <a:r>
                  <a:rPr lang="zh-TW" altLang="en-US">
                    <a:noFill/>
                  </a:rPr>
                  <a:t> </a:t>
                </a:r>
              </a:p>
            </p:txBody>
          </p:sp>
        </mc:Fallback>
      </mc:AlternateContent>
      <p:sp>
        <p:nvSpPr>
          <p:cNvPr id="45" name="文字方塊 44">
            <a:extLst>
              <a:ext uri="{FF2B5EF4-FFF2-40B4-BE49-F238E27FC236}">
                <a16:creationId xmlns:a16="http://schemas.microsoft.com/office/drawing/2014/main" id="{9805B3A6-AAB1-4A3B-A857-D0B56E70B50C}"/>
              </a:ext>
            </a:extLst>
          </p:cNvPr>
          <p:cNvSpPr txBox="1"/>
          <p:nvPr/>
        </p:nvSpPr>
        <p:spPr>
          <a:xfrm>
            <a:off x="6730738" y="916308"/>
            <a:ext cx="5358262" cy="646331"/>
          </a:xfrm>
          <a:prstGeom prst="rect">
            <a:avLst/>
          </a:prstGeom>
          <a:noFill/>
        </p:spPr>
        <p:txBody>
          <a:bodyPr wrap="none" rtlCol="0">
            <a:spAutoFit/>
          </a:bodyPr>
          <a:lstStyle/>
          <a:p>
            <a:r>
              <a:rPr lang="en-US" altLang="zh-TW" dirty="0"/>
              <a:t>3. It gives direction inform. for two dis. with little or no </a:t>
            </a:r>
          </a:p>
          <a:p>
            <a:r>
              <a:rPr lang="en-US" altLang="zh-TW" dirty="0"/>
              <a:t>intersection</a:t>
            </a:r>
            <a:endParaRPr lang="zh-TW" altLang="en-US" dirty="0"/>
          </a:p>
        </p:txBody>
      </p:sp>
      <p:pic>
        <p:nvPicPr>
          <p:cNvPr id="2054" name="Picture 6" descr="Comparing all quantiles of two distributions simultaneously | R-bloggers">
            <a:extLst>
              <a:ext uri="{FF2B5EF4-FFF2-40B4-BE49-F238E27FC236}">
                <a16:creationId xmlns:a16="http://schemas.microsoft.com/office/drawing/2014/main" id="{3B7D7AD2-A149-4371-A46F-D38F6CA508D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1717" y="2293294"/>
            <a:ext cx="1590709" cy="144856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D4531FF9-9432-455B-9725-9C2FE1C751FF}"/>
                  </a:ext>
                </a:extLst>
              </p:cNvPr>
              <p:cNvSpPr txBox="1"/>
              <p:nvPr/>
            </p:nvSpPr>
            <p:spPr>
              <a:xfrm>
                <a:off x="3094042" y="4620120"/>
                <a:ext cx="2451505" cy="369332"/>
              </a:xfrm>
              <a:prstGeom prst="rect">
                <a:avLst/>
              </a:prstGeom>
              <a:noFill/>
            </p:spPr>
            <p:txBody>
              <a:bodyPr wrap="none" rtlCol="0">
                <a:spAutoFit/>
              </a:bodyPr>
              <a:lstStyle/>
              <a:p>
                <a:r>
                  <a:rPr lang="en-US" altLang="zh-TW" dirty="0">
                    <a:solidFill>
                      <a:srgbClr val="FF0000"/>
                    </a:solidFill>
                  </a:rPr>
                  <a:t>Very similar to </a:t>
                </a:r>
                <a14:m>
                  <m:oMath xmlns:m="http://schemas.openxmlformats.org/officeDocument/2006/math">
                    <m:sSub>
                      <m:sSubPr>
                        <m:ctrlPr>
                          <a:rPr lang="en-US" altLang="zh-TW" b="0" i="1" smtClean="0">
                            <a:solidFill>
                              <a:srgbClr val="FF0000"/>
                            </a:solidFill>
                            <a:latin typeface="Cambria Math" panose="02040503050406030204" pitchFamily="18" charset="0"/>
                          </a:rPr>
                        </m:ctrlPr>
                      </m:sSubPr>
                      <m:e>
                        <m:r>
                          <a:rPr lang="en-US" altLang="zh-TW" b="0" i="1" smtClean="0">
                            <a:solidFill>
                              <a:srgbClr val="FF0000"/>
                            </a:solidFill>
                            <a:latin typeface="Cambria Math" panose="02040503050406030204" pitchFamily="18" charset="0"/>
                          </a:rPr>
                          <m:t>𝐿</m:t>
                        </m:r>
                      </m:e>
                      <m:sub>
                        <m:r>
                          <a:rPr lang="en-US" altLang="zh-TW" b="0" i="1" smtClean="0">
                            <a:solidFill>
                              <a:srgbClr val="FF0000"/>
                            </a:solidFill>
                            <a:latin typeface="Cambria Math" panose="02040503050406030204" pitchFamily="18" charset="0"/>
                          </a:rPr>
                          <m:t>2</m:t>
                        </m:r>
                      </m:sub>
                    </m:sSub>
                  </m:oMath>
                </a14:m>
                <a:r>
                  <a:rPr lang="zh-TW" altLang="en-US" dirty="0">
                    <a:solidFill>
                      <a:srgbClr val="FF0000"/>
                    </a:solidFill>
                  </a:rPr>
                  <a:t> </a:t>
                </a:r>
                <a:r>
                  <a:rPr lang="en-US" altLang="zh-TW" dirty="0">
                    <a:solidFill>
                      <a:srgbClr val="FF0000"/>
                    </a:solidFill>
                  </a:rPr>
                  <a:t>norm!</a:t>
                </a:r>
                <a:endParaRPr lang="zh-TW" altLang="en-US" dirty="0">
                  <a:solidFill>
                    <a:srgbClr val="FF0000"/>
                  </a:solidFill>
                </a:endParaRPr>
              </a:p>
            </p:txBody>
          </p:sp>
        </mc:Choice>
        <mc:Fallback xmlns="">
          <p:sp>
            <p:nvSpPr>
              <p:cNvPr id="3" name="文字方塊 2">
                <a:extLst>
                  <a:ext uri="{FF2B5EF4-FFF2-40B4-BE49-F238E27FC236}">
                    <a16:creationId xmlns:a16="http://schemas.microsoft.com/office/drawing/2014/main" id="{D4531FF9-9432-455B-9725-9C2FE1C751FF}"/>
                  </a:ext>
                </a:extLst>
              </p:cNvPr>
              <p:cNvSpPr txBox="1">
                <a:spLocks noRot="1" noChangeAspect="1" noMove="1" noResize="1" noEditPoints="1" noAdjustHandles="1" noChangeArrowheads="1" noChangeShapeType="1" noTextEdit="1"/>
              </p:cNvSpPr>
              <p:nvPr/>
            </p:nvSpPr>
            <p:spPr>
              <a:xfrm>
                <a:off x="3094042" y="4620120"/>
                <a:ext cx="2451505" cy="369332"/>
              </a:xfrm>
              <a:prstGeom prst="rect">
                <a:avLst/>
              </a:prstGeom>
              <a:blipFill>
                <a:blip r:embed="rId17"/>
                <a:stretch>
                  <a:fillRect l="-2239" t="-10000" r="-995" b="-26667"/>
                </a:stretch>
              </a:blipFill>
            </p:spPr>
            <p:txBody>
              <a:bodyPr/>
              <a:lstStyle/>
              <a:p>
                <a:r>
                  <a:rPr lang="zh-TW" altLang="en-US">
                    <a:noFill/>
                  </a:rPr>
                  <a:t> </a:t>
                </a:r>
              </a:p>
            </p:txBody>
          </p:sp>
        </mc:Fallback>
      </mc:AlternateContent>
      <p:sp>
        <p:nvSpPr>
          <p:cNvPr id="19" name="矩形 18">
            <a:extLst>
              <a:ext uri="{FF2B5EF4-FFF2-40B4-BE49-F238E27FC236}">
                <a16:creationId xmlns:a16="http://schemas.microsoft.com/office/drawing/2014/main" id="{644E4F9E-8BE3-4C8B-B3B0-6D7A3C77EDB6}"/>
              </a:ext>
            </a:extLst>
          </p:cNvPr>
          <p:cNvSpPr/>
          <p:nvPr/>
        </p:nvSpPr>
        <p:spPr>
          <a:xfrm>
            <a:off x="6730738" y="59356"/>
            <a:ext cx="5274521" cy="15160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文字方塊 19">
            <a:extLst>
              <a:ext uri="{FF2B5EF4-FFF2-40B4-BE49-F238E27FC236}">
                <a16:creationId xmlns:a16="http://schemas.microsoft.com/office/drawing/2014/main" id="{345562C7-588B-4C76-9268-E0B4511FFECE}"/>
              </a:ext>
            </a:extLst>
          </p:cNvPr>
          <p:cNvSpPr txBox="1"/>
          <p:nvPr/>
        </p:nvSpPr>
        <p:spPr>
          <a:xfrm>
            <a:off x="9976741" y="1930902"/>
            <a:ext cx="1723933" cy="369332"/>
          </a:xfrm>
          <a:prstGeom prst="rect">
            <a:avLst/>
          </a:prstGeom>
          <a:noFill/>
          <a:ln>
            <a:solidFill>
              <a:srgbClr val="FF0000"/>
            </a:solidFill>
          </a:ln>
        </p:spPr>
        <p:txBody>
          <a:bodyPr wrap="none" rtlCol="0">
            <a:spAutoFit/>
          </a:bodyPr>
          <a:lstStyle/>
          <a:p>
            <a:r>
              <a:rPr lang="en-US" altLang="zh-TW" dirty="0">
                <a:solidFill>
                  <a:srgbClr val="FF0000"/>
                </a:solidFill>
              </a:rPr>
              <a:t>Hard to solve!!!!</a:t>
            </a:r>
            <a:endParaRPr lang="zh-TW" altLang="en-US" dirty="0">
              <a:solidFill>
                <a:srgbClr val="FF0000"/>
              </a:solidFill>
            </a:endParaRPr>
          </a:p>
        </p:txBody>
      </p:sp>
    </p:spTree>
    <p:extLst>
      <p:ext uri="{BB962C8B-B14F-4D97-AF65-F5344CB8AC3E}">
        <p14:creationId xmlns:p14="http://schemas.microsoft.com/office/powerpoint/2010/main" val="22691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par>
                                <p:cTn id="35" presetID="10"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par>
                                <p:cTn id="38" presetID="10" presetClass="entr" presetSubtype="0"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fade">
                                      <p:cBhvr>
                                        <p:cTn id="43" dur="500"/>
                                        <p:tgtEl>
                                          <p:spTgt spid="28"/>
                                        </p:tgtEl>
                                      </p:cBhvr>
                                    </p:animEffect>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fade">
                                      <p:cBhvr>
                                        <p:cTn id="49" dur="500"/>
                                        <p:tgtEl>
                                          <p:spTgt spid="3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fade">
                                      <p:cBhvr>
                                        <p:cTn id="58" dur="500"/>
                                        <p:tgtEl>
                                          <p:spTgt spid="3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0"/>
                                        </p:tgtEl>
                                        <p:attrNameLst>
                                          <p:attrName>style.visibility</p:attrName>
                                        </p:attrNameLst>
                                      </p:cBhvr>
                                      <p:to>
                                        <p:strVal val="visible"/>
                                      </p:to>
                                    </p:set>
                                    <p:animEffect transition="in" filter="fade">
                                      <p:cBhvr>
                                        <p:cTn id="64" dur="500"/>
                                        <p:tgtEl>
                                          <p:spTgt spid="4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animEffect transition="in" filter="fade">
                                      <p:cBhvr>
                                        <p:cTn id="67" dur="500"/>
                                        <p:tgtEl>
                                          <p:spTgt spid="4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6"/>
                                        </p:tgtEl>
                                        <p:attrNameLst>
                                          <p:attrName>style.visibility</p:attrName>
                                        </p:attrNameLst>
                                      </p:cBhvr>
                                      <p:to>
                                        <p:strVal val="visible"/>
                                      </p:to>
                                    </p:set>
                                    <p:animEffect transition="in" filter="fade">
                                      <p:cBhvr>
                                        <p:cTn id="72" dur="500"/>
                                        <p:tgtEl>
                                          <p:spTgt spid="36"/>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fade">
                                      <p:cBhvr>
                                        <p:cTn id="75" dur="500"/>
                                        <p:tgtEl>
                                          <p:spTgt spid="43"/>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animEffect transition="in" filter="fade">
                                      <p:cBhvr>
                                        <p:cTn id="81" dur="500"/>
                                        <p:tgtEl>
                                          <p:spTgt spid="45"/>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2" grpId="0"/>
      <p:bldP spid="33" grpId="0"/>
      <p:bldP spid="37" grpId="0"/>
      <p:bldP spid="34" grpId="0"/>
      <p:bldP spid="39" grpId="0"/>
      <p:bldP spid="40" grpId="0"/>
      <p:bldP spid="41" grpId="0"/>
      <p:bldP spid="36" grpId="0"/>
      <p:bldP spid="43" grpId="0"/>
      <p:bldP spid="44" grpId="0"/>
      <p:bldP spid="45" grpId="0"/>
      <p:bldP spid="3" grpId="0"/>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74313A-205E-4BE3-8566-6630B72F1BB6}"/>
              </a:ext>
            </a:extLst>
          </p:cNvPr>
          <p:cNvSpPr>
            <a:spLocks noGrp="1"/>
          </p:cNvSpPr>
          <p:nvPr>
            <p:ph type="title"/>
          </p:nvPr>
        </p:nvSpPr>
        <p:spPr/>
        <p:txBody>
          <a:bodyPr/>
          <a:lstStyle/>
          <a:p>
            <a:r>
              <a:rPr lang="en-US" altLang="zh-TW" dirty="0"/>
              <a:t>Wasserstein distance: Primal form </a:t>
            </a:r>
            <a:endParaRPr lang="zh-TW" altLang="en-US" dirty="0"/>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41613C9E-C281-4E3C-B1BF-57BDBD088087}"/>
                  </a:ext>
                </a:extLst>
              </p:cNvPr>
              <p:cNvSpPr txBox="1"/>
              <p:nvPr/>
            </p:nvSpPr>
            <p:spPr>
              <a:xfrm>
                <a:off x="952500" y="1690688"/>
                <a:ext cx="4706801" cy="369332"/>
              </a:xfrm>
              <a:prstGeom prst="rect">
                <a:avLst/>
              </a:prstGeom>
              <a:noFill/>
            </p:spPr>
            <p:txBody>
              <a:bodyPr wrap="none" rtlCol="0">
                <a:spAutoFit/>
              </a:bodyPr>
              <a:lstStyle/>
              <a:p>
                <a:r>
                  <a:rPr lang="en-US" altLang="zh-TW" dirty="0"/>
                  <a:t>Let </a:t>
                </a:r>
                <a14:m>
                  <m:oMath xmlns:m="http://schemas.openxmlformats.org/officeDocument/2006/math">
                    <m:r>
                      <a:rPr lang="en-US" altLang="zh-TW" b="0" i="1" smtClean="0">
                        <a:latin typeface="Cambria Math" panose="02040503050406030204" pitchFamily="18" charset="0"/>
                      </a:rPr>
                      <m:t>𝑋</m:t>
                    </m:r>
                    <m:r>
                      <a:rPr lang="en-US" altLang="zh-TW" b="0" i="1" smtClean="0">
                        <a:latin typeface="Cambria Math" panose="02040503050406030204" pitchFamily="18" charset="0"/>
                      </a:rPr>
                      <m:t>,</m:t>
                    </m:r>
                    <m:r>
                      <a:rPr lang="en-US" altLang="zh-TW" b="0" i="1" smtClean="0">
                        <a:latin typeface="Cambria Math" panose="02040503050406030204" pitchFamily="18" charset="0"/>
                      </a:rPr>
                      <m:t>𝑌</m:t>
                    </m:r>
                    <m:r>
                      <a:rPr lang="en-US" altLang="zh-TW" i="1">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ℝ</m:t>
                        </m:r>
                      </m:e>
                      <m:sub>
                        <m:r>
                          <a:rPr lang="en-US" altLang="zh-TW" i="1">
                            <a:latin typeface="Cambria Math" panose="02040503050406030204" pitchFamily="18" charset="0"/>
                          </a:rPr>
                          <m:t>+</m:t>
                        </m:r>
                      </m:sub>
                      <m:sup>
                        <m:r>
                          <a:rPr lang="en-US" altLang="zh-TW" i="1">
                            <a:latin typeface="Cambria Math" panose="02040503050406030204" pitchFamily="18" charset="0"/>
                          </a:rPr>
                          <m:t>𝑛</m:t>
                        </m:r>
                      </m:sup>
                    </m:sSubSup>
                  </m:oMath>
                </a14:m>
                <a:r>
                  <a:rPr lang="en-US" altLang="zh-TW" dirty="0"/>
                  <a:t> be two non-negative data points</a:t>
                </a:r>
                <a:endParaRPr lang="zh-TW" altLang="en-US" dirty="0"/>
              </a:p>
            </p:txBody>
          </p:sp>
        </mc:Choice>
        <mc:Fallback xmlns="">
          <p:sp>
            <p:nvSpPr>
              <p:cNvPr id="3" name="文字方塊 2">
                <a:extLst>
                  <a:ext uri="{FF2B5EF4-FFF2-40B4-BE49-F238E27FC236}">
                    <a16:creationId xmlns:a16="http://schemas.microsoft.com/office/drawing/2014/main" id="{41613C9E-C281-4E3C-B1BF-57BDBD088087}"/>
                  </a:ext>
                </a:extLst>
              </p:cNvPr>
              <p:cNvSpPr txBox="1">
                <a:spLocks noRot="1" noChangeAspect="1" noMove="1" noResize="1" noEditPoints="1" noAdjustHandles="1" noChangeArrowheads="1" noChangeShapeType="1" noTextEdit="1"/>
              </p:cNvSpPr>
              <p:nvPr/>
            </p:nvSpPr>
            <p:spPr>
              <a:xfrm>
                <a:off x="952500" y="1690688"/>
                <a:ext cx="4706801" cy="369332"/>
              </a:xfrm>
              <a:prstGeom prst="rect">
                <a:avLst/>
              </a:prstGeom>
              <a:blipFill>
                <a:blip r:embed="rId3"/>
                <a:stretch>
                  <a:fillRect l="-1036" t="-8197"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3B37F88F-EA4C-4D98-8E0B-803B0C068400}"/>
                  </a:ext>
                </a:extLst>
              </p:cNvPr>
              <p:cNvSpPr txBox="1"/>
              <p:nvPr/>
            </p:nvSpPr>
            <p:spPr>
              <a:xfrm>
                <a:off x="952500" y="2060020"/>
                <a:ext cx="2641044" cy="370358"/>
              </a:xfrm>
              <a:prstGeom prst="rect">
                <a:avLst/>
              </a:prstGeom>
              <a:noFill/>
            </p:spPr>
            <p:txBody>
              <a:bodyPr wrap="none" rtlCol="0">
                <a:spAutoFit/>
              </a:bodyPr>
              <a:lstStyle/>
              <a:p>
                <a:r>
                  <a:rPr lang="en-US" altLang="zh-TW" dirty="0"/>
                  <a:t>s.t. </a:t>
                </a:r>
                <a14:m>
                  <m:oMath xmlns:m="http://schemas.openxmlformats.org/officeDocument/2006/math">
                    <m:nary>
                      <m:naryPr>
                        <m:chr m:val="∑"/>
                        <m:limLoc m:val="subSup"/>
                        <m:ctrlPr>
                          <a:rPr lang="en-US" altLang="zh-TW" i="1" smtClean="0">
                            <a:latin typeface="Cambria Math" panose="02040503050406030204" pitchFamily="18" charset="0"/>
                          </a:rPr>
                        </m:ctrlPr>
                      </m:naryPr>
                      <m:sub>
                        <m:r>
                          <m:rPr>
                            <m:brk m:alnAt="25"/>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𝑖</m:t>
                            </m:r>
                          </m:sub>
                        </m:sSub>
                        <m:r>
                          <a:rPr lang="en-US" altLang="zh-TW" b="0" i="1" smtClean="0">
                            <a:latin typeface="Cambria Math" panose="02040503050406030204" pitchFamily="18" charset="0"/>
                          </a:rPr>
                          <m:t>=</m:t>
                        </m:r>
                      </m:e>
                    </m:nary>
                    <m:nary>
                      <m:naryPr>
                        <m:chr m:val="∑"/>
                        <m:limLoc m:val="subSup"/>
                        <m:ctrlPr>
                          <a:rPr lang="en-US" altLang="zh-TW" i="1">
                            <a:latin typeface="Cambria Math" panose="02040503050406030204" pitchFamily="18" charset="0"/>
                          </a:rPr>
                        </m:ctrlPr>
                      </m:naryPr>
                      <m:sub>
                        <m:r>
                          <m:rPr>
                            <m:brk m:alnAt="25"/>
                          </m:rPr>
                          <a:rPr lang="en-US" altLang="zh-TW" i="1">
                            <a:latin typeface="Cambria Math" panose="02040503050406030204" pitchFamily="18" charset="0"/>
                          </a:rPr>
                          <m:t>𝑖</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𝑌</m:t>
                            </m:r>
                          </m:e>
                          <m:sub>
                            <m:r>
                              <a:rPr lang="en-US" altLang="zh-TW" i="1">
                                <a:latin typeface="Cambria Math" panose="02040503050406030204" pitchFamily="18" charset="0"/>
                              </a:rPr>
                              <m:t>𝑖</m:t>
                            </m:r>
                          </m:sub>
                        </m:sSub>
                        <m:r>
                          <a:rPr lang="en-US" altLang="zh-TW" i="1">
                            <a:latin typeface="Cambria Math" panose="02040503050406030204" pitchFamily="18" charset="0"/>
                          </a:rPr>
                          <m:t>=</m:t>
                        </m:r>
                        <m:r>
                          <a:rPr lang="en-US" altLang="zh-TW" b="0" i="1" smtClean="0">
                            <a:latin typeface="Cambria Math" panose="02040503050406030204" pitchFamily="18" charset="0"/>
                          </a:rPr>
                          <m:t>1</m:t>
                        </m:r>
                      </m:e>
                    </m:nary>
                  </m:oMath>
                </a14:m>
                <a:r>
                  <a:rPr lang="en-US" altLang="zh-TW" dirty="0"/>
                  <a:t>.</a:t>
                </a:r>
                <a:endParaRPr lang="zh-TW" altLang="en-US" dirty="0"/>
              </a:p>
            </p:txBody>
          </p:sp>
        </mc:Choice>
        <mc:Fallback xmlns="">
          <p:sp>
            <p:nvSpPr>
              <p:cNvPr id="5" name="文字方塊 4">
                <a:extLst>
                  <a:ext uri="{FF2B5EF4-FFF2-40B4-BE49-F238E27FC236}">
                    <a16:creationId xmlns:a16="http://schemas.microsoft.com/office/drawing/2014/main" id="{3B37F88F-EA4C-4D98-8E0B-803B0C068400}"/>
                  </a:ext>
                </a:extLst>
              </p:cNvPr>
              <p:cNvSpPr txBox="1">
                <a:spLocks noRot="1" noChangeAspect="1" noMove="1" noResize="1" noEditPoints="1" noAdjustHandles="1" noChangeArrowheads="1" noChangeShapeType="1" noTextEdit="1"/>
              </p:cNvSpPr>
              <p:nvPr/>
            </p:nvSpPr>
            <p:spPr>
              <a:xfrm>
                <a:off x="952500" y="2060020"/>
                <a:ext cx="2641044" cy="370358"/>
              </a:xfrm>
              <a:prstGeom prst="rect">
                <a:avLst/>
              </a:prstGeom>
              <a:blipFill>
                <a:blip r:embed="rId4"/>
                <a:stretch>
                  <a:fillRect l="-1848" t="-119672" r="-1386" b="-183607"/>
                </a:stretch>
              </a:blipFill>
            </p:spPr>
            <p:txBody>
              <a:bodyPr/>
              <a:lstStyle/>
              <a:p>
                <a:r>
                  <a:rPr lang="zh-TW" altLang="en-US">
                    <a:noFill/>
                  </a:rPr>
                  <a:t> </a:t>
                </a:r>
              </a:p>
            </p:txBody>
          </p:sp>
        </mc:Fallback>
      </mc:AlternateContent>
      <p:sp>
        <p:nvSpPr>
          <p:cNvPr id="6" name="文字方塊 5">
            <a:extLst>
              <a:ext uri="{FF2B5EF4-FFF2-40B4-BE49-F238E27FC236}">
                <a16:creationId xmlns:a16="http://schemas.microsoft.com/office/drawing/2014/main" id="{D018600A-B34D-472B-967D-4B646D480F51}"/>
              </a:ext>
            </a:extLst>
          </p:cNvPr>
          <p:cNvSpPr txBox="1"/>
          <p:nvPr/>
        </p:nvSpPr>
        <p:spPr>
          <a:xfrm>
            <a:off x="952500" y="1321356"/>
            <a:ext cx="2585708" cy="369332"/>
          </a:xfrm>
          <a:prstGeom prst="rect">
            <a:avLst/>
          </a:prstGeom>
          <a:noFill/>
          <a:ln>
            <a:solidFill>
              <a:srgbClr val="FF0000"/>
            </a:solidFill>
          </a:ln>
        </p:spPr>
        <p:txBody>
          <a:bodyPr wrap="none" rtlCol="0">
            <a:spAutoFit/>
          </a:bodyPr>
          <a:lstStyle/>
          <a:p>
            <a:r>
              <a:rPr lang="en-US" altLang="zh-TW" dirty="0">
                <a:solidFill>
                  <a:srgbClr val="FF0000"/>
                </a:solidFill>
              </a:rPr>
              <a:t>Two discrete distribution!</a:t>
            </a:r>
            <a:endParaRPr lang="zh-TW" altLang="en-US" dirty="0">
              <a:solidFill>
                <a:srgbClr val="FF0000"/>
              </a:solidFill>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B5EA6B23-10BD-4984-A31B-5C9C980F3B47}"/>
                  </a:ext>
                </a:extLst>
              </p:cNvPr>
              <p:cNvSpPr txBox="1"/>
              <p:nvPr/>
            </p:nvSpPr>
            <p:spPr>
              <a:xfrm>
                <a:off x="952500" y="2461740"/>
                <a:ext cx="4684744" cy="369332"/>
              </a:xfrm>
              <a:prstGeom prst="rect">
                <a:avLst/>
              </a:prstGeom>
              <a:noFill/>
            </p:spPr>
            <p:txBody>
              <a:bodyPr wrap="none" rtlCol="0">
                <a:spAutoFit/>
              </a:bodyPr>
              <a:lstStyle/>
              <a:p>
                <a:r>
                  <a:rPr lang="en-US" altLang="zh-TW" dirty="0"/>
                  <a:t>Let </a:t>
                </a:r>
                <a14:m>
                  <m:oMath xmlns:m="http://schemas.openxmlformats.org/officeDocument/2006/math">
                    <m:r>
                      <m:rPr>
                        <m:sty m:val="p"/>
                      </m:rPr>
                      <a:rPr lang="en-US" altLang="zh-TW" i="1" dirty="0">
                        <a:latin typeface="Cambria Math" panose="02040503050406030204" pitchFamily="18" charset="0"/>
                      </a:rPr>
                      <m:t>C</m:t>
                    </m:r>
                    <m:r>
                      <a:rPr lang="en-US" altLang="zh-TW" b="0" i="1" dirty="0"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ℝ</m:t>
                        </m:r>
                      </m:e>
                      <m:sub>
                        <m:r>
                          <a:rPr lang="en-US" altLang="zh-TW" i="1">
                            <a:latin typeface="Cambria Math" panose="02040503050406030204" pitchFamily="18" charset="0"/>
                          </a:rPr>
                          <m:t>+</m:t>
                        </m:r>
                      </m:sub>
                      <m:sup>
                        <m:r>
                          <a:rPr lang="en-US" altLang="zh-TW" i="1">
                            <a:latin typeface="Cambria Math" panose="02040503050406030204" pitchFamily="18" charset="0"/>
                          </a:rPr>
                          <m:t>𝑛</m:t>
                        </m:r>
                        <m:r>
                          <a:rPr lang="en-US" altLang="zh-TW" b="0" i="1" smtClean="0">
                            <a:latin typeface="Cambria Math" panose="02040503050406030204" pitchFamily="18" charset="0"/>
                          </a:rPr>
                          <m:t>×</m:t>
                        </m:r>
                        <m:r>
                          <a:rPr lang="en-US" altLang="zh-TW" b="0" i="1" smtClean="0">
                            <a:latin typeface="Cambria Math" panose="02040503050406030204" pitchFamily="18" charset="0"/>
                          </a:rPr>
                          <m:t>𝑛</m:t>
                        </m:r>
                      </m:sup>
                    </m:sSubSup>
                  </m:oMath>
                </a14:m>
                <a:r>
                  <a:rPr lang="zh-TW" altLang="en-US" dirty="0"/>
                  <a:t> </a:t>
                </a:r>
                <a:r>
                  <a:rPr lang="en-US" altLang="zh-TW" dirty="0"/>
                  <a:t>be some non-negative cost matrix</a:t>
                </a:r>
                <a:endParaRPr lang="zh-TW" altLang="en-US" dirty="0"/>
              </a:p>
            </p:txBody>
          </p:sp>
        </mc:Choice>
        <mc:Fallback xmlns="">
          <p:sp>
            <p:nvSpPr>
              <p:cNvPr id="7" name="文字方塊 6">
                <a:extLst>
                  <a:ext uri="{FF2B5EF4-FFF2-40B4-BE49-F238E27FC236}">
                    <a16:creationId xmlns:a16="http://schemas.microsoft.com/office/drawing/2014/main" id="{B5EA6B23-10BD-4984-A31B-5C9C980F3B47}"/>
                  </a:ext>
                </a:extLst>
              </p:cNvPr>
              <p:cNvSpPr txBox="1">
                <a:spLocks noRot="1" noChangeAspect="1" noMove="1" noResize="1" noEditPoints="1" noAdjustHandles="1" noChangeArrowheads="1" noChangeShapeType="1" noTextEdit="1"/>
              </p:cNvSpPr>
              <p:nvPr/>
            </p:nvSpPr>
            <p:spPr>
              <a:xfrm>
                <a:off x="952500" y="2461740"/>
                <a:ext cx="4684744" cy="369332"/>
              </a:xfrm>
              <a:prstGeom prst="rect">
                <a:avLst/>
              </a:prstGeom>
              <a:blipFill>
                <a:blip r:embed="rId5"/>
                <a:stretch>
                  <a:fillRect l="-1040" t="-10000" r="-39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61795EDE-30BA-4FF9-86AD-F1A52667AE72}"/>
                  </a:ext>
                </a:extLst>
              </p:cNvPr>
              <p:cNvSpPr txBox="1"/>
              <p:nvPr/>
            </p:nvSpPr>
            <p:spPr>
              <a:xfrm>
                <a:off x="952500" y="2820907"/>
                <a:ext cx="4359207" cy="391646"/>
              </a:xfrm>
              <a:prstGeom prst="rect">
                <a:avLst/>
              </a:prstGeom>
              <a:noFill/>
            </p:spPr>
            <p:txBody>
              <a:bodyPr wrap="none" rtlCol="0">
                <a:spAutoFit/>
              </a:bodyPr>
              <a:lstStyle/>
              <a:p>
                <a:r>
                  <a:rPr lang="en-US" altLang="zh-TW" dirty="0"/>
                  <a:t>where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𝐶</m:t>
                        </m:r>
                      </m:e>
                      <m:sub>
                        <m:r>
                          <a:rPr lang="en-US" altLang="zh-TW" b="0" i="1" smtClean="0">
                            <a:latin typeface="Cambria Math" panose="02040503050406030204" pitchFamily="18" charset="0"/>
                          </a:rPr>
                          <m:t>𝑖</m:t>
                        </m:r>
                        <m:r>
                          <a:rPr lang="en-US" altLang="zh-TW" b="0" i="1" smtClean="0">
                            <a:latin typeface="Cambria Math" panose="02040503050406030204" pitchFamily="18" charset="0"/>
                          </a:rPr>
                          <m:t>,</m:t>
                        </m:r>
                        <m:r>
                          <a:rPr lang="en-US" altLang="zh-TW" i="1">
                            <a:latin typeface="Cambria Math" panose="02040503050406030204" pitchFamily="18" charset="0"/>
                          </a:rPr>
                          <m:t>𝑗</m:t>
                        </m:r>
                      </m:sub>
                    </m:sSub>
                  </m:oMath>
                </a14:m>
                <a:r>
                  <a:rPr lang="zh-TW" altLang="en-US" dirty="0"/>
                  <a:t> </a:t>
                </a:r>
                <a:r>
                  <a:rPr lang="en-US" altLang="zh-TW" dirty="0"/>
                  <a:t>encodes the cost of moving mass </a:t>
                </a:r>
                <a:endParaRPr lang="zh-TW" altLang="en-US" dirty="0"/>
              </a:p>
            </p:txBody>
          </p:sp>
        </mc:Choice>
        <mc:Fallback xmlns="">
          <p:sp>
            <p:nvSpPr>
              <p:cNvPr id="8" name="文字方塊 7">
                <a:extLst>
                  <a:ext uri="{FF2B5EF4-FFF2-40B4-BE49-F238E27FC236}">
                    <a16:creationId xmlns:a16="http://schemas.microsoft.com/office/drawing/2014/main" id="{61795EDE-30BA-4FF9-86AD-F1A52667AE72}"/>
                  </a:ext>
                </a:extLst>
              </p:cNvPr>
              <p:cNvSpPr txBox="1">
                <a:spLocks noRot="1" noChangeAspect="1" noMove="1" noResize="1" noEditPoints="1" noAdjustHandles="1" noChangeArrowheads="1" noChangeShapeType="1" noTextEdit="1"/>
              </p:cNvSpPr>
              <p:nvPr/>
            </p:nvSpPr>
            <p:spPr>
              <a:xfrm>
                <a:off x="952500" y="2820907"/>
                <a:ext cx="4359207" cy="391646"/>
              </a:xfrm>
              <a:prstGeom prst="rect">
                <a:avLst/>
              </a:prstGeom>
              <a:blipFill>
                <a:blip r:embed="rId6"/>
                <a:stretch>
                  <a:fillRect l="-1119" t="-7813" r="-280" b="-203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2C553B71-8D2E-4201-ACC3-7C4BC1A0B412}"/>
                  </a:ext>
                </a:extLst>
              </p:cNvPr>
              <p:cNvSpPr txBox="1"/>
              <p:nvPr/>
            </p:nvSpPr>
            <p:spPr>
              <a:xfrm>
                <a:off x="952500" y="3183342"/>
                <a:ext cx="1439240" cy="391646"/>
              </a:xfrm>
              <a:prstGeom prst="rect">
                <a:avLst/>
              </a:prstGeom>
              <a:noFill/>
            </p:spPr>
            <p:txBody>
              <a:bodyPr wrap="none" rtlCol="0">
                <a:spAutoFit/>
              </a:bodyPr>
              <a:lstStyle/>
              <a:p>
                <a:r>
                  <a:rPr lang="en-US" altLang="zh-TW" dirty="0"/>
                  <a:t>from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𝑋</m:t>
                        </m:r>
                      </m:e>
                      <m:sub>
                        <m:r>
                          <a:rPr lang="en-US" altLang="zh-TW" b="0" i="1" smtClean="0">
                            <a:latin typeface="Cambria Math" panose="02040503050406030204" pitchFamily="18" charset="0"/>
                          </a:rPr>
                          <m:t>𝑖</m:t>
                        </m:r>
                      </m:sub>
                    </m:sSub>
                  </m:oMath>
                </a14:m>
                <a:r>
                  <a:rPr lang="zh-TW" altLang="en-US" dirty="0"/>
                  <a:t> </a:t>
                </a:r>
                <a:r>
                  <a:rPr lang="en-US" altLang="zh-TW" dirty="0"/>
                  <a:t>to </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𝑌</m:t>
                        </m:r>
                      </m:e>
                      <m:sub>
                        <m:r>
                          <a:rPr lang="en-US" altLang="zh-TW" b="0" i="1" smtClean="0">
                            <a:latin typeface="Cambria Math" panose="02040503050406030204" pitchFamily="18" charset="0"/>
                          </a:rPr>
                          <m:t>𝑗</m:t>
                        </m:r>
                      </m:sub>
                    </m:sSub>
                  </m:oMath>
                </a14:m>
                <a:r>
                  <a:rPr lang="en-US" altLang="zh-TW" dirty="0"/>
                  <a:t>.</a:t>
                </a:r>
                <a:endParaRPr lang="zh-TW" altLang="en-US" dirty="0"/>
              </a:p>
            </p:txBody>
          </p:sp>
        </mc:Choice>
        <mc:Fallback xmlns="">
          <p:sp>
            <p:nvSpPr>
              <p:cNvPr id="9" name="文字方塊 8">
                <a:extLst>
                  <a:ext uri="{FF2B5EF4-FFF2-40B4-BE49-F238E27FC236}">
                    <a16:creationId xmlns:a16="http://schemas.microsoft.com/office/drawing/2014/main" id="{2C553B71-8D2E-4201-ACC3-7C4BC1A0B412}"/>
                  </a:ext>
                </a:extLst>
              </p:cNvPr>
              <p:cNvSpPr txBox="1">
                <a:spLocks noRot="1" noChangeAspect="1" noMove="1" noResize="1" noEditPoints="1" noAdjustHandles="1" noChangeArrowheads="1" noChangeShapeType="1" noTextEdit="1"/>
              </p:cNvSpPr>
              <p:nvPr/>
            </p:nvSpPr>
            <p:spPr>
              <a:xfrm>
                <a:off x="952500" y="3183342"/>
                <a:ext cx="1439240" cy="391646"/>
              </a:xfrm>
              <a:prstGeom prst="rect">
                <a:avLst/>
              </a:prstGeom>
              <a:blipFill>
                <a:blip r:embed="rId7"/>
                <a:stretch>
                  <a:fillRect l="-3390" t="-6250" r="-2966" b="-2031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 name="文字方塊 9">
                <a:extLst>
                  <a:ext uri="{FF2B5EF4-FFF2-40B4-BE49-F238E27FC236}">
                    <a16:creationId xmlns:a16="http://schemas.microsoft.com/office/drawing/2014/main" id="{D43F0328-2F82-485F-A2FE-C3AAB6685BF3}"/>
                  </a:ext>
                </a:extLst>
              </p:cNvPr>
              <p:cNvSpPr txBox="1"/>
              <p:nvPr/>
            </p:nvSpPr>
            <p:spPr>
              <a:xfrm>
                <a:off x="952500" y="3535612"/>
                <a:ext cx="4724691" cy="369332"/>
              </a:xfrm>
              <a:prstGeom prst="rect">
                <a:avLst/>
              </a:prstGeom>
              <a:noFill/>
            </p:spPr>
            <p:txBody>
              <a:bodyPr wrap="none" rtlCol="0">
                <a:spAutoFit/>
              </a:bodyPr>
              <a:lstStyle/>
              <a:p>
                <a:r>
                  <a:rPr lang="en-US" altLang="zh-TW" dirty="0"/>
                  <a:t>Then the Wasserstein distance </a:t>
                </a:r>
                <a14:m>
                  <m:oMath xmlns:m="http://schemas.openxmlformats.org/officeDocument/2006/math">
                    <m:r>
                      <a:rPr lang="en-US" altLang="zh-TW" b="0" i="1" smtClean="0">
                        <a:latin typeface="Cambria Math" panose="02040503050406030204" pitchFamily="18" charset="0"/>
                      </a:rPr>
                      <m:t>𝑑𝑤</m:t>
                    </m:r>
                  </m:oMath>
                </a14:m>
                <a:r>
                  <a:rPr lang="zh-TW" altLang="en-US" dirty="0"/>
                  <a:t> </a:t>
                </a:r>
                <a:r>
                  <a:rPr lang="en-US" altLang="zh-TW" dirty="0"/>
                  <a:t>between </a:t>
                </a:r>
                <a14:m>
                  <m:oMath xmlns:m="http://schemas.openxmlformats.org/officeDocument/2006/math">
                    <m:r>
                      <a:rPr lang="en-US" altLang="zh-TW" b="0" i="1" smtClean="0">
                        <a:latin typeface="Cambria Math" panose="02040503050406030204" pitchFamily="18" charset="0"/>
                      </a:rPr>
                      <m:t>𝑋</m:t>
                    </m:r>
                    <m:r>
                      <a:rPr lang="en-US" altLang="zh-TW" b="0" i="1" smtClean="0">
                        <a:latin typeface="Cambria Math" panose="02040503050406030204" pitchFamily="18" charset="0"/>
                      </a:rPr>
                      <m:t>,</m:t>
                    </m:r>
                    <m:r>
                      <a:rPr lang="en-US" altLang="zh-TW" b="0" i="1" smtClean="0">
                        <a:latin typeface="Cambria Math" panose="02040503050406030204" pitchFamily="18" charset="0"/>
                      </a:rPr>
                      <m:t>𝑌</m:t>
                    </m:r>
                  </m:oMath>
                </a14:m>
                <a:endParaRPr lang="zh-TW" altLang="en-US" dirty="0"/>
              </a:p>
            </p:txBody>
          </p:sp>
        </mc:Choice>
        <mc:Fallback xmlns="">
          <p:sp>
            <p:nvSpPr>
              <p:cNvPr id="10" name="文字方塊 9">
                <a:extLst>
                  <a:ext uri="{FF2B5EF4-FFF2-40B4-BE49-F238E27FC236}">
                    <a16:creationId xmlns:a16="http://schemas.microsoft.com/office/drawing/2014/main" id="{D43F0328-2F82-485F-A2FE-C3AAB6685BF3}"/>
                  </a:ext>
                </a:extLst>
              </p:cNvPr>
              <p:cNvSpPr txBox="1">
                <a:spLocks noRot="1" noChangeAspect="1" noMove="1" noResize="1" noEditPoints="1" noAdjustHandles="1" noChangeArrowheads="1" noChangeShapeType="1" noTextEdit="1"/>
              </p:cNvSpPr>
              <p:nvPr/>
            </p:nvSpPr>
            <p:spPr>
              <a:xfrm>
                <a:off x="952500" y="3535612"/>
                <a:ext cx="4724691" cy="369332"/>
              </a:xfrm>
              <a:prstGeom prst="rect">
                <a:avLst/>
              </a:prstGeom>
              <a:blipFill>
                <a:blip r:embed="rId8"/>
                <a:stretch>
                  <a:fillRect l="-1032" t="-9836" b="-24590"/>
                </a:stretch>
              </a:blipFill>
            </p:spPr>
            <p:txBody>
              <a:bodyPr/>
              <a:lstStyle/>
              <a:p>
                <a:r>
                  <a:rPr lang="zh-TW" altLang="en-US">
                    <a:noFill/>
                  </a:rPr>
                  <a:t> </a:t>
                </a:r>
              </a:p>
            </p:txBody>
          </p:sp>
        </mc:Fallback>
      </mc:AlternateContent>
      <p:sp>
        <p:nvSpPr>
          <p:cNvPr id="11" name="文字方塊 10">
            <a:extLst>
              <a:ext uri="{FF2B5EF4-FFF2-40B4-BE49-F238E27FC236}">
                <a16:creationId xmlns:a16="http://schemas.microsoft.com/office/drawing/2014/main" id="{6843D846-0B8D-4E1B-BB20-E99CD18148C9}"/>
              </a:ext>
            </a:extLst>
          </p:cNvPr>
          <p:cNvSpPr txBox="1"/>
          <p:nvPr/>
        </p:nvSpPr>
        <p:spPr>
          <a:xfrm>
            <a:off x="952500" y="3898047"/>
            <a:ext cx="1700017" cy="369332"/>
          </a:xfrm>
          <a:prstGeom prst="rect">
            <a:avLst/>
          </a:prstGeom>
          <a:noFill/>
        </p:spPr>
        <p:txBody>
          <a:bodyPr wrap="none" rtlCol="0">
            <a:spAutoFit/>
          </a:bodyPr>
          <a:lstStyle/>
          <a:p>
            <a:r>
              <a:rPr lang="en-US" altLang="zh-TW" dirty="0"/>
              <a:t>is defined to be:</a:t>
            </a:r>
            <a:endParaRPr lang="zh-TW" altLang="en-US" dirty="0"/>
          </a:p>
        </p:txBody>
      </p:sp>
      <mc:AlternateContent xmlns:mc="http://schemas.openxmlformats.org/markup-compatibility/2006" xmlns:a14="http://schemas.microsoft.com/office/drawing/2010/main">
        <mc:Choice Requires="a14">
          <p:sp>
            <p:nvSpPr>
              <p:cNvPr id="12" name="文字方塊 11">
                <a:extLst>
                  <a:ext uri="{FF2B5EF4-FFF2-40B4-BE49-F238E27FC236}">
                    <a16:creationId xmlns:a16="http://schemas.microsoft.com/office/drawing/2014/main" id="{AC611733-AD6C-4E07-B9BF-F34D9877BB68}"/>
                  </a:ext>
                </a:extLst>
              </p:cNvPr>
              <p:cNvSpPr txBox="1"/>
              <p:nvPr/>
            </p:nvSpPr>
            <p:spPr>
              <a:xfrm>
                <a:off x="952500" y="4307618"/>
                <a:ext cx="3000245" cy="515782"/>
              </a:xfrm>
              <a:prstGeom prst="rect">
                <a:avLst/>
              </a:prstGeom>
              <a:noFill/>
            </p:spPr>
            <p:txBody>
              <a:bodyPr wrap="none" rtlCol="0">
                <a:spAutoFit/>
              </a:bodyPr>
              <a:lstStyle/>
              <a:p>
                <a14:m>
                  <m:oMath xmlns:m="http://schemas.openxmlformats.org/officeDocument/2006/math">
                    <m:r>
                      <a:rPr lang="en-US" altLang="zh-TW" b="0" i="1" smtClean="0">
                        <a:latin typeface="Cambria Math" panose="02040503050406030204" pitchFamily="18" charset="0"/>
                      </a:rPr>
                      <m:t>𝑑𝑤</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𝑋</m:t>
                        </m:r>
                        <m:r>
                          <a:rPr lang="en-US" altLang="zh-TW" b="0" i="1" smtClean="0">
                            <a:latin typeface="Cambria Math" panose="02040503050406030204" pitchFamily="18" charset="0"/>
                          </a:rPr>
                          <m:t>,</m:t>
                        </m:r>
                        <m:r>
                          <a:rPr lang="en-US" altLang="zh-TW" b="0" i="1" smtClean="0">
                            <a:latin typeface="Cambria Math" panose="02040503050406030204" pitchFamily="18" charset="0"/>
                          </a:rPr>
                          <m:t>𝑌</m:t>
                        </m:r>
                      </m:e>
                    </m:d>
                    <m:r>
                      <a:rPr lang="en-US" altLang="zh-TW" b="0" i="1" smtClean="0">
                        <a:latin typeface="Cambria Math" panose="02040503050406030204" pitchFamily="18" charset="0"/>
                      </a:rPr>
                      <m:t>=</m:t>
                    </m:r>
                  </m:oMath>
                </a14:m>
                <a:r>
                  <a:rPr lang="en-US" altLang="zh-TW" dirty="0"/>
                  <a:t> </a:t>
                </a:r>
                <a14:m>
                  <m:oMath xmlns:m="http://schemas.openxmlformats.org/officeDocument/2006/math">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min</m:t>
                            </m:r>
                          </m:e>
                          <m:lim>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ℝ</m:t>
                                </m:r>
                              </m:e>
                              <m:sub>
                                <m:r>
                                  <a:rPr lang="en-US" altLang="zh-TW" i="1">
                                    <a:latin typeface="Cambria Math" panose="02040503050406030204" pitchFamily="18" charset="0"/>
                                  </a:rPr>
                                  <m:t>+</m:t>
                                </m:r>
                              </m:sub>
                              <m:sup>
                                <m:r>
                                  <a:rPr lang="en-US" altLang="zh-TW" i="1">
                                    <a:latin typeface="Cambria Math" panose="02040503050406030204" pitchFamily="18" charset="0"/>
                                  </a:rPr>
                                  <m:t>𝑛</m:t>
                                </m:r>
                                <m:r>
                                  <a:rPr lang="en-US" altLang="zh-TW" i="1">
                                    <a:latin typeface="Cambria Math" panose="02040503050406030204" pitchFamily="18" charset="0"/>
                                  </a:rPr>
                                  <m:t>×</m:t>
                                </m:r>
                                <m:r>
                                  <a:rPr lang="en-US" altLang="zh-TW" i="1">
                                    <a:latin typeface="Cambria Math" panose="02040503050406030204" pitchFamily="18" charset="0"/>
                                  </a:rPr>
                                  <m:t>𝑛</m:t>
                                </m:r>
                              </m:sup>
                            </m:sSubSup>
                          </m:lim>
                        </m:limLow>
                      </m:fName>
                      <m:e>
                        <m:r>
                          <a:rPr lang="en-US" altLang="zh-TW" b="0" i="1" smtClean="0">
                            <a:latin typeface="Cambria Math" panose="02040503050406030204" pitchFamily="18" charset="0"/>
                          </a:rPr>
                          <m:t>&lt;</m:t>
                        </m:r>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m:t>
                        </m:r>
                        <m:r>
                          <a:rPr lang="en-US" altLang="zh-TW" b="0" i="1" smtClean="0">
                            <a:latin typeface="Cambria Math" panose="02040503050406030204" pitchFamily="18" charset="0"/>
                          </a:rPr>
                          <m:t>𝐶</m:t>
                        </m:r>
                        <m:r>
                          <a:rPr lang="en-US" altLang="zh-TW" b="0" i="1" smtClean="0">
                            <a:latin typeface="Cambria Math" panose="02040503050406030204" pitchFamily="18" charset="0"/>
                          </a:rPr>
                          <m:t>&gt;</m:t>
                        </m:r>
                      </m:e>
                    </m:func>
                  </m:oMath>
                </a14:m>
                <a:r>
                  <a:rPr lang="en-US" altLang="zh-TW" b="0" dirty="0"/>
                  <a:t> </a:t>
                </a:r>
              </a:p>
            </p:txBody>
          </p:sp>
        </mc:Choice>
        <mc:Fallback xmlns="">
          <p:sp>
            <p:nvSpPr>
              <p:cNvPr id="12" name="文字方塊 11">
                <a:extLst>
                  <a:ext uri="{FF2B5EF4-FFF2-40B4-BE49-F238E27FC236}">
                    <a16:creationId xmlns:a16="http://schemas.microsoft.com/office/drawing/2014/main" id="{AC611733-AD6C-4E07-B9BF-F34D9877BB68}"/>
                  </a:ext>
                </a:extLst>
              </p:cNvPr>
              <p:cNvSpPr txBox="1">
                <a:spLocks noRot="1" noChangeAspect="1" noMove="1" noResize="1" noEditPoints="1" noAdjustHandles="1" noChangeArrowheads="1" noChangeShapeType="1" noTextEdit="1"/>
              </p:cNvSpPr>
              <p:nvPr/>
            </p:nvSpPr>
            <p:spPr>
              <a:xfrm>
                <a:off x="952500" y="4307618"/>
                <a:ext cx="3000245" cy="515782"/>
              </a:xfrm>
              <a:prstGeom prst="rect">
                <a:avLst/>
              </a:prstGeom>
              <a:blipFill>
                <a:blip r:embed="rId9"/>
                <a:stretch>
                  <a:fillRect/>
                </a:stretch>
              </a:blipFill>
            </p:spPr>
            <p:txBody>
              <a:bodyPr/>
              <a:lstStyle/>
              <a:p>
                <a:r>
                  <a:rPr lang="zh-TW" altLang="en-US">
                    <a:noFill/>
                  </a:rPr>
                  <a:t> </a:t>
                </a:r>
              </a:p>
            </p:txBody>
          </p:sp>
        </mc:Fallback>
      </mc:AlternateContent>
      <p:sp>
        <p:nvSpPr>
          <p:cNvPr id="14" name="文字方塊 13">
            <a:extLst>
              <a:ext uri="{FF2B5EF4-FFF2-40B4-BE49-F238E27FC236}">
                <a16:creationId xmlns:a16="http://schemas.microsoft.com/office/drawing/2014/main" id="{185787F7-4585-4742-B311-90256D302A6C}"/>
              </a:ext>
            </a:extLst>
          </p:cNvPr>
          <p:cNvSpPr txBox="1"/>
          <p:nvPr/>
        </p:nvSpPr>
        <p:spPr>
          <a:xfrm>
            <a:off x="952500" y="4701730"/>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15" name="文字方塊 14">
                <a:extLst>
                  <a:ext uri="{FF2B5EF4-FFF2-40B4-BE49-F238E27FC236}">
                    <a16:creationId xmlns:a16="http://schemas.microsoft.com/office/drawing/2014/main" id="{E6F63A47-DFF3-40F2-9C50-2D4A5C564E73}"/>
                  </a:ext>
                </a:extLst>
              </p:cNvPr>
              <p:cNvSpPr txBox="1"/>
              <p:nvPr/>
            </p:nvSpPr>
            <p:spPr>
              <a:xfrm>
                <a:off x="954583" y="5027645"/>
                <a:ext cx="2360262" cy="403124"/>
              </a:xfrm>
              <a:prstGeom prst="rect">
                <a:avLst/>
              </a:prstGeom>
              <a:noFill/>
            </p:spPr>
            <p:txBody>
              <a:bodyPr wrap="none" rtlCol="0">
                <a:spAutoFit/>
              </a:bodyPr>
              <a:lstStyle/>
              <a:p>
                <a14:m>
                  <m:oMath xmlns:m="http://schemas.openxmlformats.org/officeDocument/2006/math">
                    <m:r>
                      <m:rPr>
                        <m:sty m:val="p"/>
                      </m:rPr>
                      <a:rPr lang="en-US" altLang="zh-TW" smtClean="0">
                        <a:latin typeface="Cambria Math" panose="02040503050406030204" pitchFamily="18" charset="0"/>
                      </a:rPr>
                      <m:t>Π</m:t>
                    </m:r>
                    <m:r>
                      <a:rPr lang="en-US" altLang="zh-TW" b="0" i="1" smtClean="0">
                        <a:latin typeface="Cambria Math" panose="02040503050406030204" pitchFamily="18" charset="0"/>
                      </a:rPr>
                      <m:t> </m:t>
                    </m:r>
                    <m:r>
                      <a:rPr lang="en-US" altLang="zh-TW" b="0" i="1" smtClean="0">
                        <a:latin typeface="Cambria Math" panose="02040503050406030204" pitchFamily="18" charset="0"/>
                        <a:ea typeface="Cambria Math" panose="02040503050406030204" pitchFamily="18" charset="0"/>
                      </a:rPr>
                      <m:t>∙</m:t>
                    </m:r>
                    <m:r>
                      <a:rPr lang="en-US" altLang="zh-TW" b="0" i="0" smtClean="0">
                        <a:latin typeface="Cambria Math" panose="02040503050406030204" pitchFamily="18" charset="0"/>
                      </a:rPr>
                      <m:t>1=</m:t>
                    </m:r>
                    <m:r>
                      <m:rPr>
                        <m:sty m:val="p"/>
                      </m:rPr>
                      <a:rPr lang="en-US" altLang="zh-TW" i="1">
                        <a:latin typeface="Cambria Math" panose="02040503050406030204" pitchFamily="18" charset="0"/>
                      </a:rPr>
                      <m:t>X</m:t>
                    </m:r>
                  </m:oMath>
                </a14:m>
                <a:r>
                  <a:rPr lang="en-US" altLang="zh-TW" b="0" dirty="0"/>
                  <a:t>, </a:t>
                </a:r>
                <a14:m>
                  <m:oMath xmlns:m="http://schemas.openxmlformats.org/officeDocument/2006/math">
                    <m:sSup>
                      <m:sSupPr>
                        <m:ctrlPr>
                          <a:rPr lang="en-US" altLang="zh-TW" b="0" i="1" smtClean="0">
                            <a:latin typeface="Cambria Math" panose="02040503050406030204" pitchFamily="18" charset="0"/>
                          </a:rPr>
                        </m:ctrlPr>
                      </m:sSupPr>
                      <m:e>
                        <m:r>
                          <m:rPr>
                            <m:sty m:val="p"/>
                          </m:rPr>
                          <a:rPr lang="en-US" altLang="zh-TW">
                            <a:latin typeface="Cambria Math" panose="02040503050406030204" pitchFamily="18" charset="0"/>
                          </a:rPr>
                          <m:t>Π</m:t>
                        </m:r>
                      </m:e>
                      <m:sup>
                        <m:r>
                          <a:rPr lang="en-US" altLang="zh-TW" b="0" i="1" smtClean="0">
                            <a:latin typeface="Cambria Math" panose="02040503050406030204" pitchFamily="18" charset="0"/>
                          </a:rPr>
                          <m:t>𝑇</m:t>
                        </m:r>
                      </m:sup>
                    </m:sSup>
                    <m:r>
                      <a:rPr lang="en-US" altLang="zh-TW" i="1">
                        <a:latin typeface="Cambria Math" panose="02040503050406030204" pitchFamily="18" charset="0"/>
                      </a:rPr>
                      <m:t> </m:t>
                    </m:r>
                    <m:r>
                      <a:rPr lang="en-US" altLang="zh-TW" i="1">
                        <a:latin typeface="Cambria Math" panose="02040503050406030204" pitchFamily="18" charset="0"/>
                        <a:ea typeface="Cambria Math" panose="02040503050406030204" pitchFamily="18" charset="0"/>
                      </a:rPr>
                      <m:t>∙</m:t>
                    </m:r>
                    <m:r>
                      <a:rPr lang="en-US" altLang="zh-TW">
                        <a:latin typeface="Cambria Math" panose="02040503050406030204" pitchFamily="18" charset="0"/>
                      </a:rPr>
                      <m:t>1=</m:t>
                    </m:r>
                    <m:r>
                      <a:rPr lang="en-US" altLang="zh-TW" b="0" i="1" smtClean="0">
                        <a:latin typeface="Cambria Math" panose="02040503050406030204" pitchFamily="18" charset="0"/>
                      </a:rPr>
                      <m:t>𝑌</m:t>
                    </m:r>
                  </m:oMath>
                </a14:m>
                <a:r>
                  <a:rPr lang="en-US" altLang="zh-TW" b="0" dirty="0"/>
                  <a:t> </a:t>
                </a:r>
              </a:p>
            </p:txBody>
          </p:sp>
        </mc:Choice>
        <mc:Fallback xmlns="">
          <p:sp>
            <p:nvSpPr>
              <p:cNvPr id="15" name="文字方塊 14">
                <a:extLst>
                  <a:ext uri="{FF2B5EF4-FFF2-40B4-BE49-F238E27FC236}">
                    <a16:creationId xmlns:a16="http://schemas.microsoft.com/office/drawing/2014/main" id="{E6F63A47-DFF3-40F2-9C50-2D4A5C564E73}"/>
                  </a:ext>
                </a:extLst>
              </p:cNvPr>
              <p:cNvSpPr txBox="1">
                <a:spLocks noRot="1" noChangeAspect="1" noMove="1" noResize="1" noEditPoints="1" noAdjustHandles="1" noChangeArrowheads="1" noChangeShapeType="1" noTextEdit="1"/>
              </p:cNvSpPr>
              <p:nvPr/>
            </p:nvSpPr>
            <p:spPr>
              <a:xfrm>
                <a:off x="954583" y="5027645"/>
                <a:ext cx="2360262" cy="403124"/>
              </a:xfrm>
              <a:prstGeom prst="rect">
                <a:avLst/>
              </a:prstGeom>
              <a:blipFill>
                <a:blip r:embed="rId10"/>
                <a:stretch>
                  <a:fillRect t="-3030" b="-2424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6" name="文字方塊 15">
                <a:extLst>
                  <a:ext uri="{FF2B5EF4-FFF2-40B4-BE49-F238E27FC236}">
                    <a16:creationId xmlns:a16="http://schemas.microsoft.com/office/drawing/2014/main" id="{D06D126B-A9E6-470B-A684-7961073848EE}"/>
                  </a:ext>
                </a:extLst>
              </p:cNvPr>
              <p:cNvSpPr txBox="1"/>
              <p:nvPr/>
            </p:nvSpPr>
            <p:spPr>
              <a:xfrm>
                <a:off x="952499" y="5617195"/>
                <a:ext cx="4595297" cy="369332"/>
              </a:xfrm>
              <a:prstGeom prst="rect">
                <a:avLst/>
              </a:prstGeom>
              <a:noFill/>
            </p:spPr>
            <p:txBody>
              <a:bodyPr wrap="none" rtlCol="0">
                <a:spAutoFit/>
              </a:bodyPr>
              <a:lstStyle/>
              <a:p>
                <a:r>
                  <a:rPr lang="en-US" altLang="zh-TW" dirty="0"/>
                  <a:t>We can consider </a:t>
                </a:r>
                <a14:m>
                  <m:oMath xmlns:m="http://schemas.openxmlformats.org/officeDocument/2006/math">
                    <m:r>
                      <m:rPr>
                        <m:sty m:val="p"/>
                      </m:rPr>
                      <a:rPr lang="en-US" altLang="zh-TW" b="0" i="0" smtClean="0">
                        <a:latin typeface="Cambria Math" panose="02040503050406030204" pitchFamily="18" charset="0"/>
                      </a:rPr>
                      <m:t>Π</m:t>
                    </m:r>
                  </m:oMath>
                </a14:m>
                <a:r>
                  <a:rPr lang="zh-TW" altLang="en-US" dirty="0"/>
                  <a:t> </a:t>
                </a:r>
                <a:r>
                  <a:rPr lang="en-US" altLang="zh-TW" dirty="0"/>
                  <a:t>as the transport plan where</a:t>
                </a:r>
                <a:endParaRPr lang="zh-TW" altLang="en-US" dirty="0"/>
              </a:p>
            </p:txBody>
          </p:sp>
        </mc:Choice>
        <mc:Fallback xmlns="">
          <p:sp>
            <p:nvSpPr>
              <p:cNvPr id="16" name="文字方塊 15">
                <a:extLst>
                  <a:ext uri="{FF2B5EF4-FFF2-40B4-BE49-F238E27FC236}">
                    <a16:creationId xmlns:a16="http://schemas.microsoft.com/office/drawing/2014/main" id="{D06D126B-A9E6-470B-A684-7961073848EE}"/>
                  </a:ext>
                </a:extLst>
              </p:cNvPr>
              <p:cNvSpPr txBox="1">
                <a:spLocks noRot="1" noChangeAspect="1" noMove="1" noResize="1" noEditPoints="1" noAdjustHandles="1" noChangeArrowheads="1" noChangeShapeType="1" noTextEdit="1"/>
              </p:cNvSpPr>
              <p:nvPr/>
            </p:nvSpPr>
            <p:spPr>
              <a:xfrm>
                <a:off x="952499" y="5617195"/>
                <a:ext cx="4595297" cy="369332"/>
              </a:xfrm>
              <a:prstGeom prst="rect">
                <a:avLst/>
              </a:prstGeom>
              <a:blipFill>
                <a:blip r:embed="rId11"/>
                <a:stretch>
                  <a:fillRect l="-1061" t="-8197" r="-398" b="-245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7D4E5189-DE68-4130-BD7F-2D14EA4A8F2D}"/>
                  </a:ext>
                </a:extLst>
              </p:cNvPr>
              <p:cNvSpPr txBox="1"/>
              <p:nvPr/>
            </p:nvSpPr>
            <p:spPr>
              <a:xfrm>
                <a:off x="952499" y="5932232"/>
                <a:ext cx="5048049" cy="395045"/>
              </a:xfrm>
              <a:prstGeom prst="rect">
                <a:avLst/>
              </a:prstGeom>
              <a:noFill/>
            </p:spPr>
            <p:txBody>
              <a:bodyPr wrap="none" rtlCol="0">
                <a:spAutoFit/>
              </a:bodyPr>
              <a:lstStyle/>
              <a:p>
                <a14:m>
                  <m:oMath xmlns:m="http://schemas.openxmlformats.org/officeDocument/2006/math">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Π</m:t>
                        </m:r>
                      </m:e>
                      <m:sub>
                        <m:r>
                          <m:rPr>
                            <m:sty m:val="p"/>
                          </m:rPr>
                          <a:rPr lang="en-US" altLang="zh-TW" b="0" i="0" smtClean="0">
                            <a:latin typeface="Cambria Math" panose="02040503050406030204" pitchFamily="18" charset="0"/>
                          </a:rPr>
                          <m:t>ij</m:t>
                        </m:r>
                      </m:sub>
                    </m:sSub>
                  </m:oMath>
                </a14:m>
                <a:r>
                  <a:rPr lang="zh-TW" altLang="en-US" dirty="0"/>
                  <a:t> </a:t>
                </a:r>
                <a:r>
                  <a:rPr lang="en-US" altLang="zh-TW" dirty="0"/>
                  <a:t>describe how many mass to move from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𝑋</m:t>
                        </m:r>
                      </m:e>
                      <m:sub>
                        <m:r>
                          <a:rPr lang="en-US" altLang="zh-TW" i="1">
                            <a:latin typeface="Cambria Math" panose="02040503050406030204" pitchFamily="18" charset="0"/>
                          </a:rPr>
                          <m:t>𝑖</m:t>
                        </m:r>
                      </m:sub>
                    </m:sSub>
                  </m:oMath>
                </a14:m>
                <a:r>
                  <a:rPr lang="zh-TW" altLang="en-US" dirty="0"/>
                  <a:t> </a:t>
                </a:r>
                <a:r>
                  <a:rPr lang="en-US" altLang="zh-TW" dirty="0"/>
                  <a:t>to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𝑌</m:t>
                        </m:r>
                      </m:e>
                      <m:sub>
                        <m:r>
                          <a:rPr lang="en-US" altLang="zh-TW" i="1">
                            <a:latin typeface="Cambria Math" panose="02040503050406030204" pitchFamily="18" charset="0"/>
                          </a:rPr>
                          <m:t>𝑗</m:t>
                        </m:r>
                      </m:sub>
                    </m:sSub>
                  </m:oMath>
                </a14:m>
                <a:r>
                  <a:rPr lang="en-US" altLang="zh-TW" dirty="0"/>
                  <a:t>. </a:t>
                </a:r>
                <a:endParaRPr lang="zh-TW" altLang="en-US" dirty="0"/>
              </a:p>
            </p:txBody>
          </p:sp>
        </mc:Choice>
        <mc:Fallback xmlns="">
          <p:sp>
            <p:nvSpPr>
              <p:cNvPr id="17" name="文字方塊 16">
                <a:extLst>
                  <a:ext uri="{FF2B5EF4-FFF2-40B4-BE49-F238E27FC236}">
                    <a16:creationId xmlns:a16="http://schemas.microsoft.com/office/drawing/2014/main" id="{7D4E5189-DE68-4130-BD7F-2D14EA4A8F2D}"/>
                  </a:ext>
                </a:extLst>
              </p:cNvPr>
              <p:cNvSpPr txBox="1">
                <a:spLocks noRot="1" noChangeAspect="1" noMove="1" noResize="1" noEditPoints="1" noAdjustHandles="1" noChangeArrowheads="1" noChangeShapeType="1" noTextEdit="1"/>
              </p:cNvSpPr>
              <p:nvPr/>
            </p:nvSpPr>
            <p:spPr>
              <a:xfrm>
                <a:off x="952499" y="5932232"/>
                <a:ext cx="5048049" cy="395045"/>
              </a:xfrm>
              <a:prstGeom prst="rect">
                <a:avLst/>
              </a:prstGeom>
              <a:blipFill>
                <a:blip r:embed="rId12"/>
                <a:stretch>
                  <a:fillRect t="-6154" r="-121" b="-1846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文字方塊 18">
                <a:extLst>
                  <a:ext uri="{FF2B5EF4-FFF2-40B4-BE49-F238E27FC236}">
                    <a16:creationId xmlns:a16="http://schemas.microsoft.com/office/drawing/2014/main" id="{98A6FBE4-C286-4380-839F-9D03B3A4D2F2}"/>
                  </a:ext>
                </a:extLst>
              </p:cNvPr>
              <p:cNvSpPr txBox="1"/>
              <p:nvPr/>
            </p:nvSpPr>
            <p:spPr>
              <a:xfrm>
                <a:off x="3308974" y="5039071"/>
                <a:ext cx="2367508" cy="369332"/>
              </a:xfrm>
              <a:prstGeom prst="rect">
                <a:avLst/>
              </a:prstGeom>
              <a:noFill/>
              <a:ln>
                <a:solidFill>
                  <a:srgbClr val="FF0000"/>
                </a:solidFill>
              </a:ln>
            </p:spPr>
            <p:txBody>
              <a:bodyPr wrap="none" rtlCol="0">
                <a:spAutoFit/>
              </a:bodyPr>
              <a:lstStyle/>
              <a:p>
                <a:r>
                  <a:rPr lang="en-US" altLang="zh-TW" dirty="0">
                    <a:solidFill>
                      <a:srgbClr val="FF0000"/>
                    </a:solidFill>
                  </a:rPr>
                  <a:t>Marginal dis. of </a:t>
                </a:r>
                <a14:m>
                  <m:oMath xmlns:m="http://schemas.openxmlformats.org/officeDocument/2006/math">
                    <m:r>
                      <m:rPr>
                        <m:sty m:val="p"/>
                      </m:rPr>
                      <a:rPr lang="en-US" altLang="zh-TW" b="0" i="0" smtClean="0">
                        <a:solidFill>
                          <a:srgbClr val="FF0000"/>
                        </a:solidFill>
                        <a:latin typeface="Cambria Math" panose="02040503050406030204" pitchFamily="18" charset="0"/>
                      </a:rPr>
                      <m:t>Π</m:t>
                    </m:r>
                  </m:oMath>
                </a14:m>
                <a:r>
                  <a:rPr lang="zh-TW" altLang="en-US" dirty="0">
                    <a:solidFill>
                      <a:srgbClr val="FF0000"/>
                    </a:solidFill>
                  </a:rPr>
                  <a:t> </a:t>
                </a:r>
                <a:r>
                  <a:rPr lang="en-US" altLang="zh-TW" dirty="0">
                    <a:solidFill>
                      <a:srgbClr val="FF0000"/>
                    </a:solidFill>
                  </a:rPr>
                  <a:t>is X,Y</a:t>
                </a:r>
                <a:endParaRPr lang="zh-TW" altLang="en-US" dirty="0">
                  <a:solidFill>
                    <a:srgbClr val="FF0000"/>
                  </a:solidFill>
                </a:endParaRPr>
              </a:p>
            </p:txBody>
          </p:sp>
        </mc:Choice>
        <mc:Fallback xmlns="">
          <p:sp>
            <p:nvSpPr>
              <p:cNvPr id="19" name="文字方塊 18">
                <a:extLst>
                  <a:ext uri="{FF2B5EF4-FFF2-40B4-BE49-F238E27FC236}">
                    <a16:creationId xmlns:a16="http://schemas.microsoft.com/office/drawing/2014/main" id="{98A6FBE4-C286-4380-839F-9D03B3A4D2F2}"/>
                  </a:ext>
                </a:extLst>
              </p:cNvPr>
              <p:cNvSpPr txBox="1">
                <a:spLocks noRot="1" noChangeAspect="1" noMove="1" noResize="1" noEditPoints="1" noAdjustHandles="1" noChangeArrowheads="1" noChangeShapeType="1" noTextEdit="1"/>
              </p:cNvSpPr>
              <p:nvPr/>
            </p:nvSpPr>
            <p:spPr>
              <a:xfrm>
                <a:off x="3308974" y="5039071"/>
                <a:ext cx="2367508" cy="369332"/>
              </a:xfrm>
              <a:prstGeom prst="rect">
                <a:avLst/>
              </a:prstGeom>
              <a:blipFill>
                <a:blip r:embed="rId13"/>
                <a:stretch>
                  <a:fillRect l="-2051" t="-8065" r="-1026" b="-24194"/>
                </a:stretch>
              </a:blipFill>
              <a:ln>
                <a:solidFill>
                  <a:srgbClr val="FF0000"/>
                </a:solidFill>
              </a:ln>
            </p:spPr>
            <p:txBody>
              <a:bodyPr/>
              <a:lstStyle/>
              <a:p>
                <a:r>
                  <a:rPr lang="zh-TW" altLang="en-US">
                    <a:noFill/>
                  </a:rPr>
                  <a:t> </a:t>
                </a:r>
              </a:p>
            </p:txBody>
          </p:sp>
        </mc:Fallback>
      </mc:AlternateContent>
      <p:sp>
        <p:nvSpPr>
          <p:cNvPr id="20" name="矩形 19">
            <a:extLst>
              <a:ext uri="{FF2B5EF4-FFF2-40B4-BE49-F238E27FC236}">
                <a16:creationId xmlns:a16="http://schemas.microsoft.com/office/drawing/2014/main" id="{388E08DE-4191-4DA7-B22E-891C37A00D32}"/>
              </a:ext>
            </a:extLst>
          </p:cNvPr>
          <p:cNvSpPr/>
          <p:nvPr/>
        </p:nvSpPr>
        <p:spPr>
          <a:xfrm>
            <a:off x="900948" y="4299682"/>
            <a:ext cx="5048048" cy="12369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E2F93F73-202A-4A0C-839C-36AAFB88E1AF}"/>
              </a:ext>
            </a:extLst>
          </p:cNvPr>
          <p:cNvSpPr txBox="1"/>
          <p:nvPr/>
        </p:nvSpPr>
        <p:spPr>
          <a:xfrm>
            <a:off x="6516771" y="1617463"/>
            <a:ext cx="5373138" cy="369332"/>
          </a:xfrm>
          <a:prstGeom prst="rect">
            <a:avLst/>
          </a:prstGeom>
          <a:noFill/>
        </p:spPr>
        <p:txBody>
          <a:bodyPr wrap="none" rtlCol="0">
            <a:spAutoFit/>
          </a:bodyPr>
          <a:lstStyle/>
          <a:p>
            <a:r>
              <a:rPr lang="en-US" altLang="zh-TW" b="0" dirty="0"/>
              <a:t>Now to rewrite this problem we are more familiar with,</a:t>
            </a:r>
          </a:p>
        </p:txBody>
      </p:sp>
      <mc:AlternateContent xmlns:mc="http://schemas.openxmlformats.org/markup-compatibility/2006" xmlns:a14="http://schemas.microsoft.com/office/drawing/2010/main">
        <mc:Choice Requires="a14">
          <p:sp>
            <p:nvSpPr>
              <p:cNvPr id="22" name="文字方塊 21">
                <a:extLst>
                  <a:ext uri="{FF2B5EF4-FFF2-40B4-BE49-F238E27FC236}">
                    <a16:creationId xmlns:a16="http://schemas.microsoft.com/office/drawing/2014/main" id="{BC5D98B4-6C17-4835-87DD-0CC2E219F5AA}"/>
                  </a:ext>
                </a:extLst>
              </p:cNvPr>
              <p:cNvSpPr txBox="1"/>
              <p:nvPr/>
            </p:nvSpPr>
            <p:spPr>
              <a:xfrm>
                <a:off x="6516770" y="2060020"/>
                <a:ext cx="4406206" cy="369332"/>
              </a:xfrm>
              <a:prstGeom prst="rect">
                <a:avLst/>
              </a:prstGeom>
              <a:noFill/>
            </p:spPr>
            <p:txBody>
              <a:bodyPr wrap="none" rtlCol="0">
                <a:spAutoFit/>
              </a:bodyPr>
              <a:lstStyle/>
              <a:p>
                <a:r>
                  <a:rPr lang="en-US" altLang="zh-TW" dirty="0"/>
                  <a:t>we flatten </a:t>
                </a:r>
                <a14:m>
                  <m:oMath xmlns:m="http://schemas.openxmlformats.org/officeDocument/2006/math">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m:t>
                    </m:r>
                    <m:r>
                      <a:rPr lang="en-US" altLang="zh-TW" b="0" i="1" smtClean="0">
                        <a:latin typeface="Cambria Math" panose="02040503050406030204" pitchFamily="18" charset="0"/>
                      </a:rPr>
                      <m:t>𝐶</m:t>
                    </m:r>
                  </m:oMath>
                </a14:m>
                <a:r>
                  <a:rPr lang="en-US" altLang="zh-TW" b="0" dirty="0"/>
                  <a:t> </a:t>
                </a:r>
                <a:r>
                  <a:rPr lang="en-US" altLang="zh-TW" b="0" dirty="0" err="1"/>
                  <a:t>s.t.</a:t>
                </a:r>
                <a:r>
                  <a:rPr lang="en-US" altLang="zh-TW" b="0" dirty="0"/>
                  <a:t> </a:t>
                </a:r>
                <a14:m>
                  <m:oMath xmlns:m="http://schemas.openxmlformats.org/officeDocument/2006/math">
                    <m:r>
                      <m:rPr>
                        <m:sty m:val="p"/>
                      </m:rPr>
                      <a:rPr lang="en-US" altLang="zh-TW">
                        <a:latin typeface="Cambria Math" panose="02040503050406030204" pitchFamily="18" charset="0"/>
                      </a:rPr>
                      <m:t>Π</m:t>
                    </m:r>
                    <m:r>
                      <a:rPr lang="en-US" altLang="zh-TW" b="0" i="1" smtClean="0">
                        <a:latin typeface="Cambria Math" panose="02040503050406030204" pitchFamily="18" charset="0"/>
                      </a:rPr>
                      <m:t>=</m:t>
                    </m:r>
                    <m:r>
                      <a:rPr lang="en-US" altLang="zh-TW" b="0" i="1" smtClean="0">
                        <a:latin typeface="Cambria Math" panose="02040503050406030204" pitchFamily="18" charset="0"/>
                      </a:rPr>
                      <m:t>𝑣𝑒𝑐</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Π</m:t>
                        </m:r>
                      </m:e>
                    </m:d>
                    <m:r>
                      <a:rPr lang="en-US" altLang="zh-TW" i="1">
                        <a:latin typeface="Cambria Math" panose="02040503050406030204" pitchFamily="18" charset="0"/>
                      </a:rPr>
                      <m:t>,</m:t>
                    </m:r>
                    <m:r>
                      <a:rPr lang="en-US" altLang="zh-TW" i="1">
                        <a:latin typeface="Cambria Math" panose="02040503050406030204" pitchFamily="18" charset="0"/>
                      </a:rPr>
                      <m:t>𝐶</m:t>
                    </m:r>
                    <m:r>
                      <a:rPr lang="en-US" altLang="zh-TW" b="0" i="1" smtClean="0">
                        <a:latin typeface="Cambria Math" panose="02040503050406030204" pitchFamily="18" charset="0"/>
                      </a:rPr>
                      <m:t>=</m:t>
                    </m:r>
                    <m:r>
                      <a:rPr lang="en-US" altLang="zh-TW" b="0" i="1" smtClean="0">
                        <a:latin typeface="Cambria Math" panose="02040503050406030204" pitchFamily="18" charset="0"/>
                      </a:rPr>
                      <m:t>𝑣𝑒𝑐</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𝐶</m:t>
                        </m:r>
                      </m:e>
                    </m:d>
                  </m:oMath>
                </a14:m>
                <a:endParaRPr lang="en-US" altLang="zh-TW" b="0" dirty="0"/>
              </a:p>
            </p:txBody>
          </p:sp>
        </mc:Choice>
        <mc:Fallback xmlns="">
          <p:sp>
            <p:nvSpPr>
              <p:cNvPr id="22" name="文字方塊 21">
                <a:extLst>
                  <a:ext uri="{FF2B5EF4-FFF2-40B4-BE49-F238E27FC236}">
                    <a16:creationId xmlns:a16="http://schemas.microsoft.com/office/drawing/2014/main" id="{BC5D98B4-6C17-4835-87DD-0CC2E219F5AA}"/>
                  </a:ext>
                </a:extLst>
              </p:cNvPr>
              <p:cNvSpPr txBox="1">
                <a:spLocks noRot="1" noChangeAspect="1" noMove="1" noResize="1" noEditPoints="1" noAdjustHandles="1" noChangeArrowheads="1" noChangeShapeType="1" noTextEdit="1"/>
              </p:cNvSpPr>
              <p:nvPr/>
            </p:nvSpPr>
            <p:spPr>
              <a:xfrm>
                <a:off x="6516770" y="2060020"/>
                <a:ext cx="4406206" cy="369332"/>
              </a:xfrm>
              <a:prstGeom prst="rect">
                <a:avLst/>
              </a:prstGeom>
              <a:blipFill>
                <a:blip r:embed="rId14"/>
                <a:stretch>
                  <a:fillRect l="-1107" t="-9836" b="-24590"/>
                </a:stretch>
              </a:blipFill>
            </p:spPr>
            <p:txBody>
              <a:bodyPr/>
              <a:lstStyle/>
              <a:p>
                <a:r>
                  <a:rPr lang="zh-TW" altLang="en-US">
                    <a:noFill/>
                  </a:rPr>
                  <a:t> </a:t>
                </a:r>
              </a:p>
            </p:txBody>
          </p:sp>
        </mc:Fallback>
      </mc:AlternateContent>
      <p:sp>
        <p:nvSpPr>
          <p:cNvPr id="23" name="文字方塊 22">
            <a:extLst>
              <a:ext uri="{FF2B5EF4-FFF2-40B4-BE49-F238E27FC236}">
                <a16:creationId xmlns:a16="http://schemas.microsoft.com/office/drawing/2014/main" id="{7D58FC75-6971-4CA7-BFB2-DED22CD1C136}"/>
              </a:ext>
            </a:extLst>
          </p:cNvPr>
          <p:cNvSpPr txBox="1"/>
          <p:nvPr/>
        </p:nvSpPr>
        <p:spPr>
          <a:xfrm>
            <a:off x="6516770" y="2480999"/>
            <a:ext cx="3574248" cy="369332"/>
          </a:xfrm>
          <a:prstGeom prst="rect">
            <a:avLst/>
          </a:prstGeom>
          <a:noFill/>
        </p:spPr>
        <p:txBody>
          <a:bodyPr wrap="none" rtlCol="0">
            <a:spAutoFit/>
          </a:bodyPr>
          <a:lstStyle/>
          <a:p>
            <a:r>
              <a:rPr lang="en-US" altLang="zh-TW" dirty="0"/>
              <a:t>Then rewrite the primal problem as:</a:t>
            </a:r>
            <a:endParaRPr lang="en-US" altLang="zh-TW" b="0"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4EEDD471-3591-4F95-B0FD-E8A701A78CE6}"/>
                  </a:ext>
                </a:extLst>
              </p:cNvPr>
              <p:cNvSpPr txBox="1"/>
              <p:nvPr/>
            </p:nvSpPr>
            <p:spPr>
              <a:xfrm>
                <a:off x="6516770" y="2925451"/>
                <a:ext cx="2520947" cy="510333"/>
              </a:xfrm>
              <a:prstGeom prst="rect">
                <a:avLst/>
              </a:prstGeom>
              <a:noFill/>
            </p:spPr>
            <p:txBody>
              <a:bodyPr wrap="none" rtlCol="0">
                <a:spAutoFit/>
              </a:bodyPr>
              <a:lstStyle/>
              <a:p>
                <a14:m>
                  <m:oMath xmlns:m="http://schemas.openxmlformats.org/officeDocument/2006/math">
                    <m:r>
                      <a:rPr lang="en-US" altLang="zh-TW" b="0" i="1" smtClean="0">
                        <a:latin typeface="Cambria Math" panose="02040503050406030204" pitchFamily="18" charset="0"/>
                      </a:rPr>
                      <m:t>𝑑𝑤</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𝑋</m:t>
                        </m:r>
                        <m:r>
                          <a:rPr lang="en-US" altLang="zh-TW" b="0" i="1" smtClean="0">
                            <a:latin typeface="Cambria Math" panose="02040503050406030204" pitchFamily="18" charset="0"/>
                          </a:rPr>
                          <m:t>,</m:t>
                        </m:r>
                        <m:r>
                          <a:rPr lang="en-US" altLang="zh-TW" b="0" i="1" smtClean="0">
                            <a:latin typeface="Cambria Math" panose="02040503050406030204" pitchFamily="18" charset="0"/>
                          </a:rPr>
                          <m:t>𝑌</m:t>
                        </m:r>
                      </m:e>
                    </m:d>
                    <m:r>
                      <a:rPr lang="en-US" altLang="zh-TW" b="0" i="1" smtClean="0">
                        <a:latin typeface="Cambria Math" panose="02040503050406030204" pitchFamily="18" charset="0"/>
                      </a:rPr>
                      <m:t>=</m:t>
                    </m:r>
                  </m:oMath>
                </a14:m>
                <a:r>
                  <a:rPr lang="en-US" altLang="zh-TW" dirty="0"/>
                  <a:t> </a:t>
                </a:r>
                <a14:m>
                  <m:oMath xmlns:m="http://schemas.openxmlformats.org/officeDocument/2006/math">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a:latin typeface="Cambria Math" panose="02040503050406030204" pitchFamily="18" charset="0"/>
                              </a:rPr>
                              <m:t>min</m:t>
                            </m:r>
                          </m:e>
                          <m:lim>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ℝ</m:t>
                                </m:r>
                              </m:e>
                              <m:sub>
                                <m:r>
                                  <a:rPr lang="en-US" altLang="zh-TW" i="1">
                                    <a:latin typeface="Cambria Math" panose="02040503050406030204" pitchFamily="18" charset="0"/>
                                  </a:rPr>
                                  <m:t>+</m:t>
                                </m:r>
                              </m:sub>
                              <m:sup>
                                <m:r>
                                  <a:rPr lang="en-US" altLang="zh-TW" i="1" smtClean="0">
                                    <a:solidFill>
                                      <a:srgbClr val="FF0000"/>
                                    </a:solidFill>
                                    <a:latin typeface="Cambria Math" panose="02040503050406030204" pitchFamily="18" charset="0"/>
                                  </a:rPr>
                                  <m:t>𝑛</m:t>
                                </m:r>
                                <m:r>
                                  <a:rPr lang="en-US" altLang="zh-TW" i="1" smtClean="0">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𝑛</m:t>
                                </m:r>
                              </m:sup>
                            </m:sSubSup>
                          </m:lim>
                        </m:limLow>
                      </m:fName>
                      <m:e>
                        <m:r>
                          <m:rPr>
                            <m:sty m:val="p"/>
                          </m:rPr>
                          <a:rPr lang="en-US" altLang="zh-TW" b="0" i="0" smtClean="0">
                            <a:latin typeface="Cambria Math" panose="02040503050406030204" pitchFamily="18" charset="0"/>
                          </a:rPr>
                          <m:t>Π</m:t>
                        </m:r>
                        <m:r>
                          <a:rPr lang="en-US" altLang="zh-TW" i="1" smtClean="0">
                            <a:latin typeface="Cambria Math" panose="02040503050406030204" pitchFamily="18" charset="0"/>
                          </a:rPr>
                          <m:t>∙</m:t>
                        </m:r>
                        <m:r>
                          <a:rPr lang="en-US" altLang="zh-TW" b="0" i="1" smtClean="0">
                            <a:latin typeface="Cambria Math" panose="02040503050406030204" pitchFamily="18" charset="0"/>
                          </a:rPr>
                          <m:t>𝐶</m:t>
                        </m:r>
                      </m:e>
                    </m:func>
                  </m:oMath>
                </a14:m>
                <a:r>
                  <a:rPr lang="en-US" altLang="zh-TW" b="0" dirty="0"/>
                  <a:t> </a:t>
                </a:r>
              </a:p>
            </p:txBody>
          </p:sp>
        </mc:Choice>
        <mc:Fallback xmlns="">
          <p:sp>
            <p:nvSpPr>
              <p:cNvPr id="24" name="文字方塊 23">
                <a:extLst>
                  <a:ext uri="{FF2B5EF4-FFF2-40B4-BE49-F238E27FC236}">
                    <a16:creationId xmlns:a16="http://schemas.microsoft.com/office/drawing/2014/main" id="{4EEDD471-3591-4F95-B0FD-E8A701A78CE6}"/>
                  </a:ext>
                </a:extLst>
              </p:cNvPr>
              <p:cNvSpPr txBox="1">
                <a:spLocks noRot="1" noChangeAspect="1" noMove="1" noResize="1" noEditPoints="1" noAdjustHandles="1" noChangeArrowheads="1" noChangeShapeType="1" noTextEdit="1"/>
              </p:cNvSpPr>
              <p:nvPr/>
            </p:nvSpPr>
            <p:spPr>
              <a:xfrm>
                <a:off x="6516770" y="2925451"/>
                <a:ext cx="2520947" cy="510333"/>
              </a:xfrm>
              <a:prstGeom prst="rect">
                <a:avLst/>
              </a:prstGeom>
              <a:blipFill>
                <a:blip r:embed="rId15"/>
                <a:stretch>
                  <a:fillRect/>
                </a:stretch>
              </a:blipFill>
            </p:spPr>
            <p:txBody>
              <a:bodyPr/>
              <a:lstStyle/>
              <a:p>
                <a:r>
                  <a:rPr lang="zh-TW" altLang="en-US">
                    <a:noFill/>
                  </a:rPr>
                  <a:t> </a:t>
                </a:r>
              </a:p>
            </p:txBody>
          </p:sp>
        </mc:Fallback>
      </mc:AlternateContent>
      <p:sp>
        <p:nvSpPr>
          <p:cNvPr id="25" name="文字方塊 24">
            <a:extLst>
              <a:ext uri="{FF2B5EF4-FFF2-40B4-BE49-F238E27FC236}">
                <a16:creationId xmlns:a16="http://schemas.microsoft.com/office/drawing/2014/main" id="{9310F673-435E-4C62-9B6B-FC06E0E60E3B}"/>
              </a:ext>
            </a:extLst>
          </p:cNvPr>
          <p:cNvSpPr txBox="1"/>
          <p:nvPr/>
        </p:nvSpPr>
        <p:spPr>
          <a:xfrm>
            <a:off x="6514811" y="3351822"/>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52BC327B-7573-49B6-835B-1AB87AFDC32F}"/>
                  </a:ext>
                </a:extLst>
              </p:cNvPr>
              <p:cNvSpPr txBox="1"/>
              <p:nvPr/>
            </p:nvSpPr>
            <p:spPr>
              <a:xfrm>
                <a:off x="6514811" y="3713381"/>
                <a:ext cx="16420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𝐴</m:t>
                      </m:r>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Π</m:t>
                      </m:r>
                      <m:r>
                        <a:rPr lang="en-US" altLang="zh-TW" b="0" i="1" smtClean="0">
                          <a:latin typeface="Cambria Math" panose="02040503050406030204" pitchFamily="18" charset="0"/>
                        </a:rPr>
                        <m:t>≥0</m:t>
                      </m:r>
                    </m:oMath>
                  </m:oMathPara>
                </a14:m>
                <a:endParaRPr lang="zh-TW" altLang="en-US" dirty="0"/>
              </a:p>
            </p:txBody>
          </p:sp>
        </mc:Choice>
        <mc:Fallback xmlns="">
          <p:sp>
            <p:nvSpPr>
              <p:cNvPr id="26" name="文字方塊 25">
                <a:extLst>
                  <a:ext uri="{FF2B5EF4-FFF2-40B4-BE49-F238E27FC236}">
                    <a16:creationId xmlns:a16="http://schemas.microsoft.com/office/drawing/2014/main" id="{52BC327B-7573-49B6-835B-1AB87AFDC32F}"/>
                  </a:ext>
                </a:extLst>
              </p:cNvPr>
              <p:cNvSpPr txBox="1">
                <a:spLocks noRot="1" noChangeAspect="1" noMove="1" noResize="1" noEditPoints="1" noAdjustHandles="1" noChangeArrowheads="1" noChangeShapeType="1" noTextEdit="1"/>
              </p:cNvSpPr>
              <p:nvPr/>
            </p:nvSpPr>
            <p:spPr>
              <a:xfrm>
                <a:off x="6514811" y="3713381"/>
                <a:ext cx="1642053" cy="369332"/>
              </a:xfrm>
              <a:prstGeom prst="rect">
                <a:avLst/>
              </a:prstGeom>
              <a:blipFill>
                <a:blip r:embed="rId16"/>
                <a:stretch>
                  <a:fillRect/>
                </a:stretch>
              </a:blipFill>
            </p:spPr>
            <p:txBody>
              <a:bodyPr/>
              <a:lstStyle/>
              <a:p>
                <a:r>
                  <a:rPr lang="zh-TW" altLang="en-US">
                    <a:noFill/>
                  </a:rPr>
                  <a:t> </a:t>
                </a:r>
              </a:p>
            </p:txBody>
          </p:sp>
        </mc:Fallback>
      </mc:AlternateContent>
      <p:sp>
        <p:nvSpPr>
          <p:cNvPr id="27" name="文字方塊 26">
            <a:extLst>
              <a:ext uri="{FF2B5EF4-FFF2-40B4-BE49-F238E27FC236}">
                <a16:creationId xmlns:a16="http://schemas.microsoft.com/office/drawing/2014/main" id="{2351EDE0-B774-4D32-B850-10C7DAE10FC5}"/>
              </a:ext>
            </a:extLst>
          </p:cNvPr>
          <p:cNvSpPr txBox="1"/>
          <p:nvPr/>
        </p:nvSpPr>
        <p:spPr>
          <a:xfrm>
            <a:off x="6514810" y="4059317"/>
            <a:ext cx="894989" cy="369332"/>
          </a:xfrm>
          <a:prstGeom prst="rect">
            <a:avLst/>
          </a:prstGeom>
          <a:noFill/>
        </p:spPr>
        <p:txBody>
          <a:bodyPr wrap="none" rtlCol="0">
            <a:spAutoFit/>
          </a:bodyPr>
          <a:lstStyle/>
          <a:p>
            <a:r>
              <a:rPr lang="en-US" altLang="zh-TW" dirty="0"/>
              <a:t>where: </a:t>
            </a:r>
            <a:endParaRPr lang="zh-TW" altLang="en-US" dirty="0"/>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3EF2F178-FB9E-4453-9881-54DF6B28F98B}"/>
                  </a:ext>
                </a:extLst>
              </p:cNvPr>
              <p:cNvSpPr/>
              <p:nvPr/>
            </p:nvSpPr>
            <p:spPr>
              <a:xfrm>
                <a:off x="6514810" y="4645326"/>
                <a:ext cx="5117363" cy="2182713"/>
              </a:xfrm>
              <a:prstGeom prst="rect">
                <a:avLst/>
              </a:prstGeom>
            </p:spPr>
            <p:txBody>
              <a:bodyPr wrap="none">
                <a:spAutoFit/>
              </a:bodyPr>
              <a:lstStyle/>
              <a:p>
                <a14:m>
                  <m:oMath xmlns:m="http://schemas.openxmlformats.org/officeDocument/2006/math">
                    <m:r>
                      <a:rPr lang="en-US" altLang="zh-TW" sz="1400" i="1" smtClean="0">
                        <a:latin typeface="Cambria Math" panose="02040503050406030204" pitchFamily="18" charset="0"/>
                      </a:rPr>
                      <m:t>𝐴</m:t>
                    </m:r>
                    <m:r>
                      <a:rPr lang="en-US" altLang="zh-TW" sz="1400" b="0" i="1" smtClean="0">
                        <a:latin typeface="Cambria Math" panose="02040503050406030204" pitchFamily="18" charset="0"/>
                      </a:rPr>
                      <m:t>=</m:t>
                    </m:r>
                    <m:d>
                      <m:dPr>
                        <m:begChr m:val="["/>
                        <m:endChr m:val="]"/>
                        <m:ctrlPr>
                          <a:rPr lang="en-US" altLang="zh-TW" sz="1400" i="1">
                            <a:latin typeface="Cambria Math" panose="02040503050406030204" pitchFamily="18" charset="0"/>
                          </a:rPr>
                        </m:ctrlPr>
                      </m:dPr>
                      <m:e>
                        <m:m>
                          <m:mPr>
                            <m:mcs>
                              <m:mc>
                                <m:mcPr>
                                  <m:count m:val="5"/>
                                  <m:mcJc m:val="center"/>
                                </m:mcPr>
                              </m:mc>
                            </m:mcs>
                            <m:ctrlPr>
                              <a:rPr lang="en-US" altLang="zh-TW" sz="1400" i="1">
                                <a:latin typeface="Cambria Math" panose="02040503050406030204" pitchFamily="18" charset="0"/>
                              </a:rPr>
                            </m:ctrlPr>
                          </m:mPr>
                          <m:mr>
                            <m:e>
                              <m:r>
                                <m:rPr>
                                  <m:brk m:alnAt="7"/>
                                </m:rPr>
                                <a:rPr lang="en-US" altLang="zh-TW" sz="1400" i="1">
                                  <a:latin typeface="Cambria Math" panose="02040503050406030204" pitchFamily="18" charset="0"/>
                                </a:rPr>
                                <m:t>1</m:t>
                              </m:r>
                              <m:r>
                                <a:rPr lang="en-US" altLang="zh-TW" sz="1400" i="1">
                                  <a:latin typeface="Cambria Math" panose="02040503050406030204" pitchFamily="18" charset="0"/>
                                </a:rPr>
                                <m:t> 1 …1</m:t>
                              </m:r>
                            </m:e>
                            <m:e/>
                            <m:e/>
                            <m:e/>
                            <m:e/>
                          </m:mr>
                          <m:mr>
                            <m:e/>
                            <m:e>
                              <m:r>
                                <m:rPr>
                                  <m:brk m:alnAt="7"/>
                                </m:rPr>
                                <a:rPr lang="en-US" altLang="zh-TW" sz="1400" i="1">
                                  <a:latin typeface="Cambria Math" panose="02040503050406030204" pitchFamily="18" charset="0"/>
                                </a:rPr>
                                <m:t>1</m:t>
                              </m:r>
                              <m:r>
                                <a:rPr lang="en-US" altLang="zh-TW" sz="1400" i="1">
                                  <a:latin typeface="Cambria Math" panose="02040503050406030204" pitchFamily="18" charset="0"/>
                                </a:rPr>
                                <m:t> 1 …1</m:t>
                              </m:r>
                            </m:e>
                            <m:e/>
                            <m:e/>
                            <m:e/>
                          </m:mr>
                          <m:mr>
                            <m:e/>
                            <m:e/>
                            <m:e>
                              <m:r>
                                <m:rPr>
                                  <m:brk m:alnAt="7"/>
                                </m:rPr>
                                <a:rPr lang="en-US" altLang="zh-TW" sz="1400" i="1">
                                  <a:latin typeface="Cambria Math" panose="02040503050406030204" pitchFamily="18" charset="0"/>
                                </a:rPr>
                                <m:t>1</m:t>
                              </m:r>
                              <m:r>
                                <a:rPr lang="en-US" altLang="zh-TW" sz="1400" i="1">
                                  <a:latin typeface="Cambria Math" panose="02040503050406030204" pitchFamily="18" charset="0"/>
                                </a:rPr>
                                <m:t> 1 …1</m:t>
                              </m:r>
                            </m:e>
                            <m:e/>
                            <m:e/>
                          </m:mr>
                          <m:mr>
                            <m:e/>
                            <m:e/>
                            <m:e/>
                            <m:e>
                              <m:r>
                                <a:rPr lang="en-US" altLang="zh-TW" sz="1400" i="1">
                                  <a:latin typeface="Cambria Math" panose="02040503050406030204" pitchFamily="18" charset="0"/>
                                </a:rPr>
                                <m:t>…</m:t>
                              </m:r>
                            </m:e>
                            <m:e/>
                          </m:mr>
                          <m:mr>
                            <m:e/>
                            <m:e/>
                            <m:e/>
                            <m:e/>
                            <m:e>
                              <m:r>
                                <m:rPr>
                                  <m:brk m:alnAt="7"/>
                                </m:rPr>
                                <a:rPr lang="en-US" altLang="zh-TW" sz="1400" i="1">
                                  <a:latin typeface="Cambria Math" panose="02040503050406030204" pitchFamily="18" charset="0"/>
                                </a:rPr>
                                <m:t>1</m:t>
                              </m:r>
                              <m:r>
                                <a:rPr lang="en-US" altLang="zh-TW" sz="1400" i="1">
                                  <a:latin typeface="Cambria Math" panose="02040503050406030204" pitchFamily="18" charset="0"/>
                                </a:rPr>
                                <m:t> 1 …1</m:t>
                              </m:r>
                            </m:e>
                          </m:mr>
                          <m:mr>
                            <m:e>
                              <m:r>
                                <a:rPr lang="en-US" altLang="zh-TW" sz="1400" i="1">
                                  <a:latin typeface="Cambria Math" panose="02040503050406030204" pitchFamily="18" charset="0"/>
                                </a:rPr>
                                <m:t>1 0…0</m:t>
                              </m:r>
                            </m:e>
                            <m:e>
                              <m:r>
                                <a:rPr lang="en-US" altLang="zh-TW" sz="1400" i="1">
                                  <a:latin typeface="Cambria Math" panose="02040503050406030204" pitchFamily="18" charset="0"/>
                                </a:rPr>
                                <m:t>1 0…0</m:t>
                              </m:r>
                            </m:e>
                            <m:e>
                              <m:r>
                                <a:rPr lang="en-US" altLang="zh-TW" sz="1400" i="1">
                                  <a:latin typeface="Cambria Math" panose="02040503050406030204" pitchFamily="18" charset="0"/>
                                </a:rPr>
                                <m:t>1 0…0</m:t>
                              </m:r>
                            </m:e>
                            <m:e>
                              <m:r>
                                <a:rPr lang="en-US" altLang="zh-TW" sz="1400" i="1">
                                  <a:latin typeface="Cambria Math" panose="02040503050406030204" pitchFamily="18" charset="0"/>
                                </a:rPr>
                                <m:t>1 0…0</m:t>
                              </m:r>
                            </m:e>
                            <m:e>
                              <m:r>
                                <a:rPr lang="en-US" altLang="zh-TW" sz="1400" i="1">
                                  <a:latin typeface="Cambria Math" panose="02040503050406030204" pitchFamily="18" charset="0"/>
                                </a:rPr>
                                <m:t>1 0…0</m:t>
                              </m:r>
                            </m:e>
                          </m:mr>
                          <m:mr>
                            <m:e>
                              <m:r>
                                <a:rPr lang="en-US" altLang="zh-TW" sz="1400" i="1">
                                  <a:latin typeface="Cambria Math" panose="02040503050406030204" pitchFamily="18" charset="0"/>
                                </a:rPr>
                                <m:t>0 1…0</m:t>
                              </m:r>
                            </m:e>
                            <m:e>
                              <m:r>
                                <a:rPr lang="en-US" altLang="zh-TW" sz="1400" i="1">
                                  <a:latin typeface="Cambria Math" panose="02040503050406030204" pitchFamily="18" charset="0"/>
                                </a:rPr>
                                <m:t>…</m:t>
                              </m:r>
                            </m:e>
                            <m:e/>
                            <m:e/>
                            <m:e/>
                          </m:mr>
                          <m:mr>
                            <m:e>
                              <m:r>
                                <a:rPr lang="en-US" altLang="zh-TW" sz="1400" i="1">
                                  <a:latin typeface="Cambria Math" panose="02040503050406030204" pitchFamily="18" charset="0"/>
                                </a:rPr>
                                <m:t>…</m:t>
                              </m:r>
                            </m:e>
                            <m:e/>
                            <m:e>
                              <m:r>
                                <a:rPr lang="en-US" altLang="zh-TW" sz="1400" i="1">
                                  <a:latin typeface="Cambria Math" panose="02040503050406030204" pitchFamily="18" charset="0"/>
                                </a:rPr>
                                <m:t>…</m:t>
                              </m:r>
                            </m:e>
                            <m:e/>
                            <m:e/>
                          </m:mr>
                          <m:mr>
                            <m:e>
                              <m:r>
                                <a:rPr lang="en-US" altLang="zh-TW" sz="1400" i="1">
                                  <a:latin typeface="Cambria Math" panose="02040503050406030204" pitchFamily="18" charset="0"/>
                                </a:rPr>
                                <m:t>0 0…1</m:t>
                              </m:r>
                            </m:e>
                            <m:e/>
                            <m:e/>
                            <m:e>
                              <m:r>
                                <a:rPr lang="en-US" altLang="zh-TW" sz="1400" i="1">
                                  <a:latin typeface="Cambria Math" panose="02040503050406030204" pitchFamily="18" charset="0"/>
                                </a:rPr>
                                <m:t>…</m:t>
                              </m:r>
                            </m:e>
                            <m:e>
                              <m:r>
                                <a:rPr lang="en-US" altLang="zh-TW" sz="1400" i="1">
                                  <a:latin typeface="Cambria Math" panose="02040503050406030204" pitchFamily="18" charset="0"/>
                                </a:rPr>
                                <m:t>0 0…1</m:t>
                              </m:r>
                            </m:e>
                          </m:mr>
                        </m:m>
                      </m:e>
                    </m:d>
                    <m:d>
                      <m:dPr>
                        <m:begChr m:val="["/>
                        <m:endChr m:val="]"/>
                        <m:ctrlPr>
                          <a:rPr lang="en-US" altLang="zh-TW" sz="1400" i="1">
                            <a:latin typeface="Cambria Math" panose="02040503050406030204" pitchFamily="18" charset="0"/>
                          </a:rPr>
                        </m:ctrlPr>
                      </m:dPr>
                      <m:e>
                        <m:m>
                          <m:mPr>
                            <m:mcs>
                              <m:mc>
                                <m:mcPr>
                                  <m:count m:val="1"/>
                                  <m:mcJc m:val="center"/>
                                </m:mcPr>
                              </m:mc>
                            </m:mcs>
                            <m:ctrlPr>
                              <a:rPr lang="en-US" altLang="zh-TW" sz="1400" i="1">
                                <a:latin typeface="Cambria Math" panose="02040503050406030204" pitchFamily="18" charset="0"/>
                              </a:rPr>
                            </m:ctrlPr>
                          </m:mP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i="1">
                                      <a:latin typeface="Cambria Math" panose="02040503050406030204" pitchFamily="18" charset="0"/>
                                    </a:rPr>
                                    <m:t>11</m:t>
                                  </m:r>
                                </m:sub>
                              </m:sSub>
                            </m:e>
                          </m:m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i="1">
                                      <a:latin typeface="Cambria Math" panose="02040503050406030204" pitchFamily="18" charset="0"/>
                                    </a:rPr>
                                    <m:t>12</m:t>
                                  </m:r>
                                </m:sub>
                              </m:sSub>
                            </m:e>
                          </m:mr>
                          <m:mr>
                            <m:e>
                              <m:r>
                                <a:rPr lang="en-US" altLang="zh-TW" sz="1400" i="1">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i="1">
                                      <a:latin typeface="Cambria Math" panose="02040503050406030204" pitchFamily="18" charset="0"/>
                                    </a:rPr>
                                    <m:t>1</m:t>
                                  </m:r>
                                  <m:r>
                                    <a:rPr lang="en-US" altLang="zh-TW" sz="1400" i="1">
                                      <a:latin typeface="Cambria Math" panose="02040503050406030204" pitchFamily="18" charset="0"/>
                                    </a:rPr>
                                    <m:t>𝑛</m:t>
                                  </m:r>
                                </m:sub>
                              </m:sSub>
                            </m:e>
                          </m:m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i="1">
                                      <a:latin typeface="Cambria Math" panose="02040503050406030204" pitchFamily="18" charset="0"/>
                                    </a:rPr>
                                    <m:t>21</m:t>
                                  </m:r>
                                </m:sub>
                              </m:sSub>
                            </m:e>
                          </m:mr>
                          <m:mr>
                            <m:e>
                              <m:r>
                                <a:rPr lang="en-US" altLang="zh-TW" sz="1400" i="1">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b="0" i="1" smtClean="0">
                                      <a:latin typeface="Cambria Math" panose="02040503050406030204" pitchFamily="18" charset="0"/>
                                    </a:rPr>
                                    <m:t>1</m:t>
                                  </m:r>
                                  <m:r>
                                    <a:rPr lang="en-US" altLang="zh-TW" sz="1400" i="1">
                                      <a:latin typeface="Cambria Math" panose="02040503050406030204" pitchFamily="18" charset="0"/>
                                    </a:rPr>
                                    <m:t>𝑛</m:t>
                                  </m:r>
                                </m:sub>
                              </m:sSub>
                            </m:e>
                          </m:mr>
                          <m:mr>
                            <m:e>
                              <m:r>
                                <a:rPr lang="en-US" altLang="zh-TW" sz="1400" i="1">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a:latin typeface="Cambria Math" panose="02040503050406030204" pitchFamily="18" charset="0"/>
                                    </a:rPr>
                                    <m:t>Π</m:t>
                                  </m:r>
                                </m:e>
                                <m:sub>
                                  <m:r>
                                    <a:rPr lang="en-US" altLang="zh-TW" sz="1400" i="1">
                                      <a:latin typeface="Cambria Math" panose="02040503050406030204" pitchFamily="18" charset="0"/>
                                    </a:rPr>
                                    <m:t>𝑛𝑛</m:t>
                                  </m:r>
                                </m:sub>
                              </m:sSub>
                            </m:e>
                          </m:mr>
                        </m:m>
                      </m:e>
                    </m:d>
                  </m:oMath>
                </a14:m>
                <a:r>
                  <a:rPr lang="en-US" altLang="zh-TW" sz="1400" dirty="0"/>
                  <a:t>= </a:t>
                </a:r>
                <a14:m>
                  <m:oMath xmlns:m="http://schemas.openxmlformats.org/officeDocument/2006/math">
                    <m:d>
                      <m:dPr>
                        <m:begChr m:val="["/>
                        <m:endChr m:val="]"/>
                        <m:ctrlPr>
                          <a:rPr lang="en-US" altLang="zh-TW" sz="1400" i="1">
                            <a:latin typeface="Cambria Math" panose="02040503050406030204" pitchFamily="18" charset="0"/>
                          </a:rPr>
                        </m:ctrlPr>
                      </m:dPr>
                      <m:e>
                        <m:m>
                          <m:mPr>
                            <m:mcs>
                              <m:mc>
                                <m:mcPr>
                                  <m:count m:val="1"/>
                                  <m:mcJc m:val="center"/>
                                </m:mcPr>
                              </m:mc>
                            </m:mcs>
                            <m:ctrlPr>
                              <a:rPr lang="en-US" altLang="zh-TW" sz="1400" i="1">
                                <a:latin typeface="Cambria Math" panose="02040503050406030204" pitchFamily="18" charset="0"/>
                              </a:rPr>
                            </m:ctrlPr>
                          </m:mPr>
                          <m:mr>
                            <m:e>
                              <m:sSub>
                                <m:sSubPr>
                                  <m:ctrlPr>
                                    <a:rPr lang="en-US" altLang="zh-TW" sz="1400" i="1">
                                      <a:latin typeface="Cambria Math" panose="02040503050406030204" pitchFamily="18" charset="0"/>
                                    </a:rPr>
                                  </m:ctrlPr>
                                </m:sSubPr>
                                <m:e>
                                  <m:r>
                                    <m:rPr>
                                      <m:brk m:alnAt="7"/>
                                    </m:rPr>
                                    <a:rPr lang="en-US" altLang="zh-TW" sz="1400" i="1">
                                      <a:latin typeface="Cambria Math" panose="02040503050406030204" pitchFamily="18" charset="0"/>
                                    </a:rPr>
                                    <m:t>𝑋</m:t>
                                  </m:r>
                                </m:e>
                                <m:sub>
                                  <m:r>
                                    <m:rPr>
                                      <m:brk m:alnAt="7"/>
                                    </m:rPr>
                                    <a:rPr lang="en-US" altLang="zh-TW" sz="1400" i="1">
                                      <a:latin typeface="Cambria Math" panose="02040503050406030204" pitchFamily="18" charset="0"/>
                                    </a:rPr>
                                    <m:t>1</m:t>
                                  </m:r>
                                </m:sub>
                              </m:sSub>
                            </m:e>
                          </m:mr>
                          <m:mr>
                            <m:e>
                              <m:r>
                                <a:rPr lang="en-US" altLang="zh-TW" sz="1400" i="1">
                                  <a:latin typeface="Cambria Math" panose="02040503050406030204" pitchFamily="18" charset="0"/>
                                </a:rPr>
                                <m:t>…</m:t>
                              </m:r>
                            </m:e>
                          </m:mr>
                          <m:mr>
                            <m:e>
                              <m:r>
                                <a:rPr lang="en-US" altLang="zh-TW" sz="1400" i="1">
                                  <a:latin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𝑋</m:t>
                                  </m:r>
                                </m:e>
                                <m:sub>
                                  <m:r>
                                    <a:rPr lang="en-US" altLang="zh-TW" sz="1400" i="1">
                                      <a:latin typeface="Cambria Math" panose="02040503050406030204" pitchFamily="18" charset="0"/>
                                    </a:rPr>
                                    <m:t>𝑛</m:t>
                                  </m:r>
                                </m:sub>
                              </m:sSub>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𝑌</m:t>
                                  </m:r>
                                </m:e>
                                <m:sub>
                                  <m:r>
                                    <a:rPr lang="en-US" altLang="zh-TW" sz="1400" i="1">
                                      <a:latin typeface="Cambria Math" panose="02040503050406030204" pitchFamily="18" charset="0"/>
                                    </a:rPr>
                                    <m:t>1</m:t>
                                  </m:r>
                                </m:sub>
                              </m:sSub>
                            </m:e>
                          </m:mr>
                          <m:mr>
                            <m:e>
                              <m:r>
                                <a:rPr lang="en-US" altLang="zh-TW" sz="1400" i="1">
                                  <a:latin typeface="Cambria Math" panose="02040503050406030204" pitchFamily="18" charset="0"/>
                                </a:rPr>
                                <m:t>…</m:t>
                              </m:r>
                            </m:e>
                          </m:mr>
                          <m:mr>
                            <m:e>
                              <m:r>
                                <a:rPr lang="en-US" altLang="zh-TW" sz="1400" i="1">
                                  <a:latin typeface="Cambria Math" panose="02040503050406030204" pitchFamily="18" charset="0"/>
                                </a:rPr>
                                <m:t>…</m:t>
                              </m:r>
                            </m:e>
                          </m:mr>
                          <m:mr>
                            <m:e>
                              <m:r>
                                <a:rPr lang="en-US" altLang="zh-TW" sz="1400" i="1">
                                  <a:latin typeface="Cambria Math" panose="02040503050406030204" pitchFamily="18" charset="0"/>
                                </a:rPr>
                                <m:t>…</m:t>
                              </m:r>
                            </m:e>
                          </m:mr>
                          <m:mr>
                            <m:e>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𝑌</m:t>
                                  </m:r>
                                </m:e>
                                <m:sub>
                                  <m:r>
                                    <a:rPr lang="en-US" altLang="zh-TW" sz="1400" i="1">
                                      <a:latin typeface="Cambria Math" panose="02040503050406030204" pitchFamily="18" charset="0"/>
                                    </a:rPr>
                                    <m:t>𝑛</m:t>
                                  </m:r>
                                </m:sub>
                              </m:sSub>
                            </m:e>
                          </m:mr>
                        </m:m>
                      </m:e>
                    </m:d>
                  </m:oMath>
                </a14:m>
                <a:endParaRPr lang="zh-TW" altLang="en-US" sz="1400" dirty="0"/>
              </a:p>
              <a:p>
                <a:endParaRPr lang="zh-TW" altLang="en-US" sz="1400" dirty="0"/>
              </a:p>
            </p:txBody>
          </p:sp>
        </mc:Choice>
        <mc:Fallback xmlns="">
          <p:sp>
            <p:nvSpPr>
              <p:cNvPr id="28" name="矩形 27">
                <a:extLst>
                  <a:ext uri="{FF2B5EF4-FFF2-40B4-BE49-F238E27FC236}">
                    <a16:creationId xmlns:a16="http://schemas.microsoft.com/office/drawing/2014/main" id="{3EF2F178-FB9E-4453-9881-54DF6B28F98B}"/>
                  </a:ext>
                </a:extLst>
              </p:cNvPr>
              <p:cNvSpPr>
                <a:spLocks noRot="1" noChangeAspect="1" noMove="1" noResize="1" noEditPoints="1" noAdjustHandles="1" noChangeArrowheads="1" noChangeShapeType="1" noTextEdit="1"/>
              </p:cNvSpPr>
              <p:nvPr/>
            </p:nvSpPr>
            <p:spPr>
              <a:xfrm>
                <a:off x="6514810" y="4645326"/>
                <a:ext cx="5117363" cy="2182713"/>
              </a:xfrm>
              <a:prstGeom prst="rect">
                <a:avLst/>
              </a:prstGeom>
              <a:blipFill>
                <a:blip r:embed="rId1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E9E8755-3F56-41A3-985F-DA1EC8896EB9}"/>
                  </a:ext>
                </a:extLst>
              </p:cNvPr>
              <p:cNvSpPr txBox="1"/>
              <p:nvPr/>
            </p:nvSpPr>
            <p:spPr>
              <a:xfrm>
                <a:off x="10714586" y="4368327"/>
                <a:ext cx="208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Π</m:t>
                      </m:r>
                    </m:oMath>
                  </m:oMathPara>
                </a14:m>
                <a:endParaRPr lang="zh-TW" altLang="en-US" dirty="0"/>
              </a:p>
            </p:txBody>
          </p:sp>
        </mc:Choice>
        <mc:Fallback xmlns="">
          <p:sp>
            <p:nvSpPr>
              <p:cNvPr id="31" name="文字方塊 30">
                <a:extLst>
                  <a:ext uri="{FF2B5EF4-FFF2-40B4-BE49-F238E27FC236}">
                    <a16:creationId xmlns:a16="http://schemas.microsoft.com/office/drawing/2014/main" id="{6E9E8755-3F56-41A3-985F-DA1EC8896EB9}"/>
                  </a:ext>
                </a:extLst>
              </p:cNvPr>
              <p:cNvSpPr txBox="1">
                <a:spLocks noRot="1" noChangeAspect="1" noMove="1" noResize="1" noEditPoints="1" noAdjustHandles="1" noChangeArrowheads="1" noChangeShapeType="1" noTextEdit="1"/>
              </p:cNvSpPr>
              <p:nvPr/>
            </p:nvSpPr>
            <p:spPr>
              <a:xfrm>
                <a:off x="10714586" y="4368327"/>
                <a:ext cx="208390" cy="276999"/>
              </a:xfrm>
              <a:prstGeom prst="rect">
                <a:avLst/>
              </a:prstGeom>
              <a:blipFill>
                <a:blip r:embed="rId18"/>
                <a:stretch>
                  <a:fillRect l="-29412" r="-26471"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9BE9ED9D-44B3-4E36-9941-2718A6D9FD61}"/>
                  </a:ext>
                </a:extLst>
              </p:cNvPr>
              <p:cNvSpPr txBox="1"/>
              <p:nvPr/>
            </p:nvSpPr>
            <p:spPr>
              <a:xfrm>
                <a:off x="11239500" y="4368327"/>
                <a:ext cx="1795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b</m:t>
                      </m:r>
                    </m:oMath>
                  </m:oMathPara>
                </a14:m>
                <a:endParaRPr lang="zh-TW" altLang="en-US" dirty="0"/>
              </a:p>
            </p:txBody>
          </p:sp>
        </mc:Choice>
        <mc:Fallback xmlns="">
          <p:sp>
            <p:nvSpPr>
              <p:cNvPr id="32" name="文字方塊 31">
                <a:extLst>
                  <a:ext uri="{FF2B5EF4-FFF2-40B4-BE49-F238E27FC236}">
                    <a16:creationId xmlns:a16="http://schemas.microsoft.com/office/drawing/2014/main" id="{9BE9ED9D-44B3-4E36-9941-2718A6D9FD61}"/>
                  </a:ext>
                </a:extLst>
              </p:cNvPr>
              <p:cNvSpPr txBox="1">
                <a:spLocks noRot="1" noChangeAspect="1" noMove="1" noResize="1" noEditPoints="1" noAdjustHandles="1" noChangeArrowheads="1" noChangeShapeType="1" noTextEdit="1"/>
              </p:cNvSpPr>
              <p:nvPr/>
            </p:nvSpPr>
            <p:spPr>
              <a:xfrm>
                <a:off x="11239500" y="4368327"/>
                <a:ext cx="179536" cy="276999"/>
              </a:xfrm>
              <a:prstGeom prst="rect">
                <a:avLst/>
              </a:prstGeom>
              <a:blipFill>
                <a:blip r:embed="rId19"/>
                <a:stretch>
                  <a:fillRect l="-34483" r="-34483" b="-8889"/>
                </a:stretch>
              </a:blipFill>
            </p:spPr>
            <p:txBody>
              <a:bodyPr/>
              <a:lstStyle/>
              <a:p>
                <a:r>
                  <a:rPr lang="zh-TW" altLang="en-US">
                    <a:noFill/>
                  </a:rPr>
                  <a:t> </a:t>
                </a:r>
              </a:p>
            </p:txBody>
          </p:sp>
        </mc:Fallback>
      </mc:AlternateContent>
      <p:sp>
        <p:nvSpPr>
          <p:cNvPr id="33" name="文字方塊 32">
            <a:extLst>
              <a:ext uri="{FF2B5EF4-FFF2-40B4-BE49-F238E27FC236}">
                <a16:creationId xmlns:a16="http://schemas.microsoft.com/office/drawing/2014/main" id="{C3A38160-418D-4FF8-9EB1-28B990654B35}"/>
              </a:ext>
            </a:extLst>
          </p:cNvPr>
          <p:cNvSpPr txBox="1"/>
          <p:nvPr/>
        </p:nvSpPr>
        <p:spPr>
          <a:xfrm>
            <a:off x="9037717" y="2957517"/>
            <a:ext cx="2836546" cy="369332"/>
          </a:xfrm>
          <a:prstGeom prst="rect">
            <a:avLst/>
          </a:prstGeom>
          <a:noFill/>
          <a:ln>
            <a:solidFill>
              <a:srgbClr val="FF0000"/>
            </a:solidFill>
          </a:ln>
        </p:spPr>
        <p:txBody>
          <a:bodyPr wrap="none" rtlCol="0">
            <a:spAutoFit/>
          </a:bodyPr>
          <a:lstStyle/>
          <a:p>
            <a:r>
              <a:rPr lang="en-US" altLang="zh-TW" dirty="0">
                <a:solidFill>
                  <a:srgbClr val="FF0000"/>
                </a:solidFill>
              </a:rPr>
              <a:t>It’s just linear programming!</a:t>
            </a:r>
            <a:endParaRPr lang="zh-TW" altLang="en-US" dirty="0">
              <a:solidFill>
                <a:srgbClr val="FF0000"/>
              </a:solidFill>
            </a:endParaRPr>
          </a:p>
        </p:txBody>
      </p:sp>
    </p:spTree>
    <p:extLst>
      <p:ext uri="{BB962C8B-B14F-4D97-AF65-F5344CB8AC3E}">
        <p14:creationId xmlns:p14="http://schemas.microsoft.com/office/powerpoint/2010/main" val="2858433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74313A-205E-4BE3-8566-6630B72F1BB6}"/>
              </a:ext>
            </a:extLst>
          </p:cNvPr>
          <p:cNvSpPr>
            <a:spLocks noGrp="1"/>
          </p:cNvSpPr>
          <p:nvPr>
            <p:ph type="title"/>
          </p:nvPr>
        </p:nvSpPr>
        <p:spPr/>
        <p:txBody>
          <a:bodyPr/>
          <a:lstStyle/>
          <a:p>
            <a:r>
              <a:rPr lang="en-US" altLang="zh-TW" dirty="0"/>
              <a:t>Wasserstein distance: Dual form </a:t>
            </a:r>
            <a:endParaRPr lang="zh-TW" altLang="en-US" dirty="0"/>
          </a:p>
        </p:txBody>
      </p:sp>
      <p:sp>
        <p:nvSpPr>
          <p:cNvPr id="23" name="文字方塊 22">
            <a:extLst>
              <a:ext uri="{FF2B5EF4-FFF2-40B4-BE49-F238E27FC236}">
                <a16:creationId xmlns:a16="http://schemas.microsoft.com/office/drawing/2014/main" id="{7D58FC75-6971-4CA7-BFB2-DED22CD1C136}"/>
              </a:ext>
            </a:extLst>
          </p:cNvPr>
          <p:cNvSpPr txBox="1"/>
          <p:nvPr/>
        </p:nvSpPr>
        <p:spPr>
          <a:xfrm>
            <a:off x="838200" y="1522532"/>
            <a:ext cx="1351588" cy="369332"/>
          </a:xfrm>
          <a:prstGeom prst="rect">
            <a:avLst/>
          </a:prstGeom>
          <a:noFill/>
        </p:spPr>
        <p:txBody>
          <a:bodyPr wrap="none" rtlCol="0">
            <a:spAutoFit/>
          </a:bodyPr>
          <a:lstStyle/>
          <a:p>
            <a:r>
              <a:rPr lang="en-US" altLang="zh-TW" dirty="0"/>
              <a:t>Primal form:</a:t>
            </a:r>
            <a:endParaRPr lang="en-US" altLang="zh-TW" b="0" dirty="0"/>
          </a:p>
        </p:txBody>
      </p:sp>
      <mc:AlternateContent xmlns:mc="http://schemas.openxmlformats.org/markup-compatibility/2006" xmlns:a14="http://schemas.microsoft.com/office/drawing/2010/main">
        <mc:Choice Requires="a14">
          <p:sp>
            <p:nvSpPr>
              <p:cNvPr id="24" name="文字方塊 23">
                <a:extLst>
                  <a:ext uri="{FF2B5EF4-FFF2-40B4-BE49-F238E27FC236}">
                    <a16:creationId xmlns:a16="http://schemas.microsoft.com/office/drawing/2014/main" id="{4EEDD471-3591-4F95-B0FD-E8A701A78CE6}"/>
                  </a:ext>
                </a:extLst>
              </p:cNvPr>
              <p:cNvSpPr txBox="1"/>
              <p:nvPr/>
            </p:nvSpPr>
            <p:spPr>
              <a:xfrm>
                <a:off x="838200" y="1861108"/>
                <a:ext cx="2520947" cy="510333"/>
              </a:xfrm>
              <a:prstGeom prst="rect">
                <a:avLst/>
              </a:prstGeom>
              <a:noFill/>
            </p:spPr>
            <p:txBody>
              <a:bodyPr wrap="none" rtlCol="0">
                <a:spAutoFit/>
              </a:bodyPr>
              <a:lstStyle/>
              <a:p>
                <a14:m>
                  <m:oMath xmlns:m="http://schemas.openxmlformats.org/officeDocument/2006/math">
                    <m:r>
                      <m:rPr>
                        <m:sty m:val="p"/>
                      </m:rPr>
                      <a:rPr lang="en-US" altLang="zh-TW" b="0" i="0" smtClean="0">
                        <a:latin typeface="Cambria Math" panose="02040503050406030204" pitchFamily="18" charset="0"/>
                      </a:rPr>
                      <m:t>dw</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Y</m:t>
                        </m:r>
                      </m:e>
                    </m:d>
                    <m:r>
                      <a:rPr lang="en-US" altLang="zh-TW" b="0" i="0" smtClean="0">
                        <a:latin typeface="Cambria Math" panose="02040503050406030204" pitchFamily="18" charset="0"/>
                      </a:rPr>
                      <m:t>=</m:t>
                    </m:r>
                  </m:oMath>
                </a14:m>
                <a:r>
                  <a:rPr lang="en-US" altLang="zh-TW" dirty="0"/>
                  <a:t> </a:t>
                </a:r>
                <a14:m>
                  <m:oMath xmlns:m="http://schemas.openxmlformats.org/officeDocument/2006/math">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i="0">
                                <a:latin typeface="Cambria Math" panose="02040503050406030204" pitchFamily="18" charset="0"/>
                              </a:rPr>
                              <m:t>min</m:t>
                            </m:r>
                          </m:e>
                          <m:lim>
                            <m:r>
                              <m:rPr>
                                <m:sty m:val="p"/>
                              </m:rPr>
                              <a:rPr lang="en-US" altLang="zh-TW" b="0" i="0" smtClean="0">
                                <a:latin typeface="Cambria Math" panose="02040503050406030204" pitchFamily="18" charset="0"/>
                              </a:rPr>
                              <m:t>Π</m:t>
                            </m:r>
                            <m:r>
                              <a:rPr lang="en-US" altLang="zh-TW" b="0" i="0"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0">
                                    <a:latin typeface="Cambria Math" panose="02040503050406030204" pitchFamily="18" charset="0"/>
                                  </a:rPr>
                                  <m:t>ℝ</m:t>
                                </m:r>
                              </m:e>
                              <m:sub>
                                <m:r>
                                  <a:rPr lang="en-US" altLang="zh-TW" i="0">
                                    <a:latin typeface="Cambria Math" panose="02040503050406030204" pitchFamily="18" charset="0"/>
                                  </a:rPr>
                                  <m:t>+</m:t>
                                </m:r>
                              </m:sub>
                              <m:sup>
                                <m:r>
                                  <m:rPr>
                                    <m:sty m:val="p"/>
                                  </m:rPr>
                                  <a:rPr lang="en-US" altLang="zh-TW" i="0" smtClean="0">
                                    <a:solidFill>
                                      <a:srgbClr val="FF0000"/>
                                    </a:solidFill>
                                    <a:latin typeface="Cambria Math" panose="02040503050406030204" pitchFamily="18" charset="0"/>
                                  </a:rPr>
                                  <m:t>n</m:t>
                                </m:r>
                                <m:r>
                                  <a:rPr lang="en-US" altLang="zh-TW" i="0" smtClean="0">
                                    <a:solidFill>
                                      <a:srgbClr val="FF0000"/>
                                    </a:solidFill>
                                    <a:latin typeface="Cambria Math" panose="02040503050406030204" pitchFamily="18" charset="0"/>
                                  </a:rPr>
                                  <m:t>∙</m:t>
                                </m:r>
                                <m:r>
                                  <m:rPr>
                                    <m:sty m:val="p"/>
                                  </m:rPr>
                                  <a:rPr lang="en-US" altLang="zh-TW" i="0">
                                    <a:solidFill>
                                      <a:srgbClr val="FF0000"/>
                                    </a:solidFill>
                                    <a:latin typeface="Cambria Math" panose="02040503050406030204" pitchFamily="18" charset="0"/>
                                  </a:rPr>
                                  <m:t>n</m:t>
                                </m:r>
                              </m:sup>
                            </m:sSubSup>
                          </m:lim>
                        </m:limLow>
                      </m:fName>
                      <m:e>
                        <m:r>
                          <m:rPr>
                            <m:sty m:val="p"/>
                          </m:rPr>
                          <a:rPr lang="en-US" altLang="zh-TW" b="0" i="0" smtClean="0">
                            <a:latin typeface="Cambria Math" panose="02040503050406030204" pitchFamily="18" charset="0"/>
                          </a:rPr>
                          <m:t>Π</m:t>
                        </m:r>
                        <m:r>
                          <a:rPr lang="en-US" altLang="zh-TW" i="0" smtClean="0">
                            <a:latin typeface="Cambria Math" panose="02040503050406030204" pitchFamily="18" charset="0"/>
                          </a:rPr>
                          <m:t>∙</m:t>
                        </m:r>
                        <m:r>
                          <m:rPr>
                            <m:sty m:val="p"/>
                          </m:rPr>
                          <a:rPr lang="en-US" altLang="zh-TW" b="0" i="0" smtClean="0">
                            <a:latin typeface="Cambria Math" panose="02040503050406030204" pitchFamily="18" charset="0"/>
                          </a:rPr>
                          <m:t>C</m:t>
                        </m:r>
                      </m:e>
                    </m:func>
                  </m:oMath>
                </a14:m>
                <a:r>
                  <a:rPr lang="en-US" altLang="zh-TW" b="0" dirty="0"/>
                  <a:t> </a:t>
                </a:r>
              </a:p>
            </p:txBody>
          </p:sp>
        </mc:Choice>
        <mc:Fallback xmlns="">
          <p:sp>
            <p:nvSpPr>
              <p:cNvPr id="24" name="文字方塊 23">
                <a:extLst>
                  <a:ext uri="{FF2B5EF4-FFF2-40B4-BE49-F238E27FC236}">
                    <a16:creationId xmlns:a16="http://schemas.microsoft.com/office/drawing/2014/main" id="{4EEDD471-3591-4F95-B0FD-E8A701A78CE6}"/>
                  </a:ext>
                </a:extLst>
              </p:cNvPr>
              <p:cNvSpPr txBox="1">
                <a:spLocks noRot="1" noChangeAspect="1" noMove="1" noResize="1" noEditPoints="1" noAdjustHandles="1" noChangeArrowheads="1" noChangeShapeType="1" noTextEdit="1"/>
              </p:cNvSpPr>
              <p:nvPr/>
            </p:nvSpPr>
            <p:spPr>
              <a:xfrm>
                <a:off x="838200" y="1861108"/>
                <a:ext cx="2520947" cy="510333"/>
              </a:xfrm>
              <a:prstGeom prst="rect">
                <a:avLst/>
              </a:prstGeom>
              <a:blipFill>
                <a:blip r:embed="rId3"/>
                <a:stretch>
                  <a:fillRect/>
                </a:stretch>
              </a:blipFill>
            </p:spPr>
            <p:txBody>
              <a:bodyPr/>
              <a:lstStyle/>
              <a:p>
                <a:r>
                  <a:rPr lang="zh-TW" altLang="en-US">
                    <a:noFill/>
                  </a:rPr>
                  <a:t> </a:t>
                </a:r>
              </a:p>
            </p:txBody>
          </p:sp>
        </mc:Fallback>
      </mc:AlternateContent>
      <p:sp>
        <p:nvSpPr>
          <p:cNvPr id="25" name="文字方塊 24">
            <a:extLst>
              <a:ext uri="{FF2B5EF4-FFF2-40B4-BE49-F238E27FC236}">
                <a16:creationId xmlns:a16="http://schemas.microsoft.com/office/drawing/2014/main" id="{9310F673-435E-4C62-9B6B-FC06E0E60E3B}"/>
              </a:ext>
            </a:extLst>
          </p:cNvPr>
          <p:cNvSpPr txBox="1"/>
          <p:nvPr/>
        </p:nvSpPr>
        <p:spPr>
          <a:xfrm>
            <a:off x="836241" y="2200854"/>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26" name="文字方塊 25">
                <a:extLst>
                  <a:ext uri="{FF2B5EF4-FFF2-40B4-BE49-F238E27FC236}">
                    <a16:creationId xmlns:a16="http://schemas.microsoft.com/office/drawing/2014/main" id="{52BC327B-7573-49B6-835B-1AB87AFDC32F}"/>
                  </a:ext>
                </a:extLst>
              </p:cNvPr>
              <p:cNvSpPr txBox="1"/>
              <p:nvPr/>
            </p:nvSpPr>
            <p:spPr>
              <a:xfrm>
                <a:off x="836241" y="2562413"/>
                <a:ext cx="16729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AΠ</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b</m:t>
                      </m:r>
                      <m:r>
                        <a:rPr lang="en-US" altLang="zh-TW" b="0" i="0" smtClean="0">
                          <a:latin typeface="Cambria Math" panose="02040503050406030204" pitchFamily="18" charset="0"/>
                        </a:rPr>
                        <m:t>, </m:t>
                      </m:r>
                      <m:r>
                        <m:rPr>
                          <m:sty m:val="p"/>
                        </m:rPr>
                        <a:rPr lang="en-US" altLang="zh-TW" b="0" i="0" smtClean="0">
                          <a:latin typeface="Cambria Math" panose="02040503050406030204" pitchFamily="18" charset="0"/>
                        </a:rPr>
                        <m:t>Π</m:t>
                      </m:r>
                      <m:r>
                        <a:rPr lang="en-US" altLang="zh-TW" b="0" i="0" smtClean="0">
                          <a:latin typeface="Cambria Math" panose="02040503050406030204" pitchFamily="18" charset="0"/>
                        </a:rPr>
                        <m:t>≥0</m:t>
                      </m:r>
                    </m:oMath>
                  </m:oMathPara>
                </a14:m>
                <a:endParaRPr lang="zh-TW" altLang="en-US" dirty="0"/>
              </a:p>
            </p:txBody>
          </p:sp>
        </mc:Choice>
        <mc:Fallback xmlns="">
          <p:sp>
            <p:nvSpPr>
              <p:cNvPr id="26" name="文字方塊 25">
                <a:extLst>
                  <a:ext uri="{FF2B5EF4-FFF2-40B4-BE49-F238E27FC236}">
                    <a16:creationId xmlns:a16="http://schemas.microsoft.com/office/drawing/2014/main" id="{52BC327B-7573-49B6-835B-1AB87AFDC32F}"/>
                  </a:ext>
                </a:extLst>
              </p:cNvPr>
              <p:cNvSpPr txBox="1">
                <a:spLocks noRot="1" noChangeAspect="1" noMove="1" noResize="1" noEditPoints="1" noAdjustHandles="1" noChangeArrowheads="1" noChangeShapeType="1" noTextEdit="1"/>
              </p:cNvSpPr>
              <p:nvPr/>
            </p:nvSpPr>
            <p:spPr>
              <a:xfrm>
                <a:off x="836241" y="2562413"/>
                <a:ext cx="1672958" cy="369332"/>
              </a:xfrm>
              <a:prstGeom prst="rect">
                <a:avLst/>
              </a:prstGeom>
              <a:blipFill>
                <a:blip r:embed="rId4"/>
                <a:stretch>
                  <a:fillRect/>
                </a:stretch>
              </a:blipFill>
            </p:spPr>
            <p:txBody>
              <a:bodyPr/>
              <a:lstStyle/>
              <a:p>
                <a:r>
                  <a:rPr lang="zh-TW" altLang="en-US">
                    <a:noFill/>
                  </a:rPr>
                  <a:t> </a:t>
                </a:r>
              </a:p>
            </p:txBody>
          </p:sp>
        </mc:Fallback>
      </mc:AlternateContent>
      <p:sp>
        <p:nvSpPr>
          <p:cNvPr id="27" name="文字方塊 26">
            <a:extLst>
              <a:ext uri="{FF2B5EF4-FFF2-40B4-BE49-F238E27FC236}">
                <a16:creationId xmlns:a16="http://schemas.microsoft.com/office/drawing/2014/main" id="{2351EDE0-B774-4D32-B850-10C7DAE10FC5}"/>
              </a:ext>
            </a:extLst>
          </p:cNvPr>
          <p:cNvSpPr txBox="1"/>
          <p:nvPr/>
        </p:nvSpPr>
        <p:spPr>
          <a:xfrm>
            <a:off x="836240" y="2908349"/>
            <a:ext cx="894989" cy="369332"/>
          </a:xfrm>
          <a:prstGeom prst="rect">
            <a:avLst/>
          </a:prstGeom>
          <a:noFill/>
        </p:spPr>
        <p:txBody>
          <a:bodyPr wrap="none" rtlCol="0">
            <a:spAutoFit/>
          </a:bodyPr>
          <a:lstStyle/>
          <a:p>
            <a:r>
              <a:rPr lang="en-US" altLang="zh-TW" dirty="0"/>
              <a:t>where: </a:t>
            </a:r>
            <a:endParaRPr lang="zh-TW" altLang="en-US" dirty="0"/>
          </a:p>
        </p:txBody>
      </p:sp>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3EF2F178-FB9E-4453-9881-54DF6B28F98B}"/>
                  </a:ext>
                </a:extLst>
              </p:cNvPr>
              <p:cNvSpPr/>
              <p:nvPr/>
            </p:nvSpPr>
            <p:spPr>
              <a:xfrm>
                <a:off x="836240" y="3263349"/>
                <a:ext cx="5117363" cy="2182713"/>
              </a:xfrm>
              <a:prstGeom prst="rect">
                <a:avLst/>
              </a:prstGeom>
            </p:spPr>
            <p:txBody>
              <a:bodyPr wrap="none">
                <a:spAutoFit/>
              </a:bodyPr>
              <a:lstStyle/>
              <a:p>
                <a14:m>
                  <m:oMath xmlns:m="http://schemas.openxmlformats.org/officeDocument/2006/math">
                    <m:r>
                      <m:rPr>
                        <m:sty m:val="p"/>
                      </m:rPr>
                      <a:rPr lang="en-US" altLang="zh-TW" sz="1400" i="0" smtClean="0">
                        <a:latin typeface="Cambria Math" panose="02040503050406030204" pitchFamily="18" charset="0"/>
                      </a:rPr>
                      <m:t>A</m:t>
                    </m:r>
                    <m:r>
                      <a:rPr lang="en-US" altLang="zh-TW" sz="1400" b="0" i="0" smtClean="0">
                        <a:latin typeface="Cambria Math" panose="02040503050406030204" pitchFamily="18" charset="0"/>
                      </a:rPr>
                      <m:t>=</m:t>
                    </m:r>
                    <m:d>
                      <m:dPr>
                        <m:begChr m:val="["/>
                        <m:endChr m:val="]"/>
                        <m:ctrlPr>
                          <a:rPr lang="en-US" altLang="zh-TW" sz="1400" i="1">
                            <a:latin typeface="Cambria Math" panose="02040503050406030204" pitchFamily="18" charset="0"/>
                          </a:rPr>
                        </m:ctrlPr>
                      </m:dPr>
                      <m:e>
                        <m:m>
                          <m:mPr>
                            <m:mcs>
                              <m:mc>
                                <m:mcPr>
                                  <m:count m:val="5"/>
                                  <m:mcJc m:val="center"/>
                                </m:mcPr>
                              </m:mc>
                            </m:mcs>
                            <m:ctrlPr>
                              <a:rPr lang="en-US" altLang="zh-TW" sz="1400" i="1">
                                <a:latin typeface="Cambria Math" panose="02040503050406030204" pitchFamily="18" charset="0"/>
                              </a:rPr>
                            </m:ctrlPr>
                          </m:mPr>
                          <m:mr>
                            <m:e>
                              <m:r>
                                <m:rPr>
                                  <m:brk m:alnAt="7"/>
                                </m:rPr>
                                <a:rPr lang="en-US" altLang="zh-TW" sz="1400" i="0">
                                  <a:latin typeface="Cambria Math" panose="02040503050406030204" pitchFamily="18" charset="0"/>
                                </a:rPr>
                                <m:t>1</m:t>
                              </m:r>
                              <m:r>
                                <a:rPr lang="en-US" altLang="zh-TW" sz="1400" i="0">
                                  <a:latin typeface="Cambria Math" panose="02040503050406030204" pitchFamily="18" charset="0"/>
                                </a:rPr>
                                <m:t> 1 …1</m:t>
                              </m:r>
                            </m:e>
                            <m:e/>
                            <m:e/>
                            <m:e/>
                            <m:e/>
                          </m:mr>
                          <m:mr>
                            <m:e/>
                            <m:e>
                              <m:r>
                                <m:rPr>
                                  <m:brk m:alnAt="7"/>
                                </m:rPr>
                                <a:rPr lang="en-US" altLang="zh-TW" sz="1400" i="0">
                                  <a:latin typeface="Cambria Math" panose="02040503050406030204" pitchFamily="18" charset="0"/>
                                </a:rPr>
                                <m:t>1</m:t>
                              </m:r>
                              <m:r>
                                <a:rPr lang="en-US" altLang="zh-TW" sz="1400" i="0">
                                  <a:latin typeface="Cambria Math" panose="02040503050406030204" pitchFamily="18" charset="0"/>
                                </a:rPr>
                                <m:t> 1 …1</m:t>
                              </m:r>
                            </m:e>
                            <m:e/>
                            <m:e/>
                            <m:e/>
                          </m:mr>
                          <m:mr>
                            <m:e/>
                            <m:e/>
                            <m:e>
                              <m:r>
                                <m:rPr>
                                  <m:brk m:alnAt="7"/>
                                </m:rPr>
                                <a:rPr lang="en-US" altLang="zh-TW" sz="1400" i="0">
                                  <a:latin typeface="Cambria Math" panose="02040503050406030204" pitchFamily="18" charset="0"/>
                                </a:rPr>
                                <m:t>1</m:t>
                              </m:r>
                              <m:r>
                                <a:rPr lang="en-US" altLang="zh-TW" sz="1400" i="0">
                                  <a:latin typeface="Cambria Math" panose="02040503050406030204" pitchFamily="18" charset="0"/>
                                </a:rPr>
                                <m:t> 1 …1</m:t>
                              </m:r>
                            </m:e>
                            <m:e/>
                            <m:e/>
                          </m:mr>
                          <m:mr>
                            <m:e/>
                            <m:e/>
                            <m:e/>
                            <m:e>
                              <m:r>
                                <a:rPr lang="en-US" altLang="zh-TW" sz="1400" i="0">
                                  <a:latin typeface="Cambria Math" panose="02040503050406030204" pitchFamily="18" charset="0"/>
                                </a:rPr>
                                <m:t>…</m:t>
                              </m:r>
                            </m:e>
                            <m:e/>
                          </m:mr>
                          <m:mr>
                            <m:e/>
                            <m:e/>
                            <m:e/>
                            <m:e/>
                            <m:e>
                              <m:r>
                                <m:rPr>
                                  <m:brk m:alnAt="7"/>
                                </m:rPr>
                                <a:rPr lang="en-US" altLang="zh-TW" sz="1400" i="0">
                                  <a:latin typeface="Cambria Math" panose="02040503050406030204" pitchFamily="18" charset="0"/>
                                </a:rPr>
                                <m:t>1</m:t>
                              </m:r>
                              <m:r>
                                <a:rPr lang="en-US" altLang="zh-TW" sz="1400" i="0">
                                  <a:latin typeface="Cambria Math" panose="02040503050406030204" pitchFamily="18" charset="0"/>
                                </a:rPr>
                                <m:t> 1 …1</m:t>
                              </m:r>
                            </m:e>
                          </m:mr>
                          <m:mr>
                            <m:e>
                              <m:r>
                                <a:rPr lang="en-US" altLang="zh-TW" sz="1400" i="0">
                                  <a:latin typeface="Cambria Math" panose="02040503050406030204" pitchFamily="18" charset="0"/>
                                </a:rPr>
                                <m:t>1 0…0</m:t>
                              </m:r>
                            </m:e>
                            <m:e>
                              <m:r>
                                <a:rPr lang="en-US" altLang="zh-TW" sz="1400" i="0">
                                  <a:latin typeface="Cambria Math" panose="02040503050406030204" pitchFamily="18" charset="0"/>
                                </a:rPr>
                                <m:t>1 0…0</m:t>
                              </m:r>
                            </m:e>
                            <m:e>
                              <m:r>
                                <a:rPr lang="en-US" altLang="zh-TW" sz="1400" i="0">
                                  <a:latin typeface="Cambria Math" panose="02040503050406030204" pitchFamily="18" charset="0"/>
                                </a:rPr>
                                <m:t>1 0…0</m:t>
                              </m:r>
                            </m:e>
                            <m:e>
                              <m:r>
                                <a:rPr lang="en-US" altLang="zh-TW" sz="1400" i="0">
                                  <a:latin typeface="Cambria Math" panose="02040503050406030204" pitchFamily="18" charset="0"/>
                                </a:rPr>
                                <m:t>1 0…0</m:t>
                              </m:r>
                            </m:e>
                            <m:e>
                              <m:r>
                                <a:rPr lang="en-US" altLang="zh-TW" sz="1400" i="0">
                                  <a:latin typeface="Cambria Math" panose="02040503050406030204" pitchFamily="18" charset="0"/>
                                </a:rPr>
                                <m:t>1 0…0</m:t>
                              </m:r>
                            </m:e>
                          </m:mr>
                          <m:mr>
                            <m:e>
                              <m:r>
                                <a:rPr lang="en-US" altLang="zh-TW" sz="1400" i="0">
                                  <a:latin typeface="Cambria Math" panose="02040503050406030204" pitchFamily="18" charset="0"/>
                                </a:rPr>
                                <m:t>0 1…0</m:t>
                              </m:r>
                            </m:e>
                            <m:e>
                              <m:r>
                                <a:rPr lang="en-US" altLang="zh-TW" sz="1400" i="0">
                                  <a:latin typeface="Cambria Math" panose="02040503050406030204" pitchFamily="18" charset="0"/>
                                </a:rPr>
                                <m:t>…</m:t>
                              </m:r>
                            </m:e>
                            <m:e/>
                            <m:e/>
                            <m:e/>
                          </m:mr>
                          <m:mr>
                            <m:e>
                              <m:r>
                                <a:rPr lang="en-US" altLang="zh-TW" sz="1400" i="0">
                                  <a:latin typeface="Cambria Math" panose="02040503050406030204" pitchFamily="18" charset="0"/>
                                </a:rPr>
                                <m:t>…</m:t>
                              </m:r>
                            </m:e>
                            <m:e/>
                            <m:e>
                              <m:r>
                                <a:rPr lang="en-US" altLang="zh-TW" sz="1400" i="0">
                                  <a:latin typeface="Cambria Math" panose="02040503050406030204" pitchFamily="18" charset="0"/>
                                </a:rPr>
                                <m:t>…</m:t>
                              </m:r>
                            </m:e>
                            <m:e/>
                            <m:e/>
                          </m:mr>
                          <m:mr>
                            <m:e>
                              <m:r>
                                <a:rPr lang="en-US" altLang="zh-TW" sz="1400" i="0">
                                  <a:latin typeface="Cambria Math" panose="02040503050406030204" pitchFamily="18" charset="0"/>
                                </a:rPr>
                                <m:t>0 0…1</m:t>
                              </m:r>
                            </m:e>
                            <m:e/>
                            <m:e/>
                            <m:e>
                              <m:r>
                                <a:rPr lang="en-US" altLang="zh-TW" sz="1400" i="0">
                                  <a:latin typeface="Cambria Math" panose="02040503050406030204" pitchFamily="18" charset="0"/>
                                </a:rPr>
                                <m:t>…</m:t>
                              </m:r>
                            </m:e>
                            <m:e>
                              <m:r>
                                <a:rPr lang="en-US" altLang="zh-TW" sz="1400" i="0">
                                  <a:latin typeface="Cambria Math" panose="02040503050406030204" pitchFamily="18" charset="0"/>
                                </a:rPr>
                                <m:t>0 0…1</m:t>
                              </m:r>
                            </m:e>
                          </m:mr>
                        </m:m>
                      </m:e>
                    </m:d>
                    <m:d>
                      <m:dPr>
                        <m:begChr m:val="["/>
                        <m:endChr m:val="]"/>
                        <m:ctrlPr>
                          <a:rPr lang="en-US" altLang="zh-TW" sz="1400" i="1">
                            <a:latin typeface="Cambria Math" panose="02040503050406030204" pitchFamily="18" charset="0"/>
                          </a:rPr>
                        </m:ctrlPr>
                      </m:dPr>
                      <m:e>
                        <m:m>
                          <m:mPr>
                            <m:mcs>
                              <m:mc>
                                <m:mcPr>
                                  <m:count m:val="1"/>
                                  <m:mcJc m:val="center"/>
                                </m:mcPr>
                              </m:mc>
                            </m:mcs>
                            <m:ctrlPr>
                              <a:rPr lang="en-US" altLang="zh-TW" sz="1400" i="1">
                                <a:latin typeface="Cambria Math" panose="02040503050406030204" pitchFamily="18" charset="0"/>
                              </a:rPr>
                            </m:ctrlPr>
                          </m:mP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a:rPr lang="en-US" altLang="zh-TW" sz="1400" i="0">
                                      <a:latin typeface="Cambria Math" panose="02040503050406030204" pitchFamily="18" charset="0"/>
                                    </a:rPr>
                                    <m:t>11</m:t>
                                  </m:r>
                                </m:sub>
                              </m:sSub>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a:rPr lang="en-US" altLang="zh-TW" sz="1400" i="0">
                                      <a:latin typeface="Cambria Math" panose="02040503050406030204" pitchFamily="18" charset="0"/>
                                    </a:rPr>
                                    <m:t>12</m:t>
                                  </m:r>
                                </m:sub>
                              </m:sSub>
                            </m:e>
                          </m:mr>
                          <m:mr>
                            <m:e>
                              <m:r>
                                <a:rPr lang="en-US" altLang="zh-TW" sz="1400" i="0">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a:rPr lang="en-US" altLang="zh-TW" sz="1400" i="0">
                                      <a:latin typeface="Cambria Math" panose="02040503050406030204" pitchFamily="18" charset="0"/>
                                    </a:rPr>
                                    <m:t>1</m:t>
                                  </m:r>
                                  <m:r>
                                    <m:rPr>
                                      <m:sty m:val="p"/>
                                    </m:rPr>
                                    <a:rPr lang="en-US" altLang="zh-TW" sz="1400" i="0">
                                      <a:latin typeface="Cambria Math" panose="02040503050406030204" pitchFamily="18" charset="0"/>
                                    </a:rPr>
                                    <m:t>n</m:t>
                                  </m:r>
                                </m:sub>
                              </m:sSub>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a:rPr lang="en-US" altLang="zh-TW" sz="1400" i="0">
                                      <a:latin typeface="Cambria Math" panose="02040503050406030204" pitchFamily="18" charset="0"/>
                                    </a:rPr>
                                    <m:t>21</m:t>
                                  </m:r>
                                </m:sub>
                              </m:sSub>
                            </m:e>
                          </m:mr>
                          <m:mr>
                            <m:e>
                              <m:r>
                                <a:rPr lang="en-US" altLang="zh-TW" sz="1400" i="0">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a:rPr lang="en-US" altLang="zh-TW" sz="1400" i="0">
                                      <a:latin typeface="Cambria Math" panose="02040503050406030204" pitchFamily="18" charset="0"/>
                                    </a:rPr>
                                    <m:t>2</m:t>
                                  </m:r>
                                  <m:r>
                                    <m:rPr>
                                      <m:sty m:val="p"/>
                                    </m:rPr>
                                    <a:rPr lang="en-US" altLang="zh-TW" sz="1400" i="0">
                                      <a:latin typeface="Cambria Math" panose="02040503050406030204" pitchFamily="18" charset="0"/>
                                    </a:rPr>
                                    <m:t>n</m:t>
                                  </m:r>
                                </m:sub>
                              </m:sSub>
                            </m:e>
                          </m:mr>
                          <m:mr>
                            <m:e>
                              <m:r>
                                <a:rPr lang="en-US" altLang="zh-TW" sz="1400" i="0">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Π</m:t>
                                  </m:r>
                                </m:e>
                                <m:sub>
                                  <m:r>
                                    <m:rPr>
                                      <m:sty m:val="p"/>
                                    </m:rPr>
                                    <a:rPr lang="en-US" altLang="zh-TW" sz="1400" i="0">
                                      <a:latin typeface="Cambria Math" panose="02040503050406030204" pitchFamily="18" charset="0"/>
                                    </a:rPr>
                                    <m:t>nn</m:t>
                                  </m:r>
                                </m:sub>
                              </m:sSub>
                            </m:e>
                          </m:mr>
                        </m:m>
                      </m:e>
                    </m:d>
                  </m:oMath>
                </a14:m>
                <a:r>
                  <a:rPr lang="en-US" altLang="zh-TW" sz="1400" dirty="0"/>
                  <a:t>= </a:t>
                </a:r>
                <a14:m>
                  <m:oMath xmlns:m="http://schemas.openxmlformats.org/officeDocument/2006/math">
                    <m:d>
                      <m:dPr>
                        <m:begChr m:val="["/>
                        <m:endChr m:val="]"/>
                        <m:ctrlPr>
                          <a:rPr lang="en-US" altLang="zh-TW" sz="1400" i="1">
                            <a:latin typeface="Cambria Math" panose="02040503050406030204" pitchFamily="18" charset="0"/>
                          </a:rPr>
                        </m:ctrlPr>
                      </m:dPr>
                      <m:e>
                        <m:m>
                          <m:mPr>
                            <m:mcs>
                              <m:mc>
                                <m:mcPr>
                                  <m:count m:val="1"/>
                                  <m:mcJc m:val="center"/>
                                </m:mcPr>
                              </m:mc>
                            </m:mcs>
                            <m:ctrlPr>
                              <a:rPr lang="en-US" altLang="zh-TW" sz="1400" i="1">
                                <a:latin typeface="Cambria Math" panose="02040503050406030204" pitchFamily="18" charset="0"/>
                              </a:rPr>
                            </m:ctrlPr>
                          </m:mPr>
                          <m:mr>
                            <m:e>
                              <m:sSub>
                                <m:sSubPr>
                                  <m:ctrlPr>
                                    <a:rPr lang="en-US" altLang="zh-TW" sz="1400" i="1">
                                      <a:latin typeface="Cambria Math" panose="02040503050406030204" pitchFamily="18" charset="0"/>
                                    </a:rPr>
                                  </m:ctrlPr>
                                </m:sSubPr>
                                <m:e>
                                  <m:r>
                                    <m:rPr>
                                      <m:sty m:val="p"/>
                                      <m:brk m:alnAt="7"/>
                                    </m:rPr>
                                    <a:rPr lang="en-US" altLang="zh-TW" sz="1400" i="0">
                                      <a:latin typeface="Cambria Math" panose="02040503050406030204" pitchFamily="18" charset="0"/>
                                    </a:rPr>
                                    <m:t>X</m:t>
                                  </m:r>
                                </m:e>
                                <m:sub>
                                  <m:r>
                                    <m:rPr>
                                      <m:brk m:alnAt="7"/>
                                    </m:rPr>
                                    <a:rPr lang="en-US" altLang="zh-TW" sz="1400" i="0">
                                      <a:latin typeface="Cambria Math" panose="02040503050406030204" pitchFamily="18" charset="0"/>
                                    </a:rPr>
                                    <m:t>1</m:t>
                                  </m:r>
                                </m:sub>
                              </m:sSub>
                            </m:e>
                          </m:mr>
                          <m:mr>
                            <m:e>
                              <m:r>
                                <a:rPr lang="en-US" altLang="zh-TW" sz="1400" i="0">
                                  <a:latin typeface="Cambria Math" panose="02040503050406030204" pitchFamily="18" charset="0"/>
                                </a:rPr>
                                <m:t>…</m:t>
                              </m:r>
                            </m:e>
                          </m:mr>
                          <m:mr>
                            <m:e>
                              <m:r>
                                <a:rPr lang="en-US" altLang="zh-TW" sz="1400" i="0">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X</m:t>
                                  </m:r>
                                </m:e>
                                <m:sub>
                                  <m:r>
                                    <m:rPr>
                                      <m:sty m:val="p"/>
                                    </m:rPr>
                                    <a:rPr lang="en-US" altLang="zh-TW" sz="1400" i="0">
                                      <a:latin typeface="Cambria Math" panose="02040503050406030204" pitchFamily="18" charset="0"/>
                                    </a:rPr>
                                    <m:t>n</m:t>
                                  </m:r>
                                </m:sub>
                              </m:sSub>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Y</m:t>
                                  </m:r>
                                </m:e>
                                <m:sub>
                                  <m:r>
                                    <a:rPr lang="en-US" altLang="zh-TW" sz="1400" i="0">
                                      <a:latin typeface="Cambria Math" panose="02040503050406030204" pitchFamily="18" charset="0"/>
                                    </a:rPr>
                                    <m:t>1</m:t>
                                  </m:r>
                                </m:sub>
                              </m:sSub>
                            </m:e>
                          </m:mr>
                          <m:mr>
                            <m:e>
                              <m:r>
                                <a:rPr lang="en-US" altLang="zh-TW" sz="1400" i="0">
                                  <a:latin typeface="Cambria Math" panose="02040503050406030204" pitchFamily="18" charset="0"/>
                                </a:rPr>
                                <m:t>…</m:t>
                              </m:r>
                            </m:e>
                          </m:mr>
                          <m:mr>
                            <m:e>
                              <m:r>
                                <a:rPr lang="en-US" altLang="zh-TW" sz="1400" i="0">
                                  <a:latin typeface="Cambria Math" panose="02040503050406030204" pitchFamily="18" charset="0"/>
                                </a:rPr>
                                <m:t>…</m:t>
                              </m:r>
                            </m:e>
                          </m:mr>
                          <m:mr>
                            <m:e>
                              <m:r>
                                <a:rPr lang="en-US" altLang="zh-TW" sz="1400" i="0">
                                  <a:latin typeface="Cambria Math" panose="02040503050406030204" pitchFamily="18" charset="0"/>
                                </a:rPr>
                                <m:t>…</m:t>
                              </m:r>
                            </m:e>
                          </m:mr>
                          <m:mr>
                            <m:e>
                              <m:sSub>
                                <m:sSubPr>
                                  <m:ctrlPr>
                                    <a:rPr lang="en-US" altLang="zh-TW" sz="1400" i="1">
                                      <a:latin typeface="Cambria Math" panose="02040503050406030204" pitchFamily="18" charset="0"/>
                                    </a:rPr>
                                  </m:ctrlPr>
                                </m:sSubPr>
                                <m:e>
                                  <m:r>
                                    <m:rPr>
                                      <m:sty m:val="p"/>
                                    </m:rPr>
                                    <a:rPr lang="en-US" altLang="zh-TW" sz="1400" i="0">
                                      <a:latin typeface="Cambria Math" panose="02040503050406030204" pitchFamily="18" charset="0"/>
                                    </a:rPr>
                                    <m:t>Y</m:t>
                                  </m:r>
                                </m:e>
                                <m:sub>
                                  <m:r>
                                    <m:rPr>
                                      <m:sty m:val="p"/>
                                    </m:rPr>
                                    <a:rPr lang="en-US" altLang="zh-TW" sz="1400" i="0">
                                      <a:latin typeface="Cambria Math" panose="02040503050406030204" pitchFamily="18" charset="0"/>
                                    </a:rPr>
                                    <m:t>n</m:t>
                                  </m:r>
                                </m:sub>
                              </m:sSub>
                            </m:e>
                          </m:mr>
                        </m:m>
                      </m:e>
                    </m:d>
                  </m:oMath>
                </a14:m>
                <a:endParaRPr lang="zh-TW" altLang="en-US" sz="1400" dirty="0"/>
              </a:p>
              <a:p>
                <a:endParaRPr lang="zh-TW" altLang="en-US" sz="1400" dirty="0"/>
              </a:p>
            </p:txBody>
          </p:sp>
        </mc:Choice>
        <mc:Fallback xmlns="">
          <p:sp>
            <p:nvSpPr>
              <p:cNvPr id="28" name="矩形 27">
                <a:extLst>
                  <a:ext uri="{FF2B5EF4-FFF2-40B4-BE49-F238E27FC236}">
                    <a16:creationId xmlns:a16="http://schemas.microsoft.com/office/drawing/2014/main" id="{3EF2F178-FB9E-4453-9881-54DF6B28F98B}"/>
                  </a:ext>
                </a:extLst>
              </p:cNvPr>
              <p:cNvSpPr>
                <a:spLocks noRot="1" noChangeAspect="1" noMove="1" noResize="1" noEditPoints="1" noAdjustHandles="1" noChangeArrowheads="1" noChangeShapeType="1" noTextEdit="1"/>
              </p:cNvSpPr>
              <p:nvPr/>
            </p:nvSpPr>
            <p:spPr>
              <a:xfrm>
                <a:off x="836240" y="3263349"/>
                <a:ext cx="5117363" cy="2182713"/>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1" name="文字方塊 30">
                <a:extLst>
                  <a:ext uri="{FF2B5EF4-FFF2-40B4-BE49-F238E27FC236}">
                    <a16:creationId xmlns:a16="http://schemas.microsoft.com/office/drawing/2014/main" id="{6E9E8755-3F56-41A3-985F-DA1EC8896EB9}"/>
                  </a:ext>
                </a:extLst>
              </p:cNvPr>
              <p:cNvSpPr txBox="1"/>
              <p:nvPr/>
            </p:nvSpPr>
            <p:spPr>
              <a:xfrm>
                <a:off x="5036016" y="2986350"/>
                <a:ext cx="20839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Π</m:t>
                      </m:r>
                    </m:oMath>
                  </m:oMathPara>
                </a14:m>
                <a:endParaRPr lang="zh-TW" altLang="en-US" dirty="0"/>
              </a:p>
            </p:txBody>
          </p:sp>
        </mc:Choice>
        <mc:Fallback xmlns="">
          <p:sp>
            <p:nvSpPr>
              <p:cNvPr id="31" name="文字方塊 30">
                <a:extLst>
                  <a:ext uri="{FF2B5EF4-FFF2-40B4-BE49-F238E27FC236}">
                    <a16:creationId xmlns:a16="http://schemas.microsoft.com/office/drawing/2014/main" id="{6E9E8755-3F56-41A3-985F-DA1EC8896EB9}"/>
                  </a:ext>
                </a:extLst>
              </p:cNvPr>
              <p:cNvSpPr txBox="1">
                <a:spLocks noRot="1" noChangeAspect="1" noMove="1" noResize="1" noEditPoints="1" noAdjustHandles="1" noChangeArrowheads="1" noChangeShapeType="1" noTextEdit="1"/>
              </p:cNvSpPr>
              <p:nvPr/>
            </p:nvSpPr>
            <p:spPr>
              <a:xfrm>
                <a:off x="5036016" y="2986350"/>
                <a:ext cx="208390" cy="276999"/>
              </a:xfrm>
              <a:prstGeom prst="rect">
                <a:avLst/>
              </a:prstGeom>
              <a:blipFill>
                <a:blip r:embed="rId6"/>
                <a:stretch>
                  <a:fillRect l="-26471" r="-29412" b="-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2" name="文字方塊 31">
                <a:extLst>
                  <a:ext uri="{FF2B5EF4-FFF2-40B4-BE49-F238E27FC236}">
                    <a16:creationId xmlns:a16="http://schemas.microsoft.com/office/drawing/2014/main" id="{9BE9ED9D-44B3-4E36-9941-2718A6D9FD61}"/>
                  </a:ext>
                </a:extLst>
              </p:cNvPr>
              <p:cNvSpPr txBox="1"/>
              <p:nvPr/>
            </p:nvSpPr>
            <p:spPr>
              <a:xfrm>
                <a:off x="5560930" y="2986350"/>
                <a:ext cx="1829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b</m:t>
                      </m:r>
                    </m:oMath>
                  </m:oMathPara>
                </a14:m>
                <a:endParaRPr lang="zh-TW" altLang="en-US" dirty="0"/>
              </a:p>
            </p:txBody>
          </p:sp>
        </mc:Choice>
        <mc:Fallback xmlns="">
          <p:sp>
            <p:nvSpPr>
              <p:cNvPr id="32" name="文字方塊 31">
                <a:extLst>
                  <a:ext uri="{FF2B5EF4-FFF2-40B4-BE49-F238E27FC236}">
                    <a16:creationId xmlns:a16="http://schemas.microsoft.com/office/drawing/2014/main" id="{9BE9ED9D-44B3-4E36-9941-2718A6D9FD61}"/>
                  </a:ext>
                </a:extLst>
              </p:cNvPr>
              <p:cNvSpPr txBox="1">
                <a:spLocks noRot="1" noChangeAspect="1" noMove="1" noResize="1" noEditPoints="1" noAdjustHandles="1" noChangeArrowheads="1" noChangeShapeType="1" noTextEdit="1"/>
              </p:cNvSpPr>
              <p:nvPr/>
            </p:nvSpPr>
            <p:spPr>
              <a:xfrm>
                <a:off x="5560930" y="2986350"/>
                <a:ext cx="182999" cy="276999"/>
              </a:xfrm>
              <a:prstGeom prst="rect">
                <a:avLst/>
              </a:prstGeom>
              <a:blipFill>
                <a:blip r:embed="rId7"/>
                <a:stretch>
                  <a:fillRect l="-30000" r="-33333" b="-8889"/>
                </a:stretch>
              </a:blipFill>
            </p:spPr>
            <p:txBody>
              <a:bodyPr/>
              <a:lstStyle/>
              <a:p>
                <a:r>
                  <a:rPr lang="zh-TW" altLang="en-US">
                    <a:noFill/>
                  </a:rPr>
                  <a:t> </a:t>
                </a:r>
              </a:p>
            </p:txBody>
          </p:sp>
        </mc:Fallback>
      </mc:AlternateContent>
      <p:sp>
        <p:nvSpPr>
          <p:cNvPr id="29" name="文字方塊 28">
            <a:extLst>
              <a:ext uri="{FF2B5EF4-FFF2-40B4-BE49-F238E27FC236}">
                <a16:creationId xmlns:a16="http://schemas.microsoft.com/office/drawing/2014/main" id="{0530EEC9-81D1-42DA-9FFD-B19E0C932046}"/>
              </a:ext>
            </a:extLst>
          </p:cNvPr>
          <p:cNvSpPr txBox="1"/>
          <p:nvPr/>
        </p:nvSpPr>
        <p:spPr>
          <a:xfrm>
            <a:off x="6440097" y="1526382"/>
            <a:ext cx="1180067" cy="369332"/>
          </a:xfrm>
          <a:prstGeom prst="rect">
            <a:avLst/>
          </a:prstGeom>
          <a:noFill/>
        </p:spPr>
        <p:txBody>
          <a:bodyPr wrap="none" rtlCol="0">
            <a:spAutoFit/>
          </a:bodyPr>
          <a:lstStyle/>
          <a:p>
            <a:r>
              <a:rPr lang="en-US" altLang="zh-TW" dirty="0"/>
              <a:t>Dual form:</a:t>
            </a:r>
            <a:endParaRPr lang="en-US" altLang="zh-TW" b="0" dirty="0"/>
          </a:p>
        </p:txBody>
      </p:sp>
      <mc:AlternateContent xmlns:mc="http://schemas.openxmlformats.org/markup-compatibility/2006" xmlns:a14="http://schemas.microsoft.com/office/drawing/2010/main">
        <mc:Choice Requires="a14">
          <p:sp>
            <p:nvSpPr>
              <p:cNvPr id="30" name="文字方塊 29">
                <a:extLst>
                  <a:ext uri="{FF2B5EF4-FFF2-40B4-BE49-F238E27FC236}">
                    <a16:creationId xmlns:a16="http://schemas.microsoft.com/office/drawing/2014/main" id="{14C8AE59-3B1E-4B90-AFFD-1B365F7D0216}"/>
                  </a:ext>
                </a:extLst>
              </p:cNvPr>
              <p:cNvSpPr txBox="1"/>
              <p:nvPr/>
            </p:nvSpPr>
            <p:spPr>
              <a:xfrm>
                <a:off x="836240" y="5196397"/>
                <a:ext cx="4379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zh-TW" b="0" i="0" smtClean="0">
                          <a:latin typeface="Cambria Math" panose="02040503050406030204" pitchFamily="18" charset="0"/>
                        </a:rPr>
                        <m:t>⇒</m:t>
                      </m:r>
                    </m:oMath>
                  </m:oMathPara>
                </a14:m>
                <a:endParaRPr lang="en-US" altLang="zh-TW" b="0" dirty="0"/>
              </a:p>
            </p:txBody>
          </p:sp>
        </mc:Choice>
        <mc:Fallback xmlns="">
          <p:sp>
            <p:nvSpPr>
              <p:cNvPr id="30" name="文字方塊 29">
                <a:extLst>
                  <a:ext uri="{FF2B5EF4-FFF2-40B4-BE49-F238E27FC236}">
                    <a16:creationId xmlns:a16="http://schemas.microsoft.com/office/drawing/2014/main" id="{14C8AE59-3B1E-4B90-AFFD-1B365F7D0216}"/>
                  </a:ext>
                </a:extLst>
              </p:cNvPr>
              <p:cNvSpPr txBox="1">
                <a:spLocks noRot="1" noChangeAspect="1" noMove="1" noResize="1" noEditPoints="1" noAdjustHandles="1" noChangeArrowheads="1" noChangeShapeType="1" noTextEdit="1"/>
              </p:cNvSpPr>
              <p:nvPr/>
            </p:nvSpPr>
            <p:spPr>
              <a:xfrm>
                <a:off x="836240" y="5196397"/>
                <a:ext cx="437940" cy="369332"/>
              </a:xfrm>
              <a:prstGeom prst="rect">
                <a:avLst/>
              </a:prstGeom>
              <a:blipFill>
                <a:blip r:embed="rId8"/>
                <a:stretch>
                  <a:fillRect/>
                </a:stretch>
              </a:blipFill>
            </p:spPr>
            <p:txBody>
              <a:bodyPr/>
              <a:lstStyle/>
              <a:p>
                <a:r>
                  <a:rPr lang="zh-TW" altLang="en-US">
                    <a:noFill/>
                  </a:rPr>
                  <a:t> </a:t>
                </a:r>
              </a:p>
            </p:txBody>
          </p:sp>
        </mc:Fallback>
      </mc:AlternateContent>
      <p:sp>
        <p:nvSpPr>
          <p:cNvPr id="34" name="文字方塊 33">
            <a:extLst>
              <a:ext uri="{FF2B5EF4-FFF2-40B4-BE49-F238E27FC236}">
                <a16:creationId xmlns:a16="http://schemas.microsoft.com/office/drawing/2014/main" id="{091B4BA1-A517-4082-81B9-CCA66CED5416}"/>
              </a:ext>
            </a:extLst>
          </p:cNvPr>
          <p:cNvSpPr txBox="1"/>
          <p:nvPr/>
        </p:nvSpPr>
        <p:spPr>
          <a:xfrm>
            <a:off x="836240" y="5474937"/>
            <a:ext cx="1870769" cy="369332"/>
          </a:xfrm>
          <a:prstGeom prst="rect">
            <a:avLst/>
          </a:prstGeom>
          <a:noFill/>
        </p:spPr>
        <p:txBody>
          <a:bodyPr wrap="none" rtlCol="0">
            <a:spAutoFit/>
          </a:bodyPr>
          <a:lstStyle/>
          <a:p>
            <a:r>
              <a:rPr lang="en-US" altLang="zh-TW" b="0" dirty="0"/>
              <a:t>Lagrange function</a:t>
            </a:r>
          </a:p>
        </p:txBody>
      </p:sp>
      <mc:AlternateContent xmlns:mc="http://schemas.openxmlformats.org/markup-compatibility/2006" xmlns:a14="http://schemas.microsoft.com/office/drawing/2010/main">
        <mc:Choice Requires="a14">
          <p:sp>
            <p:nvSpPr>
              <p:cNvPr id="35" name="文字方塊 34">
                <a:extLst>
                  <a:ext uri="{FF2B5EF4-FFF2-40B4-BE49-F238E27FC236}">
                    <a16:creationId xmlns:a16="http://schemas.microsoft.com/office/drawing/2014/main" id="{95DB191F-1114-400C-98B6-323E6705D09D}"/>
                  </a:ext>
                </a:extLst>
              </p:cNvPr>
              <p:cNvSpPr txBox="1"/>
              <p:nvPr/>
            </p:nvSpPr>
            <p:spPr>
              <a:xfrm>
                <a:off x="836240" y="5815394"/>
                <a:ext cx="3801041"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TW" b="0" i="0" dirty="0" smtClean="0">
                          <a:latin typeface="Cambria Math" panose="02040503050406030204" pitchFamily="18" charset="0"/>
                        </a:rPr>
                        <m:t>L</m:t>
                      </m:r>
                      <m:d>
                        <m:dPr>
                          <m:ctrlPr>
                            <a:rPr lang="en-US" altLang="zh-TW" b="0" i="1" dirty="0" smtClean="0">
                              <a:latin typeface="Cambria Math" panose="02040503050406030204" pitchFamily="18" charset="0"/>
                            </a:rPr>
                          </m:ctrlPr>
                        </m:dPr>
                        <m:e>
                          <m:r>
                            <m:rPr>
                              <m:sty m:val="p"/>
                            </m:rPr>
                            <a:rPr lang="en-US" altLang="zh-TW" b="0" i="0" dirty="0" smtClean="0">
                              <a:latin typeface="Cambria Math" panose="02040503050406030204" pitchFamily="18" charset="0"/>
                            </a:rPr>
                            <m:t>Π</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ν</m:t>
                          </m:r>
                          <m:r>
                            <a:rPr lang="en-US" altLang="zh-TW" b="0" i="0" dirty="0" smtClean="0">
                              <a:latin typeface="Cambria Math" panose="02040503050406030204" pitchFamily="18" charset="0"/>
                            </a:rPr>
                            <m:t>,</m:t>
                          </m:r>
                          <m:r>
                            <m:rPr>
                              <m:sty m:val="p"/>
                            </m:rPr>
                            <a:rPr lang="en-US" altLang="zh-TW" i="0">
                              <a:latin typeface="Cambria Math" panose="02040503050406030204" pitchFamily="18" charset="0"/>
                            </a:rPr>
                            <m:t>λ</m:t>
                          </m:r>
                        </m:e>
                      </m:d>
                      <m:r>
                        <a:rPr lang="en-US" altLang="zh-TW" b="0" i="0" dirty="0" smtClean="0">
                          <a:latin typeface="Cambria Math" panose="02040503050406030204" pitchFamily="18" charset="0"/>
                        </a:rPr>
                        <m:t>=</m:t>
                      </m:r>
                      <m:r>
                        <m:rPr>
                          <m:sty m:val="p"/>
                        </m:rPr>
                        <a:rPr lang="en-US" altLang="zh-TW" i="0">
                          <a:latin typeface="Cambria Math" panose="02040503050406030204" pitchFamily="18" charset="0"/>
                        </a:rPr>
                        <m:t>Π</m:t>
                      </m:r>
                      <m:r>
                        <a:rPr lang="en-US" altLang="zh-TW" i="0">
                          <a:latin typeface="Cambria Math" panose="02040503050406030204" pitchFamily="18" charset="0"/>
                        </a:rPr>
                        <m:t>∙</m:t>
                      </m:r>
                      <m:r>
                        <m:rPr>
                          <m:sty m:val="p"/>
                        </m:rPr>
                        <a:rPr lang="en-US" altLang="zh-TW" i="0">
                          <a:latin typeface="Cambria Math" panose="02040503050406030204" pitchFamily="18" charset="0"/>
                        </a:rPr>
                        <m:t>C</m:t>
                      </m:r>
                      <m:r>
                        <a:rPr lang="en-US" altLang="zh-TW" b="0" i="0" smtClean="0">
                          <a:latin typeface="Cambria Math" panose="02040503050406030204" pitchFamily="18" charset="0"/>
                        </a:rPr>
                        <m:t>−</m:t>
                      </m:r>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ν</m:t>
                          </m:r>
                        </m:e>
                        <m:sup>
                          <m:r>
                            <m:rPr>
                              <m:sty m:val="p"/>
                            </m:rPr>
                            <a:rPr lang="en-US" altLang="zh-TW" b="0" i="0" smtClean="0">
                              <a:latin typeface="Cambria Math" panose="02040503050406030204" pitchFamily="18" charset="0"/>
                            </a:rPr>
                            <m:t>T</m:t>
                          </m:r>
                        </m:sup>
                      </m:sSup>
                      <m:d>
                        <m:dPr>
                          <m:ctrlPr>
                            <a:rPr lang="en-US" altLang="zh-TW" b="0" i="1" smtClean="0">
                              <a:latin typeface="Cambria Math" panose="02040503050406030204" pitchFamily="18" charset="0"/>
                            </a:rPr>
                          </m:ctrlPr>
                        </m:dPr>
                        <m:e>
                          <m:r>
                            <m:rPr>
                              <m:sty m:val="p"/>
                            </m:rPr>
                            <a:rPr lang="en-US" altLang="zh-TW" i="0">
                              <a:latin typeface="Cambria Math" panose="02040503050406030204" pitchFamily="18" charset="0"/>
                            </a:rPr>
                            <m:t>AΠ</m:t>
                          </m:r>
                          <m:r>
                            <a:rPr lang="en-US" altLang="zh-TW" b="0" i="0" smtClean="0">
                              <a:latin typeface="Cambria Math" panose="02040503050406030204" pitchFamily="18" charset="0"/>
                            </a:rPr>
                            <m:t>−</m:t>
                          </m:r>
                          <m:r>
                            <m:rPr>
                              <m:sty m:val="p"/>
                            </m:rPr>
                            <a:rPr lang="en-US" altLang="zh-TW" i="0">
                              <a:latin typeface="Cambria Math" panose="02040503050406030204" pitchFamily="18" charset="0"/>
                            </a:rPr>
                            <m:t>b</m:t>
                          </m:r>
                        </m:e>
                      </m:d>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λΠ</m:t>
                      </m:r>
                    </m:oMath>
                  </m:oMathPara>
                </a14:m>
                <a:endParaRPr lang="en-US" altLang="zh-TW" b="0" dirty="0"/>
              </a:p>
            </p:txBody>
          </p:sp>
        </mc:Choice>
        <mc:Fallback xmlns="">
          <p:sp>
            <p:nvSpPr>
              <p:cNvPr id="35" name="文字方塊 34">
                <a:extLst>
                  <a:ext uri="{FF2B5EF4-FFF2-40B4-BE49-F238E27FC236}">
                    <a16:creationId xmlns:a16="http://schemas.microsoft.com/office/drawing/2014/main" id="{95DB191F-1114-400C-98B6-323E6705D09D}"/>
                  </a:ext>
                </a:extLst>
              </p:cNvPr>
              <p:cNvSpPr txBox="1">
                <a:spLocks noRot="1" noChangeAspect="1" noMove="1" noResize="1" noEditPoints="1" noAdjustHandles="1" noChangeArrowheads="1" noChangeShapeType="1" noTextEdit="1"/>
              </p:cNvSpPr>
              <p:nvPr/>
            </p:nvSpPr>
            <p:spPr>
              <a:xfrm>
                <a:off x="836240" y="5815394"/>
                <a:ext cx="3801041" cy="374270"/>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6" name="文字方塊 35">
                <a:extLst>
                  <a:ext uri="{FF2B5EF4-FFF2-40B4-BE49-F238E27FC236}">
                    <a16:creationId xmlns:a16="http://schemas.microsoft.com/office/drawing/2014/main" id="{AC78FB27-76B8-49F8-A1EA-3242DA83C09D}"/>
                  </a:ext>
                </a:extLst>
              </p:cNvPr>
              <p:cNvSpPr txBox="1"/>
              <p:nvPr/>
            </p:nvSpPr>
            <p:spPr>
              <a:xfrm>
                <a:off x="836240" y="6456793"/>
                <a:ext cx="3274358"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dirty="0" smtClean="0">
                              <a:latin typeface="Cambria Math" panose="02040503050406030204" pitchFamily="18" charset="0"/>
                              <a:ea typeface="Cambria Math" panose="02040503050406030204" pitchFamily="18" charset="0"/>
                            </a:rPr>
                          </m:ctrlPr>
                        </m:sSubPr>
                        <m:e>
                          <m:r>
                            <m:rPr>
                              <m:sty m:val="p"/>
                            </m:rPr>
                            <a:rPr lang="en-US" altLang="zh-TW" b="0" i="0" dirty="0" smtClean="0">
                              <a:latin typeface="Cambria Math" panose="02040503050406030204" pitchFamily="18" charset="0"/>
                              <a:ea typeface="Cambria Math" panose="02040503050406030204" pitchFamily="18" charset="0"/>
                            </a:rPr>
                            <m:t>∇</m:t>
                          </m:r>
                        </m:e>
                        <m:sub>
                          <m:r>
                            <m:rPr>
                              <m:sty m:val="p"/>
                            </m:rPr>
                            <a:rPr lang="en-US" altLang="zh-TW" b="0" i="0" dirty="0" smtClean="0">
                              <a:latin typeface="Cambria Math" panose="02040503050406030204" pitchFamily="18" charset="0"/>
                              <a:ea typeface="Cambria Math" panose="02040503050406030204" pitchFamily="18" charset="0"/>
                            </a:rPr>
                            <m:t>Π</m:t>
                          </m:r>
                        </m:sub>
                      </m:sSub>
                      <m:r>
                        <m:rPr>
                          <m:sty m:val="p"/>
                        </m:rPr>
                        <a:rPr lang="en-US" altLang="zh-TW" b="0" i="0" dirty="0" smtClean="0">
                          <a:latin typeface="Cambria Math" panose="02040503050406030204" pitchFamily="18" charset="0"/>
                        </a:rPr>
                        <m:t>L</m:t>
                      </m:r>
                      <m:d>
                        <m:dPr>
                          <m:ctrlPr>
                            <a:rPr lang="en-US" altLang="zh-TW" b="0" i="1" dirty="0" smtClean="0">
                              <a:latin typeface="Cambria Math" panose="02040503050406030204" pitchFamily="18" charset="0"/>
                            </a:rPr>
                          </m:ctrlPr>
                        </m:dPr>
                        <m:e>
                          <m:r>
                            <m:rPr>
                              <m:sty m:val="p"/>
                            </m:rPr>
                            <a:rPr lang="en-US" altLang="zh-TW" b="0" i="0" dirty="0" smtClean="0">
                              <a:latin typeface="Cambria Math" panose="02040503050406030204" pitchFamily="18" charset="0"/>
                            </a:rPr>
                            <m:t>Π</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ν</m:t>
                          </m:r>
                          <m:r>
                            <a:rPr lang="en-US" altLang="zh-TW" b="0" i="0" dirty="0" smtClean="0">
                              <a:latin typeface="Cambria Math" panose="02040503050406030204" pitchFamily="18" charset="0"/>
                            </a:rPr>
                            <m:t>,</m:t>
                          </m:r>
                          <m:r>
                            <m:rPr>
                              <m:sty m:val="p"/>
                            </m:rPr>
                            <a:rPr lang="en-US" altLang="zh-TW" i="0">
                              <a:latin typeface="Cambria Math" panose="02040503050406030204" pitchFamily="18" charset="0"/>
                            </a:rPr>
                            <m:t>λ</m:t>
                          </m:r>
                        </m:e>
                      </m:d>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C</m:t>
                      </m:r>
                      <m:r>
                        <a:rPr lang="en-US" altLang="zh-TW" b="0" i="0" smtClean="0">
                          <a:latin typeface="Cambria Math" panose="02040503050406030204" pitchFamily="18" charset="0"/>
                        </a:rPr>
                        <m:t>−</m:t>
                      </m:r>
                      <m:sSup>
                        <m:sSupPr>
                          <m:ctrlPr>
                            <a:rPr lang="en-US" altLang="zh-TW" b="0" i="1" smtClean="0">
                              <a:latin typeface="Cambria Math" panose="02040503050406030204" pitchFamily="18" charset="0"/>
                            </a:rPr>
                          </m:ctrlPr>
                        </m:sSupPr>
                        <m:e>
                          <m:r>
                            <m:rPr>
                              <m:sty m:val="p"/>
                            </m:rPr>
                            <a:rPr lang="en-US" altLang="zh-TW" b="0" i="0" smtClean="0">
                              <a:latin typeface="Cambria Math" panose="02040503050406030204" pitchFamily="18" charset="0"/>
                            </a:rPr>
                            <m:t>ν</m:t>
                          </m:r>
                        </m:e>
                        <m:sup>
                          <m:r>
                            <m:rPr>
                              <m:sty m:val="p"/>
                            </m:rPr>
                            <a:rPr lang="en-US" altLang="zh-TW" b="0" i="0" smtClean="0">
                              <a:latin typeface="Cambria Math" panose="02040503050406030204" pitchFamily="18" charset="0"/>
                            </a:rPr>
                            <m:t>T</m:t>
                          </m:r>
                        </m:sup>
                      </m:sSup>
                      <m:r>
                        <m:rPr>
                          <m:sty m:val="p"/>
                        </m:rPr>
                        <a:rPr lang="en-US" altLang="zh-TW" i="0">
                          <a:latin typeface="Cambria Math" panose="02040503050406030204" pitchFamily="18" charset="0"/>
                        </a:rPr>
                        <m:t>A</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λ</m:t>
                      </m:r>
                      <m:r>
                        <a:rPr lang="en-US" altLang="zh-TW" b="0" i="0" smtClean="0">
                          <a:latin typeface="Cambria Math" panose="02040503050406030204" pitchFamily="18" charset="0"/>
                        </a:rPr>
                        <m:t>=0</m:t>
                      </m:r>
                    </m:oMath>
                  </m:oMathPara>
                </a14:m>
                <a:endParaRPr lang="en-US" altLang="zh-TW" b="0" dirty="0"/>
              </a:p>
            </p:txBody>
          </p:sp>
        </mc:Choice>
        <mc:Fallback xmlns="">
          <p:sp>
            <p:nvSpPr>
              <p:cNvPr id="36" name="文字方塊 35">
                <a:extLst>
                  <a:ext uri="{FF2B5EF4-FFF2-40B4-BE49-F238E27FC236}">
                    <a16:creationId xmlns:a16="http://schemas.microsoft.com/office/drawing/2014/main" id="{AC78FB27-76B8-49F8-A1EA-3242DA83C09D}"/>
                  </a:ext>
                </a:extLst>
              </p:cNvPr>
              <p:cNvSpPr txBox="1">
                <a:spLocks noRot="1" noChangeAspect="1" noMove="1" noResize="1" noEditPoints="1" noAdjustHandles="1" noChangeArrowheads="1" noChangeShapeType="1" noTextEdit="1"/>
              </p:cNvSpPr>
              <p:nvPr/>
            </p:nvSpPr>
            <p:spPr>
              <a:xfrm>
                <a:off x="836240" y="6456793"/>
                <a:ext cx="3274358" cy="374270"/>
              </a:xfrm>
              <a:prstGeom prst="rect">
                <a:avLst/>
              </a:prstGeom>
              <a:blipFill>
                <a:blip r:embed="rId10"/>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C3B757CD-95A9-4A88-92A7-437247864364}"/>
                  </a:ext>
                </a:extLst>
              </p:cNvPr>
              <p:cNvSpPr txBox="1"/>
              <p:nvPr/>
            </p:nvSpPr>
            <p:spPr>
              <a:xfrm>
                <a:off x="6440097" y="1819395"/>
                <a:ext cx="1016560" cy="4633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zh-TW" i="1">
                              <a:latin typeface="Cambria Math" panose="02040503050406030204" pitchFamily="18" charset="0"/>
                            </a:rPr>
                          </m:ctrlPr>
                        </m:funcPr>
                        <m:fName>
                          <m:limLow>
                            <m:limLowPr>
                              <m:ctrlPr>
                                <a:rPr lang="en-US" altLang="zh-TW" i="1">
                                  <a:latin typeface="Cambria Math" panose="02040503050406030204" pitchFamily="18" charset="0"/>
                                </a:rPr>
                              </m:ctrlPr>
                            </m:limLowPr>
                            <m:e>
                              <m:r>
                                <m:rPr>
                                  <m:sty m:val="p"/>
                                </m:rPr>
                                <a:rPr lang="en-US" altLang="zh-TW" i="0">
                                  <a:latin typeface="Cambria Math" panose="02040503050406030204" pitchFamily="18" charset="0"/>
                                </a:rPr>
                                <m:t>min</m:t>
                              </m:r>
                            </m:e>
                            <m:lim>
                              <m:r>
                                <m:rPr>
                                  <m:sty m:val="p"/>
                                </m:rPr>
                                <a:rPr lang="en-US" altLang="zh-TW" i="0">
                                  <a:latin typeface="Cambria Math" panose="02040503050406030204" pitchFamily="18" charset="0"/>
                                </a:rPr>
                                <m:t>ν</m:t>
                              </m:r>
                            </m:lim>
                          </m:limLow>
                        </m:fName>
                        <m:e>
                          <m:sSup>
                            <m:sSupPr>
                              <m:ctrlPr>
                                <a:rPr lang="en-US" altLang="zh-TW" i="1">
                                  <a:solidFill>
                                    <a:srgbClr val="FF0000"/>
                                  </a:solidFill>
                                  <a:latin typeface="Cambria Math" panose="02040503050406030204" pitchFamily="18" charset="0"/>
                                </a:rPr>
                              </m:ctrlPr>
                            </m:sSupPr>
                            <m:e>
                              <m:r>
                                <m:rPr>
                                  <m:sty m:val="p"/>
                                </m:rPr>
                                <a:rPr lang="en-US" altLang="zh-TW" i="0">
                                  <a:solidFill>
                                    <a:srgbClr val="FF0000"/>
                                  </a:solidFill>
                                  <a:latin typeface="Cambria Math" panose="02040503050406030204" pitchFamily="18" charset="0"/>
                                </a:rPr>
                                <m:t>ν</m:t>
                              </m:r>
                            </m:e>
                            <m:sup>
                              <m:r>
                                <m:rPr>
                                  <m:sty m:val="p"/>
                                </m:rPr>
                                <a:rPr lang="en-US" altLang="zh-TW" i="0">
                                  <a:solidFill>
                                    <a:srgbClr val="FF0000"/>
                                  </a:solidFill>
                                  <a:latin typeface="Cambria Math" panose="02040503050406030204" pitchFamily="18" charset="0"/>
                                </a:rPr>
                                <m:t>T</m:t>
                              </m:r>
                            </m:sup>
                          </m:sSup>
                          <m:r>
                            <m:rPr>
                              <m:sty m:val="p"/>
                            </m:rPr>
                            <a:rPr lang="en-US" altLang="zh-TW" i="0">
                              <a:solidFill>
                                <a:srgbClr val="FF0000"/>
                              </a:solidFill>
                              <a:latin typeface="Cambria Math" panose="02040503050406030204" pitchFamily="18" charset="0"/>
                            </a:rPr>
                            <m:t>b</m:t>
                          </m:r>
                        </m:e>
                      </m:func>
                    </m:oMath>
                  </m:oMathPara>
                </a14:m>
                <a:endParaRPr lang="en-US" altLang="zh-TW" b="0" dirty="0"/>
              </a:p>
            </p:txBody>
          </p:sp>
        </mc:Choice>
        <mc:Fallback xmlns="">
          <p:sp>
            <p:nvSpPr>
              <p:cNvPr id="37" name="文字方塊 36">
                <a:extLst>
                  <a:ext uri="{FF2B5EF4-FFF2-40B4-BE49-F238E27FC236}">
                    <a16:creationId xmlns:a16="http://schemas.microsoft.com/office/drawing/2014/main" id="{C3B757CD-95A9-4A88-92A7-437247864364}"/>
                  </a:ext>
                </a:extLst>
              </p:cNvPr>
              <p:cNvSpPr txBox="1">
                <a:spLocks noRot="1" noChangeAspect="1" noMove="1" noResize="1" noEditPoints="1" noAdjustHandles="1" noChangeArrowheads="1" noChangeShapeType="1" noTextEdit="1"/>
              </p:cNvSpPr>
              <p:nvPr/>
            </p:nvSpPr>
            <p:spPr>
              <a:xfrm>
                <a:off x="6440097" y="1819395"/>
                <a:ext cx="1016560" cy="463397"/>
              </a:xfrm>
              <a:prstGeom prst="rect">
                <a:avLst/>
              </a:prstGeom>
              <a:blipFill>
                <a:blip r:embed="rId11"/>
                <a:stretch>
                  <a:fillRect/>
                </a:stretch>
              </a:blipFill>
            </p:spPr>
            <p:txBody>
              <a:bodyPr/>
              <a:lstStyle/>
              <a:p>
                <a:r>
                  <a:rPr lang="zh-TW" altLang="en-US">
                    <a:noFill/>
                  </a:rPr>
                  <a:t> </a:t>
                </a:r>
              </a:p>
            </p:txBody>
          </p:sp>
        </mc:Fallback>
      </mc:AlternateContent>
      <p:sp>
        <p:nvSpPr>
          <p:cNvPr id="38" name="文字方塊 37">
            <a:extLst>
              <a:ext uri="{FF2B5EF4-FFF2-40B4-BE49-F238E27FC236}">
                <a16:creationId xmlns:a16="http://schemas.microsoft.com/office/drawing/2014/main" id="{24415262-E52B-4823-BCDF-727F2C203BB3}"/>
              </a:ext>
            </a:extLst>
          </p:cNvPr>
          <p:cNvSpPr txBox="1"/>
          <p:nvPr/>
        </p:nvSpPr>
        <p:spPr>
          <a:xfrm>
            <a:off x="6440097" y="2204733"/>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0B14FE79-95A5-4BED-B357-6E374F9DB378}"/>
                  </a:ext>
                </a:extLst>
              </p:cNvPr>
              <p:cNvSpPr/>
              <p:nvPr/>
            </p:nvSpPr>
            <p:spPr>
              <a:xfrm>
                <a:off x="6440097" y="2562413"/>
                <a:ext cx="1834092"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TW" i="0" dirty="0">
                          <a:latin typeface="Cambria Math" panose="02040503050406030204" pitchFamily="18" charset="0"/>
                        </a:rPr>
                        <m:t>C</m:t>
                      </m:r>
                      <m:r>
                        <a:rPr lang="en-US" altLang="zh-TW" i="0">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ν</m:t>
                          </m:r>
                        </m:e>
                        <m:sup>
                          <m:r>
                            <m:rPr>
                              <m:sty m:val="p"/>
                            </m:rPr>
                            <a:rPr lang="en-US" altLang="zh-TW" i="0">
                              <a:latin typeface="Cambria Math" panose="02040503050406030204" pitchFamily="18" charset="0"/>
                            </a:rPr>
                            <m:t>T</m:t>
                          </m:r>
                        </m:sup>
                      </m:sSup>
                      <m:r>
                        <m:rPr>
                          <m:sty m:val="p"/>
                        </m:rPr>
                        <a:rPr lang="en-US" altLang="zh-TW" i="0">
                          <a:latin typeface="Cambria Math" panose="02040503050406030204" pitchFamily="18" charset="0"/>
                        </a:rPr>
                        <m:t>A</m:t>
                      </m:r>
                      <m:r>
                        <a:rPr lang="en-US" altLang="zh-TW" i="0">
                          <a:latin typeface="Cambria Math" panose="02040503050406030204" pitchFamily="18" charset="0"/>
                        </a:rPr>
                        <m:t>−</m:t>
                      </m:r>
                      <m:r>
                        <m:rPr>
                          <m:sty m:val="p"/>
                        </m:rPr>
                        <a:rPr lang="en-US" altLang="zh-TW" i="0">
                          <a:latin typeface="Cambria Math" panose="02040503050406030204" pitchFamily="18" charset="0"/>
                        </a:rPr>
                        <m:t>λ</m:t>
                      </m:r>
                      <m:r>
                        <a:rPr lang="en-US" altLang="zh-TW" i="0">
                          <a:latin typeface="Cambria Math" panose="02040503050406030204" pitchFamily="18" charset="0"/>
                        </a:rPr>
                        <m:t>=0</m:t>
                      </m:r>
                    </m:oMath>
                  </m:oMathPara>
                </a14:m>
                <a:endParaRPr lang="zh-TW" altLang="en-US" dirty="0"/>
              </a:p>
            </p:txBody>
          </p:sp>
        </mc:Choice>
        <mc:Fallback xmlns="">
          <p:sp>
            <p:nvSpPr>
              <p:cNvPr id="13" name="矩形 12">
                <a:extLst>
                  <a:ext uri="{FF2B5EF4-FFF2-40B4-BE49-F238E27FC236}">
                    <a16:creationId xmlns:a16="http://schemas.microsoft.com/office/drawing/2014/main" id="{0B14FE79-95A5-4BED-B357-6E374F9DB378}"/>
                  </a:ext>
                </a:extLst>
              </p:cNvPr>
              <p:cNvSpPr>
                <a:spLocks noRot="1" noChangeAspect="1" noMove="1" noResize="1" noEditPoints="1" noAdjustHandles="1" noChangeArrowheads="1" noChangeShapeType="1" noTextEdit="1"/>
              </p:cNvSpPr>
              <p:nvPr/>
            </p:nvSpPr>
            <p:spPr>
              <a:xfrm>
                <a:off x="6440097" y="2562413"/>
                <a:ext cx="1834092" cy="374270"/>
              </a:xfrm>
              <a:prstGeom prst="rect">
                <a:avLst/>
              </a:prstGeom>
              <a:blipFill>
                <a:blip r:embed="rId1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873BAFCB-9ED6-4712-9182-C56215C5C3F3}"/>
                  </a:ext>
                </a:extLst>
              </p:cNvPr>
              <p:cNvSpPr/>
              <p:nvPr/>
            </p:nvSpPr>
            <p:spPr>
              <a:xfrm>
                <a:off x="6440096" y="2931745"/>
                <a:ext cx="1670586" cy="3742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TW" b="0" i="0" dirty="0" smtClean="0">
                          <a:latin typeface="Cambria Math" panose="02040503050406030204" pitchFamily="18" charset="0"/>
                        </a:rPr>
                        <m:t>λ</m:t>
                      </m:r>
                      <m:r>
                        <a:rPr lang="en-US" altLang="zh-TW" b="0" i="0" dirty="0" smtClean="0">
                          <a:latin typeface="Cambria Math" panose="02040503050406030204" pitchFamily="18" charset="0"/>
                        </a:rPr>
                        <m:t>&gt;0,</m:t>
                      </m:r>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ν</m:t>
                          </m:r>
                        </m:e>
                        <m:sup>
                          <m:r>
                            <m:rPr>
                              <m:sty m:val="p"/>
                            </m:rPr>
                            <a:rPr lang="en-US" altLang="zh-TW" i="0">
                              <a:latin typeface="Cambria Math" panose="02040503050406030204" pitchFamily="18" charset="0"/>
                            </a:rPr>
                            <m:t>T</m:t>
                          </m:r>
                        </m:sup>
                      </m:sSup>
                      <m:r>
                        <m:rPr>
                          <m:sty m:val="p"/>
                        </m:rPr>
                        <a:rPr lang="en-US" altLang="zh-TW" i="0">
                          <a:latin typeface="Cambria Math" panose="02040503050406030204" pitchFamily="18" charset="0"/>
                        </a:rPr>
                        <m:t>A</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C</m:t>
                      </m:r>
                    </m:oMath>
                  </m:oMathPara>
                </a14:m>
                <a:endParaRPr lang="zh-TW" altLang="en-US" dirty="0"/>
              </a:p>
            </p:txBody>
          </p:sp>
        </mc:Choice>
        <mc:Fallback xmlns="">
          <p:sp>
            <p:nvSpPr>
              <p:cNvPr id="39" name="矩形 38">
                <a:extLst>
                  <a:ext uri="{FF2B5EF4-FFF2-40B4-BE49-F238E27FC236}">
                    <a16:creationId xmlns:a16="http://schemas.microsoft.com/office/drawing/2014/main" id="{873BAFCB-9ED6-4712-9182-C56215C5C3F3}"/>
                  </a:ext>
                </a:extLst>
              </p:cNvPr>
              <p:cNvSpPr>
                <a:spLocks noRot="1" noChangeAspect="1" noMove="1" noResize="1" noEditPoints="1" noAdjustHandles="1" noChangeArrowheads="1" noChangeShapeType="1" noTextEdit="1"/>
              </p:cNvSpPr>
              <p:nvPr/>
            </p:nvSpPr>
            <p:spPr>
              <a:xfrm>
                <a:off x="6440096" y="2931745"/>
                <a:ext cx="1670586" cy="374270"/>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43D62C64-28DC-41C3-A994-B41358A4188C}"/>
                  </a:ext>
                </a:extLst>
              </p:cNvPr>
              <p:cNvSpPr/>
              <p:nvPr/>
            </p:nvSpPr>
            <p:spPr>
              <a:xfrm>
                <a:off x="836240" y="6142088"/>
                <a:ext cx="2636106" cy="4049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TW" i="0">
                          <a:latin typeface="Cambria Math" panose="02040503050406030204" pitchFamily="18" charset="0"/>
                        </a:rPr>
                        <m:t>=</m:t>
                      </m:r>
                      <m:r>
                        <m:rPr>
                          <m:sty m:val="p"/>
                        </m:rPr>
                        <a:rPr lang="en-US" altLang="zh-TW" i="0">
                          <a:latin typeface="Cambria Math" panose="02040503050406030204" pitchFamily="18" charset="0"/>
                        </a:rPr>
                        <m:t>Π</m:t>
                      </m:r>
                      <m:d>
                        <m:dPr>
                          <m:ctrlPr>
                            <a:rPr lang="en-US" altLang="zh-TW" i="1">
                              <a:latin typeface="Cambria Math" panose="02040503050406030204" pitchFamily="18" charset="0"/>
                            </a:rPr>
                          </m:ctrlPr>
                        </m:dPr>
                        <m:e>
                          <m:r>
                            <m:rPr>
                              <m:sty m:val="p"/>
                            </m:rPr>
                            <a:rPr lang="en-US" altLang="zh-TW" i="0" dirty="0">
                              <a:latin typeface="Cambria Math" panose="02040503050406030204" pitchFamily="18" charset="0"/>
                            </a:rPr>
                            <m:t>C</m:t>
                          </m:r>
                          <m:r>
                            <a:rPr lang="en-US" altLang="zh-TW" i="0">
                              <a:latin typeface="Cambria Math" panose="02040503050406030204" pitchFamily="18" charset="0"/>
                            </a:rPr>
                            <m:t>−</m:t>
                          </m:r>
                          <m:sSup>
                            <m:sSupPr>
                              <m:ctrlPr>
                                <a:rPr lang="en-US" altLang="zh-TW" i="1">
                                  <a:latin typeface="Cambria Math" panose="02040503050406030204" pitchFamily="18" charset="0"/>
                                </a:rPr>
                              </m:ctrlPr>
                            </m:sSupPr>
                            <m:e>
                              <m:r>
                                <m:rPr>
                                  <m:sty m:val="p"/>
                                </m:rPr>
                                <a:rPr lang="en-US" altLang="zh-TW" i="0">
                                  <a:latin typeface="Cambria Math" panose="02040503050406030204" pitchFamily="18" charset="0"/>
                                </a:rPr>
                                <m:t>ν</m:t>
                              </m:r>
                            </m:e>
                            <m:sup>
                              <m:r>
                                <m:rPr>
                                  <m:sty m:val="p"/>
                                </m:rPr>
                                <a:rPr lang="en-US" altLang="zh-TW" i="0">
                                  <a:latin typeface="Cambria Math" panose="02040503050406030204" pitchFamily="18" charset="0"/>
                                </a:rPr>
                                <m:t>T</m:t>
                              </m:r>
                            </m:sup>
                          </m:sSup>
                          <m:r>
                            <m:rPr>
                              <m:sty m:val="p"/>
                            </m:rPr>
                            <a:rPr lang="en-US" altLang="zh-TW" i="0">
                              <a:latin typeface="Cambria Math" panose="02040503050406030204" pitchFamily="18" charset="0"/>
                            </a:rPr>
                            <m:t>A</m:t>
                          </m:r>
                          <m:r>
                            <a:rPr lang="en-US" altLang="zh-TW" i="0">
                              <a:latin typeface="Cambria Math" panose="02040503050406030204" pitchFamily="18" charset="0"/>
                            </a:rPr>
                            <m:t>−</m:t>
                          </m:r>
                          <m:r>
                            <m:rPr>
                              <m:sty m:val="p"/>
                            </m:rPr>
                            <a:rPr lang="en-US" altLang="zh-TW" i="0">
                              <a:latin typeface="Cambria Math" panose="02040503050406030204" pitchFamily="18" charset="0"/>
                            </a:rPr>
                            <m:t>λ</m:t>
                          </m:r>
                        </m:e>
                      </m:d>
                      <m:r>
                        <a:rPr lang="en-US" altLang="zh-TW" i="0">
                          <a:latin typeface="Cambria Math" panose="02040503050406030204" pitchFamily="18" charset="0"/>
                        </a:rPr>
                        <m:t>+</m:t>
                      </m:r>
                      <m:sSup>
                        <m:sSupPr>
                          <m:ctrlPr>
                            <a:rPr lang="en-US" altLang="zh-TW" i="1">
                              <a:solidFill>
                                <a:srgbClr val="FF0000"/>
                              </a:solidFill>
                              <a:latin typeface="Cambria Math" panose="02040503050406030204" pitchFamily="18" charset="0"/>
                            </a:rPr>
                          </m:ctrlPr>
                        </m:sSupPr>
                        <m:e>
                          <m:r>
                            <m:rPr>
                              <m:sty m:val="p"/>
                            </m:rPr>
                            <a:rPr lang="en-US" altLang="zh-TW" i="0">
                              <a:solidFill>
                                <a:srgbClr val="FF0000"/>
                              </a:solidFill>
                              <a:latin typeface="Cambria Math" panose="02040503050406030204" pitchFamily="18" charset="0"/>
                            </a:rPr>
                            <m:t>ν</m:t>
                          </m:r>
                        </m:e>
                        <m:sup>
                          <m:r>
                            <m:rPr>
                              <m:sty m:val="p"/>
                            </m:rPr>
                            <a:rPr lang="en-US" altLang="zh-TW" i="0">
                              <a:solidFill>
                                <a:srgbClr val="FF0000"/>
                              </a:solidFill>
                              <a:latin typeface="Cambria Math" panose="02040503050406030204" pitchFamily="18" charset="0"/>
                            </a:rPr>
                            <m:t>T</m:t>
                          </m:r>
                        </m:sup>
                      </m:sSup>
                      <m:r>
                        <m:rPr>
                          <m:sty m:val="p"/>
                        </m:rPr>
                        <a:rPr lang="en-US" altLang="zh-TW" i="0">
                          <a:solidFill>
                            <a:srgbClr val="FF0000"/>
                          </a:solidFill>
                          <a:latin typeface="Cambria Math" panose="02040503050406030204" pitchFamily="18" charset="0"/>
                        </a:rPr>
                        <m:t>b</m:t>
                      </m:r>
                    </m:oMath>
                  </m:oMathPara>
                </a14:m>
                <a:endParaRPr lang="zh-TW" altLang="en-US" dirty="0"/>
              </a:p>
            </p:txBody>
          </p:sp>
        </mc:Choice>
        <mc:Fallback xmlns="">
          <p:sp>
            <p:nvSpPr>
              <p:cNvPr id="18" name="矩形 17">
                <a:extLst>
                  <a:ext uri="{FF2B5EF4-FFF2-40B4-BE49-F238E27FC236}">
                    <a16:creationId xmlns:a16="http://schemas.microsoft.com/office/drawing/2014/main" id="{43D62C64-28DC-41C3-A994-B41358A4188C}"/>
                  </a:ext>
                </a:extLst>
              </p:cNvPr>
              <p:cNvSpPr>
                <a:spLocks noRot="1" noChangeAspect="1" noMove="1" noResize="1" noEditPoints="1" noAdjustHandles="1" noChangeArrowheads="1" noChangeShapeType="1" noTextEdit="1"/>
              </p:cNvSpPr>
              <p:nvPr/>
            </p:nvSpPr>
            <p:spPr>
              <a:xfrm>
                <a:off x="836240" y="6142088"/>
                <a:ext cx="2636106" cy="404983"/>
              </a:xfrm>
              <a:prstGeom prst="rect">
                <a:avLst/>
              </a:prstGeom>
              <a:blipFill>
                <a:blip r:embed="rId14"/>
                <a:stretch>
                  <a:fillRect/>
                </a:stretch>
              </a:blipFill>
            </p:spPr>
            <p:txBody>
              <a:bodyPr/>
              <a:lstStyle/>
              <a:p>
                <a:r>
                  <a:rPr lang="zh-TW" altLang="en-US">
                    <a:noFill/>
                  </a:rPr>
                  <a:t> </a:t>
                </a:r>
              </a:p>
            </p:txBody>
          </p:sp>
        </mc:Fallback>
      </mc:AlternateContent>
      <p:sp>
        <p:nvSpPr>
          <p:cNvPr id="41" name="矩形 40">
            <a:extLst>
              <a:ext uri="{FF2B5EF4-FFF2-40B4-BE49-F238E27FC236}">
                <a16:creationId xmlns:a16="http://schemas.microsoft.com/office/drawing/2014/main" id="{DFF44345-7ED1-470E-BBA9-336ADA855DB7}"/>
              </a:ext>
            </a:extLst>
          </p:cNvPr>
          <p:cNvSpPr/>
          <p:nvPr/>
        </p:nvSpPr>
        <p:spPr>
          <a:xfrm>
            <a:off x="6238399" y="3523849"/>
            <a:ext cx="5066281" cy="26182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78729275-7EAF-4EEA-9EBA-69EBC12880A1}"/>
                  </a:ext>
                </a:extLst>
              </p:cNvPr>
              <p:cNvSpPr txBox="1"/>
              <p:nvPr/>
            </p:nvSpPr>
            <p:spPr>
              <a:xfrm>
                <a:off x="6481694" y="4012842"/>
                <a:ext cx="3737369" cy="394660"/>
              </a:xfrm>
              <a:prstGeom prst="rect">
                <a:avLst/>
              </a:prstGeom>
              <a:noFill/>
            </p:spPr>
            <p:txBody>
              <a:bodyPr wrap="none" lIns="0" tIns="0" rIns="0" bIns="0" rtlCol="0">
                <a:spAutoFit/>
              </a:bodyPr>
              <a:lstStyle/>
              <a:p>
                <a14:m>
                  <m:oMath xmlns:m="http://schemas.openxmlformats.org/officeDocument/2006/math">
                    <m:r>
                      <m:rPr>
                        <m:nor/>
                      </m:rPr>
                      <a:rPr lang="en-US" altLang="zh-TW" b="0" dirty="0" smtClean="0"/>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r>
                      <a:rPr lang="en-US" altLang="zh-TW" b="0" i="0" smtClean="0">
                        <a:latin typeface="Cambria Math" panose="02040503050406030204" pitchFamily="18" charset="0"/>
                      </a:rPr>
                      <m:t>=</m:t>
                    </m:r>
                    <m:func>
                      <m:funcPr>
                        <m:ctrlPr>
                          <a:rPr lang="en-US" altLang="zh-TW" b="0" i="1" smtClean="0">
                            <a:latin typeface="Cambria Math" panose="02040503050406030204" pitchFamily="18" charset="0"/>
                          </a:rPr>
                        </m:ctrlPr>
                      </m:funcPr>
                      <m:fName>
                        <m:limLow>
                          <m:limLowPr>
                            <m:ctrlPr>
                              <a:rPr lang="en-US" altLang="zh-TW" b="0" i="1" smtClean="0">
                                <a:latin typeface="Cambria Math" panose="02040503050406030204" pitchFamily="18" charset="0"/>
                              </a:rPr>
                            </m:ctrlPr>
                          </m:limLowPr>
                          <m:e>
                            <m:r>
                              <m:rPr>
                                <m:sty m:val="p"/>
                              </m:rPr>
                              <a:rPr lang="en-US" altLang="zh-TW" b="0" i="0" smtClean="0">
                                <a:latin typeface="Cambria Math" panose="02040503050406030204" pitchFamily="18" charset="0"/>
                              </a:rPr>
                              <m:t>inf</m:t>
                            </m:r>
                          </m:e>
                          <m:lim>
                            <m:r>
                              <m:rPr>
                                <m:sty m:val="p"/>
                              </m:rPr>
                              <a:rPr lang="en-US" altLang="zh-TW" b="0" i="0" smtClean="0">
                                <a:latin typeface="Cambria Math" panose="02040503050406030204" pitchFamily="18" charset="0"/>
                              </a:rPr>
                              <m:t>γ</m:t>
                            </m:r>
                            <m:r>
                              <a:rPr lang="en-US" altLang="zh-TW" b="0" i="0" smtClean="0">
                                <a:latin typeface="Cambria Math" panose="02040503050406030204" pitchFamily="18" charset="0"/>
                              </a:rPr>
                              <m:t>∈</m:t>
                            </m:r>
                            <m:r>
                              <m:rPr>
                                <m:sty m:val="p"/>
                              </m:rPr>
                              <a:rPr lang="el-GR" altLang="zh-TW" b="0" i="0" smtClean="0">
                                <a:latin typeface="Cambria Math" panose="02040503050406030204" pitchFamily="18" charset="0"/>
                                <a:ea typeface="Cambria Math" panose="02040503050406030204" pitchFamily="18" charset="0"/>
                              </a:rPr>
                              <m:t>Π</m:t>
                            </m:r>
                            <m:d>
                              <m:dPr>
                                <m:ctrlPr>
                                  <a:rPr lang="en-US" altLang="zh-TW" b="0" i="1" smtClean="0">
                                    <a:latin typeface="Cambria Math" panose="02040503050406030204" pitchFamily="18" charset="0"/>
                                    <a:ea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lim>
                        </m:limLow>
                      </m:fName>
                      <m:e>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y</m:t>
                                </m:r>
                              </m:e>
                            </m:d>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γ</m:t>
                            </m:r>
                          </m:sub>
                        </m:sSub>
                        <m:d>
                          <m:dPr>
                            <m:begChr m:val="["/>
                            <m:endChr m:val="]"/>
                            <m:ctrlPr>
                              <a:rPr lang="en-US" altLang="zh-TW" b="0" i="1" smtClean="0">
                                <a:latin typeface="Cambria Math" panose="02040503050406030204" pitchFamily="18" charset="0"/>
                              </a:rPr>
                            </m:ctrlPr>
                          </m:dPr>
                          <m:e>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r>
                                  <m:rPr>
                                    <m:sty m:val="p"/>
                                  </m:rPr>
                                  <a:rPr lang="en-US" altLang="zh-TW" b="0" i="0" smtClean="0">
                                    <a:latin typeface="Cambria Math" panose="02040503050406030204" pitchFamily="18" charset="0"/>
                                  </a:rPr>
                                  <m:t>y</m:t>
                                </m:r>
                              </m:e>
                            </m:d>
                          </m:e>
                        </m:d>
                      </m:e>
                    </m:func>
                  </m:oMath>
                </a14:m>
                <a:r>
                  <a:rPr lang="en-US" altLang="zh-TW" b="0" dirty="0"/>
                  <a:t> </a:t>
                </a:r>
              </a:p>
            </p:txBody>
          </p:sp>
        </mc:Choice>
        <mc:Fallback xmlns="">
          <p:sp>
            <p:nvSpPr>
              <p:cNvPr id="42" name="文字方塊 41">
                <a:extLst>
                  <a:ext uri="{FF2B5EF4-FFF2-40B4-BE49-F238E27FC236}">
                    <a16:creationId xmlns:a16="http://schemas.microsoft.com/office/drawing/2014/main" id="{78729275-7EAF-4EEA-9EBA-69EBC12880A1}"/>
                  </a:ext>
                </a:extLst>
              </p:cNvPr>
              <p:cNvSpPr txBox="1">
                <a:spLocks noRot="1" noChangeAspect="1" noMove="1" noResize="1" noEditPoints="1" noAdjustHandles="1" noChangeArrowheads="1" noChangeShapeType="1" noTextEdit="1"/>
              </p:cNvSpPr>
              <p:nvPr/>
            </p:nvSpPr>
            <p:spPr>
              <a:xfrm>
                <a:off x="6481694" y="4012842"/>
                <a:ext cx="3737369" cy="394660"/>
              </a:xfrm>
              <a:prstGeom prst="rect">
                <a:avLst/>
              </a:prstGeom>
              <a:blipFill>
                <a:blip r:embed="rId15"/>
                <a:stretch>
                  <a:fillRect l="-2121" b="-1692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8CC3A738-E54C-4E7D-8AFB-85BF50654CFF}"/>
                  </a:ext>
                </a:extLst>
              </p:cNvPr>
              <p:cNvSpPr txBox="1"/>
              <p:nvPr/>
            </p:nvSpPr>
            <p:spPr>
              <a:xfrm>
                <a:off x="6481694" y="4844611"/>
                <a:ext cx="4413831" cy="409536"/>
              </a:xfrm>
              <a:prstGeom prst="rect">
                <a:avLst/>
              </a:prstGeom>
              <a:noFill/>
            </p:spPr>
            <p:txBody>
              <a:bodyPr wrap="square" lIns="0" tIns="0" rIns="0" bIns="0" rtlCol="0">
                <a:spAutoFit/>
              </a:bodyPr>
              <a:lstStyle/>
              <a:p>
                <a14:m>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r>
                          <a:rPr lang="en-US" altLang="zh-TW" b="0" i="0" smtClean="0">
                            <a:latin typeface="Cambria Math" panose="02040503050406030204" pitchFamily="18" charset="0"/>
                          </a:rPr>
                          <m:t>=</m:t>
                        </m:r>
                        <m:limLow>
                          <m:limLowPr>
                            <m:ctrlPr>
                              <a:rPr lang="en-US" altLang="zh-TW" i="1" dirty="0">
                                <a:latin typeface="Cambria Math" panose="02040503050406030204" pitchFamily="18" charset="0"/>
                              </a:rPr>
                            </m:ctrlPr>
                          </m:limLowPr>
                          <m:e>
                            <m:r>
                              <m:rPr>
                                <m:sty m:val="p"/>
                              </m:rPr>
                              <a:rPr lang="en-US" altLang="zh-TW" b="0" i="0" dirty="0" smtClean="0">
                                <a:latin typeface="Cambria Math" panose="02040503050406030204" pitchFamily="18" charset="0"/>
                              </a:rPr>
                              <m:t>sup</m:t>
                            </m:r>
                          </m:e>
                          <m:lim>
                            <m:r>
                              <m:rPr>
                                <m:sty m:val="p"/>
                              </m:rPr>
                              <a:rPr lang="en-US" altLang="zh-TW" b="0" i="0" dirty="0" smtClean="0">
                                <a:latin typeface="Cambria Math" panose="02040503050406030204" pitchFamily="18" charset="0"/>
                              </a:rPr>
                              <m:t>f</m:t>
                            </m:r>
                          </m:lim>
                        </m:limLow>
                      </m:fName>
                      <m:e>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i="0">
                                    <a:latin typeface="Cambria Math" panose="02040503050406030204" pitchFamily="18" charset="0"/>
                                  </a:rPr>
                                  <m:t>1</m:t>
                                </m:r>
                              </m:sub>
                            </m:sSub>
                            <m:r>
                              <a:rPr lang="en-US" altLang="zh-TW" i="0">
                                <a:latin typeface="Cambria Math" panose="02040503050406030204" pitchFamily="18" charset="0"/>
                              </a:rPr>
                              <m:t>,</m:t>
                            </m:r>
                          </m:sub>
                        </m:sSub>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f</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e>
                        </m:d>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r>
                              <m:rPr>
                                <m:sty m:val="p"/>
                              </m:rPr>
                              <a:rPr lang="en-US" altLang="zh-TW" b="0" i="0" smtClean="0">
                                <a:latin typeface="Cambria Math" panose="02040503050406030204" pitchFamily="18" charset="0"/>
                              </a:rPr>
                              <m:t>y</m:t>
                            </m:r>
                            <m:r>
                              <a:rPr lang="en-US" altLang="zh-TW" b="0" i="0"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i="0">
                                    <a:latin typeface="Cambria Math" panose="02040503050406030204" pitchFamily="18" charset="0"/>
                                  </a:rPr>
                                  <m:t>2</m:t>
                                </m:r>
                              </m:sub>
                            </m:sSub>
                          </m:sub>
                        </m:sSub>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f</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d>
                          </m:e>
                        </m:d>
                      </m:e>
                    </m:func>
                  </m:oMath>
                </a14:m>
                <a:r>
                  <a:rPr lang="zh-TW" altLang="en-US" dirty="0"/>
                  <a:t> </a:t>
                </a:r>
              </a:p>
            </p:txBody>
          </p:sp>
        </mc:Choice>
        <mc:Fallback xmlns="">
          <p:sp>
            <p:nvSpPr>
              <p:cNvPr id="43" name="文字方塊 42">
                <a:extLst>
                  <a:ext uri="{FF2B5EF4-FFF2-40B4-BE49-F238E27FC236}">
                    <a16:creationId xmlns:a16="http://schemas.microsoft.com/office/drawing/2014/main" id="{8CC3A738-E54C-4E7D-8AFB-85BF50654CFF}"/>
                  </a:ext>
                </a:extLst>
              </p:cNvPr>
              <p:cNvSpPr txBox="1">
                <a:spLocks noRot="1" noChangeAspect="1" noMove="1" noResize="1" noEditPoints="1" noAdjustHandles="1" noChangeArrowheads="1" noChangeShapeType="1" noTextEdit="1"/>
              </p:cNvSpPr>
              <p:nvPr/>
            </p:nvSpPr>
            <p:spPr>
              <a:xfrm>
                <a:off x="6481694" y="4844611"/>
                <a:ext cx="4413831" cy="409536"/>
              </a:xfrm>
              <a:prstGeom prst="rect">
                <a:avLst/>
              </a:prstGeom>
              <a:blipFill>
                <a:blip r:embed="rId16"/>
                <a:stretch>
                  <a:fillRect l="-1796" b="-14925"/>
                </a:stretch>
              </a:blipFill>
            </p:spPr>
            <p:txBody>
              <a:bodyPr/>
              <a:lstStyle/>
              <a:p>
                <a:r>
                  <a:rPr lang="zh-TW" altLang="en-US">
                    <a:noFill/>
                  </a:rPr>
                  <a:t> </a:t>
                </a:r>
              </a:p>
            </p:txBody>
          </p:sp>
        </mc:Fallback>
      </mc:AlternateContent>
      <p:sp>
        <p:nvSpPr>
          <p:cNvPr id="44" name="文字方塊 43">
            <a:extLst>
              <a:ext uri="{FF2B5EF4-FFF2-40B4-BE49-F238E27FC236}">
                <a16:creationId xmlns:a16="http://schemas.microsoft.com/office/drawing/2014/main" id="{A3FB94F6-B6D7-4240-ACA4-A94D83B3A233}"/>
              </a:ext>
            </a:extLst>
          </p:cNvPr>
          <p:cNvSpPr txBox="1"/>
          <p:nvPr/>
        </p:nvSpPr>
        <p:spPr>
          <a:xfrm>
            <a:off x="6405504" y="3600058"/>
            <a:ext cx="1351588" cy="369332"/>
          </a:xfrm>
          <a:prstGeom prst="rect">
            <a:avLst/>
          </a:prstGeom>
          <a:noFill/>
        </p:spPr>
        <p:txBody>
          <a:bodyPr wrap="none" rtlCol="0">
            <a:spAutoFit/>
          </a:bodyPr>
          <a:lstStyle/>
          <a:p>
            <a:r>
              <a:rPr lang="en-US" altLang="zh-TW" dirty="0"/>
              <a:t>Primal form:</a:t>
            </a:r>
            <a:endParaRPr lang="en-US" altLang="zh-TW" b="0" dirty="0"/>
          </a:p>
        </p:txBody>
      </p:sp>
      <p:sp>
        <p:nvSpPr>
          <p:cNvPr id="45" name="文字方塊 44">
            <a:extLst>
              <a:ext uri="{FF2B5EF4-FFF2-40B4-BE49-F238E27FC236}">
                <a16:creationId xmlns:a16="http://schemas.microsoft.com/office/drawing/2014/main" id="{0842A56C-302E-4B28-967D-7B4454307240}"/>
              </a:ext>
            </a:extLst>
          </p:cNvPr>
          <p:cNvSpPr txBox="1"/>
          <p:nvPr/>
        </p:nvSpPr>
        <p:spPr>
          <a:xfrm>
            <a:off x="6405504" y="4412455"/>
            <a:ext cx="1180067" cy="369332"/>
          </a:xfrm>
          <a:prstGeom prst="rect">
            <a:avLst/>
          </a:prstGeom>
          <a:noFill/>
        </p:spPr>
        <p:txBody>
          <a:bodyPr wrap="none" rtlCol="0">
            <a:spAutoFit/>
          </a:bodyPr>
          <a:lstStyle/>
          <a:p>
            <a:r>
              <a:rPr lang="en-US" altLang="zh-TW" dirty="0"/>
              <a:t>Dual form:</a:t>
            </a:r>
            <a:endParaRPr lang="en-US" altLang="zh-TW" b="0" dirty="0"/>
          </a:p>
        </p:txBody>
      </p:sp>
      <p:sp>
        <p:nvSpPr>
          <p:cNvPr id="46" name="文字方塊 45">
            <a:extLst>
              <a:ext uri="{FF2B5EF4-FFF2-40B4-BE49-F238E27FC236}">
                <a16:creationId xmlns:a16="http://schemas.microsoft.com/office/drawing/2014/main" id="{0089C7E6-4DC5-43FA-B8A3-01749B22EF35}"/>
              </a:ext>
            </a:extLst>
          </p:cNvPr>
          <p:cNvSpPr txBox="1"/>
          <p:nvPr/>
        </p:nvSpPr>
        <p:spPr>
          <a:xfrm>
            <a:off x="6405504" y="5204702"/>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47" name="文字方塊 46">
                <a:extLst>
                  <a:ext uri="{FF2B5EF4-FFF2-40B4-BE49-F238E27FC236}">
                    <a16:creationId xmlns:a16="http://schemas.microsoft.com/office/drawing/2014/main" id="{6C3814F7-F956-4280-958A-B901C841D20B}"/>
                  </a:ext>
                </a:extLst>
              </p:cNvPr>
              <p:cNvSpPr txBox="1"/>
              <p:nvPr/>
            </p:nvSpPr>
            <p:spPr>
              <a:xfrm>
                <a:off x="6481695" y="5623479"/>
                <a:ext cx="1628988" cy="446532"/>
              </a:xfrm>
              <a:prstGeom prst="rect">
                <a:avLst/>
              </a:prstGeom>
              <a:noFill/>
            </p:spPr>
            <p:txBody>
              <a:bodyPr wrap="square" lIns="0" tIns="0" rIns="0" bIns="0" rtlCol="0">
                <a:spAutoFit/>
              </a:bodyPr>
              <a:lstStyle/>
              <a:p>
                <a14:m>
                  <m:oMath xmlns:m="http://schemas.openxmlformats.org/officeDocument/2006/math">
                    <m:f>
                      <m:fPr>
                        <m:ctrlPr>
                          <a:rPr lang="en-US" altLang="zh-TW" b="0" i="1" smtClean="0">
                            <a:latin typeface="Cambria Math" panose="02040503050406030204" pitchFamily="18" charset="0"/>
                          </a:rPr>
                        </m:ctrlPr>
                      </m:fPr>
                      <m:num>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𝑥</m:t>
                                </m:r>
                              </m:e>
                            </m:d>
                            <m:r>
                              <a:rPr lang="en-US" altLang="zh-TW" i="1">
                                <a:latin typeface="Cambria Math" panose="02040503050406030204" pitchFamily="18" charset="0"/>
                              </a:rPr>
                              <m:t>−</m:t>
                            </m:r>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𝑦</m:t>
                                </m:r>
                              </m:e>
                            </m:d>
                          </m:e>
                        </m:d>
                      </m:num>
                      <m:den>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𝑦</m:t>
                        </m:r>
                        <m:r>
                          <a:rPr lang="en-US" altLang="zh-TW" b="0" i="1" smtClean="0">
                            <a:latin typeface="Cambria Math" panose="02040503050406030204" pitchFamily="18" charset="0"/>
                          </a:rPr>
                          <m:t>|</m:t>
                        </m:r>
                      </m:den>
                    </m:f>
                    <m:r>
                      <a:rPr lang="en-US" altLang="zh-TW" b="0" i="1" smtClean="0">
                        <a:latin typeface="Cambria Math" panose="02040503050406030204" pitchFamily="18" charset="0"/>
                      </a:rPr>
                      <m:t>≤1</m:t>
                    </m:r>
                  </m:oMath>
                </a14:m>
                <a:r>
                  <a:rPr lang="zh-TW" altLang="en-US" dirty="0"/>
                  <a:t> </a:t>
                </a:r>
              </a:p>
            </p:txBody>
          </p:sp>
        </mc:Choice>
        <mc:Fallback xmlns="">
          <p:sp>
            <p:nvSpPr>
              <p:cNvPr id="47" name="文字方塊 46">
                <a:extLst>
                  <a:ext uri="{FF2B5EF4-FFF2-40B4-BE49-F238E27FC236}">
                    <a16:creationId xmlns:a16="http://schemas.microsoft.com/office/drawing/2014/main" id="{6C3814F7-F956-4280-958A-B901C841D20B}"/>
                  </a:ext>
                </a:extLst>
              </p:cNvPr>
              <p:cNvSpPr txBox="1">
                <a:spLocks noRot="1" noChangeAspect="1" noMove="1" noResize="1" noEditPoints="1" noAdjustHandles="1" noChangeArrowheads="1" noChangeShapeType="1" noTextEdit="1"/>
              </p:cNvSpPr>
              <p:nvPr/>
            </p:nvSpPr>
            <p:spPr>
              <a:xfrm>
                <a:off x="6481695" y="5623479"/>
                <a:ext cx="1628988" cy="446532"/>
              </a:xfrm>
              <a:prstGeom prst="rect">
                <a:avLst/>
              </a:prstGeom>
              <a:blipFill>
                <a:blip r:embed="rId17"/>
                <a:stretch>
                  <a:fillRect l="-1498" b="-175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文字方塊 47">
                <a:extLst>
                  <a:ext uri="{FF2B5EF4-FFF2-40B4-BE49-F238E27FC236}">
                    <a16:creationId xmlns:a16="http://schemas.microsoft.com/office/drawing/2014/main" id="{BD771F8D-B839-4E29-A15B-E493142A4ABE}"/>
                  </a:ext>
                </a:extLst>
              </p:cNvPr>
              <p:cNvSpPr txBox="1"/>
              <p:nvPr/>
            </p:nvSpPr>
            <p:spPr>
              <a:xfrm>
                <a:off x="7973268" y="5218758"/>
                <a:ext cx="3899144" cy="923330"/>
              </a:xfrm>
              <a:prstGeom prst="rect">
                <a:avLst/>
              </a:prstGeom>
              <a:noFill/>
              <a:ln>
                <a:solidFill>
                  <a:srgbClr val="FF0000"/>
                </a:solidFill>
              </a:ln>
            </p:spPr>
            <p:txBody>
              <a:bodyPr wrap="square" rtlCol="0">
                <a:spAutoFit/>
              </a:bodyPr>
              <a:lstStyle/>
              <a:p>
                <a:r>
                  <a:rPr lang="en-US" altLang="zh-TW" dirty="0">
                    <a:solidFill>
                      <a:srgbClr val="FF0000"/>
                    </a:solidFill>
                  </a:rPr>
                  <a:t>It take </a:t>
                </a:r>
                <a14:m>
                  <m:oMath xmlns:m="http://schemas.openxmlformats.org/officeDocument/2006/math">
                    <m:r>
                      <a:rPr lang="en-US" altLang="zh-TW" b="0" i="1" smtClean="0">
                        <a:solidFill>
                          <a:srgbClr val="FF0000"/>
                        </a:solidFill>
                        <a:latin typeface="Cambria Math" panose="02040503050406030204" pitchFamily="18" charset="0"/>
                      </a:rPr>
                      <m:t>𝑂</m:t>
                    </m:r>
                    <m:d>
                      <m:dPr>
                        <m:ctrlPr>
                          <a:rPr lang="en-US" altLang="zh-TW" b="0" i="1" smtClean="0">
                            <a:solidFill>
                              <a:srgbClr val="FF0000"/>
                            </a:solidFill>
                            <a:latin typeface="Cambria Math" panose="02040503050406030204" pitchFamily="18" charset="0"/>
                          </a:rPr>
                        </m:ctrlPr>
                      </m:dPr>
                      <m:e>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𝑁</m:t>
                            </m:r>
                          </m:e>
                          <m:sup>
                            <m:r>
                              <a:rPr lang="en-US" altLang="zh-TW" b="0" i="1" smtClean="0">
                                <a:solidFill>
                                  <a:srgbClr val="FF0000"/>
                                </a:solidFill>
                                <a:latin typeface="Cambria Math" panose="02040503050406030204" pitchFamily="18" charset="0"/>
                              </a:rPr>
                              <m:t>3</m:t>
                            </m:r>
                          </m:sup>
                        </m:sSup>
                        <m:func>
                          <m:funcPr>
                            <m:ctrlPr>
                              <a:rPr lang="en-US" altLang="zh-TW" b="0" i="1" smtClean="0">
                                <a:solidFill>
                                  <a:srgbClr val="FF0000"/>
                                </a:solidFill>
                                <a:latin typeface="Cambria Math" panose="02040503050406030204" pitchFamily="18" charset="0"/>
                              </a:rPr>
                            </m:ctrlPr>
                          </m:funcPr>
                          <m:fName>
                            <m:r>
                              <m:rPr>
                                <m:sty m:val="p"/>
                              </m:rPr>
                              <a:rPr lang="en-US" altLang="zh-TW" b="0" i="0" smtClean="0">
                                <a:solidFill>
                                  <a:srgbClr val="FF0000"/>
                                </a:solidFill>
                                <a:latin typeface="Cambria Math" panose="02040503050406030204" pitchFamily="18" charset="0"/>
                              </a:rPr>
                              <m:t>log</m:t>
                            </m:r>
                          </m:fName>
                          <m:e>
                            <m:r>
                              <a:rPr lang="en-US" altLang="zh-TW" b="0" i="1" smtClean="0">
                                <a:solidFill>
                                  <a:srgbClr val="FF0000"/>
                                </a:solidFill>
                                <a:latin typeface="Cambria Math" panose="02040503050406030204" pitchFamily="18" charset="0"/>
                              </a:rPr>
                              <m:t>𝑁</m:t>
                            </m:r>
                          </m:e>
                        </m:func>
                      </m:e>
                    </m:d>
                  </m:oMath>
                </a14:m>
                <a:r>
                  <a:rPr lang="zh-TW" altLang="en-US" dirty="0">
                    <a:solidFill>
                      <a:srgbClr val="FF0000"/>
                    </a:solidFill>
                  </a:rPr>
                  <a:t> </a:t>
                </a:r>
                <a:r>
                  <a:rPr lang="en-US" altLang="zh-TW" dirty="0">
                    <a:solidFill>
                      <a:srgbClr val="FF0000"/>
                    </a:solidFill>
                  </a:rPr>
                  <a:t>time to solve this!!!</a:t>
                </a:r>
              </a:p>
              <a:p>
                <a:r>
                  <a:rPr lang="en-US" altLang="zh-TW" dirty="0">
                    <a:solidFill>
                      <a:srgbClr val="FF0000"/>
                    </a:solidFill>
                  </a:rPr>
                  <a:t>About 5 sec for each image pair in the </a:t>
                </a:r>
              </a:p>
              <a:p>
                <a:r>
                  <a:rPr lang="en-US" altLang="zh-TW" dirty="0">
                    <a:solidFill>
                      <a:srgbClr val="FF0000"/>
                    </a:solidFill>
                  </a:rPr>
                  <a:t>The author’s experiment.</a:t>
                </a:r>
                <a:endParaRPr lang="zh-TW" altLang="en-US" dirty="0">
                  <a:solidFill>
                    <a:srgbClr val="FF0000"/>
                  </a:solidFill>
                </a:endParaRPr>
              </a:p>
            </p:txBody>
          </p:sp>
        </mc:Choice>
        <mc:Fallback xmlns="">
          <p:sp>
            <p:nvSpPr>
              <p:cNvPr id="48" name="文字方塊 47">
                <a:extLst>
                  <a:ext uri="{FF2B5EF4-FFF2-40B4-BE49-F238E27FC236}">
                    <a16:creationId xmlns:a16="http://schemas.microsoft.com/office/drawing/2014/main" id="{BD771F8D-B839-4E29-A15B-E493142A4ABE}"/>
                  </a:ext>
                </a:extLst>
              </p:cNvPr>
              <p:cNvSpPr txBox="1">
                <a:spLocks noRot="1" noChangeAspect="1" noMove="1" noResize="1" noEditPoints="1" noAdjustHandles="1" noChangeArrowheads="1" noChangeShapeType="1" noTextEdit="1"/>
              </p:cNvSpPr>
              <p:nvPr/>
            </p:nvSpPr>
            <p:spPr>
              <a:xfrm>
                <a:off x="7973268" y="5218758"/>
                <a:ext cx="3899144" cy="923330"/>
              </a:xfrm>
              <a:prstGeom prst="rect">
                <a:avLst/>
              </a:prstGeom>
              <a:blipFill>
                <a:blip r:embed="rId18"/>
                <a:stretch>
                  <a:fillRect l="-1246" t="-2597" r="-156" b="-8442"/>
                </a:stretch>
              </a:blipFill>
              <a:ln>
                <a:solidFill>
                  <a:srgbClr val="FF0000"/>
                </a:solidFill>
              </a:ln>
            </p:spPr>
            <p:txBody>
              <a:bodyPr/>
              <a:lstStyle/>
              <a:p>
                <a:r>
                  <a:rPr lang="zh-TW" altLang="en-US">
                    <a:noFill/>
                  </a:rPr>
                  <a:t> </a:t>
                </a:r>
              </a:p>
            </p:txBody>
          </p:sp>
        </mc:Fallback>
      </mc:AlternateContent>
    </p:spTree>
    <p:extLst>
      <p:ext uri="{BB962C8B-B14F-4D97-AF65-F5344CB8AC3E}">
        <p14:creationId xmlns:p14="http://schemas.microsoft.com/office/powerpoint/2010/main" val="3953702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fade">
                                      <p:cBhvr>
                                        <p:cTn id="13" dur="500"/>
                                        <p:tgtEl>
                                          <p:spTgt spid="2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fade">
                                      <p:cBhvr>
                                        <p:cTn id="37" dur="500"/>
                                        <p:tgtEl>
                                          <p:spTgt spid="4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fade">
                                      <p:cBhvr>
                                        <p:cTn id="40" dur="500"/>
                                        <p:tgtEl>
                                          <p:spTgt spid="4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fad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7" grpId="0"/>
      <p:bldP spid="38" grpId="0"/>
      <p:bldP spid="13" grpId="0"/>
      <p:bldP spid="39" grpId="0"/>
      <p:bldP spid="41" grpId="0" animBg="1"/>
      <p:bldP spid="42" grpId="0"/>
      <p:bldP spid="43" grpId="0"/>
      <p:bldP spid="44" grpId="0"/>
      <p:bldP spid="45" grpId="0"/>
      <p:bldP spid="46" grpId="0"/>
      <p:bldP spid="47" grpId="0"/>
      <p:bldP spid="4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FCEB19-0B6C-464B-968F-FF7A4F087240}"/>
              </a:ext>
            </a:extLst>
          </p:cNvPr>
          <p:cNvSpPr>
            <a:spLocks noGrp="1"/>
          </p:cNvSpPr>
          <p:nvPr>
            <p:ph type="title"/>
          </p:nvPr>
        </p:nvSpPr>
        <p:spPr/>
        <p:txBody>
          <a:bodyPr/>
          <a:lstStyle/>
          <a:p>
            <a:r>
              <a:rPr lang="en-US" altLang="zh-TW" dirty="0"/>
              <a:t>Computing Wasserstein distance: </a:t>
            </a:r>
            <a:br>
              <a:rPr lang="en-US" altLang="zh-TW" dirty="0"/>
            </a:br>
            <a:r>
              <a:rPr lang="en-US" altLang="zh-TW" dirty="0"/>
              <a:t>Neural network approach</a:t>
            </a:r>
            <a:endParaRPr lang="zh-TW" altLang="en-US" dirty="0"/>
          </a:p>
        </p:txBody>
      </p:sp>
      <p:sp>
        <p:nvSpPr>
          <p:cNvPr id="4" name="矩形 3">
            <a:extLst>
              <a:ext uri="{FF2B5EF4-FFF2-40B4-BE49-F238E27FC236}">
                <a16:creationId xmlns:a16="http://schemas.microsoft.com/office/drawing/2014/main" id="{322FA6BD-BEBF-4A00-AC02-7CA5CFDB76D9}"/>
              </a:ext>
            </a:extLst>
          </p:cNvPr>
          <p:cNvSpPr/>
          <p:nvPr/>
        </p:nvSpPr>
        <p:spPr>
          <a:xfrm>
            <a:off x="838200" y="1969825"/>
            <a:ext cx="4532271" cy="12353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71737136-B0F2-4E71-B10B-985565739D42}"/>
                  </a:ext>
                </a:extLst>
              </p:cNvPr>
              <p:cNvSpPr txBox="1"/>
              <p:nvPr/>
            </p:nvSpPr>
            <p:spPr>
              <a:xfrm>
                <a:off x="1081495" y="2051899"/>
                <a:ext cx="4413831" cy="409536"/>
              </a:xfrm>
              <a:prstGeom prst="rect">
                <a:avLst/>
              </a:prstGeom>
              <a:noFill/>
            </p:spPr>
            <p:txBody>
              <a:bodyPr wrap="square" lIns="0" tIns="0" rIns="0" bIns="0" rtlCol="0">
                <a:spAutoFit/>
              </a:bodyPr>
              <a:lstStyle/>
              <a:p>
                <a14:m>
                  <m:oMath xmlns:m="http://schemas.openxmlformats.org/officeDocument/2006/math">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W</m:t>
                        </m:r>
                        <m:d>
                          <m:dPr>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1</m:t>
                                </m:r>
                              </m:sub>
                            </m:sSub>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m:rPr>
                                    <m:sty m:val="p"/>
                                  </m:rPr>
                                  <a:rPr lang="en-US" altLang="zh-TW" b="0" i="0" smtClean="0">
                                    <a:latin typeface="Cambria Math" panose="02040503050406030204" pitchFamily="18" charset="0"/>
                                  </a:rPr>
                                  <m:t>P</m:t>
                                </m:r>
                              </m:e>
                              <m:sub>
                                <m:r>
                                  <a:rPr lang="en-US" altLang="zh-TW" b="0" i="0" smtClean="0">
                                    <a:latin typeface="Cambria Math" panose="02040503050406030204" pitchFamily="18" charset="0"/>
                                  </a:rPr>
                                  <m:t>2</m:t>
                                </m:r>
                              </m:sub>
                            </m:sSub>
                          </m:e>
                        </m:d>
                        <m:r>
                          <a:rPr lang="en-US" altLang="zh-TW" b="0" i="0" smtClean="0">
                            <a:latin typeface="Cambria Math" panose="02040503050406030204" pitchFamily="18" charset="0"/>
                          </a:rPr>
                          <m:t>=</m:t>
                        </m:r>
                        <m:limLow>
                          <m:limLowPr>
                            <m:ctrlPr>
                              <a:rPr lang="en-US" altLang="zh-TW" i="1" dirty="0">
                                <a:latin typeface="Cambria Math" panose="02040503050406030204" pitchFamily="18" charset="0"/>
                              </a:rPr>
                            </m:ctrlPr>
                          </m:limLowPr>
                          <m:e>
                            <m:r>
                              <m:rPr>
                                <m:sty m:val="p"/>
                              </m:rPr>
                              <a:rPr lang="en-US" altLang="zh-TW" b="0" i="0" dirty="0" smtClean="0">
                                <a:latin typeface="Cambria Math" panose="02040503050406030204" pitchFamily="18" charset="0"/>
                              </a:rPr>
                              <m:t>sup</m:t>
                            </m:r>
                          </m:e>
                          <m:lim>
                            <m:r>
                              <m:rPr>
                                <m:sty m:val="p"/>
                              </m:rPr>
                              <a:rPr lang="en-US" altLang="zh-TW" b="0" i="0" dirty="0" smtClean="0">
                                <a:latin typeface="Cambria Math" panose="02040503050406030204" pitchFamily="18" charset="0"/>
                              </a:rPr>
                              <m:t>f</m:t>
                            </m:r>
                          </m:lim>
                        </m:limLow>
                      </m:fName>
                      <m:e>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r>
                              <m:rPr>
                                <m:sty m:val="p"/>
                              </m:rPr>
                              <a:rPr lang="en-US" altLang="zh-TW" b="0" i="0" smtClean="0">
                                <a:latin typeface="Cambria Math" panose="02040503050406030204" pitchFamily="18" charset="0"/>
                              </a:rPr>
                              <m:t>x</m:t>
                            </m:r>
                            <m:r>
                              <a:rPr lang="en-US" altLang="zh-TW" b="0" i="0"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i="0">
                                    <a:latin typeface="Cambria Math" panose="02040503050406030204" pitchFamily="18" charset="0"/>
                                  </a:rPr>
                                  <m:t>1</m:t>
                                </m:r>
                              </m:sub>
                            </m:sSub>
                            <m:r>
                              <a:rPr lang="en-US" altLang="zh-TW" i="0">
                                <a:latin typeface="Cambria Math" panose="02040503050406030204" pitchFamily="18" charset="0"/>
                              </a:rPr>
                              <m:t>,</m:t>
                            </m:r>
                          </m:sub>
                        </m:sSub>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f</m:t>
                            </m:r>
                            <m:d>
                              <m:dPr>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x</m:t>
                                </m:r>
                              </m:e>
                            </m:d>
                          </m:e>
                        </m:d>
                        <m:r>
                          <a:rPr lang="en-US" altLang="zh-TW" b="0" i="0" smtClean="0">
                            <a:latin typeface="Cambria Math" panose="02040503050406030204" pitchFamily="18" charset="0"/>
                          </a:rPr>
                          <m:t>−</m:t>
                        </m:r>
                        <m:sSub>
                          <m:sSubPr>
                            <m:ctrlPr>
                              <a:rPr lang="en-US" altLang="zh-TW" b="0" i="1" smtClean="0">
                                <a:latin typeface="Cambria Math" panose="02040503050406030204" pitchFamily="18" charset="0"/>
                              </a:rPr>
                            </m:ctrlPr>
                          </m:sSubPr>
                          <m:e>
                            <m:r>
                              <a:rPr lang="en-US" altLang="zh-TW" b="0" i="0" smtClean="0">
                                <a:latin typeface="Cambria Math" panose="02040503050406030204" pitchFamily="18" charset="0"/>
                              </a:rPr>
                              <m:t>𝔼</m:t>
                            </m:r>
                          </m:e>
                          <m:sub>
                            <m:r>
                              <m:rPr>
                                <m:sty m:val="p"/>
                              </m:rPr>
                              <a:rPr lang="en-US" altLang="zh-TW" b="0" i="0" smtClean="0">
                                <a:latin typeface="Cambria Math" panose="02040503050406030204" pitchFamily="18" charset="0"/>
                              </a:rPr>
                              <m:t>y</m:t>
                            </m:r>
                            <m:r>
                              <a:rPr lang="en-US" altLang="zh-TW" b="0" i="0" smtClean="0">
                                <a:latin typeface="Cambria Math" panose="02040503050406030204" pitchFamily="18" charset="0"/>
                              </a:rPr>
                              <m:t>∼</m:t>
                            </m:r>
                            <m:sSub>
                              <m:sSubPr>
                                <m:ctrlPr>
                                  <a:rPr lang="en-US" altLang="zh-TW" i="1">
                                    <a:latin typeface="Cambria Math" panose="02040503050406030204" pitchFamily="18" charset="0"/>
                                  </a:rPr>
                                </m:ctrlPr>
                              </m:sSubPr>
                              <m:e>
                                <m:r>
                                  <m:rPr>
                                    <m:sty m:val="p"/>
                                  </m:rPr>
                                  <a:rPr lang="en-US" altLang="zh-TW" i="0">
                                    <a:latin typeface="Cambria Math" panose="02040503050406030204" pitchFamily="18" charset="0"/>
                                  </a:rPr>
                                  <m:t>P</m:t>
                                </m:r>
                              </m:e>
                              <m:sub>
                                <m:r>
                                  <a:rPr lang="en-US" altLang="zh-TW" i="0">
                                    <a:latin typeface="Cambria Math" panose="02040503050406030204" pitchFamily="18" charset="0"/>
                                  </a:rPr>
                                  <m:t>2</m:t>
                                </m:r>
                              </m:sub>
                            </m:sSub>
                          </m:sub>
                        </m:sSub>
                        <m:d>
                          <m:dPr>
                            <m:begChr m:val="["/>
                            <m:endChr m:val="]"/>
                            <m:ctrlPr>
                              <a:rPr lang="en-US" altLang="zh-TW" b="0" i="1" smtClean="0">
                                <a:latin typeface="Cambria Math" panose="02040503050406030204" pitchFamily="18" charset="0"/>
                              </a:rPr>
                            </m:ctrlPr>
                          </m:dPr>
                          <m:e>
                            <m:r>
                              <m:rPr>
                                <m:sty m:val="p"/>
                              </m:rPr>
                              <a:rPr lang="en-US" altLang="zh-TW" b="0" i="0" smtClean="0">
                                <a:latin typeface="Cambria Math" panose="02040503050406030204" pitchFamily="18" charset="0"/>
                              </a:rPr>
                              <m:t>f</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𝑦</m:t>
                                </m:r>
                              </m:e>
                            </m:d>
                          </m:e>
                        </m:d>
                      </m:e>
                    </m:func>
                  </m:oMath>
                </a14:m>
                <a:r>
                  <a:rPr lang="zh-TW" altLang="en-US" dirty="0"/>
                  <a:t> </a:t>
                </a:r>
              </a:p>
            </p:txBody>
          </p:sp>
        </mc:Choice>
        <mc:Fallback xmlns="">
          <p:sp>
            <p:nvSpPr>
              <p:cNvPr id="5" name="文字方塊 4">
                <a:extLst>
                  <a:ext uri="{FF2B5EF4-FFF2-40B4-BE49-F238E27FC236}">
                    <a16:creationId xmlns:a16="http://schemas.microsoft.com/office/drawing/2014/main" id="{71737136-B0F2-4E71-B10B-985565739D42}"/>
                  </a:ext>
                </a:extLst>
              </p:cNvPr>
              <p:cNvSpPr txBox="1">
                <a:spLocks noRot="1" noChangeAspect="1" noMove="1" noResize="1" noEditPoints="1" noAdjustHandles="1" noChangeArrowheads="1" noChangeShapeType="1" noTextEdit="1"/>
              </p:cNvSpPr>
              <p:nvPr/>
            </p:nvSpPr>
            <p:spPr>
              <a:xfrm>
                <a:off x="1081495" y="2051899"/>
                <a:ext cx="4413831" cy="409536"/>
              </a:xfrm>
              <a:prstGeom prst="rect">
                <a:avLst/>
              </a:prstGeom>
              <a:blipFill>
                <a:blip r:embed="rId3"/>
                <a:stretch>
                  <a:fillRect l="-1796" b="-14925"/>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C9406CE9-3923-4C1E-ADEC-8CD45DD5A063}"/>
              </a:ext>
            </a:extLst>
          </p:cNvPr>
          <p:cNvSpPr txBox="1"/>
          <p:nvPr/>
        </p:nvSpPr>
        <p:spPr>
          <a:xfrm>
            <a:off x="1005305" y="2392740"/>
            <a:ext cx="1165063" cy="369332"/>
          </a:xfrm>
          <a:prstGeom prst="rect">
            <a:avLst/>
          </a:prstGeom>
          <a:noFill/>
        </p:spPr>
        <p:txBody>
          <a:bodyPr wrap="none" rtlCol="0">
            <a:spAutoFit/>
          </a:bodyPr>
          <a:lstStyle/>
          <a:p>
            <a:r>
              <a:rPr lang="en-US" altLang="zh-TW" dirty="0"/>
              <a:t>subject to </a:t>
            </a:r>
            <a:endParaRPr lang="zh-TW" altLang="en-US" dirty="0"/>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EF786B12-C16F-463E-8654-A5676FAAD1F1}"/>
                  </a:ext>
                </a:extLst>
              </p:cNvPr>
              <p:cNvSpPr txBox="1"/>
              <p:nvPr/>
            </p:nvSpPr>
            <p:spPr>
              <a:xfrm>
                <a:off x="1081495" y="2811517"/>
                <a:ext cx="4413831" cy="281937"/>
              </a:xfrm>
              <a:prstGeom prst="rect">
                <a:avLst/>
              </a:prstGeom>
              <a:noFill/>
            </p:spPr>
            <p:txBody>
              <a:bodyPr wrap="square" lIns="0" tIns="0" rIns="0" bIns="0" rtlCol="0">
                <a:spAutoFit/>
              </a:bodyPr>
              <a:lstStyle/>
              <a:p>
                <a14:m>
                  <m:oMath xmlns:m="http://schemas.openxmlformats.org/officeDocument/2006/math">
                    <m:r>
                      <a:rPr lang="en-US" altLang="zh-TW" b="0" i="1" smtClean="0">
                        <a:latin typeface="Cambria Math" panose="02040503050406030204" pitchFamily="18" charset="0"/>
                      </a:rPr>
                      <m:t>𝐿𝑖𝑝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𝑓</m:t>
                        </m:r>
                      </m:e>
                    </m:d>
                    <m:r>
                      <a:rPr lang="en-US" altLang="zh-TW" b="0" i="1" smtClean="0">
                        <a:latin typeface="Cambria Math" panose="02040503050406030204" pitchFamily="18" charset="0"/>
                      </a:rPr>
                      <m:t>≤1</m:t>
                    </m:r>
                  </m:oMath>
                </a14:m>
                <a:r>
                  <a:rPr lang="zh-TW" altLang="en-US" dirty="0"/>
                  <a:t> </a:t>
                </a:r>
              </a:p>
            </p:txBody>
          </p:sp>
        </mc:Choice>
        <mc:Fallback xmlns="">
          <p:sp>
            <p:nvSpPr>
              <p:cNvPr id="8" name="文字方塊 7">
                <a:extLst>
                  <a:ext uri="{FF2B5EF4-FFF2-40B4-BE49-F238E27FC236}">
                    <a16:creationId xmlns:a16="http://schemas.microsoft.com/office/drawing/2014/main" id="{EF786B12-C16F-463E-8654-A5676FAAD1F1}"/>
                  </a:ext>
                </a:extLst>
              </p:cNvPr>
              <p:cNvSpPr txBox="1">
                <a:spLocks noRot="1" noChangeAspect="1" noMove="1" noResize="1" noEditPoints="1" noAdjustHandles="1" noChangeArrowheads="1" noChangeShapeType="1" noTextEdit="1"/>
              </p:cNvSpPr>
              <p:nvPr/>
            </p:nvSpPr>
            <p:spPr>
              <a:xfrm>
                <a:off x="1081495" y="2811517"/>
                <a:ext cx="4413831" cy="281937"/>
              </a:xfrm>
              <a:prstGeom prst="rect">
                <a:avLst/>
              </a:prstGeom>
              <a:blipFill>
                <a:blip r:embed="rId4"/>
                <a:stretch>
                  <a:fillRect l="-2486" t="-2174" b="-32609"/>
                </a:stretch>
              </a:blipFill>
            </p:spPr>
            <p:txBody>
              <a:bodyPr/>
              <a:lstStyle/>
              <a:p>
                <a:r>
                  <a:rPr lang="zh-TW" altLang="en-US">
                    <a:noFill/>
                  </a:rPr>
                  <a:t> </a:t>
                </a:r>
              </a:p>
            </p:txBody>
          </p:sp>
        </mc:Fallback>
      </mc:AlternateContent>
      <p:sp>
        <p:nvSpPr>
          <p:cNvPr id="9" name="文字方塊 8">
            <a:extLst>
              <a:ext uri="{FF2B5EF4-FFF2-40B4-BE49-F238E27FC236}">
                <a16:creationId xmlns:a16="http://schemas.microsoft.com/office/drawing/2014/main" id="{B93608BD-9FAC-400D-8007-767053C08D9C}"/>
              </a:ext>
            </a:extLst>
          </p:cNvPr>
          <p:cNvSpPr txBox="1"/>
          <p:nvPr/>
        </p:nvSpPr>
        <p:spPr>
          <a:xfrm>
            <a:off x="838200" y="3151040"/>
            <a:ext cx="3022302" cy="369332"/>
          </a:xfrm>
          <a:prstGeom prst="rect">
            <a:avLst/>
          </a:prstGeom>
          <a:noFill/>
        </p:spPr>
        <p:txBody>
          <a:bodyPr wrap="none" rtlCol="0">
            <a:spAutoFit/>
          </a:bodyPr>
          <a:lstStyle/>
          <a:p>
            <a:r>
              <a:rPr lang="en-US" altLang="zh-TW" dirty="0"/>
              <a:t>Deep neural network method:</a:t>
            </a:r>
            <a:endParaRPr lang="zh-TW" altLang="en-US" dirty="0"/>
          </a:p>
        </p:txBody>
      </p:sp>
      <p:sp>
        <p:nvSpPr>
          <p:cNvPr id="10" name="文字方塊 9">
            <a:extLst>
              <a:ext uri="{FF2B5EF4-FFF2-40B4-BE49-F238E27FC236}">
                <a16:creationId xmlns:a16="http://schemas.microsoft.com/office/drawing/2014/main" id="{CAB1E9BD-3899-4C6B-911B-D0FFDEF21861}"/>
              </a:ext>
            </a:extLst>
          </p:cNvPr>
          <p:cNvSpPr txBox="1"/>
          <p:nvPr/>
        </p:nvSpPr>
        <p:spPr>
          <a:xfrm>
            <a:off x="838200" y="3484035"/>
            <a:ext cx="5767476" cy="369332"/>
          </a:xfrm>
          <a:prstGeom prst="rect">
            <a:avLst/>
          </a:prstGeom>
          <a:noFill/>
        </p:spPr>
        <p:txBody>
          <a:bodyPr wrap="none" rtlCol="0">
            <a:spAutoFit/>
          </a:bodyPr>
          <a:lstStyle/>
          <a:p>
            <a:r>
              <a:rPr lang="en-US" altLang="zh-TW" dirty="0"/>
              <a:t>1. Use neural network to be the potential energy function f </a:t>
            </a:r>
            <a:endParaRPr lang="zh-TW" altLang="en-US" dirty="0"/>
          </a:p>
        </p:txBody>
      </p:sp>
      <mc:AlternateContent xmlns:mc="http://schemas.openxmlformats.org/markup-compatibility/2006" xmlns:a14="http://schemas.microsoft.com/office/drawing/2010/main">
        <mc:Choice Requires="a14">
          <p:sp>
            <p:nvSpPr>
              <p:cNvPr id="11" name="文字方塊 10">
                <a:extLst>
                  <a:ext uri="{FF2B5EF4-FFF2-40B4-BE49-F238E27FC236}">
                    <a16:creationId xmlns:a16="http://schemas.microsoft.com/office/drawing/2014/main" id="{B84049F6-204F-46E8-B46F-634FA9AC2699}"/>
                  </a:ext>
                </a:extLst>
              </p:cNvPr>
              <p:cNvSpPr txBox="1"/>
              <p:nvPr/>
            </p:nvSpPr>
            <p:spPr>
              <a:xfrm>
                <a:off x="838200" y="3858485"/>
                <a:ext cx="5560625" cy="369332"/>
              </a:xfrm>
              <a:prstGeom prst="rect">
                <a:avLst/>
              </a:prstGeom>
              <a:noFill/>
            </p:spPr>
            <p:txBody>
              <a:bodyPr wrap="none" rtlCol="0">
                <a:spAutoFit/>
              </a:bodyPr>
              <a:lstStyle/>
              <a:p>
                <a:r>
                  <a:rPr lang="en-US" altLang="zh-TW" dirty="0"/>
                  <a:t>2. Impose </a:t>
                </a:r>
                <a14:m>
                  <m:oMath xmlns:m="http://schemas.openxmlformats.org/officeDocument/2006/math">
                    <m:r>
                      <a:rPr lang="en-US" altLang="zh-TW" i="1">
                        <a:latin typeface="Cambria Math" panose="02040503050406030204" pitchFamily="18" charset="0"/>
                      </a:rPr>
                      <m:t>𝐿𝑖𝑝</m:t>
                    </m:r>
                    <m:d>
                      <m:dPr>
                        <m:ctrlPr>
                          <a:rPr lang="en-US" altLang="zh-TW" i="1">
                            <a:latin typeface="Cambria Math" panose="02040503050406030204" pitchFamily="18" charset="0"/>
                          </a:rPr>
                        </m:ctrlPr>
                      </m:dPr>
                      <m:e>
                        <m:r>
                          <a:rPr lang="en-US" altLang="zh-TW" i="1">
                            <a:latin typeface="Cambria Math" panose="02040503050406030204" pitchFamily="18" charset="0"/>
                          </a:rPr>
                          <m:t>𝑓</m:t>
                        </m:r>
                      </m:e>
                    </m:d>
                    <m:r>
                      <a:rPr lang="en-US" altLang="zh-TW" i="1">
                        <a:latin typeface="Cambria Math" panose="02040503050406030204" pitchFamily="18" charset="0"/>
                      </a:rPr>
                      <m:t>≤1</m:t>
                    </m:r>
                  </m:oMath>
                </a14:m>
                <a:r>
                  <a:rPr lang="zh-TW" altLang="en-US" dirty="0"/>
                  <a:t> </a:t>
                </a:r>
                <a:r>
                  <a:rPr lang="en-US" altLang="zh-TW" dirty="0"/>
                  <a:t>constraint on f by some algorithm  </a:t>
                </a:r>
                <a:endParaRPr lang="zh-TW" altLang="en-US" dirty="0"/>
              </a:p>
            </p:txBody>
          </p:sp>
        </mc:Choice>
        <mc:Fallback xmlns="">
          <p:sp>
            <p:nvSpPr>
              <p:cNvPr id="11" name="文字方塊 10">
                <a:extLst>
                  <a:ext uri="{FF2B5EF4-FFF2-40B4-BE49-F238E27FC236}">
                    <a16:creationId xmlns:a16="http://schemas.microsoft.com/office/drawing/2014/main" id="{B84049F6-204F-46E8-B46F-634FA9AC2699}"/>
                  </a:ext>
                </a:extLst>
              </p:cNvPr>
              <p:cNvSpPr txBox="1">
                <a:spLocks noRot="1" noChangeAspect="1" noMove="1" noResize="1" noEditPoints="1" noAdjustHandles="1" noChangeArrowheads="1" noChangeShapeType="1" noTextEdit="1"/>
              </p:cNvSpPr>
              <p:nvPr/>
            </p:nvSpPr>
            <p:spPr>
              <a:xfrm>
                <a:off x="838200" y="3858485"/>
                <a:ext cx="5560625" cy="369332"/>
              </a:xfrm>
              <a:prstGeom prst="rect">
                <a:avLst/>
              </a:prstGeom>
              <a:blipFill>
                <a:blip r:embed="rId5"/>
                <a:stretch>
                  <a:fillRect l="-987" t="-9836" b="-24590"/>
                </a:stretch>
              </a:blipFill>
            </p:spPr>
            <p:txBody>
              <a:bodyPr/>
              <a:lstStyle/>
              <a:p>
                <a:r>
                  <a:rPr lang="zh-TW" altLang="en-US">
                    <a:noFill/>
                  </a:rPr>
                  <a:t> </a:t>
                </a:r>
              </a:p>
            </p:txBody>
          </p:sp>
        </mc:Fallback>
      </mc:AlternateContent>
      <p:sp>
        <p:nvSpPr>
          <p:cNvPr id="12" name="文字方塊 11">
            <a:extLst>
              <a:ext uri="{FF2B5EF4-FFF2-40B4-BE49-F238E27FC236}">
                <a16:creationId xmlns:a16="http://schemas.microsoft.com/office/drawing/2014/main" id="{CAC149A0-9322-4990-97C7-DB7E88CF6EC6}"/>
              </a:ext>
            </a:extLst>
          </p:cNvPr>
          <p:cNvSpPr txBox="1"/>
          <p:nvPr/>
        </p:nvSpPr>
        <p:spPr>
          <a:xfrm>
            <a:off x="838200" y="4562748"/>
            <a:ext cx="5710089" cy="369332"/>
          </a:xfrm>
          <a:prstGeom prst="rect">
            <a:avLst/>
          </a:prstGeom>
          <a:noFill/>
        </p:spPr>
        <p:txBody>
          <a:bodyPr wrap="none" rtlCol="0">
            <a:spAutoFit/>
          </a:bodyPr>
          <a:lstStyle/>
          <a:p>
            <a:r>
              <a:rPr lang="en-US" altLang="zh-TW" dirty="0"/>
              <a:t>WGANs-GP:</a:t>
            </a:r>
            <a:r>
              <a:rPr lang="zh-TW" altLang="en-US" dirty="0"/>
              <a:t> </a:t>
            </a:r>
            <a:r>
              <a:rPr lang="en-US" altLang="zh-TW" dirty="0"/>
              <a:t>Impose 1-Lipchitz constraint on random pairs.</a:t>
            </a:r>
            <a:endParaRPr lang="zh-TW" altLang="en-US" dirty="0"/>
          </a:p>
        </p:txBody>
      </p:sp>
      <p:sp>
        <p:nvSpPr>
          <p:cNvPr id="13" name="文字方塊 12">
            <a:extLst>
              <a:ext uri="{FF2B5EF4-FFF2-40B4-BE49-F238E27FC236}">
                <a16:creationId xmlns:a16="http://schemas.microsoft.com/office/drawing/2014/main" id="{FE2C4CCF-913D-4F10-9AFA-9C00945CBABA}"/>
              </a:ext>
            </a:extLst>
          </p:cNvPr>
          <p:cNvSpPr txBox="1"/>
          <p:nvPr/>
        </p:nvSpPr>
        <p:spPr>
          <a:xfrm>
            <a:off x="838200" y="4908731"/>
            <a:ext cx="5256567" cy="369332"/>
          </a:xfrm>
          <a:prstGeom prst="rect">
            <a:avLst/>
          </a:prstGeom>
          <a:noFill/>
        </p:spPr>
        <p:txBody>
          <a:bodyPr wrap="none" rtlCol="0">
            <a:spAutoFit/>
          </a:bodyPr>
          <a:lstStyle/>
          <a:p>
            <a:r>
              <a:rPr lang="en-US" altLang="zh-TW" dirty="0"/>
              <a:t>SN-WGAN: Every layer of neural network should obey </a:t>
            </a:r>
            <a:endParaRPr lang="zh-TW" altLang="en-US" dirty="0"/>
          </a:p>
        </p:txBody>
      </p:sp>
      <p:sp>
        <p:nvSpPr>
          <p:cNvPr id="16" name="文字方塊 15">
            <a:extLst>
              <a:ext uri="{FF2B5EF4-FFF2-40B4-BE49-F238E27FC236}">
                <a16:creationId xmlns:a16="http://schemas.microsoft.com/office/drawing/2014/main" id="{98FE2A84-5598-45DC-A539-A9FBDAE07708}"/>
              </a:ext>
            </a:extLst>
          </p:cNvPr>
          <p:cNvSpPr txBox="1"/>
          <p:nvPr/>
        </p:nvSpPr>
        <p:spPr>
          <a:xfrm>
            <a:off x="838200" y="4227817"/>
            <a:ext cx="1129476" cy="369332"/>
          </a:xfrm>
          <a:prstGeom prst="rect">
            <a:avLst/>
          </a:prstGeom>
          <a:noFill/>
        </p:spPr>
        <p:txBody>
          <a:bodyPr wrap="none" rtlCol="0">
            <a:spAutoFit/>
          </a:bodyPr>
          <a:lstStyle/>
          <a:p>
            <a:r>
              <a:rPr lang="en-US" altLang="zh-TW" dirty="0"/>
              <a:t>Examples:</a:t>
            </a:r>
            <a:endParaRPr lang="zh-TW" altLang="en-US" dirty="0"/>
          </a:p>
        </p:txBody>
      </p:sp>
      <p:pic>
        <p:nvPicPr>
          <p:cNvPr id="1026" name="Picture 2" descr="https://miro.medium.com/max/1050/1*yxd2UrZAuyWMphTaB5iaKQ.png">
            <a:extLst>
              <a:ext uri="{FF2B5EF4-FFF2-40B4-BE49-F238E27FC236}">
                <a16:creationId xmlns:a16="http://schemas.microsoft.com/office/drawing/2014/main" id="{29959647-D900-43A0-8573-12D240A00EB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3191"/>
          <a:stretch/>
        </p:blipFill>
        <p:spPr bwMode="auto">
          <a:xfrm>
            <a:off x="6565930" y="1690688"/>
            <a:ext cx="5364732" cy="4450383"/>
          </a:xfrm>
          <a:prstGeom prst="rect">
            <a:avLst/>
          </a:prstGeom>
          <a:noFill/>
          <a:extLst>
            <a:ext uri="{909E8E84-426E-40DD-AFC4-6F175D3DCCD1}">
              <a14:hiddenFill xmlns:a14="http://schemas.microsoft.com/office/drawing/2010/main">
                <a:solidFill>
                  <a:srgbClr val="FFFFFF"/>
                </a:solidFill>
              </a14:hiddenFill>
            </a:ext>
          </a:extLst>
        </p:spPr>
      </p:pic>
      <p:sp>
        <p:nvSpPr>
          <p:cNvPr id="17" name="矩形 16">
            <a:extLst>
              <a:ext uri="{FF2B5EF4-FFF2-40B4-BE49-F238E27FC236}">
                <a16:creationId xmlns:a16="http://schemas.microsoft.com/office/drawing/2014/main" id="{3AEF8495-D103-42A2-B912-2B9DAE56ECCD}"/>
              </a:ext>
            </a:extLst>
          </p:cNvPr>
          <p:cNvSpPr/>
          <p:nvPr/>
        </p:nvSpPr>
        <p:spPr>
          <a:xfrm>
            <a:off x="6398825" y="5755907"/>
            <a:ext cx="2620047" cy="369332"/>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16D20ADC-8BC7-4144-BCF9-D467DC9904F8}"/>
              </a:ext>
            </a:extLst>
          </p:cNvPr>
          <p:cNvSpPr txBox="1"/>
          <p:nvPr/>
        </p:nvSpPr>
        <p:spPr>
          <a:xfrm>
            <a:off x="1879839" y="5241001"/>
            <a:ext cx="4578305" cy="369332"/>
          </a:xfrm>
          <a:prstGeom prst="rect">
            <a:avLst/>
          </a:prstGeom>
          <a:noFill/>
        </p:spPr>
        <p:txBody>
          <a:bodyPr wrap="none" rtlCol="0">
            <a:spAutoFit/>
          </a:bodyPr>
          <a:lstStyle/>
          <a:p>
            <a:r>
              <a:rPr lang="en-US" altLang="zh-TW" dirty="0"/>
              <a:t>1-Lipchitz constraint to make the </a:t>
            </a:r>
            <a:r>
              <a:rPr lang="en-US" altLang="zh-TW" dirty="0" err="1"/>
              <a:t>overal</a:t>
            </a:r>
            <a:r>
              <a:rPr lang="en-US" altLang="zh-TW" dirty="0"/>
              <a:t> output</a:t>
            </a:r>
            <a:endParaRPr lang="zh-TW" altLang="en-US" dirty="0"/>
          </a:p>
        </p:txBody>
      </p:sp>
      <p:sp>
        <p:nvSpPr>
          <p:cNvPr id="20" name="文字方塊 19">
            <a:extLst>
              <a:ext uri="{FF2B5EF4-FFF2-40B4-BE49-F238E27FC236}">
                <a16:creationId xmlns:a16="http://schemas.microsoft.com/office/drawing/2014/main" id="{F7C6BF80-0280-4E8C-8292-DC38417BB823}"/>
              </a:ext>
            </a:extLst>
          </p:cNvPr>
          <p:cNvSpPr txBox="1"/>
          <p:nvPr/>
        </p:nvSpPr>
        <p:spPr>
          <a:xfrm>
            <a:off x="1879839" y="5549922"/>
            <a:ext cx="688971" cy="369332"/>
          </a:xfrm>
          <a:prstGeom prst="rect">
            <a:avLst/>
          </a:prstGeom>
          <a:noFill/>
        </p:spPr>
        <p:txBody>
          <a:bodyPr wrap="none" rtlCol="0">
            <a:spAutoFit/>
          </a:bodyPr>
          <a:lstStyle/>
          <a:p>
            <a:r>
              <a:rPr lang="en-US" altLang="zh-TW" dirty="0"/>
              <a:t>obey.</a:t>
            </a:r>
            <a:endParaRPr lang="zh-TW" altLang="en-US" dirty="0"/>
          </a:p>
        </p:txBody>
      </p:sp>
    </p:spTree>
    <p:extLst>
      <p:ext uri="{BB962C8B-B14F-4D97-AF65-F5344CB8AC3E}">
        <p14:creationId xmlns:p14="http://schemas.microsoft.com/office/powerpoint/2010/main" val="3956268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A3AB6DD-BEA9-4B49-9E6F-30582E3A0518}"/>
              </a:ext>
            </a:extLst>
          </p:cNvPr>
          <p:cNvSpPr>
            <a:spLocks noGrp="1"/>
          </p:cNvSpPr>
          <p:nvPr>
            <p:ph type="title"/>
          </p:nvPr>
        </p:nvSpPr>
        <p:spPr/>
        <p:txBody>
          <a:bodyPr/>
          <a:lstStyle/>
          <a:p>
            <a:r>
              <a:rPr lang="en-US" altLang="zh-TW" dirty="0"/>
              <a:t>Wavelet Wasserstein distance</a:t>
            </a:r>
            <a:endParaRPr lang="zh-TW" altLang="en-US" dirty="0"/>
          </a:p>
        </p:txBody>
      </p:sp>
      <mc:AlternateContent xmlns:mc="http://schemas.openxmlformats.org/markup-compatibility/2006" xmlns:a14="http://schemas.microsoft.com/office/drawing/2010/main">
        <mc:Choice Requires="a14">
          <p:sp>
            <p:nvSpPr>
              <p:cNvPr id="4" name="文字方塊 3">
                <a:extLst>
                  <a:ext uri="{FF2B5EF4-FFF2-40B4-BE49-F238E27FC236}">
                    <a16:creationId xmlns:a16="http://schemas.microsoft.com/office/drawing/2014/main" id="{4021E06E-94D6-485C-B39E-27D18D50F3AC}"/>
                  </a:ext>
                </a:extLst>
              </p:cNvPr>
              <p:cNvSpPr txBox="1"/>
              <p:nvPr/>
            </p:nvSpPr>
            <p:spPr>
              <a:xfrm>
                <a:off x="838200" y="1690688"/>
                <a:ext cx="6660093" cy="490904"/>
              </a:xfrm>
              <a:prstGeom prst="rect">
                <a:avLst/>
              </a:prstGeom>
              <a:noFill/>
            </p:spPr>
            <p:txBody>
              <a:bodyPr wrap="none" rtlCol="0">
                <a:spAutoFit/>
              </a:bodyPr>
              <a:lstStyle/>
              <a:p>
                <a:r>
                  <a:rPr lang="en-US" altLang="zh-TW" dirty="0"/>
                  <a:t>Define Wavelet Wasserstein distance </a:t>
                </a:r>
                <a14:m>
                  <m:oMath xmlns:m="http://schemas.openxmlformats.org/officeDocument/2006/math">
                    <m:acc>
                      <m:accPr>
                        <m:chr m:val="̃"/>
                        <m:ctrlPr>
                          <a:rPr lang="en-US" altLang="zh-TW" i="1" smtClean="0">
                            <a:latin typeface="Cambria Math" panose="02040503050406030204" pitchFamily="18" charset="0"/>
                          </a:rPr>
                        </m:ctrlPr>
                      </m:acc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𝑊</m:t>
                            </m:r>
                          </m:e>
                          <m:sub>
                            <m:r>
                              <a:rPr lang="en-US" altLang="zh-TW" b="0" i="1" smtClean="0">
                                <a:latin typeface="Cambria Math" panose="02040503050406030204" pitchFamily="18" charset="0"/>
                              </a:rPr>
                              <m:t>1</m:t>
                            </m:r>
                          </m:sub>
                        </m:sSub>
                      </m:e>
                    </m:acc>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r>
                          <a:rPr lang="en-US" altLang="zh-TW" b="0" i="1" smtClean="0">
                            <a:latin typeface="Cambria Math" panose="02040503050406030204" pitchFamily="18" charset="0"/>
                          </a:rPr>
                          <m:t>,</m:t>
                        </m:r>
                        <m:r>
                          <a:rPr lang="en-US" altLang="zh-TW" b="0" i="1" smtClean="0">
                            <a:latin typeface="Cambria Math" panose="02040503050406030204" pitchFamily="18" charset="0"/>
                          </a:rPr>
                          <m:t>𝑄</m:t>
                        </m:r>
                      </m:e>
                    </m:d>
                    <m:r>
                      <a:rPr lang="en-US" altLang="zh-TW" b="0" i="1" smtClean="0">
                        <a:latin typeface="Cambria Math" panose="02040503050406030204" pitchFamily="18" charset="0"/>
                      </a:rPr>
                      <m:t>:=</m:t>
                    </m:r>
                    <m:nary>
                      <m:naryPr>
                        <m:chr m:val="∑"/>
                        <m:supHide m:val="on"/>
                        <m:ctrlPr>
                          <a:rPr lang="en-US" altLang="zh-TW" b="0" i="1" smtClean="0">
                            <a:latin typeface="Cambria Math" panose="02040503050406030204" pitchFamily="18" charset="0"/>
                          </a:rPr>
                        </m:ctrlPr>
                      </m:naryPr>
                      <m:sub>
                        <m:r>
                          <a:rPr lang="en-US" altLang="zh-TW" b="0" i="1" smtClean="0">
                            <a:latin typeface="Cambria Math" panose="02040503050406030204" pitchFamily="18" charset="0"/>
                          </a:rPr>
                          <m:t>𝜆</m:t>
                        </m: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2</m:t>
                            </m:r>
                          </m:e>
                          <m:sup>
                            <m:r>
                              <a:rPr lang="en-US" altLang="zh-TW" b="0" i="1" smtClean="0">
                                <a:latin typeface="Cambria Math" panose="02040503050406030204" pitchFamily="18" charset="0"/>
                              </a:rPr>
                              <m:t>−2</m:t>
                            </m:r>
                            <m:r>
                              <a:rPr lang="en-US" altLang="zh-TW" b="0" i="1" smtClean="0">
                                <a:latin typeface="Cambria Math" panose="02040503050406030204" pitchFamily="18" charset="0"/>
                              </a:rPr>
                              <m:t>𝑏</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1+</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r>
                                      <a:rPr lang="en-US" altLang="zh-TW" b="0" i="1" smtClean="0">
                                        <a:latin typeface="Cambria Math" panose="02040503050406030204" pitchFamily="18" charset="0"/>
                                      </a:rPr>
                                      <m:t>2</m:t>
                                    </m:r>
                                  </m:den>
                                </m:f>
                              </m:e>
                            </m:d>
                          </m:sup>
                        </m:sSup>
                        <m:d>
                          <m:dPr>
                            <m:begChr m:val="|"/>
                            <m:endChr m:val="|"/>
                            <m:ctrlPr>
                              <a:rPr lang="en-US" altLang="zh-TW" b="0" i="1" smtClean="0">
                                <a:latin typeface="Cambria Math" panose="02040503050406030204" pitchFamily="18" charset="0"/>
                              </a:rPr>
                            </m:ctrlPr>
                          </m:dPr>
                          <m:e>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e>
                        </m:d>
                      </m:e>
                    </m:nary>
                  </m:oMath>
                </a14:m>
                <a:endParaRPr lang="zh-TW" altLang="en-US" dirty="0"/>
              </a:p>
            </p:txBody>
          </p:sp>
        </mc:Choice>
        <mc:Fallback xmlns="">
          <p:sp>
            <p:nvSpPr>
              <p:cNvPr id="4" name="文字方塊 3">
                <a:extLst>
                  <a:ext uri="{FF2B5EF4-FFF2-40B4-BE49-F238E27FC236}">
                    <a16:creationId xmlns:a16="http://schemas.microsoft.com/office/drawing/2014/main" id="{4021E06E-94D6-485C-B39E-27D18D50F3AC}"/>
                  </a:ext>
                </a:extLst>
              </p:cNvPr>
              <p:cNvSpPr txBox="1">
                <a:spLocks noRot="1" noChangeAspect="1" noMove="1" noResize="1" noEditPoints="1" noAdjustHandles="1" noChangeArrowheads="1" noChangeShapeType="1" noTextEdit="1"/>
              </p:cNvSpPr>
              <p:nvPr/>
            </p:nvSpPr>
            <p:spPr>
              <a:xfrm>
                <a:off x="838200" y="1690688"/>
                <a:ext cx="6660093" cy="490904"/>
              </a:xfrm>
              <a:prstGeom prst="rect">
                <a:avLst/>
              </a:prstGeom>
              <a:blipFill>
                <a:blip r:embed="rId3"/>
                <a:stretch>
                  <a:fillRect l="-824" b="-1851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 name="文字方塊 4">
                <a:extLst>
                  <a:ext uri="{FF2B5EF4-FFF2-40B4-BE49-F238E27FC236}">
                    <a16:creationId xmlns:a16="http://schemas.microsoft.com/office/drawing/2014/main" id="{F13EF351-086E-440D-B094-F5BEDC8CCB32}"/>
                  </a:ext>
                </a:extLst>
              </p:cNvPr>
              <p:cNvSpPr txBox="1"/>
              <p:nvPr/>
            </p:nvSpPr>
            <p:spPr>
              <a:xfrm>
                <a:off x="838200" y="2181592"/>
                <a:ext cx="5961825" cy="369332"/>
              </a:xfrm>
              <a:prstGeom prst="rect">
                <a:avLst/>
              </a:prstGeom>
              <a:noFill/>
            </p:spPr>
            <p:txBody>
              <a:bodyPr wrap="none" rtlCol="0">
                <a:spAutoFit/>
              </a:bodyPr>
              <a:lstStyle/>
              <a:p>
                <a:r>
                  <a:rPr lang="en-US" altLang="zh-TW" dirty="0"/>
                  <a:t>where </a:t>
                </a:r>
                <a14:m>
                  <m:oMath xmlns:m="http://schemas.openxmlformats.org/officeDocument/2006/math">
                    <m:r>
                      <a:rPr lang="en-US" altLang="zh-TW" b="0" i="1" smtClean="0">
                        <a:latin typeface="Cambria Math" panose="02040503050406030204" pitchFamily="18" charset="0"/>
                      </a:rPr>
                      <m:t>𝜆</m:t>
                    </m:r>
                  </m:oMath>
                </a14:m>
                <a:r>
                  <a:rPr lang="zh-TW" altLang="en-US" dirty="0"/>
                  <a:t> </a:t>
                </a:r>
                <a:r>
                  <a:rPr lang="en-US" altLang="zh-TW" dirty="0"/>
                  <a:t>includes (a, b) which are shift and scale respectively.</a:t>
                </a:r>
                <a:endParaRPr lang="zh-TW" altLang="en-US" dirty="0"/>
              </a:p>
            </p:txBody>
          </p:sp>
        </mc:Choice>
        <mc:Fallback xmlns="">
          <p:sp>
            <p:nvSpPr>
              <p:cNvPr id="5" name="文字方塊 4">
                <a:extLst>
                  <a:ext uri="{FF2B5EF4-FFF2-40B4-BE49-F238E27FC236}">
                    <a16:creationId xmlns:a16="http://schemas.microsoft.com/office/drawing/2014/main" id="{F13EF351-086E-440D-B094-F5BEDC8CCB32}"/>
                  </a:ext>
                </a:extLst>
              </p:cNvPr>
              <p:cNvSpPr txBox="1">
                <a:spLocks noRot="1" noChangeAspect="1" noMove="1" noResize="1" noEditPoints="1" noAdjustHandles="1" noChangeArrowheads="1" noChangeShapeType="1" noTextEdit="1"/>
              </p:cNvSpPr>
              <p:nvPr/>
            </p:nvSpPr>
            <p:spPr>
              <a:xfrm>
                <a:off x="838200" y="2181592"/>
                <a:ext cx="5961825" cy="369332"/>
              </a:xfrm>
              <a:prstGeom prst="rect">
                <a:avLst/>
              </a:prstGeom>
              <a:blipFill>
                <a:blip r:embed="rId4"/>
                <a:stretch>
                  <a:fillRect l="-921" t="-10000" b="-266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007B8FF2-F9AE-4E23-964A-EE62B9096B9A}"/>
                  </a:ext>
                </a:extLst>
              </p:cNvPr>
              <p:cNvSpPr txBox="1"/>
              <p:nvPr/>
            </p:nvSpPr>
            <p:spPr>
              <a:xfrm>
                <a:off x="838200" y="2551153"/>
                <a:ext cx="4695581" cy="6899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𝑝</m:t>
                          </m:r>
                        </m:e>
                        <m:sub>
                          <m:r>
                            <a:rPr lang="en-US" altLang="zh-TW" b="0" i="1" smtClean="0">
                              <a:latin typeface="Cambria Math" panose="02040503050406030204" pitchFamily="18" charset="0"/>
                            </a:rPr>
                            <m:t>𝜆</m:t>
                          </m:r>
                        </m:sub>
                      </m:sSub>
                      <m:r>
                        <a:rPr lang="en-US" altLang="zh-TW" b="0" i="1" smtClean="0">
                          <a:latin typeface="Cambria Math" panose="02040503050406030204" pitchFamily="18" charset="0"/>
                        </a:rPr>
                        <m:t>=</m:t>
                      </m:r>
                      <m:r>
                        <a:rPr lang="en-US" altLang="zh-TW" b="0" i="1" smtClean="0">
                          <a:latin typeface="Cambria Math" panose="02040503050406030204" pitchFamily="18" charset="0"/>
                        </a:rPr>
                        <m:t>𝑝</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𝑎</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e>
                      </m:d>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ad>
                            <m:radPr>
                              <m:degHide m:val="on"/>
                              <m:ctrlPr>
                                <a:rPr lang="en-US" altLang="zh-TW" b="0" i="1" smtClean="0">
                                  <a:latin typeface="Cambria Math" panose="02040503050406030204" pitchFamily="18" charset="0"/>
                                </a:rPr>
                              </m:ctrlPr>
                            </m:radPr>
                            <m:deg/>
                            <m:e>
                              <m:r>
                                <a:rPr lang="en-US" altLang="zh-TW" b="0" i="1" smtClean="0">
                                  <a:latin typeface="Cambria Math" panose="02040503050406030204" pitchFamily="18" charset="0"/>
                                </a:rPr>
                                <m:t>𝑏</m:t>
                              </m:r>
                            </m:e>
                          </m:rad>
                        </m:den>
                      </m:f>
                      <m:nary>
                        <m:naryPr>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m:t>
                          </m:r>
                          <m:r>
                            <a:rPr lang="en-US" altLang="zh-TW" b="0" i="1" smtClean="0">
                              <a:latin typeface="Cambria Math" panose="02040503050406030204" pitchFamily="18" charset="0"/>
                            </a:rPr>
                            <m:t>∞</m:t>
                          </m:r>
                        </m:sub>
                        <m:sup>
                          <m:r>
                            <a:rPr lang="en-US" altLang="zh-TW" b="0" i="1" smtClean="0">
                              <a:latin typeface="Cambria Math" panose="02040503050406030204" pitchFamily="18" charset="0"/>
                            </a:rPr>
                            <m:t>∞</m:t>
                          </m:r>
                        </m:sup>
                        <m:e>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𝑃</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𝑄</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e>
                          </m:d>
                          <m:r>
                            <a:rPr lang="zh-TW" altLang="en-US" i="1" smtClean="0">
                              <a:latin typeface="Cambria Math" panose="02040503050406030204" pitchFamily="18" charset="0"/>
                            </a:rPr>
                            <m:t> </m:t>
                          </m:r>
                          <m:r>
                            <a:rPr lang="en-US" altLang="zh-TW" b="0" i="1" smtClean="0">
                              <a:latin typeface="Cambria Math" panose="02040503050406030204" pitchFamily="18" charset="0"/>
                            </a:rPr>
                            <m:t>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𝑡</m:t>
                              </m:r>
                            </m:e>
                          </m:d>
                          <m:r>
                            <a:rPr lang="en-US" altLang="zh-TW" b="0" i="1" smtClean="0">
                              <a:latin typeface="Cambria Math" panose="02040503050406030204" pitchFamily="18" charset="0"/>
                            </a:rPr>
                            <m:t>𝑑𝑡</m:t>
                          </m:r>
                        </m:e>
                      </m:nary>
                    </m:oMath>
                  </m:oMathPara>
                </a14:m>
                <a:endParaRPr lang="zh-TW" altLang="en-US" dirty="0"/>
              </a:p>
            </p:txBody>
          </p:sp>
        </mc:Choice>
        <mc:Fallback xmlns="">
          <p:sp>
            <p:nvSpPr>
              <p:cNvPr id="6" name="文字方塊 5">
                <a:extLst>
                  <a:ext uri="{FF2B5EF4-FFF2-40B4-BE49-F238E27FC236}">
                    <a16:creationId xmlns:a16="http://schemas.microsoft.com/office/drawing/2014/main" id="{007B8FF2-F9AE-4E23-964A-EE62B9096B9A}"/>
                  </a:ext>
                </a:extLst>
              </p:cNvPr>
              <p:cNvSpPr txBox="1">
                <a:spLocks noRot="1" noChangeAspect="1" noMove="1" noResize="1" noEditPoints="1" noAdjustHandles="1" noChangeArrowheads="1" noChangeShapeType="1" noTextEdit="1"/>
              </p:cNvSpPr>
              <p:nvPr/>
            </p:nvSpPr>
            <p:spPr>
              <a:xfrm>
                <a:off x="838200" y="2551153"/>
                <a:ext cx="4695581" cy="689932"/>
              </a:xfrm>
              <a:prstGeom prst="rect">
                <a:avLst/>
              </a:prstGeom>
              <a:blipFill>
                <a:blip r:embed="rId5"/>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6CCD72A-20B1-40C9-85C6-4B7596116B76}"/>
              </a:ext>
            </a:extLst>
          </p:cNvPr>
          <p:cNvPicPr>
            <a:picLocks noChangeAspect="1"/>
          </p:cNvPicPr>
          <p:nvPr/>
        </p:nvPicPr>
        <p:blipFill>
          <a:blip r:embed="rId6"/>
          <a:stretch>
            <a:fillRect/>
          </a:stretch>
        </p:blipFill>
        <p:spPr>
          <a:xfrm>
            <a:off x="838200" y="3378202"/>
            <a:ext cx="6660093" cy="3305222"/>
          </a:xfrm>
          <a:prstGeom prst="rect">
            <a:avLst/>
          </a:prstGeom>
        </p:spPr>
      </p:pic>
      <p:cxnSp>
        <p:nvCxnSpPr>
          <p:cNvPr id="9" name="直線接點 8">
            <a:extLst>
              <a:ext uri="{FF2B5EF4-FFF2-40B4-BE49-F238E27FC236}">
                <a16:creationId xmlns:a16="http://schemas.microsoft.com/office/drawing/2014/main" id="{10CE69A3-A6C2-49E1-84A9-D7948AB505FB}"/>
              </a:ext>
            </a:extLst>
          </p:cNvPr>
          <p:cNvCxnSpPr/>
          <p:nvPr/>
        </p:nvCxnSpPr>
        <p:spPr>
          <a:xfrm>
            <a:off x="7517343" y="1690688"/>
            <a:ext cx="0" cy="49927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EA0F0496-96FA-4628-A3F0-A9E5698C13EB}"/>
              </a:ext>
            </a:extLst>
          </p:cNvPr>
          <p:cNvSpPr txBox="1"/>
          <p:nvPr/>
        </p:nvSpPr>
        <p:spPr>
          <a:xfrm>
            <a:off x="7667625" y="1812260"/>
            <a:ext cx="2761012" cy="369332"/>
          </a:xfrm>
          <a:prstGeom prst="rect">
            <a:avLst/>
          </a:prstGeom>
          <a:noFill/>
        </p:spPr>
        <p:txBody>
          <a:bodyPr wrap="none" rtlCol="0">
            <a:spAutoFit/>
          </a:bodyPr>
          <a:lstStyle/>
          <a:p>
            <a:r>
              <a:rPr lang="en-US" altLang="zh-TW" dirty="0"/>
              <a:t>What is wavelet transform?</a:t>
            </a:r>
            <a:endParaRPr lang="zh-TW" altLang="en-US" dirty="0"/>
          </a:p>
        </p:txBody>
      </p:sp>
      <p:pic>
        <p:nvPicPr>
          <p:cNvPr id="2050" name="Picture 2" descr="https://pic1.zhimg.com/80/def600cea95fa10e3872e88dc8059d6c_1440w.jpg">
            <a:extLst>
              <a:ext uri="{FF2B5EF4-FFF2-40B4-BE49-F238E27FC236}">
                <a16:creationId xmlns:a16="http://schemas.microsoft.com/office/drawing/2014/main" id="{9FA9651F-F918-410F-BECA-C38E4060276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67624" y="2303164"/>
            <a:ext cx="4342922" cy="3851983"/>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extLst>
              <a:ext uri="{FF2B5EF4-FFF2-40B4-BE49-F238E27FC236}">
                <a16:creationId xmlns:a16="http://schemas.microsoft.com/office/drawing/2014/main" id="{A42EB092-C61F-4BC2-B179-A3B1FB6D357D}"/>
              </a:ext>
            </a:extLst>
          </p:cNvPr>
          <p:cNvSpPr txBox="1"/>
          <p:nvPr/>
        </p:nvSpPr>
        <p:spPr>
          <a:xfrm>
            <a:off x="7815032" y="6092053"/>
            <a:ext cx="4112601" cy="369332"/>
          </a:xfrm>
          <a:prstGeom prst="rect">
            <a:avLst/>
          </a:prstGeom>
          <a:noFill/>
        </p:spPr>
        <p:txBody>
          <a:bodyPr wrap="none" rtlCol="0">
            <a:spAutoFit/>
          </a:bodyPr>
          <a:lstStyle/>
          <a:p>
            <a:r>
              <a:rPr lang="en-US" altLang="zh-TW" dirty="0"/>
              <a:t>Fourier transform isn’t good for </a:t>
            </a:r>
            <a:r>
              <a:rPr lang="en-US" altLang="zh-TW" dirty="0" err="1"/>
              <a:t>analysing</a:t>
            </a:r>
            <a:r>
              <a:rPr lang="en-US" altLang="zh-TW" dirty="0"/>
              <a:t> </a:t>
            </a:r>
            <a:endParaRPr lang="zh-TW" altLang="en-US" dirty="0"/>
          </a:p>
        </p:txBody>
      </p:sp>
      <p:sp>
        <p:nvSpPr>
          <p:cNvPr id="16" name="文字方塊 15">
            <a:extLst>
              <a:ext uri="{FF2B5EF4-FFF2-40B4-BE49-F238E27FC236}">
                <a16:creationId xmlns:a16="http://schemas.microsoft.com/office/drawing/2014/main" id="{9F6A667B-F044-48B1-A641-FE187FE830CC}"/>
              </a:ext>
            </a:extLst>
          </p:cNvPr>
          <p:cNvSpPr txBox="1"/>
          <p:nvPr/>
        </p:nvSpPr>
        <p:spPr>
          <a:xfrm>
            <a:off x="7815032" y="6314092"/>
            <a:ext cx="2207720" cy="369332"/>
          </a:xfrm>
          <a:prstGeom prst="rect">
            <a:avLst/>
          </a:prstGeom>
          <a:noFill/>
        </p:spPr>
        <p:txBody>
          <a:bodyPr wrap="none" rtlCol="0">
            <a:spAutoFit/>
          </a:bodyPr>
          <a:lstStyle/>
          <a:p>
            <a:r>
              <a:rPr lang="en-US" altLang="zh-TW" dirty="0"/>
              <a:t>non-stationary signal.</a:t>
            </a:r>
            <a:endParaRPr lang="zh-TW" altLang="en-US" dirty="0"/>
          </a:p>
        </p:txBody>
      </p:sp>
      <p:sp>
        <p:nvSpPr>
          <p:cNvPr id="15" name="文字方塊 14">
            <a:extLst>
              <a:ext uri="{FF2B5EF4-FFF2-40B4-BE49-F238E27FC236}">
                <a16:creationId xmlns:a16="http://schemas.microsoft.com/office/drawing/2014/main" id="{F8B544F2-3033-4412-AD45-8773AB35CBA9}"/>
              </a:ext>
            </a:extLst>
          </p:cNvPr>
          <p:cNvSpPr txBox="1"/>
          <p:nvPr/>
        </p:nvSpPr>
        <p:spPr>
          <a:xfrm>
            <a:off x="5437601" y="2700670"/>
            <a:ext cx="2002664" cy="369332"/>
          </a:xfrm>
          <a:prstGeom prst="rect">
            <a:avLst/>
          </a:prstGeom>
          <a:noFill/>
          <a:ln>
            <a:solidFill>
              <a:srgbClr val="FF0000"/>
            </a:solidFill>
          </a:ln>
        </p:spPr>
        <p:txBody>
          <a:bodyPr wrap="none" rtlCol="0">
            <a:spAutoFit/>
          </a:bodyPr>
          <a:lstStyle/>
          <a:p>
            <a:r>
              <a:rPr lang="en-US" altLang="zh-TW" dirty="0">
                <a:solidFill>
                  <a:srgbClr val="FF0000"/>
                </a:solidFill>
              </a:rPr>
              <a:t>Wavelet transform!</a:t>
            </a:r>
            <a:endParaRPr lang="zh-TW" altLang="en-US" dirty="0">
              <a:solidFill>
                <a:srgbClr val="FF0000"/>
              </a:solidFill>
            </a:endParaRPr>
          </a:p>
        </p:txBody>
      </p:sp>
    </p:spTree>
    <p:extLst>
      <p:ext uri="{BB962C8B-B14F-4D97-AF65-F5344CB8AC3E}">
        <p14:creationId xmlns:p14="http://schemas.microsoft.com/office/powerpoint/2010/main" val="280959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P spid="15" grpId="0" animBg="1"/>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TotalTime>
  <Words>3394</Words>
  <Application>Microsoft Office PowerPoint</Application>
  <PresentationFormat>寬螢幕</PresentationFormat>
  <Paragraphs>307</Paragraphs>
  <Slides>21</Slides>
  <Notes>18</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Calibr (</vt:lpstr>
      <vt:lpstr>新細明體</vt:lpstr>
      <vt:lpstr>Arial</vt:lpstr>
      <vt:lpstr>Calibri</vt:lpstr>
      <vt:lpstr>Calibri Light</vt:lpstr>
      <vt:lpstr>Cambria Math</vt:lpstr>
      <vt:lpstr>Office 佈景主題</vt:lpstr>
      <vt:lpstr>Wasserstein K-Means for Clustering Tomographic Projections</vt:lpstr>
      <vt:lpstr>Outline</vt:lpstr>
      <vt:lpstr>K-mean algorithm</vt:lpstr>
      <vt:lpstr>Problem of using L_2 distance</vt:lpstr>
      <vt:lpstr>Distance for distributions</vt:lpstr>
      <vt:lpstr>Wasserstein distance: Primal form </vt:lpstr>
      <vt:lpstr>Wasserstein distance: Dual form </vt:lpstr>
      <vt:lpstr>Computing Wasserstein distance:  Neural network approach</vt:lpstr>
      <vt:lpstr>Wavelet Wasserstein distance</vt:lpstr>
      <vt:lpstr>Wavelet Wasserstein distance</vt:lpstr>
      <vt:lpstr>Wavelet Wasserstein distance</vt:lpstr>
      <vt:lpstr>Wavelet Wasserstein distance</vt:lpstr>
      <vt:lpstr>Wavelet Wasserstein distance</vt:lpstr>
      <vt:lpstr>Wavelet Wasserstein distance</vt:lpstr>
      <vt:lpstr>Wavelet Wasserstein distance</vt:lpstr>
      <vt:lpstr>K-mean algorithm</vt:lpstr>
      <vt:lpstr>Experimental results: dataset</vt:lpstr>
      <vt:lpstr>Experimental results</vt:lpstr>
      <vt:lpstr>Experimental results</vt:lpstr>
      <vt:lpstr>My opinion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Wasserstein K-Means for Clustering Tomographic Projections</dc:title>
  <dc:creator>陳慶豐</dc:creator>
  <cp:lastModifiedBy>陳慶豐</cp:lastModifiedBy>
  <cp:revision>129</cp:revision>
  <dcterms:created xsi:type="dcterms:W3CDTF">2021-07-04T15:44:30Z</dcterms:created>
  <dcterms:modified xsi:type="dcterms:W3CDTF">2021-07-06T05:52:02Z</dcterms:modified>
</cp:coreProperties>
</file>