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1D4AD6-9C7E-497A-9D35-B494260081C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500A422-BFA2-4A61-8534-00F34D36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58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AD6-9C7E-497A-9D35-B494260081C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422-BFA2-4A61-8534-00F34D36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32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AD6-9C7E-497A-9D35-B494260081C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422-BFA2-4A61-8534-00F34D36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484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AD6-9C7E-497A-9D35-B494260081C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422-BFA2-4A61-8534-00F34D36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984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AD6-9C7E-497A-9D35-B494260081C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422-BFA2-4A61-8534-00F34D36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444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AD6-9C7E-497A-9D35-B494260081C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422-BFA2-4A61-8534-00F34D36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241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AD6-9C7E-497A-9D35-B494260081C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422-BFA2-4A61-8534-00F34D36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720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01D4AD6-9C7E-497A-9D35-B494260081C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422-BFA2-4A61-8534-00F34D36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579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01D4AD6-9C7E-497A-9D35-B494260081C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422-BFA2-4A61-8534-00F34D36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49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AD6-9C7E-497A-9D35-B494260081C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422-BFA2-4A61-8534-00F34D36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90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AD6-9C7E-497A-9D35-B494260081C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422-BFA2-4A61-8534-00F34D36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66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AD6-9C7E-497A-9D35-B494260081C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422-BFA2-4A61-8534-00F34D36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48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AD6-9C7E-497A-9D35-B494260081C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422-BFA2-4A61-8534-00F34D36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22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AD6-9C7E-497A-9D35-B494260081C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422-BFA2-4A61-8534-00F34D36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25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AD6-9C7E-497A-9D35-B494260081C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422-BFA2-4A61-8534-00F34D36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07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AD6-9C7E-497A-9D35-B494260081C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422-BFA2-4A61-8534-00F34D36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65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AD6-9C7E-497A-9D35-B494260081C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422-BFA2-4A61-8534-00F34D36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14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01D4AD6-9C7E-497A-9D35-B494260081C5}" type="datetimeFigureOut">
              <a:rPr lang="zh-TW" altLang="en-US" smtClean="0"/>
              <a:t>2019/3/20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500A422-BFA2-4A61-8534-00F34D360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75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r>
              <a:rPr lang="en-US" altLang="zh-TW" dirty="0"/>
              <a:t>The art of using t-SNE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 </a:t>
            </a:r>
            <a:r>
              <a:rPr lang="en-US" altLang="zh-TW" dirty="0"/>
              <a:t>single-cell </a:t>
            </a:r>
            <a:r>
              <a:rPr lang="en-US" altLang="zh-TW" dirty="0" err="1"/>
              <a:t>transcriptomics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林思涵</a:t>
            </a:r>
            <a:endParaRPr lang="en-US" altLang="zh-TW" dirty="0" smtClean="0"/>
          </a:p>
          <a:p>
            <a:r>
              <a:rPr lang="en-US" altLang="zh-TW" dirty="0" smtClean="0"/>
              <a:t>2019/03/21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58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t-SNE plots (2)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10" y="2681042"/>
            <a:ext cx="6596713" cy="3416300"/>
          </a:xfr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609513" y="3130622"/>
          <a:ext cx="246804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042">
                  <a:extLst>
                    <a:ext uri="{9D8B030D-6E8A-4147-A177-3AD203B41FA5}">
                      <a16:colId xmlns:a16="http://schemas.microsoft.com/office/drawing/2014/main" val="3728204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資料來源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59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Tasic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 et al. (2017)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0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Cadwell</a:t>
                      </a:r>
                      <a:r>
                        <a:rPr lang="en-US" altLang="zh-TW" dirty="0" smtClean="0"/>
                        <a:t> et al. (2016)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7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Tasic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 et al. (2016)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2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Macosko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et al. (2015)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72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Shekhar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et al. (2016)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3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Harris et al. (2018)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0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10x Genomics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65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</a:t>
            </a:r>
            <a:r>
              <a:rPr lang="en-US" altLang="zh-TW" dirty="0" smtClean="0"/>
              <a:t>t-SNE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t-SNE </a:t>
            </a:r>
            <a:r>
              <a:rPr lang="zh-TW" altLang="en-US" dirty="0" smtClean="0"/>
              <a:t>問題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5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Standard t-SNE is slow for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≫1000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computationally unfeasible for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≫1000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en-US" altLang="zh-TW" dirty="0"/>
                  <a:t>Barnes-Hut t-SNE becomes very slow for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≫10000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r>
                  <a:rPr lang="en-US" altLang="zh-TW" dirty="0"/>
                  <a:t>t-SNE optimization becomes much slower as the perplexity grows.</a:t>
                </a:r>
              </a:p>
              <a:p>
                <a:endParaRPr lang="en-US" altLang="zh-TW" dirty="0" smtClean="0"/>
              </a:p>
              <a:p>
                <a:r>
                  <a:rPr lang="zh-TW" altLang="en-US" dirty="0" smtClean="0"/>
                  <a:t>樣本數越大，</a:t>
                </a:r>
                <a:r>
                  <a:rPr lang="en-US" altLang="zh-TW" dirty="0" smtClean="0"/>
                  <a:t>t-SNE</a:t>
                </a:r>
                <a:r>
                  <a:rPr lang="zh-TW" altLang="en-US" dirty="0" smtClean="0"/>
                  <a:t>越慢</a:t>
                </a:r>
                <a:endParaRPr lang="zh-TW" altLang="en-US" dirty="0"/>
              </a:p>
            </p:txBody>
          </p:sp>
        </mc:Choice>
        <mc:Fallback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53" t="-1288" b="-19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/>
              <a:t>解法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3409297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zh-TW" altLang="en-US" dirty="0"/>
              <a:t>隨機</a:t>
            </a:r>
            <a:r>
              <a:rPr lang="zh-TW" altLang="en-US" dirty="0" smtClean="0"/>
              <a:t>抽取小樣本做</a:t>
            </a:r>
            <a:r>
              <a:rPr lang="en-US" altLang="zh-TW" dirty="0"/>
              <a:t>t-SNE</a:t>
            </a:r>
          </a:p>
          <a:p>
            <a:pPr lvl="1"/>
            <a:r>
              <a:rPr lang="en-US" altLang="zh-TW" dirty="0"/>
              <a:t>PCA</a:t>
            </a:r>
            <a:r>
              <a:rPr lang="zh-TW" altLang="en-US" dirty="0"/>
              <a:t>結果為初始值</a:t>
            </a:r>
            <a:endParaRPr lang="en-US" altLang="zh-TW" dirty="0"/>
          </a:p>
          <a:p>
            <a:pPr lvl="1"/>
            <a:r>
              <a:rPr lang="en-US" altLang="zh-TW" dirty="0"/>
              <a:t>Perplexity = </a:t>
            </a:r>
            <a:r>
              <a:rPr lang="en-US" altLang="zh-TW" dirty="0" smtClean="0"/>
              <a:t>500</a:t>
            </a:r>
          </a:p>
          <a:p>
            <a:pPr lvl="1"/>
            <a:r>
              <a:rPr lang="en-US" altLang="zh-TW" dirty="0"/>
              <a:t>Exaggeration = </a:t>
            </a:r>
            <a:r>
              <a:rPr lang="en-US" altLang="zh-TW" dirty="0" smtClean="0"/>
              <a:t>12 </a:t>
            </a:r>
            <a:r>
              <a:rPr lang="en-US" altLang="zh-TW" dirty="0"/>
              <a:t>, stop time = </a:t>
            </a:r>
            <a:r>
              <a:rPr lang="en-US" altLang="zh-TW" dirty="0" smtClean="0"/>
              <a:t>250</a:t>
            </a:r>
            <a:endParaRPr lang="en-US" altLang="zh-TW" dirty="0"/>
          </a:p>
          <a:p>
            <a:pPr lvl="1"/>
            <a:r>
              <a:rPr lang="en-US" altLang="zh-TW" dirty="0"/>
              <a:t>Learning rate = </a:t>
            </a:r>
            <a:r>
              <a:rPr lang="en-US" altLang="zh-TW" dirty="0" smtClean="0"/>
              <a:t>200</a:t>
            </a:r>
            <a:endParaRPr lang="en-US" altLang="zh-TW" dirty="0"/>
          </a:p>
          <a:p>
            <a:pPr>
              <a:buFont typeface="+mj-lt"/>
              <a:buAutoNum type="arabicPeriod"/>
            </a:pPr>
            <a:r>
              <a:rPr lang="zh-TW" altLang="en-US" dirty="0"/>
              <a:t>將剩餘的點標註在</a:t>
            </a:r>
            <a:r>
              <a:rPr lang="en-US" altLang="zh-TW" dirty="0"/>
              <a:t>t-SNE</a:t>
            </a:r>
            <a:r>
              <a:rPr lang="zh-TW" altLang="en-US" dirty="0"/>
              <a:t>的圖上</a:t>
            </a:r>
            <a:r>
              <a:rPr lang="en-US" altLang="zh-TW" dirty="0"/>
              <a:t>(</a:t>
            </a:r>
            <a:r>
              <a:rPr lang="en-US" altLang="zh-TW" dirty="0" err="1"/>
              <a:t>kNN</a:t>
            </a:r>
            <a:r>
              <a:rPr lang="zh-TW" altLang="en-US" dirty="0"/>
              <a:t>法</a:t>
            </a:r>
            <a:r>
              <a:rPr lang="en-US" altLang="zh-TW" dirty="0"/>
              <a:t>)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將</a:t>
            </a:r>
            <a:r>
              <a:rPr lang="en-US" altLang="zh-TW" dirty="0"/>
              <a:t>2.</a:t>
            </a:r>
            <a:r>
              <a:rPr lang="zh-TW" altLang="en-US" dirty="0"/>
              <a:t>的結果當成新的初始值，再跑一次</a:t>
            </a:r>
            <a:r>
              <a:rPr lang="en-US" altLang="zh-TW" dirty="0"/>
              <a:t>t-SNE</a:t>
            </a:r>
          </a:p>
          <a:p>
            <a:pPr lvl="1"/>
            <a:r>
              <a:rPr lang="en-US" altLang="zh-TW" dirty="0"/>
              <a:t>Perplexity = 30</a:t>
            </a:r>
          </a:p>
          <a:p>
            <a:pPr lvl="1"/>
            <a:r>
              <a:rPr lang="en-US" altLang="zh-TW" dirty="0"/>
              <a:t>Exaggeration = 4 , stop time = 500</a:t>
            </a:r>
          </a:p>
          <a:p>
            <a:pPr lvl="1"/>
            <a:r>
              <a:rPr lang="en-US" altLang="zh-TW" dirty="0"/>
              <a:t>Learning rate = 1000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51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34" y="0"/>
            <a:ext cx="7583531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207622" y="44823"/>
            <a:ext cx="2653247" cy="2635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929842" y="206101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Perplexity</a:t>
            </a:r>
            <a:r>
              <a:rPr lang="zh-TW" altLang="en-US" dirty="0" smtClean="0"/>
              <a:t>越大</a:t>
            </a:r>
            <a:endParaRPr lang="en-US" altLang="zh-TW" dirty="0" smtClean="0"/>
          </a:p>
          <a:p>
            <a:r>
              <a:rPr lang="zh-TW" altLang="en-US" dirty="0" smtClean="0"/>
              <a:t>可用來建構初始模型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304234" y="2644588"/>
            <a:ext cx="2464990" cy="25908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-80379" y="4312058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Perplexity 500</a:t>
            </a:r>
            <a:r>
              <a:rPr lang="zh-TW" altLang="en-US" dirty="0" smtClean="0"/>
              <a:t>為起始</a:t>
            </a:r>
            <a:endParaRPr lang="en-US" altLang="zh-TW" dirty="0" smtClean="0"/>
          </a:p>
          <a:p>
            <a:r>
              <a:rPr lang="zh-TW" altLang="en-US" dirty="0"/>
              <a:t>再</a:t>
            </a:r>
            <a:r>
              <a:rPr lang="zh-TW" altLang="en-US" dirty="0" smtClean="0"/>
              <a:t>用</a:t>
            </a:r>
            <a:r>
              <a:rPr lang="en-US" altLang="zh-TW" dirty="0" smtClean="0"/>
              <a:t>50</a:t>
            </a:r>
            <a:r>
              <a:rPr lang="zh-TW" altLang="en-US" dirty="0" smtClean="0"/>
              <a:t>跑</a:t>
            </a:r>
            <a:r>
              <a:rPr lang="en-US" altLang="zh-TW" dirty="0" smtClean="0"/>
              <a:t>t-SNE</a:t>
            </a:r>
          </a:p>
          <a:p>
            <a:r>
              <a:rPr lang="zh-TW" altLang="en-US" dirty="0" smtClean="0"/>
              <a:t>可以放鬆</a:t>
            </a:r>
            <a:r>
              <a:rPr lang="en-US" altLang="zh-TW" dirty="0" smtClean="0"/>
              <a:t>500</a:t>
            </a:r>
            <a:r>
              <a:rPr lang="zh-TW" altLang="en-US" dirty="0" smtClean="0"/>
              <a:t>的</a:t>
            </a:r>
            <a:r>
              <a:rPr lang="en-US" altLang="zh-TW" dirty="0" smtClean="0"/>
              <a:t>t-SNE</a:t>
            </a:r>
            <a:r>
              <a:rPr lang="zh-TW" altLang="en-US" dirty="0" smtClean="0"/>
              <a:t>圖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10696"/>
              </p:ext>
            </p:extLst>
          </p:nvPr>
        </p:nvGraphicFramePr>
        <p:xfrm>
          <a:off x="9987064" y="3820905"/>
          <a:ext cx="214771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713">
                  <a:extLst>
                    <a:ext uri="{9D8B030D-6E8A-4147-A177-3AD203B41FA5}">
                      <a16:colId xmlns:a16="http://schemas.microsoft.com/office/drawing/2014/main" val="3728204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資料來源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59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Tasic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 et al. (2017)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0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Cadwell</a:t>
                      </a:r>
                      <a:r>
                        <a:rPr lang="en-US" altLang="zh-TW" dirty="0" smtClean="0"/>
                        <a:t> et al. (2016)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7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Tasic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et al. (2016)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2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Macosko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et al. (2015)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72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Shekhar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et al. (2016)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3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Harris et al. (2018)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0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10x Genomics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65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2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單箭頭接點 31"/>
          <p:cNvCxnSpPr/>
          <p:nvPr/>
        </p:nvCxnSpPr>
        <p:spPr>
          <a:xfrm flipH="1">
            <a:off x="8187202" y="2374560"/>
            <a:ext cx="1" cy="9796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8769340" y="2385578"/>
            <a:ext cx="1" cy="9865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7842672" y="2402130"/>
            <a:ext cx="2294" cy="95203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7513036" y="2402132"/>
            <a:ext cx="1" cy="95203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1167" y="2684930"/>
            <a:ext cx="2793158" cy="1600200"/>
          </a:xfrm>
        </p:spPr>
        <p:txBody>
          <a:bodyPr/>
          <a:lstStyle/>
          <a:p>
            <a:r>
              <a:rPr lang="en-US" altLang="zh-TW" sz="3600" dirty="0" smtClean="0"/>
              <a:t>Perplexity Combination</a:t>
            </a:r>
            <a:endParaRPr lang="zh-TW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7331825" y="357447"/>
                <a:ext cx="1720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⋯⋯,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825" y="357447"/>
                <a:ext cx="1720984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7410920" y="822960"/>
            <a:ext cx="1558512" cy="155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23829" y="127905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Similarity</a:t>
            </a:r>
          </a:p>
          <a:p>
            <a:r>
              <a:rPr lang="en-US" altLang="zh-TW" dirty="0" smtClean="0"/>
              <a:t>Matrix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10920" y="357447"/>
            <a:ext cx="303291" cy="20240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747463" y="357446"/>
            <a:ext cx="303291" cy="20240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088654" y="357446"/>
            <a:ext cx="303291" cy="20240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666141" y="357445"/>
            <a:ext cx="303291" cy="20240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>
          <a:xfrm flipH="1">
            <a:off x="7562565" y="2381472"/>
            <a:ext cx="1" cy="4448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7899107" y="2381470"/>
            <a:ext cx="1" cy="4448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8235649" y="2381469"/>
            <a:ext cx="1" cy="4448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8817786" y="2381469"/>
            <a:ext cx="1" cy="4448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7316971" y="2826324"/>
                <a:ext cx="497893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971" y="2826324"/>
                <a:ext cx="497893" cy="372538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7650161" y="2826323"/>
                <a:ext cx="497892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161" y="2826323"/>
                <a:ext cx="497892" cy="373051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7995126" y="2822833"/>
                <a:ext cx="497892" cy="384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126" y="2822833"/>
                <a:ext cx="497892" cy="384336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8568840" y="2822833"/>
                <a:ext cx="497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40" y="2822833"/>
                <a:ext cx="4978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9002684" y="357445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Perplexity = u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09435" y="367777"/>
            <a:ext cx="303291" cy="20240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745978" y="367776"/>
            <a:ext cx="303291" cy="20240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087169" y="367776"/>
            <a:ext cx="303291" cy="20240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664656" y="367775"/>
            <a:ext cx="303291" cy="20240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/>
              <p:cNvSpPr txBox="1"/>
              <p:nvPr/>
            </p:nvSpPr>
            <p:spPr>
              <a:xfrm>
                <a:off x="7316971" y="3302715"/>
                <a:ext cx="468333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971" y="3302715"/>
                <a:ext cx="468333" cy="372538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/>
              <p:cNvSpPr txBox="1"/>
              <p:nvPr/>
            </p:nvSpPr>
            <p:spPr>
              <a:xfrm>
                <a:off x="7650161" y="3302714"/>
                <a:ext cx="468333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161" y="3302714"/>
                <a:ext cx="468333" cy="373051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/>
              <p:cNvSpPr txBox="1"/>
              <p:nvPr/>
            </p:nvSpPr>
            <p:spPr>
              <a:xfrm>
                <a:off x="7995126" y="3299224"/>
                <a:ext cx="468333" cy="384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126" y="3299224"/>
                <a:ext cx="468333" cy="384336"/>
              </a:xfrm>
              <a:prstGeom prst="rect">
                <a:avLst/>
              </a:prstGeom>
              <a:blipFill>
                <a:blip r:embed="rId9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/>
              <p:cNvSpPr txBox="1"/>
              <p:nvPr/>
            </p:nvSpPr>
            <p:spPr>
              <a:xfrm>
                <a:off x="8568840" y="3299224"/>
                <a:ext cx="4696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40" y="3299224"/>
                <a:ext cx="46961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字方塊 42"/>
          <p:cNvSpPr txBox="1"/>
          <p:nvPr/>
        </p:nvSpPr>
        <p:spPr>
          <a:xfrm>
            <a:off x="9002684" y="79880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Perplexity = </a:t>
            </a:r>
            <a:r>
              <a:rPr lang="en-US" altLang="zh-TW" dirty="0" smtClean="0">
                <a:solidFill>
                  <a:srgbClr val="00B050"/>
                </a:solidFill>
              </a:rPr>
              <a:t>v</a:t>
            </a:r>
            <a:endParaRPr lang="zh-TW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/>
              <p:cNvSpPr txBox="1"/>
              <p:nvPr/>
            </p:nvSpPr>
            <p:spPr>
              <a:xfrm>
                <a:off x="6524386" y="3626687"/>
                <a:ext cx="3353675" cy="622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TW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altLang="zh-TW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en-US" altLang="zh-TW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m:rPr>
                        <m:sty m:val="p"/>
                      </m:rPr>
                      <a:rPr lang="en-US" altLang="zh-TW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zh-TW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TW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386" y="3626687"/>
                <a:ext cx="3353675" cy="6228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/>
              <p:cNvSpPr txBox="1"/>
              <p:nvPr/>
            </p:nvSpPr>
            <p:spPr>
              <a:xfrm>
                <a:off x="7323311" y="4329768"/>
                <a:ext cx="1667316" cy="725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311" y="4329768"/>
                <a:ext cx="1667316" cy="7255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/>
              <p:cNvSpPr/>
              <p:nvPr/>
            </p:nvSpPr>
            <p:spPr>
              <a:xfrm>
                <a:off x="7335716" y="5132408"/>
                <a:ext cx="1731016" cy="1731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716" y="5132408"/>
                <a:ext cx="1731016" cy="17310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字方塊 46"/>
          <p:cNvSpPr txBox="1"/>
          <p:nvPr/>
        </p:nvSpPr>
        <p:spPr>
          <a:xfrm>
            <a:off x="6143571" y="5674750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Probability</a:t>
            </a:r>
          </a:p>
          <a:p>
            <a:r>
              <a:rPr lang="en-US" altLang="zh-TW" dirty="0" smtClean="0"/>
              <a:t>Matrix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37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500"/>
                            </p:stCondLst>
                            <p:childTnLst>
                              <p:par>
                                <p:cTn id="1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0"/>
                            </p:stCondLst>
                            <p:childTnLst>
                              <p:par>
                                <p:cTn id="1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500"/>
                            </p:stCondLst>
                            <p:childTnLst>
                              <p:par>
                                <p:cTn id="1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000"/>
                            </p:stCondLst>
                            <p:childTnLst>
                              <p:par>
                                <p:cTn id="1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0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7000"/>
                            </p:stCondLst>
                            <p:childTnLst>
                              <p:par>
                                <p:cTn id="2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19" grpId="0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4" grpId="0"/>
      <p:bldP spid="34" grpId="1"/>
      <p:bldP spid="34" grpId="2"/>
      <p:bldP spid="35" grpId="0"/>
      <p:bldP spid="35" grpId="1"/>
      <p:bldP spid="35" grpId="2"/>
      <p:bldP spid="36" grpId="0"/>
      <p:bldP spid="36" grpId="1"/>
      <p:bldP spid="36" grpId="2"/>
      <p:bldP spid="37" grpId="0"/>
      <p:bldP spid="37" grpId="1"/>
      <p:bldP spid="37" grpId="2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3381187" cy="1600200"/>
          </a:xfrm>
        </p:spPr>
        <p:txBody>
          <a:bodyPr/>
          <a:lstStyle/>
          <a:p>
            <a:r>
              <a:rPr lang="en-US" altLang="zh-TW" dirty="0" smtClean="0"/>
              <a:t>Positioning new points </a:t>
            </a:r>
            <a:br>
              <a:rPr lang="en-US" altLang="zh-TW" dirty="0" smtClean="0"/>
            </a:br>
            <a:r>
              <a:rPr lang="en-US" altLang="zh-TW" dirty="0" smtClean="0"/>
              <a:t>on an existing t-SNE atlas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47" y="1295400"/>
            <a:ext cx="4914900" cy="4572000"/>
          </a:xfrm>
        </p:spPr>
      </p:pic>
      <p:sp>
        <p:nvSpPr>
          <p:cNvPr id="11" name="文字版面配置區 10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210858" cy="2895599"/>
          </a:xfrm>
        </p:spPr>
        <p:txBody>
          <a:bodyPr>
            <a:normAutofit/>
          </a:bodyPr>
          <a:lstStyle/>
          <a:p>
            <a:r>
              <a:rPr lang="en-US" altLang="zh-TW" sz="1600" dirty="0" smtClean="0">
                <a:solidFill>
                  <a:schemeClr val="bg1"/>
                </a:solidFill>
              </a:rPr>
              <a:t>We find its k=25 nearest neighbors among the 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Tasic</a:t>
            </a:r>
            <a:r>
              <a:rPr lang="en-US" altLang="zh-TW" sz="1600" dirty="0" smtClean="0">
                <a:solidFill>
                  <a:schemeClr val="bg1"/>
                </a:solidFill>
              </a:rPr>
              <a:t> et al. reference cells, using Pearson correlation across the most variable </a:t>
            </a:r>
            <a:r>
              <a:rPr lang="en-US" altLang="zh-TW" sz="1600" dirty="0" err="1" smtClean="0">
                <a:solidFill>
                  <a:schemeClr val="bg1"/>
                </a:solidFill>
              </a:rPr>
              <a:t>Tasic</a:t>
            </a:r>
            <a:r>
              <a:rPr lang="en-US" altLang="zh-TW" sz="1600" dirty="0" smtClean="0">
                <a:solidFill>
                  <a:schemeClr val="bg1"/>
                </a:solidFill>
              </a:rPr>
              <a:t> et al. genes as distance. </a:t>
            </a:r>
          </a:p>
          <a:p>
            <a:r>
              <a:rPr lang="en-US" altLang="zh-TW" sz="1600" dirty="0" smtClean="0">
                <a:solidFill>
                  <a:schemeClr val="bg1"/>
                </a:solidFill>
              </a:rPr>
              <a:t>Then we position the cell at the median t-SNE location of these k reference cells.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48629"/>
              </p:ext>
            </p:extLst>
          </p:nvPr>
        </p:nvGraphicFramePr>
        <p:xfrm>
          <a:off x="9987064" y="3820905"/>
          <a:ext cx="214771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713">
                  <a:extLst>
                    <a:ext uri="{9D8B030D-6E8A-4147-A177-3AD203B41FA5}">
                      <a16:colId xmlns:a16="http://schemas.microsoft.com/office/drawing/2014/main" val="3728204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資料來源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59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00B050"/>
                          </a:solidFill>
                        </a:rPr>
                        <a:t>Tasic</a:t>
                      </a:r>
                      <a:r>
                        <a:rPr lang="en-US" altLang="zh-TW" dirty="0" smtClean="0">
                          <a:solidFill>
                            <a:srgbClr val="00B050"/>
                          </a:solidFill>
                        </a:rPr>
                        <a:t> et al. (2017)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0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Cadwell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 et al. (2016)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7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Tasic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et al. (2016)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2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Macosko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et al. (2015)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72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Shekhar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 et al. (2016)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3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Harris et al. (2018)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0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10x Genomics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65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6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38" y="0"/>
            <a:ext cx="6675323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42429" y="34065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25000</a:t>
            </a:r>
            <a:r>
              <a:rPr lang="zh-TW" altLang="en-US" dirty="0" smtClean="0"/>
              <a:t>樣本做模型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6" idx="2"/>
          </p:cNvCxnSpPr>
          <p:nvPr/>
        </p:nvCxnSpPr>
        <p:spPr>
          <a:xfrm>
            <a:off x="1800384" y="709990"/>
            <a:ext cx="1032463" cy="56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9145120" y="2106705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將剩餘點標記在模型上</a:t>
            </a:r>
            <a:endParaRPr lang="en-US" altLang="zh-TW" dirty="0" smtClean="0"/>
          </a:p>
          <a:p>
            <a:r>
              <a:rPr lang="zh-TW" altLang="en-US" dirty="0" smtClean="0"/>
              <a:t>再跑</a:t>
            </a:r>
            <a:r>
              <a:rPr lang="en-US" altLang="zh-TW" dirty="0" smtClean="0"/>
              <a:t>t-SNE</a:t>
            </a:r>
          </a:p>
          <a:p>
            <a:r>
              <a:rPr lang="zh-TW" altLang="en-US" dirty="0" smtClean="0"/>
              <a:t>最後成</a:t>
            </a:r>
            <a:r>
              <a:rPr lang="zh-TW" altLang="en-US" dirty="0"/>
              <a:t>品</a:t>
            </a:r>
          </a:p>
        </p:txBody>
      </p:sp>
      <p:cxnSp>
        <p:nvCxnSpPr>
          <p:cNvPr id="11" name="直線單箭頭接點 10"/>
          <p:cNvCxnSpPr>
            <a:endCxn id="9" idx="0"/>
          </p:cNvCxnSpPr>
          <p:nvPr/>
        </p:nvCxnSpPr>
        <p:spPr>
          <a:xfrm>
            <a:off x="9145120" y="1272988"/>
            <a:ext cx="1246495" cy="83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758338" y="3119718"/>
            <a:ext cx="6538062" cy="23846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4515" y="513499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/>
                </a:solidFill>
              </a:rPr>
              <a:t>其他不同參數設定之成果</a:t>
            </a:r>
            <a:endParaRPr lang="zh-TW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4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比較兩種改良</a:t>
            </a:r>
            <a:r>
              <a:rPr lang="en-US" altLang="zh-TW" dirty="0" smtClean="0"/>
              <a:t>t-SNE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Kobak</a:t>
            </a:r>
            <a:r>
              <a:rPr lang="en-US" altLang="zh-TW" dirty="0" smtClean="0"/>
              <a:t> and Berens (2018)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 smtClean="0"/>
              <a:t>抽取小樣本且用嚴苛參數建立概略模型</a:t>
            </a:r>
            <a:endParaRPr lang="en-US" altLang="zh-TW" dirty="0" smtClean="0"/>
          </a:p>
          <a:p>
            <a:r>
              <a:rPr lang="zh-TW" altLang="en-US" dirty="0" smtClean="0"/>
              <a:t>將剩餘點標記在模型上，建立初始模型</a:t>
            </a:r>
            <a:endParaRPr lang="en-US" altLang="zh-TW" dirty="0" smtClean="0"/>
          </a:p>
          <a:p>
            <a:r>
              <a:rPr lang="zh-TW" altLang="en-US" dirty="0" smtClean="0"/>
              <a:t>輸入初始模型，放寬參數設定，得到最後的</a:t>
            </a:r>
            <a:r>
              <a:rPr lang="en-US" altLang="zh-TW" dirty="0" smtClean="0"/>
              <a:t>t-SNE</a:t>
            </a:r>
            <a:r>
              <a:rPr lang="zh-TW" altLang="en-US" dirty="0" smtClean="0"/>
              <a:t>圖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要跑兩次</a:t>
            </a:r>
            <a:r>
              <a:rPr lang="en-US" altLang="zh-TW" dirty="0"/>
              <a:t>t-SNE</a:t>
            </a:r>
            <a:endParaRPr lang="zh-TW" altLang="en-US" dirty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裡的</a:t>
            </a:r>
            <a:r>
              <a:rPr lang="en-US" altLang="zh-TW" dirty="0" err="1" smtClean="0"/>
              <a:t>fast_tsne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RP t-SNE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 dirty="0" smtClean="0"/>
              <a:t>將大樣本分別切成數份小樣本</a:t>
            </a:r>
            <a:endParaRPr lang="en-US" altLang="zh-TW" dirty="0" smtClean="0"/>
          </a:p>
          <a:p>
            <a:r>
              <a:rPr lang="zh-TW" altLang="en-US" dirty="0" smtClean="0"/>
              <a:t>每份小</a:t>
            </a:r>
            <a:r>
              <a:rPr lang="zh-TW" altLang="en-US" dirty="0"/>
              <a:t>樣</a:t>
            </a:r>
            <a:r>
              <a:rPr lang="zh-TW" altLang="en-US" dirty="0" smtClean="0"/>
              <a:t>本進行</a:t>
            </a:r>
            <a:r>
              <a:rPr lang="en-US" altLang="zh-TW" dirty="0" smtClean="0"/>
              <a:t>t-SNE</a:t>
            </a:r>
          </a:p>
          <a:p>
            <a:r>
              <a:rPr lang="zh-TW" altLang="en-US" dirty="0" smtClean="0"/>
              <a:t>合併小樣本結果</a:t>
            </a:r>
            <a:endParaRPr lang="en-US" altLang="zh-TW" dirty="0" smtClean="0"/>
          </a:p>
          <a:p>
            <a:r>
              <a:rPr lang="zh-TW" altLang="en-US" dirty="0"/>
              <a:t>再</a:t>
            </a:r>
            <a:r>
              <a:rPr lang="zh-TW" altLang="en-US" dirty="0" smtClean="0"/>
              <a:t>重新分組，跑</a:t>
            </a:r>
            <a:r>
              <a:rPr lang="en-US" altLang="zh-TW" dirty="0" smtClean="0"/>
              <a:t>t-SNE</a:t>
            </a:r>
          </a:p>
          <a:p>
            <a:r>
              <a:rPr lang="zh-TW" altLang="en-US" dirty="0" smtClean="0"/>
              <a:t>數次後之結果即為輸出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72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8000"/>
            <a:ext cx="9000000" cy="360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530814" y="487333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exaggeration </a:t>
            </a:r>
            <a:r>
              <a:rPr lang="en-US" altLang="zh-TW" dirty="0"/>
              <a:t>= 12</a:t>
            </a:r>
            <a:endParaRPr lang="zh-TW" altLang="en-US" dirty="0"/>
          </a:p>
        </p:txBody>
      </p:sp>
      <p:pic>
        <p:nvPicPr>
          <p:cNvPr id="9" name="圖片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29"/>
            <a:ext cx="9000000" cy="36000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446546" y="1527405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exaggeration </a:t>
            </a:r>
            <a:r>
              <a:rPr lang="en-US" altLang="zh-TW" dirty="0"/>
              <a:t>= </a:t>
            </a:r>
            <a:r>
              <a:rPr lang="en-US" altLang="zh-TW" dirty="0" smtClean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1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完整</a:t>
            </a:r>
            <a:r>
              <a:rPr lang="en-US" altLang="zh-TW" dirty="0" smtClean="0"/>
              <a:t>t-SNE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The art of using t-SNE for single-cell </a:t>
            </a:r>
            <a:r>
              <a:rPr lang="en-US" altLang="zh-TW" dirty="0" err="1" smtClean="0"/>
              <a:t>transcriptomics</a:t>
            </a:r>
            <a:r>
              <a:rPr lang="en-US" altLang="zh-TW" dirty="0"/>
              <a:t>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t-SNE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比較</a:t>
            </a:r>
            <a:r>
              <a:rPr lang="en-US" altLang="zh-TW" dirty="0" smtClean="0"/>
              <a:t>RP t-SNE </a:t>
            </a:r>
            <a:r>
              <a:rPr lang="zh-TW" altLang="en-US" dirty="0" smtClean="0"/>
              <a:t>與</a:t>
            </a:r>
            <a:r>
              <a:rPr lang="en-US" altLang="zh-TW" dirty="0"/>
              <a:t>The art of using t-SNE for single-cell </a:t>
            </a:r>
            <a:r>
              <a:rPr lang="en-US" altLang="zh-TW" dirty="0" err="1"/>
              <a:t>transcriptomics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53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完整</a:t>
            </a:r>
            <a:r>
              <a:rPr lang="en-US" altLang="zh-TW" dirty="0" smtClean="0"/>
              <a:t>t-SNE</a:t>
            </a:r>
            <a:r>
              <a:rPr lang="zh-TW" altLang="en-US" dirty="0" smtClean="0"/>
              <a:t>演算法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6895559" y="490451"/>
            <a:ext cx="3757545" cy="5893724"/>
          </a:xfrm>
        </p:spPr>
        <p:txBody>
          <a:bodyPr/>
          <a:lstStyle/>
          <a:p>
            <a:r>
              <a:rPr lang="zh-TW" altLang="en-US" cap="none" dirty="0" smtClean="0"/>
              <a:t>參數設定：</a:t>
            </a:r>
            <a:endParaRPr lang="en-US" altLang="zh-TW" cap="non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cap="none" dirty="0" smtClean="0"/>
              <a:t>Perplexity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cap="none" dirty="0" smtClean="0"/>
              <a:t>Exaggeration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cap="none" dirty="0" err="1" smtClean="0"/>
              <a:t>ExaggerationStop</a:t>
            </a:r>
            <a:endParaRPr lang="en-US" altLang="zh-TW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cap="none" dirty="0" smtClean="0"/>
              <a:t>Momentum</a:t>
            </a:r>
            <a:endParaRPr lang="en-US" altLang="zh-TW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cap="none" dirty="0" err="1" smtClean="0"/>
              <a:t>MomentumChange</a:t>
            </a:r>
            <a:endParaRPr lang="en-US" altLang="zh-TW" cap="non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cap="none" dirty="0" err="1" smtClean="0"/>
              <a:t>LearningRate</a:t>
            </a:r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15391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t-SNE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版面配置區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154953" y="3129280"/>
                <a:ext cx="3500173" cy="2895599"/>
              </a:xfrm>
            </p:spPr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zh-TW" altLang="en-US" dirty="0" smtClean="0">
                    <a:solidFill>
                      <a:schemeClr val="bg1"/>
                    </a:solidFill>
                  </a:rPr>
                  <a:t>計算高維度資料之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similarity matrix</a:t>
                </a:r>
              </a:p>
              <a:p>
                <a:pPr>
                  <a:buFont typeface="+mj-lt"/>
                  <a:buAutoNum type="arabicPeriod"/>
                </a:pPr>
                <a:r>
                  <a:rPr lang="zh-TW" altLang="en-US" dirty="0">
                    <a:solidFill>
                      <a:schemeClr val="bg1"/>
                    </a:solidFill>
                  </a:rPr>
                  <a:t>利用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Perplexity</a:t>
                </a:r>
                <a:r>
                  <a:rPr lang="zh-TW" altLang="en-US" dirty="0">
                    <a:solidFill>
                      <a:schemeClr val="bg1"/>
                    </a:solidFill>
                  </a:rPr>
                  <a:t>計算每個資料點的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TW" dirty="0" smtClean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zh-TW" altLang="en-US" dirty="0" smtClean="0">
                    <a:solidFill>
                      <a:schemeClr val="bg1"/>
                    </a:solidFill>
                  </a:rPr>
                  <a:t>計算高維度資料之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probability 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matrix</a:t>
                </a:r>
              </a:p>
              <a:p>
                <a:pPr>
                  <a:buFont typeface="+mj-lt"/>
                  <a:buAutoNum type="arabicPeriod"/>
                </a:pPr>
                <a:r>
                  <a:rPr lang="zh-TW" altLang="en-US" dirty="0" smtClean="0">
                    <a:solidFill>
                      <a:schemeClr val="bg1"/>
                    </a:solidFill>
                  </a:rPr>
                  <a:t>利用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gradient update</a:t>
                </a:r>
                <a:r>
                  <a:rPr lang="zh-TW" altLang="en-US" dirty="0" smtClean="0">
                    <a:solidFill>
                      <a:schemeClr val="bg1"/>
                    </a:solidFill>
                  </a:rPr>
                  <a:t>遞迴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1000</a:t>
                </a:r>
                <a:r>
                  <a:rPr lang="zh-TW" altLang="en-US" dirty="0" smtClean="0">
                    <a:solidFill>
                      <a:schemeClr val="bg1"/>
                    </a:solidFill>
                  </a:rPr>
                  <a:t>次求</a:t>
                </a:r>
                <a:r>
                  <a:rPr lang="en-US" altLang="zh-TW" dirty="0" smtClean="0">
                    <a:solidFill>
                      <a:schemeClr val="bg1"/>
                    </a:solidFill>
                  </a:rPr>
                  <a:t>Y</a:t>
                </a:r>
                <a:endParaRPr lang="en-US" altLang="zh-TW" dirty="0">
                  <a:solidFill>
                    <a:schemeClr val="bg1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solidFill>
                      <a:srgbClr val="FFFF00"/>
                    </a:solidFill>
                  </a:rPr>
                  <a:t>前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200</a:t>
                </a:r>
                <a:r>
                  <a:rPr lang="zh-TW" altLang="en-US" dirty="0">
                    <a:solidFill>
                      <a:srgbClr val="FFFF00"/>
                    </a:solidFill>
                  </a:rPr>
                  <a:t>遞迴時，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exaggeration</a:t>
                </a:r>
                <a:r>
                  <a:rPr lang="zh-TW" altLang="en-US" dirty="0">
                    <a:solidFill>
                      <a:srgbClr val="FFFF00"/>
                    </a:solidFill>
                  </a:rPr>
                  <a:t>為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4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solidFill>
                      <a:srgbClr val="FFFF00"/>
                    </a:solidFill>
                  </a:rPr>
                  <a:t>前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250</a:t>
                </a:r>
                <a:r>
                  <a:rPr lang="zh-TW" altLang="en-US" dirty="0">
                    <a:solidFill>
                      <a:srgbClr val="FFFF00"/>
                    </a:solidFill>
                  </a:rPr>
                  <a:t>遞迴，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momentum</a:t>
                </a:r>
                <a:r>
                  <a:rPr lang="zh-TW" altLang="en-US" dirty="0">
                    <a:solidFill>
                      <a:srgbClr val="FFFF00"/>
                    </a:solidFill>
                  </a:rPr>
                  <a:t>為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0.5</a:t>
                </a:r>
                <a:r>
                  <a:rPr lang="zh-TW" altLang="en-US" dirty="0">
                    <a:solidFill>
                      <a:srgbClr val="FFFF00"/>
                    </a:solidFill>
                  </a:rPr>
                  <a:t>，之後為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0.8</a:t>
                </a:r>
                <a:endParaRPr lang="zh-TW" altLang="en-US" dirty="0">
                  <a:solidFill>
                    <a:srgbClr val="FFFF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6" name="文字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154953" y="3129280"/>
                <a:ext cx="3500173" cy="2895599"/>
              </a:xfrm>
              <a:blipFill>
                <a:blip r:embed="rId2"/>
                <a:stretch>
                  <a:fillRect t="-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7331825" y="357447"/>
                <a:ext cx="1720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⋯⋯,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825" y="357447"/>
                <a:ext cx="1720984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7410920" y="822960"/>
            <a:ext cx="1558512" cy="155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23829" y="127905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Similarity</a:t>
            </a:r>
          </a:p>
          <a:p>
            <a:r>
              <a:rPr lang="en-US" altLang="zh-TW" dirty="0" smtClean="0"/>
              <a:t>Matrix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410920" y="357447"/>
            <a:ext cx="303291" cy="20240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747463" y="357446"/>
            <a:ext cx="303291" cy="20240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088654" y="357446"/>
            <a:ext cx="303291" cy="20240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666141" y="357445"/>
            <a:ext cx="303291" cy="20240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1" idx="2"/>
          </p:cNvCxnSpPr>
          <p:nvPr/>
        </p:nvCxnSpPr>
        <p:spPr>
          <a:xfrm flipH="1">
            <a:off x="7562565" y="2381472"/>
            <a:ext cx="1" cy="4448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9107" y="2381470"/>
            <a:ext cx="1" cy="4448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8235649" y="2381469"/>
            <a:ext cx="1" cy="4448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8817786" y="2381469"/>
            <a:ext cx="1" cy="44485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316971" y="2826324"/>
                <a:ext cx="497893" cy="372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971" y="2826324"/>
                <a:ext cx="497893" cy="372538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650161" y="2826323"/>
                <a:ext cx="497892" cy="373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161" y="2826323"/>
                <a:ext cx="497892" cy="373051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995126" y="2822833"/>
                <a:ext cx="497892" cy="384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126" y="2822833"/>
                <a:ext cx="497892" cy="384336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8568840" y="2822833"/>
                <a:ext cx="497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840" y="2822833"/>
                <a:ext cx="4978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9002684" y="357445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F0"/>
                </a:solidFill>
              </a:rPr>
              <a:t>Perplexity = u</a:t>
            </a:r>
            <a:endParaRPr lang="zh-TW" alt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066057" y="3282413"/>
                <a:ext cx="2356030" cy="747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057" y="3282413"/>
                <a:ext cx="2356030" cy="7475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7356518" y="4099803"/>
                <a:ext cx="1667316" cy="725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518" y="4099803"/>
                <a:ext cx="1667316" cy="7255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7364678" y="4930931"/>
                <a:ext cx="1731016" cy="1731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678" y="4930931"/>
                <a:ext cx="1731016" cy="17310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6172533" y="547327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Probability</a:t>
            </a:r>
          </a:p>
          <a:p>
            <a:r>
              <a:rPr lang="en-US" altLang="zh-TW" dirty="0" smtClean="0"/>
              <a:t>Matrix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5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t-SNE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781146" y="1447800"/>
                <a:ext cx="5190066" cy="5410200"/>
              </a:xfrm>
            </p:spPr>
            <p:txBody>
              <a:bodyPr anchor="t"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𝒴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𝒴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𝒴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前</a:t>
                </a:r>
                <a:r>
                  <a:rPr lang="en-US" altLang="zh-TW" dirty="0" smtClean="0"/>
                  <a:t>200</a:t>
                </a:r>
                <a:r>
                  <a:rPr lang="zh-TW" altLang="en-US" dirty="0" smtClean="0"/>
                  <a:t>遞迴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𝒴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𝒴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𝒴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 smtClean="0"/>
                  <a:t>200-250</a:t>
                </a:r>
                <a:r>
                  <a:rPr lang="zh-TW" altLang="en-US" dirty="0" smtClean="0"/>
                  <a:t>遞迴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𝒴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.5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𝒴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𝒴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250</a:t>
                </a:r>
                <a:r>
                  <a:rPr lang="zh-TW" altLang="en-US" dirty="0" smtClean="0"/>
                  <a:t>之後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Sup>
                                  <m:sSubSup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𝒴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𝒴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𝒴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𝒴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81146" y="1447800"/>
                <a:ext cx="5190066" cy="5410200"/>
              </a:xfrm>
              <a:blipFill>
                <a:blip r:embed="rId2"/>
                <a:stretch>
                  <a:fillRect l="-235" t="-6764" b="-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版面配置區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154953" y="3129280"/>
                <a:ext cx="3551517" cy="2895599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zh-TW" altLang="en-US" dirty="0">
                    <a:solidFill>
                      <a:schemeClr val="bg1"/>
                    </a:solidFill>
                  </a:rPr>
                  <a:t>計算高維度資料之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similarity matrix</a:t>
                </a:r>
              </a:p>
              <a:p>
                <a:pPr>
                  <a:buFont typeface="+mj-lt"/>
                  <a:buAutoNum type="arabicPeriod"/>
                </a:pPr>
                <a:r>
                  <a:rPr lang="zh-TW" altLang="en-US" dirty="0">
                    <a:solidFill>
                      <a:schemeClr val="bg1"/>
                    </a:solidFill>
                  </a:rPr>
                  <a:t>利用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Perplexity</a:t>
                </a:r>
                <a:r>
                  <a:rPr lang="zh-TW" altLang="en-US" dirty="0">
                    <a:solidFill>
                      <a:schemeClr val="bg1"/>
                    </a:solidFill>
                  </a:rPr>
                  <a:t>計算每個資料點的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TW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zh-TW" altLang="en-US" dirty="0">
                    <a:solidFill>
                      <a:schemeClr val="bg1"/>
                    </a:solidFill>
                  </a:rPr>
                  <a:t>計算高維度資料之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probability matrix</a:t>
                </a:r>
              </a:p>
              <a:p>
                <a:pPr>
                  <a:buFont typeface="+mj-lt"/>
                  <a:buAutoNum type="arabicPeriod"/>
                </a:pPr>
                <a:r>
                  <a:rPr lang="zh-TW" altLang="en-US" dirty="0">
                    <a:solidFill>
                      <a:schemeClr val="bg1"/>
                    </a:solidFill>
                  </a:rPr>
                  <a:t>利用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gradient update</a:t>
                </a:r>
                <a:r>
                  <a:rPr lang="zh-TW" altLang="en-US" dirty="0">
                    <a:solidFill>
                      <a:schemeClr val="bg1"/>
                    </a:solidFill>
                  </a:rPr>
                  <a:t>遞迴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1000</a:t>
                </a:r>
                <a:r>
                  <a:rPr lang="zh-TW" altLang="en-US" dirty="0">
                    <a:solidFill>
                      <a:schemeClr val="bg1"/>
                    </a:solidFill>
                  </a:rPr>
                  <a:t>次求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Y</a:t>
                </a:r>
                <a:endParaRPr lang="en-US" altLang="zh-TW" dirty="0">
                  <a:solidFill>
                    <a:schemeClr val="bg1"/>
                  </a:solidFill>
                </a:endParaRP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solidFill>
                      <a:srgbClr val="FFFF00"/>
                    </a:solidFill>
                  </a:rPr>
                  <a:t>前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200</a:t>
                </a:r>
                <a:r>
                  <a:rPr lang="zh-TW" altLang="en-US" dirty="0">
                    <a:solidFill>
                      <a:srgbClr val="FFFF00"/>
                    </a:solidFill>
                  </a:rPr>
                  <a:t>遞迴時，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exaggeration</a:t>
                </a:r>
                <a:r>
                  <a:rPr lang="zh-TW" altLang="en-US" dirty="0">
                    <a:solidFill>
                      <a:srgbClr val="FFFF00"/>
                    </a:solidFill>
                  </a:rPr>
                  <a:t>為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4</a:t>
                </a:r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zh-TW" altLang="en-US" dirty="0">
                    <a:solidFill>
                      <a:srgbClr val="FFFF00"/>
                    </a:solidFill>
                  </a:rPr>
                  <a:t>前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250</a:t>
                </a:r>
                <a:r>
                  <a:rPr lang="zh-TW" altLang="en-US" dirty="0">
                    <a:solidFill>
                      <a:srgbClr val="FFFF00"/>
                    </a:solidFill>
                  </a:rPr>
                  <a:t>遞迴，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momentum</a:t>
                </a:r>
                <a:r>
                  <a:rPr lang="zh-TW" altLang="en-US" dirty="0">
                    <a:solidFill>
                      <a:srgbClr val="FFFF00"/>
                    </a:solidFill>
                  </a:rPr>
                  <a:t>為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0.5</a:t>
                </a:r>
                <a:r>
                  <a:rPr lang="zh-TW" altLang="en-US" dirty="0">
                    <a:solidFill>
                      <a:srgbClr val="FFFF00"/>
                    </a:solidFill>
                  </a:rPr>
                  <a:t>，之後為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0.8</a:t>
                </a:r>
                <a:endParaRPr lang="zh-TW" altLang="en-US" dirty="0">
                  <a:solidFill>
                    <a:srgbClr val="FFFF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4" name="文字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154953" y="3129280"/>
                <a:ext cx="3551517" cy="2895599"/>
              </a:xfrm>
              <a:blipFill>
                <a:blip r:embed="rId3"/>
                <a:stretch>
                  <a:fillRect t="-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96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Adaptive learning rate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/>
                  <a:t>adpRatechange = 1</a:t>
                </a:r>
              </a:p>
              <a:p>
                <a:r>
                  <a:rPr lang="en-US" altLang="zh-TW" dirty="0" err="1"/>
                  <a:t>minRatechange</a:t>
                </a:r>
                <a:r>
                  <a:rPr lang="en-US" altLang="zh-TW" dirty="0"/>
                  <a:t> </a:t>
                </a:r>
                <a:r>
                  <a:rPr lang="en-US" altLang="zh-TW" dirty="0"/>
                  <a:t>= 0.01</a:t>
                </a:r>
              </a:p>
              <a:p>
                <a:r>
                  <a:rPr lang="en-US" altLang="zh-TW" dirty="0" err="1"/>
                  <a:t>Ychange</a:t>
                </a:r>
                <a:r>
                  <a:rPr lang="en-US" altLang="zh-TW" dirty="0"/>
                  <a:t> =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𝒴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𝒴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𝒴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pPr marL="182880" lvl="1">
                  <a:spcBef>
                    <a:spcPts val="900"/>
                  </a:spcBef>
                </a:pP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=0.15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=0.85</m:t>
                    </m:r>
                  </m:oMath>
                </a14:m>
                <a:r>
                  <a:rPr lang="en-US" altLang="zh-TW" dirty="0"/>
                  <a:t>)</a:t>
                </a:r>
                <a:endParaRPr lang="en-US" altLang="zh-TW" dirty="0"/>
              </a:p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𝒴</m:t>
                            </m:r>
                          </m:den>
                        </m:f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dirty="0"/>
                          <m:t>Ychange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 err="1"/>
                  <a:t>adpRatechange</a:t>
                </a:r>
                <a:r>
                  <a:rPr lang="en-US" altLang="zh-TW" dirty="0"/>
                  <a:t> = </a:t>
                </a:r>
                <a:r>
                  <a:rPr lang="en-US" altLang="zh-TW" dirty="0" err="1"/>
                  <a:t>adpRatechange</a:t>
                </a:r>
                <a:r>
                  <a:rPr lang="en-US" altLang="zh-TW" dirty="0"/>
                  <a:t> + k</a:t>
                </a:r>
                <a:endParaRPr lang="en-US" altLang="zh-TW" dirty="0"/>
              </a:p>
              <a:p>
                <a:r>
                  <a:rPr lang="en-US" altLang="zh-TW" dirty="0"/>
                  <a:t>Else</a:t>
                </a:r>
              </a:p>
              <a:p>
                <a:pPr lvl="1"/>
                <a:r>
                  <a:rPr lang="en-US" altLang="zh-TW" dirty="0" err="1"/>
                  <a:t>adpRatechange</a:t>
                </a:r>
                <a:r>
                  <a:rPr lang="en-US" altLang="zh-TW" dirty="0"/>
                  <a:t> = </a:t>
                </a:r>
                <a:r>
                  <a:rPr lang="en-US" altLang="zh-TW" dirty="0" err="1"/>
                  <a:t>adpRatechange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 err="1"/>
                  <a:t>adpLearnrate</a:t>
                </a:r>
                <a:r>
                  <a:rPr lang="en-US" altLang="zh-TW" dirty="0"/>
                  <a:t> = </a:t>
                </a:r>
                <a:r>
                  <a:rPr lang="en-US" altLang="zh-TW" dirty="0" err="1"/>
                  <a:t>learnrate</a:t>
                </a:r>
                <a:r>
                  <a:rPr lang="en-US" altLang="zh-TW" dirty="0"/>
                  <a:t> * max(</a:t>
                </a:r>
                <a:r>
                  <a:rPr lang="en-US" altLang="zh-TW" dirty="0" err="1"/>
                  <a:t>minRatechange,adpRatechange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</p:txBody>
          </p:sp>
        </mc:Choice>
        <mc:Fallback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8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5039658" cy="2283824"/>
          </a:xfrm>
        </p:spPr>
        <p:txBody>
          <a:bodyPr/>
          <a:lstStyle/>
          <a:p>
            <a:r>
              <a:rPr lang="en-US" altLang="zh-TW" dirty="0" smtClean="0"/>
              <a:t>The art of using t-SNE for single-cell </a:t>
            </a:r>
            <a:r>
              <a:rPr lang="en-US" altLang="zh-TW" dirty="0" err="1" smtClean="0"/>
              <a:t>transcriptomics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790978"/>
              </p:ext>
            </p:extLst>
          </p:nvPr>
        </p:nvGraphicFramePr>
        <p:xfrm>
          <a:off x="7108264" y="2336197"/>
          <a:ext cx="398399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630">
                  <a:extLst>
                    <a:ext uri="{9D8B030D-6E8A-4147-A177-3AD203B41FA5}">
                      <a16:colId xmlns:a16="http://schemas.microsoft.com/office/drawing/2014/main" val="2973043084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3331312480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2628363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資料來源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樣本數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群數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12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Tasic</a:t>
                      </a:r>
                      <a:r>
                        <a:rPr lang="en-US" altLang="zh-TW" dirty="0" smtClean="0"/>
                        <a:t> et al. (2017)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23822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0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Cadwell</a:t>
                      </a:r>
                      <a:r>
                        <a:rPr lang="en-US" altLang="zh-TW" dirty="0" smtClean="0"/>
                        <a:t> et al. (2016)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7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Tasic</a:t>
                      </a:r>
                      <a:r>
                        <a:rPr lang="en-US" altLang="zh-TW" dirty="0" smtClean="0"/>
                        <a:t> et al. (2016)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8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Macosko</a:t>
                      </a:r>
                      <a:r>
                        <a:rPr lang="en-US" altLang="zh-TW" dirty="0" smtClean="0"/>
                        <a:t> et al. (2015)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44808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2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Shekhar</a:t>
                      </a:r>
                      <a:r>
                        <a:rPr lang="en-US" altLang="zh-TW" dirty="0" smtClean="0"/>
                        <a:t> et al. (2016)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27499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0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Harris et al. (2018)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3663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3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10x Genomics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1306127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39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905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25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Pre-processing pipeline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19" y="2896321"/>
            <a:ext cx="8824913" cy="2930410"/>
          </a:xfrm>
        </p:spPr>
      </p:pic>
    </p:spTree>
    <p:extLst>
      <p:ext uri="{BB962C8B-B14F-4D97-AF65-F5344CB8AC3E}">
        <p14:creationId xmlns:p14="http://schemas.microsoft.com/office/powerpoint/2010/main" val="26088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t-SNE plots (1)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00" y="3130622"/>
            <a:ext cx="8824913" cy="3010447"/>
          </a:xfr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609513" y="3130622"/>
          <a:ext cx="246804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042">
                  <a:extLst>
                    <a:ext uri="{9D8B030D-6E8A-4147-A177-3AD203B41FA5}">
                      <a16:colId xmlns:a16="http://schemas.microsoft.com/office/drawing/2014/main" val="3728204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資料來源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59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Tasic</a:t>
                      </a:r>
                      <a:r>
                        <a:rPr lang="en-US" altLang="zh-TW" dirty="0" smtClean="0"/>
                        <a:t> et al. (2017)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0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Cadwell</a:t>
                      </a:r>
                      <a:r>
                        <a:rPr lang="en-US" altLang="zh-TW" dirty="0" smtClean="0"/>
                        <a:t> et al. (2016)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70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Tasic</a:t>
                      </a:r>
                      <a:r>
                        <a:rPr lang="en-US" altLang="zh-TW" dirty="0" smtClean="0"/>
                        <a:t> et al. (2016)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2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Macosko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 et al. (2015)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72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Shekhar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 et al. (2016)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3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Harris et al. (2018)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0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10x Genomics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965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1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10215</TotalTime>
  <Words>696</Words>
  <Application>Microsoft Office PowerPoint</Application>
  <PresentationFormat>寬螢幕</PresentationFormat>
  <Paragraphs>191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標楷體</vt:lpstr>
      <vt:lpstr>Arial</vt:lpstr>
      <vt:lpstr>Cambria Math</vt:lpstr>
      <vt:lpstr>Times New Roman</vt:lpstr>
      <vt:lpstr>Wingdings 3</vt:lpstr>
      <vt:lpstr>離子會議室</vt:lpstr>
      <vt:lpstr>The art of using t-SNE  for single-cell transcriptomics</vt:lpstr>
      <vt:lpstr>Outline</vt:lpstr>
      <vt:lpstr>完整t-SNE演算法</vt:lpstr>
      <vt:lpstr>t-SNE</vt:lpstr>
      <vt:lpstr>t-SNE</vt:lpstr>
      <vt:lpstr>Adaptive learning rate</vt:lpstr>
      <vt:lpstr>The art of using t-SNE for single-cell transcriptomics</vt:lpstr>
      <vt:lpstr>Pre-processing pipeline</vt:lpstr>
      <vt:lpstr>t-SNE plots (1)</vt:lpstr>
      <vt:lpstr>t-SNE plots (2)</vt:lpstr>
      <vt:lpstr>修改t-SNE</vt:lpstr>
      <vt:lpstr>PowerPoint 簡報</vt:lpstr>
      <vt:lpstr>Perplexity Combination</vt:lpstr>
      <vt:lpstr>Positioning new points  on an existing t-SNE atlas</vt:lpstr>
      <vt:lpstr>PowerPoint 簡報</vt:lpstr>
      <vt:lpstr>比較兩種改良t-SNE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t-SNE</dc:title>
  <dc:creator>moonsita</dc:creator>
  <cp:lastModifiedBy>moonsita</cp:lastModifiedBy>
  <cp:revision>35</cp:revision>
  <dcterms:created xsi:type="dcterms:W3CDTF">2019-03-14T03:30:31Z</dcterms:created>
  <dcterms:modified xsi:type="dcterms:W3CDTF">2019-03-21T05:46:37Z</dcterms:modified>
</cp:coreProperties>
</file>