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91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4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92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1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90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48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9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9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7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9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6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8F4F-97DB-412C-8891-A295E47C9D13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E9D720-6EB8-4947-9A43-E9EA067FE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Visualization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2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t-SNE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SNE</a:t>
                </a:r>
              </a:p>
              <a:p>
                <a:r>
                  <a:rPr lang="zh-TW" altLang="en-US" dirty="0" smtClean="0"/>
                  <a:t>高維度資料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𝒳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 smtClean="0"/>
                  <a:t>低維度資料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𝒴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KL-divergence</a:t>
                </a:r>
                <a:r>
                  <a:rPr lang="zh-TW" altLang="en-US" dirty="0" smtClean="0"/>
                  <a:t>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差距，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　　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,……,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　　最小化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66" t="-1452" b="-11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t-SNE</a:t>
                </a:r>
              </a:p>
              <a:p>
                <a:r>
                  <a:rPr lang="zh-TW" altLang="en-US" dirty="0"/>
                  <a:t>高維度</a:t>
                </a:r>
                <a:r>
                  <a:rPr lang="zh-TW" altLang="en-US" dirty="0" smtClean="0"/>
                  <a:t>資料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TW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TW" dirty="0"/>
              </a:p>
              <a:p>
                <a:r>
                  <a:rPr lang="zh-TW" altLang="en-US" dirty="0" smtClean="0"/>
                  <a:t>低維度資料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00C9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𝒴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00C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00C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00C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用</a:t>
                </a:r>
                <a:r>
                  <a:rPr lang="en-US" altLang="zh-TW" dirty="0"/>
                  <a:t>KL-divergence</a:t>
                </a:r>
                <a:r>
                  <a:rPr lang="zh-TW" altLang="en-US" dirty="0"/>
                  <a:t>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差距，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　　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,……,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　　最小化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00C9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0000C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0000C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66" t="-1454" b="-66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SNE</a:t>
            </a:r>
            <a:r>
              <a:rPr lang="zh-TW" altLang="en-US" dirty="0" smtClean="0"/>
              <a:t>例子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126222"/>
            <a:ext cx="3781750" cy="3781750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雖然聚集的不錯，但是不同類別之間，邊界並不明顯</a:t>
            </a:r>
            <a:endParaRPr lang="en-US" altLang="zh-TW" dirty="0" smtClean="0"/>
          </a:p>
          <a:p>
            <a:r>
              <a:rPr lang="zh-TW" altLang="en-US" dirty="0" smtClean="0"/>
              <a:t>如果不知道類別資訊，則對視覺化的分析幫助不大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高維度資料在低維度空間視覺化的　問題在於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dirty="0" smtClean="0"/>
              <a:t>擁擠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391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低維度引進</a:t>
            </a:r>
            <a:r>
              <a:rPr lang="en-US" altLang="zh-TW" dirty="0" smtClean="0"/>
              <a:t>t</a:t>
            </a:r>
            <a:r>
              <a:rPr lang="zh-TW" altLang="en-US" dirty="0" smtClean="0"/>
              <a:t>分配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好處一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62" y="2787736"/>
            <a:ext cx="4757143" cy="3600000"/>
          </a:xfrm>
        </p:spPr>
      </p:pic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好處二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29" y="2787736"/>
            <a:ext cx="4600000" cy="3600000"/>
          </a:xfrm>
        </p:spPr>
      </p:pic>
    </p:spTree>
    <p:extLst>
      <p:ext uri="{BB962C8B-B14F-4D97-AF65-F5344CB8AC3E}">
        <p14:creationId xmlns:p14="http://schemas.microsoft.com/office/powerpoint/2010/main" val="12649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1458000"/>
            <a:ext cx="5400000" cy="540000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t-SNE</a:t>
            </a:r>
            <a:r>
              <a:rPr lang="zh-TW" altLang="en-US" dirty="0" smtClean="0"/>
              <a:t>例子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1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優化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演算法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建構高維空間的</a:t>
            </a:r>
            <a:r>
              <a:rPr lang="en-US" altLang="zh-TW" dirty="0" err="1" smtClean="0"/>
              <a:t>kNN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1"/>
            <a:r>
              <a:rPr lang="en-US" altLang="zh-TW" dirty="0"/>
              <a:t>vantage-point tree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75" y="2836360"/>
            <a:ext cx="3975539" cy="18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74" y="4813982"/>
            <a:ext cx="3975539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40" y="2836360"/>
            <a:ext cx="3606349" cy="360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55551" y="5529316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RP Tree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5551" y="3551694"/>
            <a:ext cx="9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Kd</a:t>
            </a:r>
            <a:r>
              <a:rPr lang="en-US" altLang="zh-TW" dirty="0"/>
              <a:t>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</a:t>
            </a:r>
            <a:r>
              <a:rPr lang="en-US" altLang="zh-TW" dirty="0"/>
              <a:t>t-SNE</a:t>
            </a:r>
            <a:r>
              <a:rPr lang="zh-TW" altLang="en-US" dirty="0"/>
              <a:t>演算法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zh-TW" altLang="en-US" dirty="0" smtClean="0"/>
              <a:t>梯度演算法，拆成 </a:t>
            </a:r>
            <a:r>
              <a:rPr lang="zh-TW" altLang="en-US" dirty="0" smtClean="0">
                <a:solidFill>
                  <a:srgbClr val="FF0000"/>
                </a:solidFill>
              </a:rPr>
              <a:t>正向力</a:t>
            </a:r>
            <a:r>
              <a:rPr lang="zh-TW" altLang="en-US" dirty="0" smtClean="0"/>
              <a:t> 與 </a:t>
            </a:r>
            <a:r>
              <a:rPr lang="zh-TW" altLang="en-US" dirty="0" smtClean="0">
                <a:solidFill>
                  <a:srgbClr val="0000FF"/>
                </a:solidFill>
              </a:rPr>
              <a:t>負向力</a:t>
            </a:r>
            <a:r>
              <a:rPr lang="zh-TW" altLang="en-US" dirty="0" smtClean="0"/>
              <a:t> 兩個部分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正向力計算容易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簡化負向力的算法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02" y="2894004"/>
            <a:ext cx="4934639" cy="9145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02" y="3938060"/>
            <a:ext cx="3115110" cy="284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03" y="3905484"/>
            <a:ext cx="3646386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71511" y="-37383"/>
                <a:ext cx="5012270" cy="2389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𝒴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=4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𝒴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=4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𝑎𝑡𝑡𝑟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11" y="-37383"/>
                <a:ext cx="5012270" cy="2389372"/>
              </a:xfrm>
              <a:prstGeom prst="rect">
                <a:avLst/>
              </a:prstGeom>
              <a:blipFill>
                <a:blip r:embed="rId5"/>
                <a:stretch>
                  <a:fillRect b="-5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41" y="2280478"/>
            <a:ext cx="330563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LargeVis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978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高維度部分，建構高效</a:t>
                </a:r>
                <a:r>
                  <a:rPr lang="en-US" altLang="zh-TW" dirty="0" err="1" smtClean="0"/>
                  <a:t>kNN</a:t>
                </a:r>
                <a:r>
                  <a:rPr lang="zh-TW" altLang="en-US" dirty="0" smtClean="0"/>
                  <a:t>圖，找出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個鄰居，得到正負關係圖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為有連線設定權重，方法同</a:t>
                </a:r>
                <a:r>
                  <a:rPr lang="en-US" altLang="zh-TW" dirty="0" smtClean="0"/>
                  <a:t>t-SNE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TW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TW" dirty="0"/>
              </a:p>
              <a:p>
                <a:r>
                  <a:rPr lang="zh-TW" altLang="en-US" dirty="0" smtClean="0"/>
                  <a:t>在</a:t>
                </a:r>
                <a:r>
                  <a:rPr lang="zh-TW" altLang="en-US" dirty="0"/>
                  <a:t>低維</a:t>
                </a:r>
                <a:r>
                  <a:rPr lang="zh-TW" altLang="en-US" dirty="0" smtClean="0"/>
                  <a:t>度空間建立機率模型，用以建構視覺化關係圖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　　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,……,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，最大化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　</a:t>
                </a:r>
                <a:r>
                  <a:rPr lang="zh-TW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r>
                  <a:rPr lang="zh-TW" altLang="en-US" b="0" dirty="0" smtClean="0">
                    <a:solidFill>
                      <a:schemeClr val="bg1"/>
                    </a:solidFill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sub>
                      <m:sup/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>
                    <a:solidFill>
                      <a:schemeClr val="bg1"/>
                    </a:solidFill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𝑗𝑙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　　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亦使用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分配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97829"/>
              </a:xfrm>
              <a:blipFill>
                <a:blip r:embed="rId2"/>
                <a:stretch>
                  <a:fillRect l="-342" t="-9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36" y="99373"/>
            <a:ext cx="330563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07" y="0"/>
            <a:ext cx="5900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32" y="2019103"/>
            <a:ext cx="10058400" cy="23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Manifold Learning</a:t>
            </a:r>
          </a:p>
          <a:p>
            <a:r>
              <a:rPr lang="en-US" altLang="zh-TW" dirty="0" smtClean="0"/>
              <a:t>Locally linear embedding (LLE)</a:t>
            </a:r>
          </a:p>
          <a:p>
            <a:r>
              <a:rPr lang="en-US" altLang="zh-TW" dirty="0" smtClean="0"/>
              <a:t>Laplacian </a:t>
            </a:r>
            <a:r>
              <a:rPr lang="en-US" altLang="zh-TW" dirty="0" err="1" smtClean="0"/>
              <a:t>Eigenmaps</a:t>
            </a:r>
            <a:r>
              <a:rPr lang="en-US" altLang="zh-TW" dirty="0" smtClean="0"/>
              <a:t> (LE)</a:t>
            </a:r>
          </a:p>
          <a:p>
            <a:r>
              <a:rPr lang="en-US" altLang="zh-TW" dirty="0" smtClean="0"/>
              <a:t>Stochastic neighbor embedding (SNE)</a:t>
            </a:r>
          </a:p>
          <a:p>
            <a:r>
              <a:rPr lang="en-US" altLang="zh-TW" dirty="0" smtClean="0"/>
              <a:t>t-SNE</a:t>
            </a:r>
          </a:p>
          <a:p>
            <a:r>
              <a:rPr lang="en-US" altLang="zh-TW" dirty="0" err="1" smtClean="0"/>
              <a:t>LargeVis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2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Manifold </a:t>
            </a:r>
            <a:r>
              <a:rPr lang="en-US" altLang="zh-TW" dirty="0" smtClean="0"/>
              <a:t>Learning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55995"/>
            <a:ext cx="6619880" cy="5400000"/>
          </a:xfrm>
        </p:spPr>
      </p:pic>
    </p:spTree>
    <p:extLst>
      <p:ext uri="{BB962C8B-B14F-4D97-AF65-F5344CB8AC3E}">
        <p14:creationId xmlns:p14="http://schemas.microsoft.com/office/powerpoint/2010/main" val="1534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58000"/>
            <a:ext cx="7111268" cy="5400000"/>
          </a:xfrm>
        </p:spPr>
      </p:pic>
    </p:spTree>
    <p:extLst>
      <p:ext uri="{BB962C8B-B14F-4D97-AF65-F5344CB8AC3E}">
        <p14:creationId xmlns:p14="http://schemas.microsoft.com/office/powerpoint/2010/main" val="29062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實際應用當中，可通過建</a:t>
            </a:r>
            <a:r>
              <a:rPr lang="zh-TW" altLang="en-US" dirty="0"/>
              <a:t>造</a:t>
            </a:r>
            <a:r>
              <a:rPr lang="en-US" altLang="zh-TW" dirty="0" smtClean="0"/>
              <a:t>KNN</a:t>
            </a:r>
            <a:r>
              <a:rPr lang="zh-TW" altLang="en-US" dirty="0" smtClean="0"/>
              <a:t>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來估計近似真實測地線的距離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75" y="2153195"/>
            <a:ext cx="11018919" cy="3600000"/>
          </a:xfrm>
        </p:spPr>
      </p:pic>
    </p:spTree>
    <p:extLst>
      <p:ext uri="{BB962C8B-B14F-4D97-AF65-F5344CB8AC3E}">
        <p14:creationId xmlns:p14="http://schemas.microsoft.com/office/powerpoint/2010/main" val="5519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視覺化流程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5" y="2381950"/>
            <a:ext cx="11111111" cy="3600000"/>
          </a:xfrm>
        </p:spPr>
      </p:pic>
      <p:sp>
        <p:nvSpPr>
          <p:cNvPr id="5" name="文字方塊 4"/>
          <p:cNvSpPr txBox="1"/>
          <p:nvPr/>
        </p:nvSpPr>
        <p:spPr>
          <a:xfrm>
            <a:off x="1685109" y="549946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高維度資料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33133" y="5505312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/>
              <a:t>k</a:t>
            </a:r>
            <a:r>
              <a:rPr lang="en-US" altLang="zh-TW" dirty="0" err="1" smtClean="0"/>
              <a:t>NN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96343" y="5499463"/>
            <a:ext cx="2723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在低維度空間呈現視覺化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762103" y="2381950"/>
                <a:ext cx="4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03" y="2381950"/>
                <a:ext cx="48333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62114" y="2966336"/>
                <a:ext cx="4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4" y="2966336"/>
                <a:ext cx="488659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62103" y="3520425"/>
                <a:ext cx="4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03" y="3520425"/>
                <a:ext cx="488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62102" y="4388151"/>
                <a:ext cx="722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02" y="4388151"/>
                <a:ext cx="72237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62102" y="4949683"/>
                <a:ext cx="502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02" y="4949683"/>
                <a:ext cx="5027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956079" y="2012618"/>
                <a:ext cx="1604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,……,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79" y="2012618"/>
                <a:ext cx="1604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5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LLE</a:t>
            </a:r>
            <a:r>
              <a:rPr lang="zh-TW" altLang="en-US" dirty="0" smtClean="0"/>
              <a:t> 與 </a:t>
            </a:r>
            <a:r>
              <a:rPr lang="en-US" altLang="zh-TW" dirty="0"/>
              <a:t>Laplacian </a:t>
            </a:r>
            <a:r>
              <a:rPr lang="en-US" altLang="zh-TW" dirty="0" err="1"/>
              <a:t>Eigenmaps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30" y="2133600"/>
            <a:ext cx="4214202" cy="37782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190747" y="2126222"/>
                <a:ext cx="4526636" cy="3777622"/>
              </a:xfrm>
            </p:spPr>
            <p:txBody>
              <a:bodyPr/>
              <a:lstStyle/>
              <a:p>
                <a:r>
                  <a:rPr lang="en-US" altLang="zh-TW" dirty="0" smtClean="0"/>
                  <a:t>LLE</a:t>
                </a:r>
              </a:p>
              <a:p>
                <a:pPr lvl="1"/>
                <a:r>
                  <a:rPr lang="zh-TW" altLang="en-US" dirty="0" smtClean="0"/>
                  <a:t>對於每個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，找到附近的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個鄰居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kNN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/>
                  <a:t>給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個</a:t>
                </a:r>
                <a:r>
                  <a:rPr lang="zh-TW" altLang="en-US" dirty="0" smtClean="0"/>
                  <a:t>鄰居分別設定權重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zh-TW" altLang="en-US" dirty="0" smtClean="0"/>
                  <a:t>　　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 smtClean="0"/>
                  <a:t>利用高維度所得之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zh-TW" altLang="en-US" dirty="0" smtClean="0"/>
                  <a:t>　　在低維度空間找到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,……,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zh-TW" altLang="en-US" dirty="0" smtClean="0"/>
                  <a:t>　　最小化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90747" y="2126222"/>
                <a:ext cx="4526636" cy="3777622"/>
              </a:xfrm>
              <a:blipFill>
                <a:blip r:embed="rId3"/>
                <a:stretch>
                  <a:fillRect l="-943" t="-9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018709" y="59557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(LLE</a:t>
            </a:r>
            <a:r>
              <a:rPr lang="zh-TW" altLang="en-US" dirty="0" smtClean="0"/>
              <a:t>概念圖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3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r>
              <a:rPr lang="zh-TW" altLang="en-US" dirty="0"/>
              <a:t> 與 </a:t>
            </a:r>
            <a:r>
              <a:rPr lang="en-US" altLang="zh-TW" dirty="0"/>
              <a:t>Laplacian </a:t>
            </a:r>
            <a:r>
              <a:rPr lang="en-US" altLang="zh-TW" dirty="0" err="1"/>
              <a:t>Eigenmaps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68880" y="2133600"/>
                <a:ext cx="4434196" cy="3777622"/>
              </a:xfrm>
            </p:spPr>
            <p:txBody>
              <a:bodyPr/>
              <a:lstStyle/>
              <a:p>
                <a:r>
                  <a:rPr lang="en-US" altLang="zh-TW" dirty="0"/>
                  <a:t>LLE</a:t>
                </a:r>
              </a:p>
              <a:p>
                <a:pPr lvl="1"/>
                <a:r>
                  <a:rPr lang="zh-TW" altLang="en-US" dirty="0"/>
                  <a:t>對於每個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，找到附近的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個鄰居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kNN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dirty="0"/>
                  <a:t>給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個鄰居分別設定權重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　　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TW" altLang="en-US" dirty="0"/>
                  <a:t>利用高維度所得之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　　在低維度空間找到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,……,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　　最小化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68880" y="2133600"/>
                <a:ext cx="4434196" cy="3777622"/>
              </a:xfrm>
              <a:blipFill>
                <a:blip r:embed="rId2"/>
                <a:stretch>
                  <a:fillRect l="-963" t="-806" r="-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190746" y="2126222"/>
                <a:ext cx="4578887" cy="3777622"/>
              </a:xfrm>
            </p:spPr>
            <p:txBody>
              <a:bodyPr/>
              <a:lstStyle/>
              <a:p>
                <a:r>
                  <a:rPr lang="en-US" altLang="zh-TW" dirty="0" smtClean="0"/>
                  <a:t>Laplacian </a:t>
                </a:r>
                <a:r>
                  <a:rPr lang="en-US" altLang="zh-TW" dirty="0" err="1" smtClean="0"/>
                  <a:t>Eigenmaps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對於每個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，找到附近的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個鄰居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kNN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dirty="0"/>
                  <a:t>給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個鄰居分別設定權重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利用高維度所得之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　　在低維度空間找到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,……,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　　最小化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90746" y="2126222"/>
                <a:ext cx="4578887" cy="3777622"/>
              </a:xfrm>
              <a:blipFill>
                <a:blip r:embed="rId3"/>
                <a:stretch>
                  <a:fillRect l="-932" t="-9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033104" y="61250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假設區域是線性的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5" idx="1"/>
            <a:endCxn id="3" idx="2"/>
          </p:cNvCxnSpPr>
          <p:nvPr/>
        </p:nvCxnSpPr>
        <p:spPr>
          <a:xfrm flipH="1" flipV="1">
            <a:off x="4685978" y="5911222"/>
            <a:ext cx="1347126" cy="39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3"/>
            <a:endCxn id="4" idx="2"/>
          </p:cNvCxnSpPr>
          <p:nvPr/>
        </p:nvCxnSpPr>
        <p:spPr>
          <a:xfrm flipV="1">
            <a:off x="8064429" y="5903844"/>
            <a:ext cx="1415761" cy="4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r>
              <a:rPr lang="zh-TW" altLang="en-US" dirty="0"/>
              <a:t> 與 </a:t>
            </a:r>
            <a:r>
              <a:rPr lang="en-US" altLang="zh-TW" dirty="0"/>
              <a:t>Laplacian </a:t>
            </a:r>
            <a:r>
              <a:rPr lang="en-US" altLang="zh-TW" dirty="0" err="1" smtClean="0"/>
              <a:t>Eigenmaps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Algrithms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LLE</a:t>
                </a:r>
              </a:p>
              <a:p>
                <a:r>
                  <a:rPr lang="zh-TW" altLang="en-US" dirty="0" smtClean="0"/>
                  <a:t>選定要取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k</a:t>
                </a:r>
                <a:r>
                  <a:rPr lang="zh-TW" altLang="en-US" dirty="0" smtClean="0"/>
                  <a:t>個鄰居</a:t>
                </a:r>
                <a:endParaRPr lang="en-US" altLang="zh-TW" dirty="0" smtClean="0"/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/>
                  <a:t>找到與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最近的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k</a:t>
                </a:r>
                <a:r>
                  <a:rPr lang="zh-TW" altLang="en-US" dirty="0" smtClean="0"/>
                  <a:t>個鄰居</a:t>
                </a:r>
                <a:endParaRPr lang="en-US" altLang="zh-TW" dirty="0" smtClean="0"/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>
                  <a:buFont typeface="+mj-lt"/>
                  <a:buAutoNum type="arabicPeriod" startAt="3"/>
                </a:pPr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>
                  <a:buFont typeface="+mj-lt"/>
                  <a:buAutoNum type="arabicPeriod" startAt="3"/>
                </a:pPr>
                <a:r>
                  <a:rPr lang="zh-TW" altLang="en-US" dirty="0" smtClean="0"/>
                  <a:t>特徵值分解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，取</a:t>
                </a:r>
                <a:r>
                  <a:rPr lang="en-US" altLang="zh-TW" dirty="0" smtClean="0"/>
                  <a:t>2~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dirty="0" smtClean="0"/>
                  <a:t>的特徵向量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0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Laplacian </a:t>
                </a:r>
                <a:r>
                  <a:rPr lang="en-US" altLang="zh-TW" dirty="0" err="1" smtClean="0"/>
                  <a:t>Eigenmaps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選定要取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k</a:t>
                </a:r>
                <a:r>
                  <a:rPr lang="zh-TW" altLang="en-US" dirty="0" smtClean="0"/>
                  <a:t>個鄰居，以及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t</a:t>
                </a:r>
                <a:r>
                  <a:rPr lang="zh-TW" altLang="en-US" dirty="0" smtClean="0"/>
                  <a:t>的數值</a:t>
                </a:r>
                <a:endParaRPr lang="en-US" altLang="zh-TW" dirty="0" smtClean="0"/>
              </a:p>
              <a:p>
                <a:pPr>
                  <a:buFont typeface="+mj-lt"/>
                  <a:buAutoNum type="arabicPeriod"/>
                </a:pPr>
                <a:r>
                  <a:rPr lang="zh-TW" altLang="en-US" dirty="0"/>
                  <a:t>找到與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最近的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k</a:t>
                </a:r>
                <a:r>
                  <a:rPr lang="zh-TW" altLang="en-US" dirty="0"/>
                  <a:t>個鄰居</a:t>
                </a:r>
                <a:endParaRPr lang="en-US" altLang="zh-TW" dirty="0"/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b="0" dirty="0" smtClean="0"/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/>
                  <a:t>特徵值分解，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𝐷𝑌</m:t>
                    </m:r>
                  </m:oMath>
                </a14:m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　　取前</a:t>
                </a:r>
                <a:r>
                  <a:rPr lang="en-US" altLang="zh-TW" dirty="0" smtClean="0"/>
                  <a:t>d</a:t>
                </a:r>
                <a:r>
                  <a:rPr lang="zh-TW" altLang="en-US" dirty="0" smtClean="0"/>
                  <a:t>個特徵向量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990" t="-9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4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3190</TotalTime>
  <Words>249</Words>
  <Application>Microsoft Office PowerPoint</Application>
  <PresentationFormat>寬螢幕</PresentationFormat>
  <Paragraphs>116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Cambria Math</vt:lpstr>
      <vt:lpstr>Times New Roman</vt:lpstr>
      <vt:lpstr>Wingdings 3</vt:lpstr>
      <vt:lpstr>絲縷</vt:lpstr>
      <vt:lpstr>Visualization Review</vt:lpstr>
      <vt:lpstr>PowerPoint 簡報</vt:lpstr>
      <vt:lpstr>Manifold Learning</vt:lpstr>
      <vt:lpstr>PowerPoint 簡報</vt:lpstr>
      <vt:lpstr>實際應用當中，可通過建造KNN圖 來估計近似真實測地線的距離</vt:lpstr>
      <vt:lpstr>視覺化流程</vt:lpstr>
      <vt:lpstr>LLE 與 Laplacian Eigenmaps</vt:lpstr>
      <vt:lpstr>LLE 與 Laplacian Eigenmaps</vt:lpstr>
      <vt:lpstr>LLE 與 Laplacian Eigenmaps Algrithms</vt:lpstr>
      <vt:lpstr>SNE 與 t-SNE</vt:lpstr>
      <vt:lpstr>SNE例子</vt:lpstr>
      <vt:lpstr>低維度引進t分配</vt:lpstr>
      <vt:lpstr>t-SNE例子</vt:lpstr>
      <vt:lpstr>優化t-SNE演算法 1</vt:lpstr>
      <vt:lpstr>優化t-SNE演算法 2</vt:lpstr>
      <vt:lpstr>LargeVis</vt:lpstr>
      <vt:lpstr>PowerPoint 簡報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moonsita</dc:creator>
  <cp:lastModifiedBy>moonsita</cp:lastModifiedBy>
  <cp:revision>38</cp:revision>
  <dcterms:created xsi:type="dcterms:W3CDTF">2020-06-17T00:24:43Z</dcterms:created>
  <dcterms:modified xsi:type="dcterms:W3CDTF">2020-06-30T01:15:38Z</dcterms:modified>
</cp:coreProperties>
</file>