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7"/>
  </p:notesMasterIdLst>
  <p:handoutMasterIdLst>
    <p:handoutMasterId r:id="rId28"/>
  </p:handoutMasterIdLst>
  <p:sldIdLst>
    <p:sldId id="257" r:id="rId2"/>
    <p:sldId id="302" r:id="rId3"/>
    <p:sldId id="372" r:id="rId4"/>
    <p:sldId id="390" r:id="rId5"/>
    <p:sldId id="369" r:id="rId6"/>
    <p:sldId id="330" r:id="rId7"/>
    <p:sldId id="396" r:id="rId8"/>
    <p:sldId id="375" r:id="rId9"/>
    <p:sldId id="371" r:id="rId10"/>
    <p:sldId id="395" r:id="rId11"/>
    <p:sldId id="376" r:id="rId12"/>
    <p:sldId id="377" r:id="rId13"/>
    <p:sldId id="378" r:id="rId14"/>
    <p:sldId id="379" r:id="rId15"/>
    <p:sldId id="297" r:id="rId16"/>
    <p:sldId id="278" r:id="rId17"/>
    <p:sldId id="381" r:id="rId18"/>
    <p:sldId id="382" r:id="rId19"/>
    <p:sldId id="391" r:id="rId20"/>
    <p:sldId id="392" r:id="rId21"/>
    <p:sldId id="393" r:id="rId22"/>
    <p:sldId id="388" r:id="rId23"/>
    <p:sldId id="385" r:id="rId24"/>
    <p:sldId id="384" r:id="rId25"/>
    <p:sldId id="389" r:id="rId26"/>
  </p:sldIdLst>
  <p:sldSz cx="12192000" cy="6858000"/>
  <p:notesSz cx="9929813" cy="679767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C0C0C0"/>
    <a:srgbClr val="DFD513"/>
    <a:srgbClr val="CC6600"/>
    <a:srgbClr val="CC3399"/>
    <a:srgbClr val="DC30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3586" autoAdjust="0"/>
  </p:normalViewPr>
  <p:slideViewPr>
    <p:cSldViewPr>
      <p:cViewPr varScale="1">
        <p:scale>
          <a:sx n="57" d="100"/>
          <a:sy n="57" d="100"/>
        </p:scale>
        <p:origin x="90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4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976" y="96"/>
      </p:cViewPr>
      <p:guideLst>
        <p:guide orient="horz" pos="2141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8"/>
            <a:ext cx="4304001" cy="339885"/>
          </a:xfrm>
          <a:prstGeom prst="rect">
            <a:avLst/>
          </a:prstGeom>
        </p:spPr>
        <p:txBody>
          <a:bodyPr vert="horz" lIns="91606" tIns="45803" rIns="91606" bIns="45803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3503" y="8"/>
            <a:ext cx="4304001" cy="339885"/>
          </a:xfrm>
          <a:prstGeom prst="rect">
            <a:avLst/>
          </a:prstGeom>
        </p:spPr>
        <p:txBody>
          <a:bodyPr vert="horz" lIns="91606" tIns="45803" rIns="91606" bIns="45803" rtlCol="0"/>
          <a:lstStyle>
            <a:lvl1pPr algn="r">
              <a:defRPr sz="1200"/>
            </a:lvl1pPr>
          </a:lstStyle>
          <a:p>
            <a:pPr>
              <a:defRPr/>
            </a:pPr>
            <a:fld id="{4785F242-24A1-4F4D-88CC-D14F806EBBA6}" type="datetimeFigureOut">
              <a:rPr lang="zh-TW" altLang="en-US"/>
              <a:pPr>
                <a:defRPr/>
              </a:pPr>
              <a:t>2020/6/17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6456706"/>
            <a:ext cx="4304001" cy="339885"/>
          </a:xfrm>
          <a:prstGeom prst="rect">
            <a:avLst/>
          </a:prstGeom>
        </p:spPr>
        <p:txBody>
          <a:bodyPr vert="horz" lIns="91606" tIns="45803" rIns="91606" bIns="4580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3503" y="6456706"/>
            <a:ext cx="4304001" cy="339885"/>
          </a:xfrm>
          <a:prstGeom prst="rect">
            <a:avLst/>
          </a:prstGeom>
        </p:spPr>
        <p:txBody>
          <a:bodyPr vert="horz" lIns="91606" tIns="45803" rIns="91606" bIns="45803" rtlCol="0" anchor="b"/>
          <a:lstStyle>
            <a:lvl1pPr algn="r">
              <a:defRPr sz="1200"/>
            </a:lvl1pPr>
          </a:lstStyle>
          <a:p>
            <a:pPr>
              <a:defRPr/>
            </a:pPr>
            <a:fld id="{4C4904C9-3E3F-49FB-8FCE-18A48282D34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85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8"/>
            <a:ext cx="4304001" cy="339885"/>
          </a:xfrm>
          <a:prstGeom prst="rect">
            <a:avLst/>
          </a:prstGeom>
        </p:spPr>
        <p:txBody>
          <a:bodyPr vert="horz" lIns="91601" tIns="45800" rIns="91601" bIns="4580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503" y="8"/>
            <a:ext cx="4304001" cy="339885"/>
          </a:xfrm>
          <a:prstGeom prst="rect">
            <a:avLst/>
          </a:prstGeom>
        </p:spPr>
        <p:txBody>
          <a:bodyPr vert="horz" lIns="91601" tIns="45800" rIns="91601" bIns="4580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0BEC28A-28DD-48D1-8455-A72418DFD369}" type="datetimeFigureOut">
              <a:rPr lang="zh-TW" altLang="en-US"/>
              <a:pPr>
                <a:defRPr/>
              </a:pPr>
              <a:t>2020/6/17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700338" y="511175"/>
            <a:ext cx="4529137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01" tIns="45800" rIns="91601" bIns="4580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534" y="3229451"/>
            <a:ext cx="7944778" cy="3058952"/>
          </a:xfrm>
          <a:prstGeom prst="rect">
            <a:avLst/>
          </a:prstGeom>
        </p:spPr>
        <p:txBody>
          <a:bodyPr vert="horz" lIns="91601" tIns="45800" rIns="91601" bIns="4580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6456706"/>
            <a:ext cx="4304001" cy="339885"/>
          </a:xfrm>
          <a:prstGeom prst="rect">
            <a:avLst/>
          </a:prstGeom>
        </p:spPr>
        <p:txBody>
          <a:bodyPr vert="horz" lIns="91601" tIns="45800" rIns="91601" bIns="4580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503" y="6456706"/>
            <a:ext cx="4304001" cy="339885"/>
          </a:xfrm>
          <a:prstGeom prst="rect">
            <a:avLst/>
          </a:prstGeom>
        </p:spPr>
        <p:txBody>
          <a:bodyPr vert="horz" lIns="91601" tIns="45800" rIns="91601" bIns="4580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B5EFBDB-032D-43FD-B762-F4099B6A73D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040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.kit.edu/1731.php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insight.org/double_integral_change_variables_introduction#mjx-eqn-cvarformula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mbo2017.cryst.bbk.ac.uk/embo2017/course/Lectures/Lecture%2013%20-%20Sjors%20Scheres_p4.pdf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Central-slice-theorem-the-1D-Fourier-transform-of-a-Radon-projection-at-angle-0-is_fig11_222275232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73237/parametric-equation-of-a-circle-in-3d-spac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73237/parametric-equation-of-a-circle-in-3d-space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700338" y="511175"/>
            <a:ext cx="4529137" cy="25479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E3CF02-F249-4222-8FFF-34347BF9BA64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590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 Symmetric around original points!</a:t>
            </a:r>
          </a:p>
          <a:p>
            <a:r>
              <a:rPr lang="en-US" altLang="zh-TW" dirty="0" smtClean="0"/>
              <a:t>2. Reference also see https://www.youtube.com/watch?v=nyk75ufbP74&amp;t=0s&amp;index=18&amp;list=PL8_xPU5epJdctoHdQjpfHmd_z9WvGxK8-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EFBDB-032D-43FD-B762-F4099B6A73D5}" type="slidenum">
              <a:rPr lang="zh-TW" altLang="en-US" smtClean="0"/>
              <a:pPr>
                <a:defRPr/>
              </a:pPr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076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https://www.int.kit.edu/1731.php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EFBDB-032D-43FD-B762-F4099B6A73D5}" type="slidenum">
              <a:rPr lang="zh-TW" altLang="en-US" smtClean="0"/>
              <a:pPr>
                <a:defRPr/>
              </a:pPr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104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https://mathinsight.org/double_integral_change_variables_introduction#mjx-eqn-cvarformula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EFBDB-032D-43FD-B762-F4099B6A73D5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224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EFBDB-032D-43FD-B762-F4099B6A73D5}" type="slidenum">
              <a:rPr lang="zh-TW" altLang="en-US" smtClean="0"/>
              <a:pPr>
                <a:defRPr/>
              </a:pPr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259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Karczmarz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Cimmino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similar algebraic iterative methods are usually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considered as solvers for systems of linear equations.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it is more convenient to consider them as optimization methods.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this framework we can easily handle common extensions: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EFBDB-032D-43FD-B762-F4099B6A73D5}" type="slidenum">
              <a:rPr lang="zh-TW" altLang="en-US" smtClean="0"/>
              <a:pPr>
                <a:defRPr/>
              </a:pPr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941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https://embo2017.cryst.bbk.ac.uk/embo2017/course/Lectures/Lecture%2013%20-%20Sjors%20Scheres_p4.pdf</a:t>
            </a:r>
            <a:endParaRPr lang="en-US" altLang="zh-TW" dirty="0" smtClean="0"/>
          </a:p>
          <a:p>
            <a:r>
              <a:rPr lang="en-US" altLang="zh-TW" dirty="0" smtClean="0"/>
              <a:t>Fourier</a:t>
            </a:r>
            <a:r>
              <a:rPr lang="en-US" altLang="zh-TW" baseline="0" dirty="0" smtClean="0"/>
              <a:t> space following is easy: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Convolution, filter, Cross</a:t>
            </a:r>
            <a:r>
              <a:rPr lang="en-US" altLang="zh-TW" baseline="0" dirty="0" smtClean="0"/>
              <a:t> correlation</a:t>
            </a:r>
            <a:endParaRPr lang="en-US" altLang="zh-TW" dirty="0" smtClean="0"/>
          </a:p>
          <a:p>
            <a:r>
              <a:rPr lang="en-US" altLang="zh-TW" dirty="0" smtClean="0"/>
              <a:t>Linear model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EFBDB-032D-43FD-B762-F4099B6A73D5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178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hlinkClick r:id="rId3"/>
              </a:rPr>
              <a:t>https://www.researchgate.net/figure/Central-slice-theorem-the-1D-Fourier-transform-of-a-Radon-projection-at-angle-0-is_fig11_222275232</a:t>
            </a:r>
            <a:endParaRPr lang="zh-TW" alt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is a unitary operator</a:t>
            </a:r>
            <a:endParaRPr lang="zh-TW" alt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EFBDB-032D-43FD-B762-F4099B6A73D5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867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Dirac delta function</a:t>
            </a:r>
          </a:p>
          <a:p>
            <a:endParaRPr lang="en-US" altLang="zh-TW" dirty="0" smtClean="0"/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[0; 180] captures all necessary projections of the object. The angular range [180; 360] gives a \mirror image.“</a:t>
            </a:r>
          </a:p>
          <a:p>
            <a:endParaRPr lang="en-US" altLang="zh-TW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 to the Poisson noise discussed previously, data can be affected by numerous other issues.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Detector noise.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Scatter (some X-rays do not follow straight line).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X-rays are not monochromatic, but have full spectrum. Attenuation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coefficient depends on energy ! beam hardening.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Bad detectors, e.g., void measurements.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Too dense features in the object, e.g., metal blocking rays completely.</a:t>
            </a:r>
          </a:p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Object changing during acquisition, e.g., motion.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EFBDB-032D-43FD-B762-F4099B6A73D5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1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EFBDB-032D-43FD-B762-F4099B6A73D5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532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700338" y="511175"/>
            <a:ext cx="4529137" cy="254793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Only</a:t>
            </a:r>
            <a:r>
              <a:rPr lang="en-US" altLang="zh-TW" baseline="0" dirty="0" smtClean="0"/>
              <a:t> obtain initial model, since it can not iterative refine (when SNR is low do single run will not be accurate)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EFBDB-032D-43FD-B762-F4099B6A73D5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902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https://math.stackexchange.com/questions/73237/parametric-equation-of-a-circle-in-3d-space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EFBDB-032D-43FD-B762-F4099B6A73D5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395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https://math.stackexchange.com/questions/73237/parametric-equation-of-a-circle-in-3d-space</a:t>
            </a:r>
            <a:endParaRPr lang="en-US" altLang="zh-TW" dirty="0" smtClean="0"/>
          </a:p>
          <a:p>
            <a:r>
              <a:rPr lang="en-US" altLang="zh-TW" dirty="0" smtClean="0"/>
              <a:t>Red</a:t>
            </a:r>
            <a:r>
              <a:rPr lang="en-US" altLang="zh-TW" baseline="0" dirty="0" smtClean="0"/>
              <a:t> green blue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EFBDB-032D-43FD-B762-F4099B6A73D5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681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EFBDB-032D-43FD-B762-F4099B6A73D5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76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06500" y="3648076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5" name="矩形 4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>
          <a:xfrm>
            <a:off x="1206500" y="3648076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角星形 5"/>
          <p:cNvSpPr/>
          <p:nvPr userDrawn="1"/>
        </p:nvSpPr>
        <p:spPr>
          <a:xfrm>
            <a:off x="9256184" y="6400800"/>
            <a:ext cx="304800" cy="228600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solidFill>
                <a:srgbClr val="FFC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86584" y="6072188"/>
            <a:ext cx="90381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標題 1"/>
          <p:cNvSpPr txBox="1">
            <a:spLocks/>
          </p:cNvSpPr>
          <p:nvPr userDrawn="1"/>
        </p:nvSpPr>
        <p:spPr>
          <a:xfrm rot="19594117">
            <a:off x="3295652" y="3041650"/>
            <a:ext cx="4703233" cy="1009650"/>
          </a:xfrm>
          <a:prstGeom prst="rect">
            <a:avLst/>
          </a:prstGeom>
        </p:spPr>
        <p:txBody>
          <a:bodyPr anchor="b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zh-TW" sz="6600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超世紀波卡體一空陰" pitchFamily="2" charset="-120"/>
                <a:ea typeface="超世紀波卡體一空陰" pitchFamily="2" charset="-120"/>
                <a:cs typeface="Arial Unicode MS" pitchFamily="34" charset="-120"/>
              </a:rPr>
              <a:t>ST☆R</a:t>
            </a:r>
            <a:endParaRPr kumimoji="0" lang="zh-TW" altLang="en-US" sz="6600" b="1" i="1" dirty="0">
              <a:solidFill>
                <a:schemeClr val="accent4">
                  <a:lumMod val="60000"/>
                  <a:lumOff val="40000"/>
                </a:schemeClr>
              </a:solidFill>
              <a:latin typeface="超世紀波卡體一空陰" pitchFamily="2" charset="-120"/>
              <a:ea typeface="超世紀波卡體一空陰" pitchFamily="2" charset="-120"/>
              <a:cs typeface="Arial Unicode MS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534401" y="6356351"/>
            <a:ext cx="305223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F85D4-5936-4E22-81D2-6B3800489B1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線接點 3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5" name="等腰三角形 4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 rot="5400000">
            <a:off x="5816071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534401" y="6356351"/>
            <a:ext cx="305223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865033" y="6356351"/>
            <a:ext cx="467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48C84-D8CC-4DB7-BF23-609816B95A9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5"/>
          <p:cNvSpPr txBox="1">
            <a:spLocks/>
          </p:cNvSpPr>
          <p:nvPr userDrawn="1"/>
        </p:nvSpPr>
        <p:spPr>
          <a:xfrm>
            <a:off x="8572501" y="6357938"/>
            <a:ext cx="2402417" cy="366712"/>
          </a:xfrm>
          <a:prstGeom prst="rect">
            <a:avLst/>
          </a:prstGeom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solidFill>
                <a:srgbClr val="E85E68"/>
              </a:solidFill>
              <a:latin typeface="Brush Script MT" pitchFamily="66" charset="0"/>
              <a:ea typeface="STXingkai" pitchFamily="2" charset="-122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 sz="2200">
                <a:solidFill>
                  <a:schemeClr val="bg2">
                    <a:lumMod val="50000"/>
                  </a:schemeClr>
                </a:solidFill>
                <a:latin typeface="+mn-lt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11E32-B9A0-4C06-A644-818AE0A5CA07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9200" y="2819401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5" name="矩形 4"/>
          <p:cNvSpPr/>
          <p:nvPr/>
        </p:nvSpPr>
        <p:spPr>
          <a:xfrm>
            <a:off x="1219200" y="2819401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865033" y="6354763"/>
            <a:ext cx="4633384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26634" y="6354763"/>
            <a:ext cx="2027767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2454C-91E5-41D3-888B-2251DD37D6C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86584" y="6072188"/>
            <a:ext cx="90381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24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87B14-C52E-4E08-A147-B2E23833E68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A37A2-BB58-463E-A085-C282F415BF0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>
            <a:lvl1pPr>
              <a:defRPr baseline="0">
                <a:solidFill>
                  <a:schemeClr val="accent4">
                    <a:lumMod val="50000"/>
                  </a:schemeClr>
                </a:solidFill>
                <a:latin typeface="Berlin Sans FB Demi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4" name="日期版面配置區 7"/>
          <p:cNvSpPr txBox="1">
            <a:spLocks/>
          </p:cNvSpPr>
          <p:nvPr userDrawn="1"/>
        </p:nvSpPr>
        <p:spPr>
          <a:xfrm>
            <a:off x="7122584" y="6361114"/>
            <a:ext cx="2116667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solidFill>
                <a:srgbClr val="7030A0"/>
              </a:solidFill>
              <a:latin typeface="+mn-lt"/>
              <a:ea typeface="+mn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86584" y="6072188"/>
            <a:ext cx="90381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標題 1"/>
          <p:cNvSpPr txBox="1">
            <a:spLocks/>
          </p:cNvSpPr>
          <p:nvPr userDrawn="1"/>
        </p:nvSpPr>
        <p:spPr>
          <a:xfrm rot="19594117">
            <a:off x="3295652" y="3041650"/>
            <a:ext cx="4703233" cy="1009650"/>
          </a:xfrm>
          <a:prstGeom prst="rect">
            <a:avLst/>
          </a:prstGeom>
        </p:spPr>
        <p:txBody>
          <a:bodyPr anchor="b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zh-TW" sz="6600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超世紀波卡體一空陰" pitchFamily="2" charset="-120"/>
                <a:ea typeface="超世紀波卡體一空陰" pitchFamily="2" charset="-120"/>
                <a:cs typeface="Arial Unicode MS" pitchFamily="34" charset="-120"/>
              </a:rPr>
              <a:t>ST☆R</a:t>
            </a:r>
            <a:endParaRPr kumimoji="0" lang="zh-TW" altLang="en-US" sz="6600" b="1" i="1" dirty="0">
              <a:solidFill>
                <a:schemeClr val="accent4">
                  <a:lumMod val="60000"/>
                  <a:lumOff val="40000"/>
                </a:schemeClr>
              </a:solidFill>
              <a:latin typeface="超世紀波卡體一空陰" pitchFamily="2" charset="-120"/>
              <a:ea typeface="超世紀波卡體一空陰" pitchFamily="2" charset="-120"/>
              <a:cs typeface="Arial Unicode MS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8534401" y="6356351"/>
            <a:ext cx="305223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49390-859A-4B82-9667-58B58EBCB52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線接點 1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0613F-01AD-4AF4-B065-14E6D69794D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 rot="5400000">
            <a:off x="5220229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534401" y="6356351"/>
            <a:ext cx="305223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865033" y="6356351"/>
            <a:ext cx="467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37C51-4FA3-4035-A6CE-93E2866455C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609601" y="500063"/>
            <a:ext cx="243417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534401" y="6356351"/>
            <a:ext cx="305223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865033" y="6356351"/>
            <a:ext cx="467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AECBC-0C91-4DAE-A7B9-EA8220A4C66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609600" y="152400"/>
            <a:ext cx="10972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  <a:endParaRPr lang="en-US" dirty="0" smtClean="0"/>
          </a:p>
        </p:txBody>
      </p:sp>
      <p:sp>
        <p:nvSpPr>
          <p:cNvPr id="5123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609600" y="1219200"/>
            <a:ext cx="109728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 smtClean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033" y="6356351"/>
            <a:ext cx="26416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CFD981B-B004-4CD9-BDE4-045E4C2478BA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28" name="直線接點 27"/>
          <p:cNvSpPr>
            <a:spLocks noChangeShapeType="1"/>
          </p:cNvSpPr>
          <p:nvPr userDrawn="1"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29" name="直線接點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0466686" y="3095626"/>
            <a:ext cx="461665" cy="92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78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34.emf"/><Relationship Id="rId3" Type="http://schemas.openxmlformats.org/officeDocument/2006/relationships/image" Target="../media/image27.png"/><Relationship Id="rId7" Type="http://schemas.openxmlformats.org/officeDocument/2006/relationships/image" Target="../media/image38.emf"/><Relationship Id="rId12" Type="http://schemas.openxmlformats.org/officeDocument/2006/relationships/image" Target="../media/image4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11" Type="http://schemas.openxmlformats.org/officeDocument/2006/relationships/image" Target="../media/image42.emf"/><Relationship Id="rId5" Type="http://schemas.openxmlformats.org/officeDocument/2006/relationships/image" Target="../media/image36.emf"/><Relationship Id="rId10" Type="http://schemas.openxmlformats.org/officeDocument/2006/relationships/image" Target="../media/image41.emf"/><Relationship Id="rId4" Type="http://schemas.openxmlformats.org/officeDocument/2006/relationships/image" Target="../media/image36.png"/><Relationship Id="rId9" Type="http://schemas.openxmlformats.org/officeDocument/2006/relationships/image" Target="../media/image4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5.png"/><Relationship Id="rId7" Type="http://schemas.openxmlformats.org/officeDocument/2006/relationships/image" Target="../media/image32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image" Target="../media/image35.emf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52.png"/><Relationship Id="rId7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dev/auto_examples/transform/plot_radon_transform.html" TargetMode="External"/><Relationship Id="rId2" Type="http://schemas.openxmlformats.org/officeDocument/2006/relationships/hyperlink" Target="http://www2.compute.dtu.dk/~pcha/HDtomo/SCforC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runabh98/EPFL-CryoEM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3165033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hyperlink" Target="https://www2.mrc-lmb.cam.ac.uk/download/lectures/cryo-em-2017/Cryo-EM17_lecture_03_fourier_analysis.pdf" TargetMode="External"/><Relationship Id="rId7" Type="http://schemas.openxmlformats.org/officeDocument/2006/relationships/image" Target="../media/image6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59.emf"/><Relationship Id="rId9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emf"/><Relationship Id="rId5" Type="http://schemas.openxmlformats.org/officeDocument/2006/relationships/image" Target="../media/image64.emf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85.emf"/><Relationship Id="rId3" Type="http://schemas.openxmlformats.org/officeDocument/2006/relationships/image" Target="../media/image80.emf"/><Relationship Id="rId12" Type="http://schemas.openxmlformats.org/officeDocument/2006/relationships/image" Target="../media/image8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3.emf"/><Relationship Id="rId15" Type="http://schemas.openxmlformats.org/officeDocument/2006/relationships/image" Target="../media/image87.emf"/><Relationship Id="rId10" Type="http://schemas.openxmlformats.org/officeDocument/2006/relationships/image" Target="../media/image82.emf"/><Relationship Id="rId9" Type="http://schemas.openxmlformats.org/officeDocument/2006/relationships/image" Target="../media/image81.emf"/><Relationship Id="rId14" Type="http://schemas.openxmlformats.org/officeDocument/2006/relationships/image" Target="../media/image8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9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13" Type="http://schemas.openxmlformats.org/officeDocument/2006/relationships/image" Target="../media/image97.emf"/><Relationship Id="rId3" Type="http://schemas.openxmlformats.org/officeDocument/2006/relationships/image" Target="../media/image64.emf"/><Relationship Id="rId7" Type="http://schemas.openxmlformats.org/officeDocument/2006/relationships/image" Target="../media/image92.emf"/><Relationship Id="rId12" Type="http://schemas.openxmlformats.org/officeDocument/2006/relationships/image" Target="../media/image96.emf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emf"/><Relationship Id="rId11" Type="http://schemas.openxmlformats.org/officeDocument/2006/relationships/image" Target="../media/image95.emf"/><Relationship Id="rId5" Type="http://schemas.openxmlformats.org/officeDocument/2006/relationships/image" Target="../media/image90.emf"/><Relationship Id="rId15" Type="http://schemas.openxmlformats.org/officeDocument/2006/relationships/image" Target="../media/image106.png"/><Relationship Id="rId10" Type="http://schemas.openxmlformats.org/officeDocument/2006/relationships/image" Target="../media/image97.png"/><Relationship Id="rId4" Type="http://schemas.openxmlformats.org/officeDocument/2006/relationships/image" Target="../media/image65.emf"/><Relationship Id="rId9" Type="http://schemas.openxmlformats.org/officeDocument/2006/relationships/image" Target="../media/image94.emf"/><Relationship Id="rId14" Type="http://schemas.openxmlformats.org/officeDocument/2006/relationships/image" Target="../media/image10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image" Target="../media/image98.emf"/><Relationship Id="rId7" Type="http://schemas.openxmlformats.org/officeDocument/2006/relationships/image" Target="../media/image10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emf"/><Relationship Id="rId5" Type="http://schemas.openxmlformats.org/officeDocument/2006/relationships/image" Target="../media/image100.emf"/><Relationship Id="rId4" Type="http://schemas.openxmlformats.org/officeDocument/2006/relationships/image" Target="../media/image9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0.png"/><Relationship Id="rId7" Type="http://schemas.openxmlformats.org/officeDocument/2006/relationships/image" Target="../media/image9.emf"/><Relationship Id="rId12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11" Type="http://schemas.openxmlformats.org/officeDocument/2006/relationships/image" Target="../media/image13.emf"/><Relationship Id="rId5" Type="http://schemas.openxmlformats.org/officeDocument/2006/relationships/image" Target="../media/image7.emf"/><Relationship Id="rId10" Type="http://schemas.openxmlformats.org/officeDocument/2006/relationships/image" Target="../media/image12.emf"/><Relationship Id="rId4" Type="http://schemas.openxmlformats.org/officeDocument/2006/relationships/image" Target="../media/image6.emf"/><Relationship Id="rId9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sciencedirect.com/science/article/pii/S1047847707001360?via%3Dihu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abs/pii/S0304399107001374" TargetMode="Externa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33.png"/><Relationship Id="rId4" Type="http://schemas.openxmlformats.org/officeDocument/2006/relationships/image" Target="../media/image3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27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標題 1"/>
          <p:cNvSpPr>
            <a:spLocks noGrp="1"/>
          </p:cNvSpPr>
          <p:nvPr>
            <p:ph type="ctrTitle"/>
          </p:nvPr>
        </p:nvSpPr>
        <p:spPr>
          <a:xfrm>
            <a:off x="3701233" y="4149080"/>
            <a:ext cx="7056784" cy="720080"/>
          </a:xfrm>
        </p:spPr>
        <p:txBody>
          <a:bodyPr>
            <a:noAutofit/>
          </a:bodyPr>
          <a:lstStyle/>
          <a:p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</a:rPr>
              <a:t>Detecting consistent common lines in </a:t>
            </a:r>
            <a:r>
              <a:rPr lang="en-US" altLang="zh-TW" sz="2400" b="1" dirty="0" err="1" smtClean="0">
                <a:solidFill>
                  <a:schemeClr val="accent1">
                    <a:lumMod val="50000"/>
                  </a:schemeClr>
                </a:solidFill>
              </a:rPr>
              <a:t>cryo</a:t>
            </a:r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</a:rPr>
              <a:t>-EM by voting </a:t>
            </a:r>
            <a:endParaRPr lang="en-US" altLang="zh-TW" sz="2400" b="1" baseline="30000" dirty="0">
              <a:solidFill>
                <a:schemeClr val="tx1">
                  <a:lumMod val="65000"/>
                  <a:lumOff val="35000"/>
                </a:schemeClr>
              </a:solidFill>
              <a:latin typeface="Britannic Bold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Szu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-Chi Chung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Institute of Statistical Science, Academia </a:t>
            </a:r>
            <a:r>
              <a:rPr lang="en-US" altLang="zh-TW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Sinica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zh-TW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TW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281" y="2494540"/>
            <a:ext cx="2883399" cy="331075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Non-physical </a:t>
            </a:r>
            <a:r>
              <a:rPr lang="en-US" altLang="zh-TW" dirty="0"/>
              <a:t>angle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we place  projection 1 on x-y plane and let                    </a:t>
                </a:r>
              </a:p>
              <a:p>
                <a:pPr lvl="1"/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14:m>
                  <m:oMath xmlns:m="http://schemas.openxmlformats.org/officeDocument/2006/math">
                    <m:r>
                      <a:rPr lang="en-US" altLang="zh-TW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get </a:t>
                </a:r>
              </a:p>
              <a:p>
                <a:r>
                  <a:rPr lang="en-US" altLang="zh-TW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Projection 2 can be written as (using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altLang="zh-TW" sz="2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zh-TW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(0,</m:t>
                    </m:r>
                    <m:func>
                      <m:func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12</m:t>
                            </m:r>
                          </m:sub>
                        </m:sSub>
                      </m:e>
                    </m:func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12</m:t>
                            </m:r>
                          </m:sub>
                        </m:sSub>
                      </m:e>
                    </m:func>
                    <m:r>
                      <a:rPr lang="en-US" altLang="zh-TW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unit vector)</a:t>
                </a:r>
              </a:p>
              <a:p>
                <a:pPr marL="274638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TW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altLang="zh-TW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func>
                      <m:funcPr>
                        <m:ctrlPr>
                          <a:rPr lang="en-US" altLang="zh-TW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TW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altLang="zh-TW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(0,</m:t>
                    </m:r>
                    <m:func>
                      <m:funcPr>
                        <m:ctrlP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TW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12</m:t>
                            </m:r>
                          </m:sub>
                        </m:sSub>
                      </m:e>
                    </m:func>
                    <m:r>
                      <a:rPr lang="en-US" altLang="zh-TW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TW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altLang="zh-TW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12</m:t>
                            </m:r>
                          </m:sub>
                        </m:sSub>
                      </m:e>
                    </m:func>
                    <m:r>
                      <a:rPr lang="en-US" altLang="zh-TW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func>
                      <m:funcPr>
                        <m:ctrlPr>
                          <a:rPr lang="en-US" altLang="zh-TW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8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altLang="zh-TW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</a:p>
              <a:p>
                <a:pPr lvl="1"/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 </a:t>
                </a:r>
                <a14:m>
                  <m:oMath xmlns:m="http://schemas.openxmlformats.org/officeDocument/2006/math">
                    <m:r>
                      <a:rPr lang="en-US" altLang="zh-TW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zh-TW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on projection 2, we get </a:t>
                </a:r>
              </a:p>
              <a:p>
                <a:pPr lvl="1"/>
                <a:endParaRPr lang="en-US" altLang="zh-TW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</a:t>
                </a:r>
                <a14:m>
                  <m:oMath xmlns:m="http://schemas.openxmlformats.org/officeDocument/2006/math">
                    <m:r>
                      <a:rPr lang="en-US" altLang="zh-TW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get the condition of physical angle</a:t>
                </a:r>
              </a:p>
              <a:p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4"/>
                <a:stretch>
                  <a:fillRect l="-278" t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10</a:t>
            </a:fld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7004" y="1274109"/>
            <a:ext cx="1350268" cy="33756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7757" y="1651030"/>
            <a:ext cx="1816528" cy="37087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5309" y="2519449"/>
            <a:ext cx="5026588" cy="28723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4635" y="3105858"/>
            <a:ext cx="3509020" cy="43862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910" y="3874385"/>
            <a:ext cx="4786202" cy="129686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59341" y="4056274"/>
            <a:ext cx="2805594" cy="728375"/>
          </a:xfrm>
          <a:prstGeom prst="rect">
            <a:avLst/>
          </a:prstGeom>
        </p:spPr>
      </p:pic>
      <p:sp>
        <p:nvSpPr>
          <p:cNvPr id="19" name="向右箭號 18"/>
          <p:cNvSpPr/>
          <p:nvPr/>
        </p:nvSpPr>
        <p:spPr>
          <a:xfrm>
            <a:off x="5418153" y="4409009"/>
            <a:ext cx="444731" cy="2276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5445458" y="5106121"/>
            <a:ext cx="444731" cy="2276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85136" y="4951703"/>
            <a:ext cx="2345665" cy="485888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99771" y="5570449"/>
            <a:ext cx="936104" cy="274145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12224" y="285640"/>
            <a:ext cx="2981117" cy="93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2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Voting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11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460" y="1219200"/>
            <a:ext cx="5095805" cy="55877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7176120" y="5371504"/>
                <a:ext cx="15933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Record peak 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120" y="5371504"/>
                <a:ext cx="1593321" cy="369332"/>
              </a:xfrm>
              <a:prstGeom prst="rect">
                <a:avLst/>
              </a:prstGeom>
              <a:blipFill>
                <a:blip r:embed="rId3"/>
                <a:stretch>
                  <a:fillRect l="-305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7864666" y="3080526"/>
            <a:ext cx="1691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Verify condition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7877554" y="4080593"/>
                <a:ext cx="21958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histogram</a:t>
                </a: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554" y="4080593"/>
                <a:ext cx="2195858" cy="369332"/>
              </a:xfrm>
              <a:prstGeom prst="rect">
                <a:avLst/>
              </a:prstGeom>
              <a:blipFill>
                <a:blip r:embed="rId4"/>
                <a:stretch>
                  <a:fillRect l="-2222" t="-8197" r="-19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7780498" y="1696451"/>
            <a:ext cx="2627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common line matrix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120" y="2092108"/>
            <a:ext cx="4262289" cy="55069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7609" y="3412802"/>
            <a:ext cx="2345665" cy="48588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2581" y="4395583"/>
            <a:ext cx="2937520" cy="21189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10421341" y="4752751"/>
                <a:ext cx="539828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341" y="4752751"/>
                <a:ext cx="539828" cy="391646"/>
              </a:xfrm>
              <a:prstGeom prst="rect">
                <a:avLst/>
              </a:prstGeom>
              <a:blipFill>
                <a:blip r:embed="rId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8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Voting and filtering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 only </a:t>
                </a:r>
                <a14:m>
                  <m:oMath xmlns:m="http://schemas.openxmlformats.org/officeDocument/2006/math"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zh-TW" alt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percent tile</a:t>
                </a:r>
              </a:p>
              <a:p>
                <a:pPr marL="0" indent="0">
                  <a:buNone/>
                </a:pPr>
                <a:r>
                  <a:rPr lang="en-US" altLang="zh-TW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highest correlation or peak </a:t>
                </a:r>
                <a14:m>
                  <m:oMath xmlns:m="http://schemas.openxmlformats.org/officeDocument/2006/math">
                    <m:r>
                      <a:rPr lang="zh-TW" alt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endParaRPr lang="en-US" altLang="zh-TW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histogram filtering </a:t>
                </a:r>
              </a:p>
              <a:p>
                <a:pPr marL="0" indent="0">
                  <a:buNone/>
                </a:pPr>
                <a:r>
                  <a:rPr lang="en-US" altLang="zh-TW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improves with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endParaRPr lang="zh-TW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22" t="-8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12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848" y="366529"/>
            <a:ext cx="7305866" cy="537562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8" y="2839621"/>
            <a:ext cx="4197846" cy="289051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143672" y="6152371"/>
            <a:ext cx="6192688" cy="646331"/>
          </a:xfrm>
          <a:prstGeom prst="rect">
            <a:avLst/>
          </a:prstGeom>
          <a:solidFill>
            <a:srgbClr val="C4E59F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Voting can improve the accuracy in given SNR and can get benefit from increasing sample size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26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Voting and filtering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choice of threshold</a:t>
                </a: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Plot histogram of all peaks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(use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/2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threshold)</a:t>
                </a: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 data use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=2,4,8…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remember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≫1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13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2780928"/>
            <a:ext cx="7928198" cy="316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8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Apply to network (data from [5])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Filtering common lines</a:t>
                </a: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peak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instead of </a:t>
                </a:r>
              </a:p>
              <a:p>
                <a:pPr marL="274638" lvl="1" indent="0">
                  <a:buNone/>
                </a:pP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common line similarity </a:t>
                </a:r>
              </a:p>
              <a:p>
                <a:pPr marL="274638" lvl="1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construct graph?</a:t>
                </a:r>
              </a:p>
              <a:p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with different structures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 distinguish structure without</a:t>
                </a:r>
              </a:p>
              <a:p>
                <a:pPr marL="274638" lvl="1" indent="0">
                  <a:buNone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raph clustering?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14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005" y="5248322"/>
            <a:ext cx="2171761" cy="141518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259" y="5248323"/>
            <a:ext cx="2251985" cy="143047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3012" y="3795971"/>
            <a:ext cx="2088232" cy="141425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1944" y="3842250"/>
            <a:ext cx="2083822" cy="142130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2144" y="1359559"/>
            <a:ext cx="3125860" cy="19526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646334" y="990227"/>
                <a:ext cx="8815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Peak 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334" y="990227"/>
                <a:ext cx="881588" cy="369332"/>
              </a:xfrm>
              <a:prstGeom prst="rect">
                <a:avLst/>
              </a:prstGeom>
              <a:blipFill>
                <a:blip r:embed="rId8"/>
                <a:stretch>
                  <a:fillRect l="-5517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3611499" y="5689360"/>
            <a:ext cx="1892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structure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61450" y="4368235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 structure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4142" y="1412775"/>
            <a:ext cx="2998002" cy="1853037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799375" y="1061887"/>
            <a:ext cx="2399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line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imilarity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7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http://www2.compute.dtu.dk/~pcha/HDtomo/SCforCT.html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https://scikit-image.org/docs/dev/auto_examples/transform/plot_radon_transform.html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Wang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Lanhui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Amit Singer, and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Zaiwen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Wen. "Orientation determination of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cryo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-EM images using least unsquared deviations." </a:t>
            </a:r>
            <a:r>
              <a:rPr lang="en-US" altLang="zh-TW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SIAM journal on imaging sciences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6.4 (2013): 2450-2483.</a:t>
            </a:r>
            <a:endParaRPr lang="en-US" altLang="zh-TW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 Singer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Coifman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R.,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Sigworth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 J., Chester, D. W., &amp;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Shkolnisky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(2010). Detecting consistent common lines in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cryo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-EM by voting. </a:t>
            </a:r>
            <a:r>
              <a:rPr lang="en-US" altLang="zh-TW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structural biology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TW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169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(3), 312-322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altLang="zh-TW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Verbeke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J., Zhou, Y., Horton, A. P.,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Mallam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L., Taylor, D. W., &amp;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Marcotte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M. (2020). Separating distinct structures of multiple macromolecular assemblies from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cryo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-EM projections. </a:t>
            </a:r>
            <a:r>
              <a:rPr lang="en-US" altLang="zh-TW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structural biology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TW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209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(1), 107416</a:t>
            </a: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TW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implementation of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Relion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CryoSparc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https://github.com/Arunabh98/EPFL-CryoEM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479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Appendix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A2454C-91E5-41D3-888B-2251DD37D6CE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66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2D images to obtain final 3D density maps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 the relative orientations</a:t>
                </a:r>
              </a:p>
              <a:p>
                <a:pPr lvl="2"/>
                <a:r>
                  <a:rPr lang="en-US" altLang="zh-TW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Euler angles θ, ϕ,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ψ</m:t>
                    </m:r>
                  </m:oMath>
                </a14:m>
                <a:r>
                  <a:rPr lang="en-US" altLang="zh-TW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𝑠𝑥</m:t>
                    </m:r>
                  </m:oMath>
                </a14:m>
                <a:r>
                  <a:rPr lang="en-US" altLang="zh-TW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𝑠𝑦</m:t>
                    </m:r>
                  </m:oMath>
                </a14:m>
                <a:endParaRPr lang="en-US" altLang="zh-TW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3"/>
                  </a:rPr>
                  <a:t>existing 3D reconstruction methods</a:t>
                </a: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3913" lvl="3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Direct Fourier Reconstruction</a:t>
                </a:r>
              </a:p>
              <a:p>
                <a:pPr marL="823913" lvl="3"/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Weighted back-projection </a:t>
                </a:r>
                <a:endParaRPr lang="en-US" altLang="zh-TW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3913" lvl="3"/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</a:t>
                </a: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Algebraic Reconstruction Technique</a:t>
                </a:r>
              </a:p>
              <a:p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Divide it into mainly two tasks</a:t>
                </a: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 initial model generation</a:t>
                </a: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3D classification and refinement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4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871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09600" y="1136439"/>
            <a:ext cx="10972800" cy="4937760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2D Fourier transform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18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769" y="1659153"/>
            <a:ext cx="5040560" cy="2773168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1487488" y="2272081"/>
            <a:ext cx="23495" cy="2193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1460702" y="4432321"/>
            <a:ext cx="2331042" cy="14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329825" y="4461229"/>
                <a:ext cx="812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825" y="4461229"/>
                <a:ext cx="8125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90871" y="3118574"/>
                <a:ext cx="812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71" y="3118574"/>
                <a:ext cx="812579" cy="369332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7"/>
          <a:srcRect t="1" r="43150" b="-3133"/>
          <a:stretch/>
        </p:blipFill>
        <p:spPr>
          <a:xfrm>
            <a:off x="1684911" y="4603242"/>
            <a:ext cx="2210218" cy="993243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7475746" y="3557928"/>
            <a:ext cx="4833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Intensity vs frequency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is complex number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2D Shift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7848" y="4532905"/>
            <a:ext cx="1442452" cy="10349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741937" y="5629805"/>
                <a:ext cx="4162230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𝑥𝑈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𝑦𝑉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937" y="5629805"/>
                <a:ext cx="4162230" cy="7265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3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4795" y="115314"/>
            <a:ext cx="10972800" cy="990600"/>
          </a:xfrm>
        </p:spPr>
        <p:txBody>
          <a:bodyPr/>
          <a:lstStyle/>
          <a:p>
            <a:r>
              <a:rPr lang="en-US" altLang="zh-TW" sz="2800" dirty="0" smtClean="0"/>
              <a:t>Reconstruction from </a:t>
            </a:r>
            <a:r>
              <a:rPr lang="en-US" altLang="zh-TW" sz="2800" dirty="0" err="1" smtClean="0"/>
              <a:t>Sinogram</a:t>
            </a:r>
            <a:r>
              <a:rPr lang="en-US" altLang="zh-TW" sz="2800" dirty="0" smtClean="0"/>
              <a:t> [1,2] (Tomography)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19</a:t>
            </a:fld>
            <a:endParaRPr lang="zh-TW" altLang="en-US" dirty="0"/>
          </a:p>
        </p:txBody>
      </p:sp>
      <p:pic>
        <p:nvPicPr>
          <p:cNvPr id="7" name="Picture 4" descr="Reconstruction Filtered back projection, Reconstruction error Filtered back proj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290908"/>
            <a:ext cx="4466644" cy="251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econstruction SART, Reconstruction error SART, Reconstruction SART, 2 iterations, Reconstruction error SART, 2 iterati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333" y="3738639"/>
            <a:ext cx="2882954" cy="306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1127448" y="3604750"/>
            <a:ext cx="6185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Algebraic Reconstruction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(SART)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04167" y="1106242"/>
            <a:ext cx="3948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Filtered Back Projection (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FBP or WBPJ)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040" y="4149080"/>
            <a:ext cx="4801626" cy="1749846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2384" y="5831036"/>
            <a:ext cx="1257300" cy="485775"/>
          </a:xfrm>
          <a:prstGeom prst="rect">
            <a:avLst/>
          </a:prstGeom>
        </p:spPr>
      </p:pic>
      <p:pic>
        <p:nvPicPr>
          <p:cNvPr id="16" name="Picture 2" descr="Electron Tomogaphy - Effects of sampli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1280912"/>
            <a:ext cx="2225209" cy="229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Weighted Backprojecti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853" y="1799747"/>
            <a:ext cx="2866956" cy="117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34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Projection-Slice Theorem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(3D)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846440" cy="4937760"/>
          </a:xfrm>
        </p:spPr>
        <p:txBody>
          <a:bodyPr/>
          <a:lstStyle/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140" y="1258066"/>
            <a:ext cx="4708985" cy="453632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639616" y="5833254"/>
            <a:ext cx="6192688" cy="923330"/>
          </a:xfrm>
          <a:prstGeom prst="rect">
            <a:avLst/>
          </a:prstGeom>
          <a:solidFill>
            <a:srgbClr val="C4E59F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zh-TW" sz="1800" b="0" dirty="0" smtClean="0">
                <a:latin typeface="Times New Roman" pitchFamily="18" charset="0"/>
                <a:cs typeface="Times New Roman" pitchFamily="18" charset="0"/>
              </a:rPr>
              <a:t>2D projections from the same 3D object share a common </a:t>
            </a:r>
            <a:r>
              <a:rPr lang="en-US" altLang="zh-TW" sz="1800" b="0" dirty="0" smtClean="0">
                <a:latin typeface="Times New Roman" pitchFamily="18" charset="0"/>
                <a:cs typeface="Times New Roman" pitchFamily="18" charset="0"/>
              </a:rPr>
              <a:t>line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common line: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similarity in Fourier space using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radial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120" y="1700808"/>
            <a:ext cx="3600400" cy="364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Reconstruction from </a:t>
            </a:r>
            <a:r>
              <a:rPr lang="en-US" altLang="zh-TW" dirty="0" smtClean="0"/>
              <a:t>unknown </a:t>
            </a:r>
            <a:r>
              <a:rPr lang="en-US" altLang="zh-TW" dirty="0"/>
              <a:t>angles </a:t>
            </a:r>
            <a:r>
              <a:rPr lang="en-US" altLang="zh-TW" dirty="0" smtClean="0"/>
              <a:t>[6]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20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2750304"/>
            <a:ext cx="4968552" cy="250129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43733" y="2241169"/>
            <a:ext cx="4120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RELION (ML-EM)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312024" y="1071757"/>
                <a:ext cx="5456236" cy="812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m:rPr>
                              <m:sty m:val="p"/>
                            </m:rPr>
                            <a:rPr lang="el-GR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1600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1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TW" sz="16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𝐶𝑇𝐹</m:t>
                                      </m:r>
                                    </m:e>
                                    <m:sub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∑"/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</a:rPr>
                                            <m:t>𝑗𝑙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l-GR" altLang="zh-TW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Sup>
                                <m:sSub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1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024" y="1071757"/>
                <a:ext cx="5456236" cy="8125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880" y="3491591"/>
            <a:ext cx="4151687" cy="33132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167551" y="1756988"/>
                <a:ext cx="3645678" cy="8546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l-GR" altLang="zh-TW" sz="1600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l-GR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</m:sub>
                            <m:sup/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zh-TW" sz="1600" i="1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d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l-GR" altLang="zh-TW" sz="16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</m:nary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551" y="1756988"/>
                <a:ext cx="3645678" cy="854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639187" y="2559806"/>
                <a:ext cx="2702406" cy="7846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TW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sSubSup>
                                <m:sSub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187" y="2559806"/>
                <a:ext cx="2702406" cy="7846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903311" y="1203375"/>
                <a:ext cx="388843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zh-TW" sz="2400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l-GR" altLang="zh-TW" sz="2400" i="1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altLang="zh-TW" sz="2400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dirty="0" smtClean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311" y="1203375"/>
                <a:ext cx="3888433" cy="369332"/>
              </a:xfrm>
              <a:prstGeom prst="rect">
                <a:avLst/>
              </a:prstGeom>
              <a:blipFill>
                <a:blip r:embed="rId7"/>
                <a:stretch>
                  <a:fillRect l="-2665" b="-377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454438" y="4522221"/>
                <a:ext cx="3737562" cy="7649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el-GR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sub>
                        <m:sup>
                          <m: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l-GR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TW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l-GR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p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p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p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p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438" y="4522221"/>
                <a:ext cx="3737562" cy="7649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單箭頭接點 14"/>
          <p:cNvCxnSpPr/>
          <p:nvPr/>
        </p:nvCxnSpPr>
        <p:spPr>
          <a:xfrm>
            <a:off x="6960096" y="4437112"/>
            <a:ext cx="1584176" cy="3600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98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Reconstruction from unknown angles </a:t>
            </a:r>
            <a:r>
              <a:rPr lang="en-US" altLang="zh-TW" dirty="0" smtClean="0"/>
              <a:t>[6]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21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8" y="2848906"/>
            <a:ext cx="5189293" cy="26034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7894" y="2243407"/>
            <a:ext cx="4120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CryoSparc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(Gradient descent)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575" y="1814337"/>
            <a:ext cx="4164645" cy="75232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960" y="1319118"/>
            <a:ext cx="5026080" cy="49000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9040" y="2021995"/>
            <a:ext cx="3397866" cy="2274255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</p:pic>
      <p:sp>
        <p:nvSpPr>
          <p:cNvPr id="15" name="矩形 14"/>
          <p:cNvSpPr/>
          <p:nvPr/>
        </p:nvSpPr>
        <p:spPr>
          <a:xfrm>
            <a:off x="8609041" y="2021995"/>
            <a:ext cx="3397866" cy="22991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7928" y="4509119"/>
            <a:ext cx="5420536" cy="1476325"/>
          </a:xfrm>
          <a:prstGeom prst="rect">
            <a:avLst/>
          </a:prstGeom>
        </p:spPr>
      </p:pic>
      <p:cxnSp>
        <p:nvCxnSpPr>
          <p:cNvPr id="25" name="直線單箭頭接點 24"/>
          <p:cNvCxnSpPr/>
          <p:nvPr/>
        </p:nvCxnSpPr>
        <p:spPr>
          <a:xfrm>
            <a:off x="7824192" y="2566659"/>
            <a:ext cx="664638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6672064" y="3834075"/>
            <a:ext cx="1816766" cy="81254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60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Filtered </a:t>
            </a:r>
            <a:r>
              <a:rPr lang="en-US" altLang="zh-TW" dirty="0"/>
              <a:t>Back Projection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22</a:t>
            </a:fld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032060" y="2318806"/>
            <a:ext cx="2879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Fourier Slice Theorem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093" y="3844805"/>
            <a:ext cx="5112568" cy="10494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8040216" y="3714075"/>
                <a:ext cx="309634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Projections are filtered </a:t>
                </a:r>
                <a:r>
                  <a:rPr lang="en-US" altLang="zh-TW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multiplying with the </a:t>
                </a:r>
                <a:endParaRPr lang="en-US" altLang="zh-TW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ramp filter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zh-TW" alt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TW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altLang="zh-TW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Fourier </a:t>
                </a:r>
                <a:r>
                  <a:rPr lang="en-US" altLang="zh-TW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domain.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216" y="3714075"/>
                <a:ext cx="3096344" cy="1200329"/>
              </a:xfrm>
              <a:prstGeom prst="rect">
                <a:avLst/>
              </a:prstGeom>
              <a:blipFill>
                <a:blip r:embed="rId8"/>
                <a:stretch>
                  <a:fillRect l="-1772" t="-2538" b="-71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圖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36104" y="5229222"/>
            <a:ext cx="5742933" cy="682943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54402" y="4851906"/>
            <a:ext cx="2921902" cy="1812032"/>
          </a:xfrm>
          <a:prstGeom prst="rect">
            <a:avLst/>
          </a:prstGeom>
        </p:spPr>
      </p:pic>
      <p:grpSp>
        <p:nvGrpSpPr>
          <p:cNvPr id="17" name="群組 16"/>
          <p:cNvGrpSpPr/>
          <p:nvPr/>
        </p:nvGrpSpPr>
        <p:grpSpPr>
          <a:xfrm>
            <a:off x="1487488" y="1127588"/>
            <a:ext cx="5760640" cy="2586487"/>
            <a:chOff x="1165140" y="1304879"/>
            <a:chExt cx="7309084" cy="3141407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92901" y="3536790"/>
              <a:ext cx="5971788" cy="909496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193840" y="1304879"/>
              <a:ext cx="4608512" cy="807331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165140" y="1520903"/>
              <a:ext cx="1028700" cy="409575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279576" y="2124801"/>
              <a:ext cx="6194648" cy="699876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279576" y="2850846"/>
              <a:ext cx="5688632" cy="7374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533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Filtered Back Projection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6062464" cy="4937760"/>
              </a:xfrm>
            </p:spPr>
            <p:txBody>
              <a:bodyPr/>
              <a:lstStyle/>
              <a:p>
                <a:endParaRPr lang="en-US" altLang="zh-TW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compute FBP reconstructed image from projections:</a:t>
                </a:r>
              </a:p>
              <a:p>
                <a:pPr marL="617538" lvl="1" indent="-342900">
                  <a:buFont typeface="+mj-lt"/>
                  <a:buAutoNum type="arabicPeriod"/>
                </a:pP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Fourier-transform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projection (1D Fourier transform).</a:t>
                </a:r>
              </a:p>
              <a:p>
                <a:pPr marL="617538" lvl="1" indent="-342900">
                  <a:buFont typeface="+mj-lt"/>
                  <a:buAutoNum type="arabicPeriod"/>
                </a:pP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ramp </a:t>
                </a: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filter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multiplication with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zh-TW" alt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(High pass)</a:t>
                </a:r>
                <a:endParaRPr lang="en-US" altLang="zh-TW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17538" lvl="1" indent="-342900">
                  <a:buFont typeface="+mj-lt"/>
                  <a:buAutoNum type="arabicPeriod"/>
                </a:pP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Optionally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apply additional low-pass </a:t>
                </a: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filter to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handle noise.</a:t>
                </a:r>
              </a:p>
              <a:p>
                <a:pPr marL="617538" lvl="1" indent="-342900">
                  <a:buFont typeface="+mj-lt"/>
                  <a:buAutoNum type="arabicPeriod"/>
                </a:pP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Inverse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Fourier-transform to obtain </a:t>
                </a: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filtered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projections.</a:t>
                </a:r>
              </a:p>
              <a:p>
                <a:pPr marL="617538" lvl="1" indent="-342900">
                  <a:buFont typeface="+mj-lt"/>
                  <a:buAutoNum type="arabicPeriod"/>
                </a:pPr>
                <a:r>
                  <a:rPr lang="en-US" altLang="zh-TW" sz="1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Backproject</a:t>
                </a: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filtered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projections and sum </a:t>
                </a: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</a:t>
                </a:r>
                <a:endParaRPr lang="zh-TW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6062464" cy="4937760"/>
              </a:xfrm>
              <a:blipFill>
                <a:blip r:embed="rId2"/>
                <a:stretch>
                  <a:fillRect l="-503" r="-1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23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4" y="3205214"/>
            <a:ext cx="5591944" cy="33332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76457" y="1342391"/>
                <a:ext cx="7823799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practice we do not have all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since we record a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finite number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projections with a detector of f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ixed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size.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Interpolation from polar to Cartesian grid, known as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en-US" altLang="zh-TW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regridding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,"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required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2D inverse Fourier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 and difficult.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 method is seldom used  in practice.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57" y="1342391"/>
                <a:ext cx="7823799" cy="1477328"/>
              </a:xfrm>
              <a:prstGeom prst="rect">
                <a:avLst/>
              </a:prstGeom>
              <a:blipFill>
                <a:blip r:embed="rId4"/>
                <a:stretch>
                  <a:fillRect l="-546" t="-2058" b="-53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Electron Tomogaphy - Effects of sampl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882" y="935416"/>
            <a:ext cx="2225209" cy="229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51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Algebraic Reconstruction Technique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24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30" y="1282289"/>
            <a:ext cx="4801626" cy="174984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513" y="1334021"/>
            <a:ext cx="1033224" cy="399200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8460841" y="1044499"/>
            <a:ext cx="2260454" cy="1149343"/>
            <a:chOff x="6816080" y="980728"/>
            <a:chExt cx="3582003" cy="184785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16080" y="1143000"/>
              <a:ext cx="952500" cy="1209675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02483" y="980728"/>
              <a:ext cx="2895600" cy="1847850"/>
            </a:xfrm>
            <a:prstGeom prst="rect">
              <a:avLst/>
            </a:prstGeom>
          </p:spPr>
        </p:pic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8907" y="2060848"/>
            <a:ext cx="5157755" cy="140014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7367" y="3422373"/>
            <a:ext cx="5445301" cy="29465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9567" y="3767248"/>
            <a:ext cx="5240903" cy="24659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228018" y="5999148"/>
                <a:ext cx="2495620" cy="5942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)∙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018" y="5999148"/>
                <a:ext cx="2495620" cy="5942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群組 34"/>
          <p:cNvGrpSpPr/>
          <p:nvPr/>
        </p:nvGrpSpPr>
        <p:grpSpPr>
          <a:xfrm>
            <a:off x="444372" y="3704181"/>
            <a:ext cx="4460527" cy="2264221"/>
            <a:chOff x="503439" y="2968477"/>
            <a:chExt cx="4460527" cy="2264221"/>
          </a:xfrm>
        </p:grpSpPr>
        <p:grpSp>
          <p:nvGrpSpPr>
            <p:cNvPr id="18" name="群組 17"/>
            <p:cNvGrpSpPr/>
            <p:nvPr/>
          </p:nvGrpSpPr>
          <p:grpSpPr>
            <a:xfrm>
              <a:off x="503439" y="2968477"/>
              <a:ext cx="4460527" cy="1651095"/>
              <a:chOff x="503439" y="2968477"/>
              <a:chExt cx="4460527" cy="1651095"/>
            </a:xfrm>
          </p:grpSpPr>
          <p:pic>
            <p:nvPicPr>
              <p:cNvPr id="15" name="圖片 14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3439" y="2968477"/>
                <a:ext cx="3598540" cy="1651095"/>
              </a:xfrm>
              <a:prstGeom prst="rect">
                <a:avLst/>
              </a:prstGeom>
            </p:spPr>
          </p:pic>
          <p:pic>
            <p:nvPicPr>
              <p:cNvPr id="16" name="圖片 15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68716" y="3058414"/>
                <a:ext cx="1722054" cy="226020"/>
              </a:xfrm>
              <a:prstGeom prst="rect">
                <a:avLst/>
              </a:prstGeom>
            </p:spPr>
          </p:pic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69988" y="4310515"/>
                <a:ext cx="1593978" cy="256924"/>
              </a:xfrm>
              <a:prstGeom prst="rect">
                <a:avLst/>
              </a:prstGeom>
            </p:spPr>
          </p:pic>
        </p:grpSp>
        <p:cxnSp>
          <p:nvCxnSpPr>
            <p:cNvPr id="21" name="直線單箭頭接點 20"/>
            <p:cNvCxnSpPr/>
            <p:nvPr/>
          </p:nvCxnSpPr>
          <p:spPr>
            <a:xfrm flipV="1">
              <a:off x="2063552" y="4015953"/>
              <a:ext cx="1224136" cy="1216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 flipV="1">
              <a:off x="2063552" y="3376835"/>
              <a:ext cx="936104" cy="1855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 flipH="1" flipV="1">
              <a:off x="1703513" y="4153774"/>
              <a:ext cx="353297" cy="1078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/>
                <p:cNvSpPr/>
                <p:nvPr/>
              </p:nvSpPr>
              <p:spPr>
                <a:xfrm>
                  <a:off x="1547609" y="4474643"/>
                  <a:ext cx="3792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7609" y="4474643"/>
                  <a:ext cx="379206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/>
                <p:cNvSpPr/>
                <p:nvPr/>
              </p:nvSpPr>
              <p:spPr>
                <a:xfrm>
                  <a:off x="2450828" y="4695079"/>
                  <a:ext cx="3792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0828" y="4695079"/>
                  <a:ext cx="37920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/>
                <p:cNvSpPr/>
                <p:nvPr/>
              </p:nvSpPr>
              <p:spPr>
                <a:xfrm>
                  <a:off x="2009115" y="4323904"/>
                  <a:ext cx="7490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矩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9115" y="4323904"/>
                  <a:ext cx="749051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直線單箭頭接點 25"/>
          <p:cNvCxnSpPr/>
          <p:nvPr/>
        </p:nvCxnSpPr>
        <p:spPr>
          <a:xfrm>
            <a:off x="5263599" y="2132856"/>
            <a:ext cx="375862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>
            <a:off x="4237211" y="3394147"/>
            <a:ext cx="1554440" cy="118698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4877245" y="4996012"/>
            <a:ext cx="1050992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006528" y="3933980"/>
            <a:ext cx="5627201" cy="22991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5873425" y="1158430"/>
            <a:ext cx="5627201" cy="26306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68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Algebraic Reconstruction Technique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4029" y="1194697"/>
            <a:ext cx="10972800" cy="4937760"/>
          </a:xfrm>
        </p:spPr>
        <p:txBody>
          <a:bodyPr/>
          <a:lstStyle/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Cimmino’s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accesses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rows simultaneously and computes the next iteration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25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1700808"/>
            <a:ext cx="2956263" cy="1728192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1337389" y="2204864"/>
            <a:ext cx="5989294" cy="3436161"/>
            <a:chOff x="1559496" y="2369767"/>
            <a:chExt cx="5989294" cy="3436161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9496" y="2369767"/>
              <a:ext cx="5664696" cy="1371216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74005" y="3740983"/>
              <a:ext cx="5374785" cy="2064945"/>
            </a:xfrm>
            <a:prstGeom prst="rect">
              <a:avLst/>
            </a:prstGeom>
          </p:spPr>
        </p:pic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178" y="5131219"/>
            <a:ext cx="1680720" cy="41450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320" y="3747677"/>
            <a:ext cx="3700185" cy="143522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2212" y="5390606"/>
            <a:ext cx="4576192" cy="132690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392144" y="3636705"/>
            <a:ext cx="4608512" cy="32212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Projection-Slice Theorem (2D)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3</a:t>
            </a:fld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3769147" y="1227027"/>
            <a:ext cx="4653706" cy="4346886"/>
            <a:chOff x="3443268" y="1998979"/>
            <a:chExt cx="4653706" cy="4346886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3268" y="2259845"/>
              <a:ext cx="4653706" cy="408602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4079776" y="199897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2D</a:t>
              </a:r>
              <a:endParaRPr lang="zh-TW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6913444" y="2035042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TW" altLang="en-US" dirty="0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2107910" y="5739185"/>
            <a:ext cx="8496944" cy="923330"/>
          </a:xfrm>
          <a:prstGeom prst="rect">
            <a:avLst/>
          </a:prstGeom>
          <a:solidFill>
            <a:srgbClr val="C4E59F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common line: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in Fourier space using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radial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Calculating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using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Sinogram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line (projection line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Faster 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H="1" flipV="1">
            <a:off x="3323692" y="1322621"/>
            <a:ext cx="1548757" cy="1890355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 flipV="1">
            <a:off x="3661794" y="1158426"/>
            <a:ext cx="1548757" cy="1890355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09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Radon Transform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6624" y="1200415"/>
                <a:ext cx="10972800" cy="4937760"/>
              </a:xfrm>
            </p:spPr>
            <p:txBody>
              <a:bodyPr/>
              <a:lstStyle/>
              <a:p>
                <a:r>
                  <a:rPr lang="en-US" altLang="zh-TW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Parameterizing Parallel-Beam </a:t>
                </a:r>
              </a:p>
              <a:p>
                <a:endParaRPr lang="en-US" altLang="zh-TW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Radom transform </a:t>
                </a:r>
                <a14:m>
                  <m:oMath xmlns:m="http://schemas.openxmlformats.org/officeDocument/2006/math">
                    <m:r>
                      <a:rPr lang="en-US" altLang="zh-TW" sz="22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TW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𝑅𝑓</m:t>
                    </m:r>
                    <m:r>
                      <a:rPr lang="en-US" altLang="zh-TW" sz="22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altLang="zh-TW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Projection-Slice Theorem [1]</a:t>
                </a:r>
                <a:endParaRPr lang="zh-TW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6624" y="1200415"/>
                <a:ext cx="10972800" cy="4937760"/>
              </a:xfrm>
              <a:blipFill>
                <a:blip r:embed="rId3"/>
                <a:stretch>
                  <a:fillRect l="-278" t="-8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4226" y="1639998"/>
            <a:ext cx="3260390" cy="33535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5157" y="1605907"/>
            <a:ext cx="4104456" cy="48605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8408" y="4272706"/>
            <a:ext cx="383027" cy="300038"/>
          </a:xfrm>
          <a:prstGeom prst="rect">
            <a:avLst/>
          </a:prstGeom>
        </p:spPr>
      </p:pic>
      <p:grpSp>
        <p:nvGrpSpPr>
          <p:cNvPr id="20" name="群組 19"/>
          <p:cNvGrpSpPr/>
          <p:nvPr/>
        </p:nvGrpSpPr>
        <p:grpSpPr>
          <a:xfrm>
            <a:off x="1487488" y="2493617"/>
            <a:ext cx="5256584" cy="1565729"/>
            <a:chOff x="1559496" y="2371456"/>
            <a:chExt cx="5256584" cy="1565729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04143" y="2371456"/>
              <a:ext cx="4137902" cy="922162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59496" y="3344893"/>
              <a:ext cx="5256584" cy="592292"/>
            </a:xfrm>
            <a:prstGeom prst="rect">
              <a:avLst/>
            </a:prstGeom>
          </p:spPr>
        </p:pic>
      </p:grpSp>
      <p:grpSp>
        <p:nvGrpSpPr>
          <p:cNvPr id="14" name="群組 13"/>
          <p:cNvGrpSpPr/>
          <p:nvPr/>
        </p:nvGrpSpPr>
        <p:grpSpPr>
          <a:xfrm>
            <a:off x="1055440" y="4778068"/>
            <a:ext cx="7318786" cy="1094041"/>
            <a:chOff x="911424" y="5415344"/>
            <a:chExt cx="7318786" cy="1094041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11424" y="5518856"/>
              <a:ext cx="3024336" cy="543206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35760" y="5415344"/>
              <a:ext cx="4294450" cy="656881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911013" y="6172577"/>
              <a:ext cx="2099173" cy="336808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301985" y="6183512"/>
              <a:ext cx="1531603" cy="325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199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Radon transform [1,2]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625" y="4438791"/>
            <a:ext cx="2221096" cy="151385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625" y="1790166"/>
            <a:ext cx="1754757" cy="17467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1712" y="4446180"/>
            <a:ext cx="2313113" cy="151425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287" y="1817428"/>
            <a:ext cx="1754757" cy="174670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5348" y="1790166"/>
            <a:ext cx="3971925" cy="2609850"/>
          </a:xfrm>
          <a:prstGeom prst="rect">
            <a:avLst/>
          </a:prstGeom>
        </p:spPr>
      </p:pic>
      <p:sp>
        <p:nvSpPr>
          <p:cNvPr id="12" name="向下箭號 11"/>
          <p:cNvSpPr/>
          <p:nvPr/>
        </p:nvSpPr>
        <p:spPr>
          <a:xfrm>
            <a:off x="1917158" y="3731388"/>
            <a:ext cx="146394" cy="561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3458633" y="3645024"/>
            <a:ext cx="3933511" cy="80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6574825" y="3789042"/>
            <a:ext cx="1024158" cy="100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340136" y="1520073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Sinogram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-409385" y="5093822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855873" y="4316167"/>
                <a:ext cx="3789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873" y="4316167"/>
                <a:ext cx="3789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0686807" y="2812538"/>
                <a:ext cx="3609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6807" y="2812538"/>
                <a:ext cx="36093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-474017" y="3863111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Radom transform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向下箭號 21"/>
          <p:cNvSpPr/>
          <p:nvPr/>
        </p:nvSpPr>
        <p:spPr>
          <a:xfrm>
            <a:off x="5316272" y="3731387"/>
            <a:ext cx="146394" cy="561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346048" y="1288728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degree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79111" y="1311855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degree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11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reconstruction in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cryo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-EM [3]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Projection-Slice </a:t>
                </a:r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Common Line</a:t>
                </a: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umber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good common lines needed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assigning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Euler angles of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projections is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(Note that we have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common lines)</a:t>
                </a:r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Angular Reconstruction (method that using common line detection)</a:t>
                </a: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IMAGIC, Spider, </a:t>
                </a:r>
                <a:r>
                  <a:rPr lang="en-US" altLang="zh-TW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Xmipp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Aspire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389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6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83" y="3392233"/>
            <a:ext cx="4943872" cy="305284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4002" y="3789040"/>
            <a:ext cx="903272" cy="87413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9410" y="5013176"/>
            <a:ext cx="857864" cy="843685"/>
          </a:xfrm>
          <a:prstGeom prst="rect">
            <a:avLst/>
          </a:prstGeom>
        </p:spPr>
      </p:pic>
      <p:sp>
        <p:nvSpPr>
          <p:cNvPr id="6" name="AutoShape 2" descr="data:image/png;base64,iVBORw0KGgoAAAANSUhEUgAAAYgAAAEGCAYAAAB/+QKOAAAABHNCSVQICAgIfAhkiAAAAAlwSFlzAAALEgAACxIB0t1+/AAAADh0RVh0U29mdHdhcmUAbWF0cGxvdGxpYiB2ZXJzaW9uMy4xLjEsIGh0dHA6Ly9tYXRwbG90bGliLm9yZy8QZhcZAAAgAElEQVR4nO2debxlVXXnf6smqgpkFoOggho1NlHEwnkE21ZCxLQm0VaCxm6i6TY4JAFiOkYziJo45WNUFG2SIGqMBmMShyCgJAoyDyIOoIIiqFELoYAaVv9xzqZ2rbfXXutM994H6/v5vM+9Z9pnn33OfWfNm5gZQRAEQSBZMe8OBEEQBItJvCCCIAiCIvGCCIIgCIrECyIIgiAoEi+IIAiCoMiqeXfAw7p163i33XabdzeCYAlEdOf35RYRuNz6Ozb5vburcuONN/6Qme/Z9/hl8YLYbbfdcPTRR4/S1t39R3F3pM8/Au0Yub70gtCeMbm+z7M45vM7Vlt92lmEf85T9GHMZ63Lftq2N73pTd/u3KGMZfGCYGZs3bq1un1I28HyYsp7Zv0Tt14COd6XzBTM+zehtdH12qccqyFtW8d62h6jjakJH0QQBEFQJF4QQRAEQZFlYWICgK1bt5qqr0c17qs+35VNUUmVncU1zsOGvm3bNvNYzXTk9SeMwZgmheX+vE5py+9ybNf1K1bYMndf01IfH8RQQoMIgiAIiiwLDYKZsWXLluJ6z7E1StKlt+0xjpmKmkQxz35OMa5dHMleTWEMbdVLaquLFDiLeziGVKq1MWbk0ywl8loU29ht92nLo8F0ITSIIAiCoMjdVoMYIiF2lX4WRbPw9mMekmyX8bY0htr+QzWHIfQ5t6bh9qWPhLno4ZiWVO+R+seS6mtt99VKumgQY9+L0CCCIAiCIstCgwBQTJQbIuUPiU6ZIrJlnlmtU+LtT81fIJe9GoNHIp+lxpDO7V2vrSsxRjbumFiaypB+aG1b0rQ8Lt8+hm9B2661PUTzGaJ1dCE0iCAIgqBIvCCCIAiCIsvCxKQ5qUv7ebdN6WieIkRyHglmU/bTcz/SOs0EI7d7+tDX6es9d2nfWZq1hiRwWWMzpN/ecEyPacTraNfMLun40rlqZqhSG9Y5tXX5esvkNMRsNZTQIIIgCIIiy0aDyJ3U8wpvHfMY67gpSz50PcYjdXcd15pj1tIYtH6NIZlbbda0Gm9/LEm2JiH3lRA9mo613bq+LufwajoeKV/u20eLsu6Jpjl47p3WL60tj3bQR+voQ2gQQRAEQZFloUEAvmJ9OX3LM/Rtz7uPtX9XqVjb3kditOjS5pAQz76awpCkMqtNLXS2dE5LMkzb07FpeeXKlTvsJ7+X2pb0KbzoHTfZ7xqaptX13o0hkXu2e+9ZH19KX+0jba89F5YfYyihQQRBEARFloUGYfkghmgWY9q1vfvW7O/WMdY5u5RrGEMStyRrTZL0jLNHWteO9dL3fpekQk2ak9Knx84u+zO05EPtupKEau0rNR557/NzynUy0TUtW5FqXdAk8jH8BNa9rCWqeTUH7blJEZylNr3aVF9CgwiCIAiKxAsiCIIgKLIsTExAo4J2SVaS+1iqa58QPu1c3vVD2vSGgtbO19eE02W8LVPTGI56afrw7NvXlCQdhrlqL7el5a4mpj4JXN7ryNHuVdc2S2MhTUyp/8m0lNbLc6Zl+Vnrp2aGsxzIHlOTNu7ynpYcybIfXcxSteNq/ZXHDiU0iCAIgqDIstAgUqmNLg5mrzO0j1OsqyTeJ0TWCgvVju8y/7LVX229Jzmsb7Jb7fxTIqW1Vauan0aSDNOntj4/Vm7zaiGeEhBdx8TzG0lSvZQ6h/x2tH5qYyKvL/Upd25LR7fUMqxnq08Snuyf1m+5f+m56KqVyDZrJTeGapgaoUEEQRAERZaFBrFt2zbcfvvtS9bXJJqx7O01upSPsPaz+jNm2QOvf0AeV9ouwxW1/mjrPVqJRp85BzQpP2kG8nP16tU7LMvj8j7IbZpPQlvuUujNixzfUkKivK9Setekeit0udQPDU/ZCc2fkT5TOKh8JtNnreCnVbLCCnPVNA3PPlaYaxefVO2YPoQGEQRBEBSJF0QQBEFQZFmYmKSTuk94aNew1T7hopZT1+O87uoY9DjoLJORppJb+9XatkxMteu01GNvxc2SIzmZjLTPNWvWAFhqUpKmJ7k+X+c1IXjCWz3bAP3eecywct90HWl7Ms3IcZUmnlK1A82xXOpPaX3JjGiNp8zels+tZhYt0TXrWZoPS+v6Bi30CcsdSmgQQRAEQZFlo0Fs3rx5yfo+msQYzuuuYaIeR3PXsNwu4aWWdCmP1cIHa851ywGuXY9HapYSlkyM0hzKaXmnnXa6s830PWkKadnrnNYcjvl3S3PwXLvEq6V20VatOk6p/2kMpHNY0yjy71otplIinNVfrZ+yllRCc+SWtButNpRGl3ttaZba9prjWdNGxtYkJtUgiOiVRHQlEV1BRKcT0VoiOpCIziOirxPRh4lozZR9CIIgCPoxmQZBRPsB+B0AD2XmTUT0EQDPA3AEgLcy84eI6N0AXgLgXVZ7+du+axJZaV9tuzf0s3as1WapT975Eizbcq1EgfZpVdbUfBRd2pRSf6KUWKRJ61K6l36DdevWAdiuFcjP0jFWGKvWl1qNfktzSFjPXP49fUop2Ho++4Q7ymqtWkinvNe5P0bzTyR/hgxJ1fwFJaxnSS5LLaYkZad1qV/W701qRDX/khXmamkDpWfNOmYspvZBrAKwjohWAVgP4AYAhwH4aLv9VADPnrgPQRAEQQ8m0yCY+btE9BcAvgNgE4DPALgQwE+YOWWsXA9gP0dbuOOOO6rbgX7zGCQsW3rtfFbkjiehyNIMLFtzrd9S0vNqCJZ2UNsnodlTpYSeJHlgu3QvP5OGsHbt2h2W169fD2Cpf0FqB/l3+anZgy1JrSaxWb4drVBdLWHOe/9lH2rPqOdaapTaltcon7HkU5QahdQs8uQ22ZZ2HVr5jtpznM4j+yWXtd9Qzbem3dchGoSmsdSKBvZhMg2CiPYAcBSAAwHcG8DOAJ5Z2LX4X5WIjiWiC4jogpKDOgiCIJiWKU1MTwNwLTP/gJk3A/gYgMcB2L01OQHA/gC+VzqYmU9m5g3MvCGXLoMgCILZMGWY63cAPIaI1qMxMR0O4AIAZwF4LoAPATgGwBlWQ8zNlKOWUzp3OnVNyOlSJdUK3fTWqBkSimqtLzk6NZOHdU6JFlYI6CpvMuVo5qNkJgJ0U5J0QmthrTLZrZTMlvbVnNFWCGVpnDWHrCdkM98v31+aNDTzlHYO6VDuglWfqAvW8yqvU5p48nV9HNulfpfGWd67ZNpOteDScuqXdn+6jLf2/0OaFUvXIp/X0vSkQ5hMg2Dm89A4oy8CcHl7rpMBHA/gVUT0DQB7AThlqj4EQRAE/aE+ksWsWb9+PT/4wQ9esr4mEWhY+3QJofVqEt7t+T6Ws9xygHpCaLve+1oSkNQUZJKadChL7SBJ/fmx0tksl62Q1ZoGoWkMEjnOWkVTQHe8SmnTcsjWtL++97CLRGkl9HkS/7SQTu1YeX1ybPLvWvVWeY+6zhdR6o92zzZt2gQAuO222wAs1TBKzvWuocie8U1ta4lx11133YXMvKG40UGU2giCIAiKLItSG0Dz9tWkjy5p5ZZUnyRLbX1OzUbY9dxdfQtDJEqvNClDPaUfAViajKb5CzTfg9QCSufRyl9Yn6UkPIlm+/ZK+6UETquMROqX9IN4gjG899vrT8rxlgTxlILQksO0MExNo6iNrxYiKzU2T2iqNU7y95fOlTSHpEkkzSJ95vvIfln30lOaxfKRDSU0iCAIgqBIVYMgorUAjgTwRDS5DJsAXAHgn5n5yum7d2c/sHr1anPe1SHRFbVzA/VSu13brEmYXe2lHrumNm7WrGpWlFC+TitvIYviaRpEKZlNK8mtzQ8tr7MkhabvSZpLY5Fsx2mcNSlU8yeUziuvR2o2HkncK2n3iUyTx1qzulmF4WoJfgnvOUrajKZda9qdluRW8h9Zpe81TV47Z9IoAODWW2/d4TNtS89cqVx6fq4aU5faUF8QRPTHAH4ZwNkAzgNwE4C1AB4E4KT25fFqZr5s1B4FQRAEC0FNg/gyM/+xsu0tRLQPgPuO36UgCIJgEVBfEMz8z3IdEa0AsAszb2Tmm9BoFZNDRDuYNTxO6q6qrbVfCU0FtMxBJbNVLemvC7VKldpsaFoFU2n+SWaiFKKaf9dMTFrymmY+yvfVKq3K69LU/qTu1+YSkXMbyMqxqW3pXE3Hl5yEmrNRq7lTmwHPqv1kOTq7OKk1+vyWrORR7VitJlbpvLJtaR6UnzL5rRSKqpmjrLBy6SjPEz932WUXANtNS7fccguA7San5NDWAiIS+dhp/5dmPqMcEX2QiHYlop0BfAXA1UT0e6P2IgiCIFg4PGGuD2XmjUT0AgD/giYT+kIAb560ZxlEtIMTU6MkNVuOtdKxJfo4jLT1JYmr77zFmjTqmelMk5qtKqr5/ApawpuV3KZpL/k2bQw06U1uL0liSXqUUqSU1qQE60k2tMJBrXtbalPDeqa0vpTmStbKivTVWsagdG7t+ZX90EKXtbIZgF7FVQt3tsrXlCrFpvNpGkX6TBqFVs6jdM1WWZ++ePSR1US0Gs28DWdwU3hv8dOvgyAIgkF4NIj3APgWgEsBfJ6I7gdg45SdKlGS1LqE10lkaF+tFj9Qlry8cwVY4YJd2rQSjzzaidQY0qfmT6iVxfBqDFoorSYN5kjbspTyZCKS3F4q+Kb5fLTZ1OT9kWOY76Mta76SWqHFrmHY2jzSUisrXUtNC/VQ66v2fCe6hHhq98bro5BJbvl3WTojfWrJeFp4ca7VaqGwqe2dd94ZwHbN4Wc/+xmA7RqF7FPeRkLTAodiviCY+R0A3pGt+jYRPXXUXgRBEAQLRy0P4lXGsW8ZuS8qzE25bykp1ApVSSlDzkdr2VulbdzjL/Da+rv4Cay5ka1z5sdKqV6LPLKS3HKpObWlaTSaJFvT/qxoFOlHkJ+adAfYpRS0cdS0L4+ULc+plQDpkozp1Wxqz5zXz6Wtry339alNWTxU81EAtp9CJrdJH5ZcLpWBl5qjfF7TskysS5rExo3bDTdpm9Sex4hay6lpEPcY5QxBEATBsqSWB/G6WXYkCIIgWCxMHwQRPQjAuwDci5kPIqKHAXgWM//p5L0TWHMjlBxw0uShmZY0E06iZA6yzELacsnEYCUMaZ9a8lvJkZyczfJTOp/TpzZnQin00HKWS+evDC/NQw6lGp/Ue5kAJ9V5ueyZaUy7/9p4J0p1nmSbCS0oQHMgl0w8XeskeRNDgaW/J+lwtcJ3a8+z5xmqrS/VjhqL2lwTWnKdZhbSPkttpXOk3590XqffY3Jep88UHgtsNzElh7ZMuhsr3NUTpvBeACcC2AwAbe2l541y9iAIgmBh8YS5rmfm88WbfWkJywkhIqxcuVLVBmpJQJYE4w1N7ZKEJz89czlocxj0DVFNUgewPe1fm9VNlr+wQmhr2pSWvKSF+MnwwnyddPxpGoKUlrTqrjneJDF5r2qSsFXCRBubGt6gBIua81LTeOSxmmaRPvPQTk1brpXS8F6X1h9tP438nst5YNJvIT1jMsAjPaMyACT9/nLtRGobWgkQmUQqNfq8xI38LSdH9s033wxgu0YxFM/T9UMiegDa5Dgiei6AG0Y5exAEQbCweDSI/w3gZAAPIaLvArgWwAsn7ZVg5cqV2GOPPUzp2kqOK+3b9XOMthOluZI1yUkLv5V+hCRR5MXCpMaQPrUZ2rRifaWiefIeSOlOhpxahezy70lykuOnhTdrswCWfCaahqD5ueQ5a4X15Jho839oz6+nTc2G38dOb81kltD8MKXrS1Jx1/Dhmi+lFhqdn39IqKfmA5Gau/RBSe02H4vUpvTtpd+X1CzSOaRmkZe40Ypipt928k0MxZModw2Ap1FTrG8FM988ypmDIAiChcY0MRHR3xLRbsx8CzPfTET3I6IzZ9G5IAiCYH54TEznAjiPmszq/QD8HoBXT9orwapVq7DXXnuZ5p6aGUhTyaWZwppovnSs1R+5n8f0oZl7tCznZGKSqmfpGMu0oVVeLWUPW6YaaWKQVXlTW/l8ENLRp9XBKU33WWq7hjQdWYEGnuqZmklJa1M6SGuOZM2pruGdurZE7XktnSN3zMrQYy00WQulTdQCIrTwYG0cNed6/r0W3p7vl86dfney/yncFLDDr6V5OW3XpgCubUvnzcPch+AxMb2HiK4EcBaAHwJ4BDN/f5SzB0EQBAuLJ1HuaAD/F8BvAHgYgH8hohcz86VTdy6xatUq7Lnnnncujzk7llyvJf946uR4w15Lx0upKJ1XSv/yU2oW0gGdtyU1AFlpVS7L/pbCSqUjVpv03TpnqXaNNbtXQquoWZPILeev5QiVfayNQUILva7Vp7LCWrXrkNTGQvs9WWNSc27L6siyf1rimdQKa/NteJMbtWCGmgahaWxa+G7SJEoOZRnSnT6tsGH5PJVCZ9NnChOXCXND8ZiYngPgCe0Uo6cT0ccBnArg4FF6EARBECwkHhPTs8Xy+UT0qOm6VIaIqjZEuSxthZofQAvhrNldrRA9iaeapxZaqs23IMPbtES7fJ3cplX8tPwzJWlfahea/V2j5NfQwio127InzLGr9qlpIyW7sKXBWKGeNe1FXqOUMhOaJlyr5qpdqzWeNU1N0y5kmKgknTNJ2aVyGBJNI7M05NK1ePyFpf6n40oVj5N2oZXnkD6KPs+D1CQm1yCI6PeZ+U1E9A5ll98ZpQdBEATBQlLTIK5qPy+cRUdqMDO2bNmy5E1aK35nzWTmtVeW3uJWKQotEkn2oTSvgtxXk4K6SP+aFKn1X5MMS7ZQyz+QsDSKvL/aPbG0EHmuUqSRltyl2XstqTqnawKnJzLKq/FoNv9ETYPQ7r8cGzlHck1r1GZxk34lOZ5SCyiNhVZiRdOatN9UKSpIJqcl5O9Osx7UtCmZzGYVn0zUiiFKZGmbodTKff9T+3lq26Fdm8VIlAuCILg74EmU20BElwO4DMAVRHQpET1y+q4FQRAE88QTxfR+AL/NzF8AACJ6AoAPoAl5nQlEhBUrVqimkpJjSAt9k6q3ZlLQnNklNBVWC0mV6mrpWLmPrLRqOepLJhsrlE8zdaSxqYX6pk/N7KA5bEuqspU0ZSXAecJctSQ8ee3yXJqJobSuqzO9TxKbtb5mGrPMI6UEuLwtaXrKzRpaiLL1qT0nwPbnWI6TvHfa9Wm/U2Dpb1TWRdISVa36cDnyHqRrTm1p4d21sbCSGIfiqeZ6c3o5AAAznwsgzExBEAR3cTwaxPlE9B4Ap6Mp+f3rAM4mokMAgJkvmrB/AJq34+rVq1VJvJZgJKU5S2rzVM+USV/eTxmamifTSK2jVt6iRE1T8iZTaRJO2l9zouXHaFKclYxV6q9sM53fqvxZK0Mhr0k6RaXUZlWhLa2zpDntWayF5VrjJ/fXji9VXLX21X4rcntJg5DhqppzWgtyKCXKycANqVnItqyKw6WxkOG40tmeQlRlYmrJmlEKSimNidTUZVhsrsmlfsjgFS1IoS+eF0RKiHutWP84NC+Mw0bpSRAEQbBQeBLlnjqLjtRYuXLlDsX6PLZoK5wxbzv/tMJK83VSo5HHSGlC80mUzqNJw1opkK4aB6BLipp9vhReqGlgNUmwdD05MmRTSoLyXF2KtmltyAQ4q9+1cFcrNLWW4Gnh9Wto4bu1UFTNf6RJ/bXflvThWHN4WJpQjry/EtlfzZZfKg0ij9H6lbanhDR5zvw5SpYCbS5yzbcqP0vztqffZuqHpq30Rf0vQkQvJKLa9ge0DusgCILgLkjtNbMXgIuJ6EI0yXI/ALAWwAMBPBlNZdcTao0T0e4A3gfgIDTmqN8EcDWADwM4AMC3APwaM//YaGdJ4kpOKdpCvtFl8pr0B8gSFjJ6oRQhZSXCaeWya3ZKzb5uaTpagl+OJiXJwl8yIUo7rrRNopWZqJUT0HwK1qx7Xv9BrT+aNiIpte0tGqhdu6cgpBVpJv1EUgss+Qm0T6+foNRXLdKwa+JfjuULsaLDtDHKt6V1sgR7QvompIaUfjt5uW2pVWiWB/l/RbM85OeRZTtSv9L2oagaAjO/HcAhaJzT9wRweLv8XQBHM/NzmPnrRvtvB/ApZn4IgIejyc4+AcCZzPzzAM6E8ZIJgiAI5kPVUMXMWwF8tv3rRJt5/SQAL2rbugPAHUR0FICntLudCuBsAMd3bT8IgiCYlnE8GWXuj8Ys9QEiejgaM9VxAO7FzDcAADPfQET7lA4momMBHAsAe+yxB7Zu3aqqjiV1VNZp12Zek+qeVqeo1LYMd5UmJ2lK0sLz8ra0pB4tYU4zt5RqwWgqtzW7Vy0cU469ZlLSzEae6rPeRD5PSKoW6usx0eXraxVBrXBQ69wlvGYTaXqQSWwp7LS0zTIXama30rOo1TzrGsRQ2sfrLNfGqDSXh5bYJ01H2m89XZe8D8D2MU//D6zQWM3cmSPHVUu2G8o4wbJlVqExSb2LmR8B4BZ0MCcx88nMvIGZN+y8885T9TEIgiBQmFKDuB7A9cx8Xrv8UTQviBuJaN9We9gXwE1WQ8xNNVctBE1WSQS2awrp5ZK2pU8tVV2TPkulKzQpSava6pmdTraRJANvZdOalK9JXJbTUUrLef/l3LfeEhC1eQrktWgSrjf5rjbXRM1ZXsIj6VrOdNlWTSPWQjY1x7LmiC1pBd4quXJsrJnc8m2W5qiFvZaeYyvEV6sgm6R5LTChdG3pmNSW1Mik5UEGmZR+fzLJTgbGSKuG9v8DWJpUp13rUDxTju6EZla5A/L9mfn1teOY+ftEdB0RPZiZr0bj5P5K+3cMgJPazzN69z4IgiCYDI8GcQaAn6LxIdxu7Ct5OYDTiGgNgGsAvBiNWesjRPQSAN8B8KtWI9u2bcOmTZuWzLucPnfZZRcA27UFQH8baxqDFnJYko40u6qVtKYVzSu1aWkMVpmGmgSj2Vml7VNL0itJXlryl7ZdK2GQr7MK/0msEOF8nSbBDtEgtPPLtmXYqAwfLc09bGkM2hjJe1pLoPLO/yClbekXK42FpVlaz3mtn1o4riSdo1R8Us4HIfeVGlnyK6T1Mnw+16zlNcpQVMu3k9qs+b3kczFWmKvnBbE/Mz+jT+PMfAmADYVNh/dpLwiCIJgdHif1fxDRL07ekyAIgmCh8GgQTwDwIiK6Fo2JiQAwM89sPohVq1Zhzz33vNOElD6TI7pU20hTWb0quBaaWttHc0ZrYZs1ldxr+rAcd4BujtCc0Jq5rWYusEw3mkO2FI6n1fdPyHuohQh7KtsmvE49jwPcqgkl70PNPKCZmCyTkud6upoBLdOOJxveei5k32oBBlrYq/ap7QfolVU1579WbaAUmGAFr8jnV5r4PGHEyQxVmhZ4CJ4XxDNHOVMQBEGwrPBUc/12m+j2xHbVF5j50mm7tSPr1q3DQQcdZM6i5KmLo0mZWkVWuZx/12otaRpETfq0pHRLU9Ck0vy7Ja3JZU0y9/RbO5cnuc3qp+bs92g6WjKbNQZaoEF+nOx311nVPLWjtH5qDJkXQNYGSmjPXi61atqSdc88QQDyHnQNWS6F/lq/J+1atXudt20FoGjalVbnKb82OY4li8cQzKeHiI4DcBqAfdq/vyOil49y9iAIgmBh8ZiYXgLg0cx8CwAQ0RsBfBHAX03ZsZyVK1di9913X7LeU3JDSiTet7hWsTX/7rUpespL1CTT0rVqc/iWpFCvXVqTwDRpr4S3zIEmocm+5+fTQn+t6ytJpVbZi1qYs9Zvy07t1RxqyWHyGbPakKGpNa1KQ0r/2nORaxqWxC3Xa+Nc66/sj6bBa7+tmtbqLesiE+rkc1669oT2e7JCf/PzyeqzJYvHEDz6JwHIPR5b23VBEATBXRiPBvEBAOcR0cfb5WcDOGW6Li1lxYoVWLt2rfmWL0lCmsag2WY1qajkg7Ckfk0KLdkcLenXiqrQ6tnn32vjVEPaWfO+Wjbamp1aQ9MYvJqM57mQ+0p7b0JKijWtVWoMUpPQIl80bSZfp2lPcn4C+bx4NEvtt2AltyVqEV3e36wlRefrtH5b97vmS/MmSGoakIw2qyU7ahqFFcFYihKT2zRNrC8eJ/VbiOhsNOGuBODFzHzxKGcPgiAIFhb1BUFEuzLzRiLaE83Mb9/Ktu3JzP85ffeCIAiCeVHTID4I4Eg0NZhyXYja5ftP2C8XtZo7XgerVkdJ1nDyqKOaCutxklm17LUEHi1c01MFUy5rar5WJbPUH820IekS8iv7aU192cXE1NW0UDMxWWZAbYxKoZGyf5rjUguM0I4rPRfab0Lrg2UKAfw1xRLac1IyiWnIZ1+bqyR9lmp01eaByZFOYM0UnK+zAjbkddRMgNZ4DglvzlFfEMx8ZPt54ChnCoIgCJYVnnLfZzLz4da6KWFmbN68uVM4o/WGleFgcnYnT01/K4zVkoBzCadrvX+rDEUNSwLUymGUJr6XjteEFoooNbWa9ifb0kI5rWvO25NtW21alXA9Tnc5FjJEVfYpH1/LkamVY7BKn2jnK53Dkmg94ZiWljKWUzXHq0nk59c0W+2aE11Cvy3rgNzP0mbyaxlrJrlEzQexFsB6AHsT0R7YHtq6K4B7j9qLIAiCYOGoaRC/BeAVaF4GF2XrNwJ455SdKrFq1Soz0aRW9kBKBjJ8NX1q4XmlEDPLv9Glbr0Ml5OfVrkMT6ikJsHK/lpaTEnz0c5ZmwOjdO7aPto5pH295nOxNAavvbiWnCnRng+thEV+X7TESK1InFXeJcebWNgnocva10pILP2mLQuC1v+ETMqrldrQwt2tkOBSH73JlloyXslqYPnG0qx1Q6n5IN4O4O1E9HJmnlnWdBAEQbAY1ExMhzHz5wB8l4j+u9zOzB+btGc79qVoo/SUftBS0LW5ZD0RG5qN3LJjaxI6sHTOWy2pSjunxCN5aZEXnoJ6tfPVziln7CrZWT1JU55zl/pr3QvL9+PRIOFbL5gAACAASURBVGSUjJWsKaXmXLPQErOsEtxWeYz8u6VJaOXXNW27tI9ctiT0ksRuRUZZEVJpe8n3o2mhlmbh6YPXd2r9lmuRiaUotTGomZieDOBzAH65sI0BzOwFEQRBEMyemonpte3ni2fXnSAIgmBR8IS5HoemHtPNAN4L4BAAJzDzZybuW94HrFmzRjX/1BxD2sxwVg35mtlKCwe1PqXZInckSdOSdxavhBZWmuOtm2Q5nkttayq3VM0946xtsxIQtdo8Jae6NOnJe3LbbbcV99PGzNMvax6RUsivNq5e57p8TmptW/fISkDsE46ZltM4a+a3/LtmhrIq8NbCojVTnBbC3qV+lXf8JLVgCyu51XMvPHjCRX6TmTcCeDqa+SBeDOCkUc4eBEEQLCyeaq7pVXQEgA8w86U01uvJCRFh9erVauheSWKQteEtx5b2ti697S3J23J8Sqk1Xzc0GaykYciKpN6kO00aKTn3ZBVZKWlpST9dHqXUf0sL0aTrvI00BrfffjuA7RpDWrYSFLuU8ZAhv1Kb1WYktLbVrlmuL22XTnEtidGqmloai64hqdrvL59FTYZlW85+y1pQCxuVyDbTGGnh3KWgC08YdolaMIGVSDkUTysXEtFn0LwgPk1E9wBgB38HQRAEyxrvjHIHA7iGmW8lor3QmJlmBhFhxYoVqp1QvtWBpVKaVVZC8yd4ymJomkOyqyapVC6X5vCV/dMkAk0aKknN2pwRpcSsGrXyI5ZmYIUGl9DujRaem8ZX+wR0DcEK5fWEE8t12mfSVqykMUCftdAKoZXaQS0cV3suZCJflznh5bq+RgePlG+Fb3u0V68/Me2n/e8phedKn4nXdyb7VNLcJZ6Q9C545oPYRkT7A/gfbQfPYeZ/GuXsQRAEwcJimpiI6CQAxwH4Svv3O0T0hqk7FgRBEMwXj4npCAAHM/M2ACCiUwFcDODEKTuWw8zYsmWL2xmVb9PME11VypqTWjMpScendETnWOFqWuVPy9yVr5NqqbxG2S8txM8TKimRKq823vm+cnylqS6Nr/yU452W87Y0VVyr2ulx4GoOeiuDVjOZls6n1RDTTFGybx5Hp3QQy3tkhYzn1H5HpWXZRul58ppPtN9KrR3NVFszOefnqpm7NfOgZg6XAR55f7UKvN4QWi9eV/fu2ffdRjlzEARBsNB4NIg3ALiYiM5CE/L6JMxQe8hJb9g0Z0PNEa1pCJaEoL15a5VXpcaQPrXQVU8IoCYJyH7LsM3SdWhaVEI6NLXwYY8UaoWDyvGuhfymfS2NQWpuWtJh3g8tBNVbm6t0D606/tZy6kMpRFmTJi3JXDqcS+GXVoKhVo9KjlktqU0i+6eFm5eO0TQDa2z6JJFpzn/t/4cMZc+/a0m7cjzTdo8m6k2k7YvHSX06EZ0N4NB21fHM/P1Rzh4EQRAsLB4NAgAeC+AJaIr0rQTw8cl6VGDFihVYv369avtMlKR8qyqnRS3ZKkmu0gchpb6S9Ab4Qvi8iXJy/1wil9qFlKRS/yxpX0rbpWvSNAStSm1J4tLGVY67lfhXkpAtX0It5DRvu+Y70Xw5Ca2cQ62yrZQ2rSRMTbovhV9qyH5p26Xkm59XC8+1tIDa+Mply7/lCY+V98TSNqyw8/z/hfSdSf9RundpbNJ+Wghzvk5ec9f/FxaeKKa/BvBSAJcDuALAbxHRzCcMCoIgCGaLR4N4MoCDuH01tVFMl0/aKwHRjsX6Epo0mn+Xn5btU4ugqdnIpcZgRbN4oiekTdNar83p4OmX1hcZKVGL6PKWFZHrpS8F0OfGsHwocpxLkpfmQ9Duu0atvIRmM9b6JzWHUn+tqDtp59YiZjyJfVY5Gs3fVLpWTcuwZmjzRA/2jWaq7aP54zTfVKKmecjxkj4zWcxR81XkkVHW/5ix5vj2RDFdDeC+2fJ9AFw2ytmDIAiChcWjQewF4CoiOr9dPhTAF4noEwDAzM+aqnNBEATB/PC8IP5o8l4YpES5hFYDv1R/yAr7kg5OzWxVOn9CC1/UnGS1cDV5XqmWeiuylswUNTNDqZ9WwlreL/mpOaFl/0thrpoZxWsKkddtrcuxErdqYa6aui+dvWlZBkqU2tSSQeW5kvlBjnutGqzlMNaeB2mCrNUr00K8teRLLTig1Jb8zXjvXc3pa/VHS1SsVXOV1679/8rNrLVzldbVghGG4AlzPWfICYhoJYALAHyXmY8kogMBfAjAngAuAnA0M99RayMIgiCYPd4w1yEcB+AqALu2y28E8FZm/hARvRtNtdh31RrYtm0bNm3apEoOJQ1CS46xpGNtRq6SpCglRCtZLL+e/BzA0tBOzemshVBqkk8NreyIlGikdpBrEOm7lqSmOalrTnVNItS0wJpU3xVveGPNAW7dE7mfDIMuhaLKZ0tKw2kctXDd2lwT2hwHEk1ir5V30bQPKS1ryZklbUo7R9fQztq9k+fXxkpK8jLJLccKRJH3OP+d5X3Jz5OShtetW7fD+lk6qXtDTRXYXwLwvnaZABwG4KPtLqcCePaUfQiCIAj6MbUG8TYAvw/gHu3yXgB+wsxJdL4ewH6lA4noWADHAsC9731v3HbbbWqRvJLkoIWWatqHVZqjJMlIW6zmR5CJMlIyLx1jlcPQymDU/BxejUFqBZqWkK/TfAraXM61e2iVR/EkPmljkNDCFTUtQJP+S9K+NXe2du9K4Yza+UsJWSVq2pXm17BmYkto2jhg30Otf1rIZ/7dm8RoaRal9Vp4szeEueYvkAUUtTId2v+RUmKtPG/SKNavX1+8jq54EuUeT0SfJaKvEdE1RHQtEV3jOO5IADcx84X56sKuRbsBM5/MzBuYecOee+5pnS4IgiAYGY8GcQqAVwK4EICvPkXD4wE8i4iOALAWjQ/ibQB2J6JVrRaxP4DvWQ0lH4QWNVGTljVNoVYyoUSpgJoVYaTNKOeJjJISgkeCzSlFUWhjovkatIS12mx1moZgfZZ8EN5Ci1bClMd/ZEUHWXOcl4617pnmq6iVU9cij2pJmNp6TQq2/BdWNFx+Pkua16LvSglfUjrfaaeddthHK12iPZslrdV6xqyoSDlmef/SutRvzV+hFUksJQ2W/D/5OYfi8UH8lJn/lZlvYuYfpT/rIGY+kZn3Z+YDADwPwOeY+QUAzgLw3Ha3YwCc0bfzQRAEwXR4XhBnEdGbieixRHRI+htwzuMBvIqIvoHGJ3HKgLaCIAiCifCYmB7dfm7I1jGaaCQXzHw2gLPb79cAeJT3WKBRn26++WZVPa3VbbGcY95w11JIqlZPyEoO81Sq1ByCmtNdMx+V1ll1kjRVvNTvrolwngRGqS5bzkYr/LWUEKUlD1pzYNRq8miT0WvnsuacsLZ5tmvPTQ3N/KY502szOnalloSq3SNrxjZ57Z45SKwAiYQWMFGq0SX7l0xNybGcPrVq1SUzt/YpQ2T74kmUe+ooZwqCIAiWFeYLgoh2A/BaNDPJAcA5AF7PzD+dsmM527Ztwy233OKeTStHSmleKVpzLHuO0SrIdpntySp7oWk8pWqkUrrXnM+aA7nWthxHLQhAW1/CqrWvSd5WAmOpzXRNad90PVZYY8lRa5Vg0dZb2mMJOUaadiL3KwU1dHVWW3M95N+9FYStmQgBf/kOOfOkVoaiFMhhSeaWxlD6jWvHSE1MOrHXrl27w/o8dFY++5rWMRSPD+L9AG4G8Gvt30YAHxi1F0EQBMHC4fFBPICZn5Mtv46ILpmqQyWYeYfkLKvcBGDbHbUELy2ZLU9qs2Y46yp1lPbpqinI9PxNmzbd2bZMgJPXpGkMWrhdKTxXk6A06VST/vN1ls3eSiIr2eW99fy95P4STToeMruXpm3Kwn8Jy5dSK1Bnhed2adsrvVuaZuk3ovkXvRqPtPnX+qlpod6Chtq6vA3N0iBnoEsaRb4uXYNVuLIvHg1iExE9IS0Q0eMBbKrsHwRBENwF8GgQLwNwauuLIAD/CeBFU3YqCIIgmD+eKKZLADyciHZtlzdO3qulfcDmzZvN2jE5WpiqDGfT6gxp5pjSvlponJW1XQpFtTKTtXpJt912W3F9fow214WVBV3LQLUCBawqmSXzoDYVpzc8tFbJdqgqXsu895qYPEEKXfe1HOI1M6wV2muZ32r30KodZoWk1irEeu+dlsmcm5ik2ckykcm6SglP4EzXcO1S6KrcV/Z3LBOT+oIgohcy898R0avE+tTBt4zSgyAIgmAhqWkQO7ef9yhs84tAI7BixQqsXbtWdaKlt2nuPPVK2F7NIXeSWxVgNU1Bc/rm37XQU9kv2X9tPonSuq71kTxSkURK6JpDsRT2KiVEed/lnAha8pgnpNNKMPMue+ji2NTO0yXhrUTNYS81iq7ba5Vt5bGaA1mboS1Hc1ZrpN9SajP9L8i1gCSBa8lr3hncPFqspX1oy/lvRP7e0/+BUjXZIagvCGZ+T/v135j53/NtraM6CIIguAvjcVL/FQBZe6m0bjKI6M43O7BUY0ghnXloZ5IS0jpNg5Cagzbnc0na1zQFbbuWkFZaZ1VU1frZRYPQ6tBLCd5jz/SGnmphmTWJyyv1J0r2awtNCrV8KzXp1dK8uiR+jqHBAOUxs8KDraqzNR+EfA60ubPT/um5liGp+TppZ7c0eY38+Ui/f1mhWdr2ZXippvmUtCntmdG07drvrhRyDmz/PzdWwlzNB/FYAI8DcE/hh9gVwLjpekEQBMHCUdMg1gDYpd0n90NsxPZy3TODmZfY32+99VYAwC233AJgRw1C0xw0TcKaAa1UO96qM69J9aViYVaZC5mEp52z5t/QJFatjr5V8qK0zhtpVEPTGBJavxI12628RksS16S+IX4DTbKtjZE8n9UvDU9/tf54I9LybdLnIJ9fuV9tnnmpVUjpXdMsPKVuZOkVqYWmc8j/E7JPJR+AVuBR66dGrbinvI4hyZk5NR/EOQDOIaL/x8zfHuVsQRAEwbLBk0n9PiLaPS0Q0R5E9OkJ+xQEQRAsAB4n9d7M/JO0wMw/JqJ9JuzTErZs2YIf/ehH+NnPfgYAd34mE1MyJ6VlYLspSX5aYa2amag0JaZWP8lKQCs5UbUaTFbIrFSfhySzaTWQaglTlpPZu72GlQSmrU/XmzvspFlNM0NYlMbUMnUlUn88jnHLwW3t16dtC81Uk1+/dNbKUFNp1pROXmk2yrdp5h2tuqwWVlr7jWgO7/R/QrZdCzOVjm15rdrvTfap5HjWftt9763Eo0FsI6L7pgUiuh9mnAcRBEEQzB6PBvEaAOcS0Tnt8pMAHDtdl5Zy22234atf/eqS0FX5mbbn65JWoSWUaUk3mgRf2mZVpPRMfK7t27WtMSQHK8yxlGwlly3NwHJE5+u8jmRJSWuxJC15TNeyDjUs57VHixnqlPaE5Sa0qsme7drvSCY5ynk4tIqsgJ5klyTyFApvaRK1EFDZr1JZnLy/UqNIx5ec1LK/8lNqQlqV3VniqcX0KWrmoH4MmmJ9r2TmH07esyAIgmCueGaUIwDPAHB/Zn49Ed2XiB7FzOdP372GO+64A9ddd90SP0IKb01aQu6D0BLJrJmiPHM5WFK9Jf2XtBJvGQZLc6iFSlpJan1CVS0J26MpaMd4y2BYbZckL1kI0EstxLZLmKIXK7zWShb0aJZd/RmaTbyLdiLPLe9HajsPBde0C+nH0IryeebQtkKotd9d+p+Ujs+tGVKrsGbm08J3S9qU5r8YQ+MFfD6IvwbwWADPb5dvBvDOUc4eBEEQLCweH8SjmfkQIroYuDOKaY110Jhs3boVP/7xj++MXpKag0yTB2wNwZKwPIlQmuSlaQxpvSxtUTvWsiF7JAZrhjCvxlDzE1j2UaufNY3HkpItSsdrkS21Y2rr8219Ioq0c0zpc7A0B68WUlpvaUtebSt/riytWc4vrkUWleZ4ltqF9pvQ/DRpfV7UU5K2eUuYaMmGtX28v0cvnlY2E9FKtJFLRHRPAOOk6QVBEAQLi+cF8Q4AHwewDxH9GYBzAfz5pL0KgiAI5o4niuk0IroQwOFoopiezcxXTd6zjM2bN+PGG29UTUolp6/ldJZo6rXHbOB1LMvQ2rxNq5+WE7o2U5pVQ8equSPbsdbV+llLurPatsxUXZzX1jhq+9eSwzS8x9SeMesYb7hzvl67Vq0N69nM0RzYQ81vpX3kvZH9lPXMaiYbzZEtnefa2NUCIkpJrLU2tN9tvk32Szruh1Kr5rorM28koj0B3ATg9GzbHgA2MrO/nnIQBEGwrKhpEB8EcCSAC9H4H6QIswsRvZeZ/2CqziW2bt2KjRs3qiUrSpKNd7aphDdcMG9bk1S08hg1p5+UBLzOaE2SqCWzWYlwcr9aHzxaRq2NLhqEXO9NyivhnZtaJkxJSs/XUEehZ75rK0BC7udxVluagTeww9NPuTxWWGbtHPJ3mofQWvPdW5pF7Vm0NBuv5lt6nmpJrGNQq+Z6ZPt5YGl767i+AsDkL4ggCIJg9njCXEFEz0JTYgMAzmbmT7bmpV+YrGcZzIwtW7aob2Bp28+x3sLa2702O5WlOWgSguxfn1nUrFDUkjbgDVvt4tew2rauRzuHd1upbY/E7vU5SIbM0CXHZgw/hrW+i+Yg27LCuLVz1ELCLbr6KGr7eq0Bpd+0LPmRQmG1+Su0uR48/da0Qm0sSjMkynDgmSfKEdFJAI4D8JX27zgiesMoZw+CIAgWFo8GcQSAg5l5GwAQ0akALgZw4pQdk2zZskWdY9jjubcS5hKWP6G0TrPNdrFBe2ZvA2zbp0cS90YeWVpMrQ0pcVsaRN99S8eNmSxkRbHVbM5Wm4ku/exarkOT+kv7WPtamkUpKq9Pf0r71bZ1TSasIa9RFuPTZovUIgMBO1E1YZUu8WgF80iUA4Dds++7jXLmIAiCYKHxaBBvAHAxEZ2FJpLpSZix9hAEQRDMnuoLghp95Vw0pb4PRfOCOJ6Zvz+Dvi2hFMKp0dX5rCWzlOrBayq55QyuqX9dj/U6nkvrtLa8Zq5SeK6mNg+pZe89po9zPWGp8VYYZi0xyttGF6wx0baPYVqS27uEuWrmqdqxcv2Y/dLOo91/LclNhsOWktq0/1vab6bL/4upqb4gmJmJ6B+Z+ZEAPjGTHgVBEAQLgcfE9CUiOpSZvzx5b3ricWh553jWpJBcIihVmsyxJPEumkTXhK5S29qxlgah9a20zpswNyShp6/zutTGVIlFXejjTB3a3yFSvmyjS/Kdd86JLk51S2MYUlHWGwwg96sl7UpHt/ZblxpHLXFyjN9EDU8rT0XzkvgmEV1GRJcT0WXWQUR0HyI6i4iuIqIriei4dv2eRPRZIvp6+7nH0IsIgiAIxsejQTyzZ9tbALyamS8ionsAuJCIPgvgRQDOZOaTiOgEACcAON5qLH9TalKGZz6IvslrQ6Rnj22/awhcFwndmv9Bw2Mzta7V0rb6hOV11VrGOu9Q+swo58VKuuqDJanLc9WOleu1ZY+m0bXwprZ/rd+18+fHaqVY8v9FaR/p55D3LP3GtXm7S79pSVqvpQR0pVasby2AlwJ4IIDLAZzCzFu0/SXMfAOAG9rvNxPRVQD2A3AUgKe0u50K4Gw4XhBBEATBbKmJT6cC2IDm5fBMAH/Z9yREdACARwA4D8C92pdHeons07fdIAiCYDpqJqaHMvMvAgARnQLg/D4nIKJdAPwDgFdwUz7ce9yxAI4FmkzprVu3quahkgppqZOWucUTNmqFmHYJ/fQ6jK1zyf08/fG2NUW4nScr2zsmXdq0wlu94a6lkF9v6GwfvMcOqR2V6BtWWtvXu1/NtKQd27eGVJd+aefSarx52pRmIfm8l8bOCl0fi1prd06u2sW0lENEq9G8HE5j5o+1q28kon3b7fuimWtiCcx8MjNvYOYNYzzsQRAEQTdqGsTDiWhj+50ArGuXCU2KxK61hql5pZ0C4Cpmfku26RMAjgFwUvt5htVJZr5zFjm5vnL+HT6tcFFr/z6SrqVRlGaI8s7JINvUtlt99/Rb2z/Hmww2pOKqNRbW/jne2kpTOLEtB2cJ73wQs6BPQtoYSW5dQ2e7JOX1bbNLsqDVD/ns1Z4Lqyr1WNTmgxgqtj8ewNEALieiS9p1f4DmxfARInoJgO8A+NWB5wmCIAgmwDUfRB+Y+VxgySx0icM7trXDm9HjA+iqEXh9EqW2LIm3S5hp17a04zx0Dc+t0Ufr8J5riKZg4fU1yHOWjveGgco28rmRNaxwYa/kOIb/Q5p8Pee2NAaPBD80ZFbbr9Sfsc9ZOqZPJdtZM7sg8CAIgmBZMZkGMSZEhJUrV6oaQ5/kMK90X5L2+2oOcj/tWoe2IffXpGHLBtolEc277xQ2/j4JclPQR+uwSPeob5E+rb0++2oSbxcNyCuB1xK9hkrxNQleS6C1NIw+Ur9Xi/IUhJyK0CCCIAiCIvGCCIIgCIosCxPTihUrsHbt2k4JabMwMXnPZR1X28fbVg2vY9tSkz0htNY5PP22+mWZzGrnmNLEZDHk3FYFVavtLklh2jhaQQGesPM+/Ut0Da8dowZT19DaIWGuXUJsLbPeWCao0CCCIAiCIstCgyAi7LTTTm4HbmmbV4PwzL8wVshsl9IVXgeotX9pm1eyLe3XVyruo0l01Xj6nncsup6rlsBlOaGtsfCMlVc7GeLoHoK3equnFI9cHlqew+P49jq0veHStWPGqj4RGkQQBEFQZFloEMkHkejjg5DrSwXz8v1rmkQXjaDURhffg4a2v0fK12zMY/gLxmAefoK+fg9PWxpdSlWkNrtK0Z4+9R3vKTWJPm1rY5Ck6Zofp2+SncdX4b1nfWbAmzrZLjSIIAiCoMiy0CCAxmvvTUSr7eP1TSRqs6iNGcHT9dg+5+rq39C2l6STrm0PkdDHxLK7dx2bLufq8nxYGsIU5Rn6RCtpaFqrV7qubeurVdU0Cal1eNvuUkrcW3Cxz8x3EcUUBEEQTEq8IIIgCIIiy8LEtGLFCqxZs8ZtNrK2ldZb+5fatpaHOH27OKGtc3j7MQszj9YXj+NQa6NLgl9fU8wYSW59w4vzNrRla32JeZj1uva7T3huH/ObFSrrbWuIaayL6alrcmBfQoMIgiAIiiwLDYKIdtAgLE0iX+dNZusjuffVHMZwIE/pEJ+CMSTwMY6bYoa42vmAblqThTWOUzirp2CIo9u73PX4WhtjahLeNrv0t5aoN4TQIIIgCIIiy0aDWL16dSe/gVcz0Pavre/atnVOz7Fd2hjjmBJjzjCX0OzznmMkY0pPXeaLTnSVioeED3vbrNE3VHaIltL1eoaUCBkikXvPP4a/w9tmvt6bFDiU0CCCIAiCIvGCCIIgCIosGxNTqZprn1DUvianPo7lMR3JnmMA33SmCcu8M8Sc5VX7veG7HsZWr4Ht4zmLzOUxGMNUJ+ljurPMkWOaA8c0MXXdd0ibXfs5hkmsK6FBBEEQBEWWjQaxevXqTlK11+ncJyFtrES5LtK+tb62X1dNYYw+DJFkuiS+jYUliU0ZCjym1DdFP/vMLWBdk/bsjxH+muijpYwReqqt9ybfyf1q97SLttGH0CCCIAiCIstGg1ixYsWgZLau/oAuIamWZjCv8FaLoVqKp22trTHCAeW5ujCFljKPMh6zSHK0GCM819Nm1/GdQvNJaOUwuvgJxtBGrGOHEhpEEARBUGRZaBBAIw10SUybUnPwFPSr9aHWtrWtjw9ilsyif2P4N4ZqZFNIzfNi6LWP4ZPytGmdZwopWmuzS3SbVXxvFgl9fQkNIgiCICgSL4ggCIKgyLIwMRFRbxOTd9mq9jqk7Smc1EP3G5tZhIV2TcKrtWHhdWIvasLcGHjNnH3GfZZhxNo5PftYQRaesdDMUdoxXaYt7bvdS2gQQRAEQZFlqUHk6/PPHG+o6ZjS/hglK7z7LopDtE811qFoUtuYffBqCF2SmKZknhpNn3Gfx/M7ZqXVPuHbXg1C/u8aokkMJTSIIAiCoMiy0SDWrFlTXF87prS8CP4Cj/S06D4H6/xjSDZTJsp5zzWLJLZFL7VxV2GKcFwPY7U5ZnKpl9AggiAIgiLLRoNYtWppV4fY8ockSo0VcdSFrm3OW5LsE+ki951lZMs8x2tKDSjoRt97MWVxSs9+kSgXBEEQzJS5vCCI6BlEdDURfYOITphHH4IgCII6MzcxEdFKAO8E8F8BXA/gy0T0CWb+Su24Wpirtmz0w71vn/2HMm8T0diMeW+Wi1N3HmGuFrPq0zxMNVPgfRaneI6mcIh3ZR4axKMAfIOZr2HmOwB8CMBRc+hHEARBUGEeTur9AFyXLV8P4NFyJyI6FsCx7eLtb3vb266YQd+6sDeAH867E4Lok59F7Ff0yUf0yc+Dhxw8jxdESRdbohcx88kATgYAIrqAmTdM3bEuRJ98LGKfgMXsV/TJR/TJDxFdMOT4eZiYrgdwn2x5fwDfm0M/giAIggrzeEF8GcDPE9GBRLQGwPMAfGIO/QiCIAgqzNzExMxbiOj/APg0gJUA3s/MVxqHnTx9zzoTffKxiH0CFrNf0Scf0Sc/g/pFixZWFgRBECwGkUkdBEEQFIkXRBAEQVBkoV8Qi1CSg4juQ0RnEdFVRHQlER3Xrt+TiD5LRF9vP/eYQ99WEtHFRPTJdvlAIjqv7dOH2yCAWfdpdyL6KBF9tR2zx857rIjole29u4KITieitfMYKyJ6PxHdRERXZOuKY0MN72if/cuI6JAZ9unN7f27jIg+TkS7Z9tObPt0NRH9t1n1Kdv2u0TERLR3uzy3cWrXv7wdiyuJ6E3Z+rmMExEdTERfIqJLiOgCInpUu77fODHzQv6hcWB/E8D9AawBcCmAh86hH/sCOKT9fg8AXwPwUABvAnBCu/4EAG+cQ99eBeCDAD7ZLn8EwPPa7+8G8LI59OlUAP+z/b4GwO7zUXcxVgAACUFJREFUHCs0iZnXAliXjdGL5jFWAJ4E4BAAV2TrimMD4AgA/4omb+gxAM6bYZ+eDmBV+/2NWZ8e2v4OdwJwYPv7XDmLPrXr74MmuOXbAPZegHF6KoB/A7BTu7zPvMcJwGcAPDMbm7OHjNMiaxALUZKDmW9g5ova7zcDuArNP52j0PwzRPv57Fn2i4j2B/BLAN7XLhOAwwB8dI592hXNQ3sKADDzHcz8E8x5rNBE660jolUA1gO4AXMYK2b+PID/FKu1sTkKwN9ww5cA7E5E+86iT8z8GWbe0i5+CU2uUurTh5j5dma+FsA30PxOJ+9Ty1sB/D52TKyd2zgBeBmAk5j59nafm7I+zWucGMCu7ffdsD3HrNc4LfILolSSY7859QUAQEQHAHgEgPMA3IuZbwCalwiAfWbcnbeh+bFsa5f3AvCT7Ic9j/G6P4AfAPhAa/p6HxHtjDmOFTN/F8BfAPgOmhfDTwFciPmPVUIbm0V5/n8TjeQJzLFPRPQsAN9l5kvFpnmO04MAPLE1VZ5DRIcuQJ9eAeDNRHQdmuf+xCF9WuQXhKskx6wgol0A/AOAVzDzxnn1o+3LkQBuYuYL89WFXWc9XqvQqLzvYuZHALgFjdlkbrQ2/aPQqPr3BrAzgGcWdl20eO+5308ieg2ALQBOS6sKu03eJyJaD+A1AP6otLmwblbjtArAHmhMNr8H4COtJj/PPr0MwCuZ+T4AXolWm+/bp0V+QSxMSQ4iWo3m5XAaM3+sXX1jUtHaz5u04yfg8QCeRUTfQmN6OwyNRrF7a0YB5jNe1wO4npnPa5c/iuaFMc+xehqAa5n5B8y8GcDHADwO8x+rhDY2c33+iegYAEcCeAG3Ruw59ukBaF7wl7bP/P4ALiKin5tjn9Ce+2Ot2eZ8NNr83nPu0zFonnEA+HtsN2316tMivyAWoiRHKxGcAuAqZn5LtukTaG4G2s8zZtUnZj6Rmfdn5gPQjMvnmPkFAM4C8Nx59Knt1/cBXEdEqYLk4QC+gjmOFRrT0mOIaH17L1Of5jpWGdrYfALAb7TRJ48B8NNkipoaInoGgOMBPIuZbxV9fR4R7UREBwL4eQDnT90fZr6cmfdh5gPaZ/56NIEj38ccxwnAP6IRzkBED0ITlPFDzGmcWr4H4Mnt98MAfL393m+cxvasj+ylPwJN1NA3AbxmTn14AhpV7DIAl7R/R6Cx+Z/Z3oAzAew5p/49BdujmO6P5kH8BhrpYac59OdgABe04/WPaFTwuY4VgNcB+CqAKwD8LZrokpmPFYDT0fhBNqP5J/cSbWzQmATe2T77lwPYMMM+fQONvTo97+/O9n9N26er0UbLzKJPYvu3sD2KaZ7jtAbA37XP1UUADpv3OLX/ry5EE0V1HoBHDhmnKLURBEEQFFlkE1MQBEEwR+IFEQRBEBSJF0QQBEFQJF4QQRAEQZF4QQRBEARF4gURzAQi2tpWmLyCiP6+zY7tcvy/5FVFOxz3FCJ6XLb8UiL6ja7tTEnbx092PGZf7RgiOpuINvTsy5FE9Lo+xwZ3PeIFEcyKTcx8MDMfBOAOAC/NN7YJPOrzyMxHcFP4rytPQZM5ndp5NzP/TY92Fo1XAXjvBO3+M5os/U4v8OCuSbwggnnwBQAPJKIDqJkz4q/RJBrdh4ieT0SXt5rGG9MBRPQt2j4HwAuJ6PxWI3kPEa1s1z+DiC4iokuJ6My2uOJLAbyy3feJRPTHRPS77f6pdn6a9yDNxXA2Eb2xPcfXiOiJ8gKIaJf2HBe1/T2qXZ+u6b3UzBHwGSJa1247tD3XF6mZc6E038HO1NT5/zI1BQ+1CsbPAfCp9ph1RPShtu0PA1iXtff09nwXtZrbLu36I6iZ8+FcauYJ+CQAcJMYdTaaMhvB3Zx4QQQzhZr6R89Ek80JAA9GU4b4EWgyQt+IpkTAwQAOJaJni+N/AcCvA3g8Mx8MYCuAFxDRPdFI1M9h5ocD+FVm/haauR7e2movXxDd+RsAxzPzw9r+vDbbtoqZH4WmOuZrsZTbAPwKMx+CZl6Av2xLeQBNaYV3MvN/AfATNP/MAeADAF7KzI9t+13iNWhKpxzatvtmairi5mNwIIAfc1tmGk2Btlvb6/gzAI9s99sbwB8CeFrbzwsAvIqI1gJ4D5oM3ycAuKfowwUAlrwUg7sf8YIIZsU6IroEzT+f72B7lclvc1OfHgAORTPByQ+4KcV9Gpr5JXIOR/MP8Mtte4ejKZvxGACf56b+Ppi5NJ/AnRDRbgB2Z+Zz2lWninOlgmcXAjig1ASAPyeiy9BMGrMfgHu1265l5kvy41v/yT2Y+T/a9R9UuvZ0ACe013Y2gLUA7iv22RdNWfXEk9CUfAAzX4amzAnQjMlDAfx7294xAO4H4CEArkljhaZkQ85NaCrfBndzVtm7BMEobGol/jtpBe5b8lWOdgjAqcx84g4rm/kCxqwbk6TzrSj/Tl6ARvJ+JDNvpqbK6FpxbDp+HXzXhna/5zDz1ZV9NmXnSpSunQB8lpmfv8NKokcYfVjbniO4mxMaRLBInAfgyUS0d+tXeD6Ac8Q+ZwJ4LhHtA9w5p/P9AHyxPfbAtL7d/2Y0U8XuADP/FMCPM//C0YVz1dgNzZwcm4noqWgkcxVm/jGAm9tKmkBThbfEpwG8PJmrlH/mX8OOWs3n0bywQEQHAXhYu/5LAB5PRA9st62npuroVwHcv/XRAI3JLudBaArQBXdz4gURLAzclB8+EU0p7ksBXMTMZ+y4C38FjV39M61557MA9mXmHwA4FsDHiOhSAB9uj/knAL+SnNTilMegsfFfhsbn8foO3T0NwAYiugDNP+evOo55CYCTieiLaKT7nxb2+RMAqwFc1jqx/0TuwMy3APhm+scP4F0Admmv4/fRlpZux+RFAE5vt30JwEOYeROA3wbwKSI6F8CNoi9PRRPNFNzNiWquwcLTahM3Afg5bib9WZYQ0S7M/LP2+wloXmzH9WzrV9CYt/5wSF9aTeWdAL7OzG8lonsB+CAzH96n3eCuRWgQwXLgSgDvW84vh5ZfajWZK9BECf1p34aY+eNo5kXoy/9qHddXojGXvaddf18Arx7QbnAXIjSIIAiCoEhoEEEQBEGReEEEQRAEReIFEQRBEBSJF0QQBEFQJF4QQRAEQZH/D7OmtxA7yDxg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7185" y="3650555"/>
            <a:ext cx="1888232" cy="123072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99701" y="5026767"/>
            <a:ext cx="1888232" cy="1210690"/>
          </a:xfrm>
          <a:prstGeom prst="rect">
            <a:avLst/>
          </a:prstGeom>
        </p:spPr>
      </p:pic>
      <p:sp>
        <p:nvSpPr>
          <p:cNvPr id="18" name="向右箭號 17"/>
          <p:cNvSpPr/>
          <p:nvPr/>
        </p:nvSpPr>
        <p:spPr>
          <a:xfrm>
            <a:off x="8760296" y="4221088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8756510" y="5435018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9336360" y="3650555"/>
            <a:ext cx="0" cy="2586902"/>
          </a:xfrm>
          <a:prstGeom prst="straightConnector1">
            <a:avLst/>
          </a:prstGeom>
          <a:ln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9480376" y="3650555"/>
            <a:ext cx="0" cy="2586902"/>
          </a:xfrm>
          <a:prstGeom prst="straightConnector1">
            <a:avLst/>
          </a:prstGeom>
          <a:ln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9624392" y="3650555"/>
            <a:ext cx="0" cy="2586902"/>
          </a:xfrm>
          <a:prstGeom prst="straightConnector1">
            <a:avLst/>
          </a:prstGeom>
          <a:ln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9768408" y="3650555"/>
            <a:ext cx="0" cy="2586902"/>
          </a:xfrm>
          <a:prstGeom prst="straightConnector1">
            <a:avLst/>
          </a:prstGeom>
          <a:ln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9912424" y="3650555"/>
            <a:ext cx="0" cy="2586902"/>
          </a:xfrm>
          <a:prstGeom prst="straightConnector1">
            <a:avLst/>
          </a:prstGeom>
          <a:ln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10056440" y="4809416"/>
            <a:ext cx="0" cy="1428041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10056440" y="3650555"/>
            <a:ext cx="0" cy="1362622"/>
          </a:xfrm>
          <a:prstGeom prst="straightConnector1">
            <a:avLst/>
          </a:prstGeom>
          <a:ln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V="1">
            <a:off x="10560496" y="3645024"/>
            <a:ext cx="0" cy="1368153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10560496" y="4881279"/>
            <a:ext cx="0" cy="1356178"/>
          </a:xfrm>
          <a:prstGeom prst="straightConnector1">
            <a:avLst/>
          </a:prstGeom>
          <a:ln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 flipV="1">
            <a:off x="10197940" y="3650555"/>
            <a:ext cx="2516" cy="2586902"/>
          </a:xfrm>
          <a:prstGeom prst="straightConnector1">
            <a:avLst/>
          </a:prstGeom>
          <a:ln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10344472" y="3645024"/>
            <a:ext cx="0" cy="2592433"/>
          </a:xfrm>
          <a:prstGeom prst="straightConnector1">
            <a:avLst/>
          </a:prstGeom>
          <a:ln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10704512" y="3650556"/>
            <a:ext cx="0" cy="2586901"/>
          </a:xfrm>
          <a:prstGeom prst="straightConnector1">
            <a:avLst/>
          </a:prstGeom>
          <a:ln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10848528" y="3645024"/>
            <a:ext cx="0" cy="2592434"/>
          </a:xfrm>
          <a:prstGeom prst="straightConnector1">
            <a:avLst/>
          </a:prstGeom>
          <a:ln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3950" y="3332841"/>
            <a:ext cx="2697128" cy="309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5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common line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7070576" cy="4937760"/>
              </a:xfrm>
            </p:spPr>
            <p:txBody>
              <a:bodyPr/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Heterogeneity</a:t>
                </a: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Common line similarity can also be used to differentiate conformations</a:t>
                </a: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Sensitive to noise</a:t>
                </a: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common line detection rate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decrease steeply when SNR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decrease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(e.g. SNR level 0.5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2"/>
                  </a:rPr>
                  <a:t>be a phase transition point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literature, the </a:t>
                </a:r>
                <a:r>
                  <a:rPr lang="en-US" altLang="zh-TW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2D classification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:r>
                  <a:rPr lang="en-US" altLang="zh-TW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3D angle partition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usually employ to boost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SNR</a:t>
                </a:r>
              </a:p>
              <a:p>
                <a:pPr lvl="2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</a:t>
                </a:r>
                <a:r>
                  <a:rPr lang="en-US" altLang="zh-TW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simultaneously consider many projections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7070576" cy="4937760"/>
              </a:xfrm>
              <a:blipFill>
                <a:blip r:embed="rId3"/>
                <a:stretch>
                  <a:fillRect l="-776" t="-1111" r="-1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7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865" y="260648"/>
            <a:ext cx="3962400" cy="30956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4819" y="3567571"/>
            <a:ext cx="3817434" cy="281511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336360" y="6382681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here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03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 of voting [4]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1103024" cy="1705744"/>
              </a:xfrm>
            </p:spPr>
            <p:txBody>
              <a:bodyPr/>
              <a:lstStyle/>
              <a:p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case where the common line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between two projections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pair </a:t>
                </a:r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correct</a:t>
                </a:r>
              </a:p>
              <a:p>
                <a:pPr lvl="1"/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other </a:t>
                </a:r>
                <a14:m>
                  <m:oMath xmlns:m="http://schemas.openxmlformats.org/officeDocument/2006/math">
                    <m:r>
                      <a:rPr lang="en-US" altLang="zh-TW" sz="18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1800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projections </a:t>
                </a:r>
                <a14:m>
                  <m:oMath xmlns:m="http://schemas.openxmlformats.org/officeDocument/2006/math">
                    <m:r>
                      <a:rPr lang="en-US" altLang="zh-TW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should determine the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8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TW" alt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17538" lvl="1" indent="-342900">
                  <a:buFont typeface="+mj-lt"/>
                  <a:buAutoNum type="arabicPeriod"/>
                </a:pP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1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1800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zh-TW" alt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good projection k that vote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TW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17538" lvl="1" indent="-342900">
                  <a:buFont typeface="+mj-lt"/>
                  <a:buAutoNum type="arabicPeriod"/>
                </a:pP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the others </a:t>
                </a:r>
                <a14:m>
                  <m:oMath xmlns:m="http://schemas.openxmlformats.org/officeDocument/2006/math">
                    <m:r>
                      <a:rPr lang="en-US" altLang="zh-TW" sz="1800" b="0" i="0" smtClean="0"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zh-TW" alt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should vote to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TW" alt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results in non-physical angles</a:t>
                </a:r>
              </a:p>
              <a:p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 two projections are </a:t>
                </a:r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incorrect</a:t>
                </a:r>
              </a:p>
              <a:p>
                <a:pPr lvl="1"/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</a:t>
                </a:r>
                <a14:m>
                  <m:oMath xmlns:m="http://schemas.openxmlformats.org/officeDocument/2006/math">
                    <m:r>
                      <a:rPr lang="en-US" altLang="zh-TW" sz="18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sz="1800" i="1" dirty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TW" alt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projection should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vote to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TW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results in non-physical </a:t>
                </a:r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angles (Note that we have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radial lines)</a:t>
                </a:r>
                <a:endParaRPr lang="en-US" altLang="zh-TW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1103024" cy="1705744"/>
              </a:xfrm>
              <a:blipFill>
                <a:blip r:embed="rId2"/>
                <a:stretch>
                  <a:fillRect l="-384" t="-2857" r="-769" b="-5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8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018" y="4437112"/>
            <a:ext cx="2937520" cy="211899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064" y="4602156"/>
            <a:ext cx="2959341" cy="21193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423592" y="419534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48128" y="4159809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ncorrect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792018" y="3711302"/>
                <a:ext cx="8959716" cy="4840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can distinguish correct and incorrect common line (Note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018" y="3711302"/>
                <a:ext cx="8959716" cy="484043"/>
              </a:xfrm>
              <a:prstGeom prst="rect">
                <a:avLst/>
              </a:prstGeom>
              <a:blipFill>
                <a:blip r:embed="rId5"/>
                <a:stretch>
                  <a:fillRect l="-612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260778" y="4794280"/>
                <a:ext cx="539828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778" y="4794280"/>
                <a:ext cx="539828" cy="391646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1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Build common line matrix</a:t>
                </a:r>
              </a:p>
              <a:p>
                <a:endParaRPr lang="en-US" altLang="zh-TW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directional vector </a:t>
                </a:r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radial </a:t>
                </a:r>
                <a:r>
                  <a:rPr lang="en-US" altLang="zh-TW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are the radial line of unit sphere</a:t>
                </a:r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intersections of three projections are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TW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TW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TW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They must satisfy the following inner product</a:t>
                </a:r>
              </a:p>
              <a:p>
                <a:pPr marL="274638" lvl="1" indent="0">
                  <a:buNone/>
                </a:pPr>
                <a:endParaRPr lang="en-US" altLang="zh-TW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TW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389" t="-8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256" y="3006260"/>
            <a:ext cx="2808312" cy="322453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Non-physical </a:t>
            </a:r>
            <a:r>
              <a:rPr lang="en-US" altLang="zh-TW" dirty="0"/>
              <a:t>angle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9</a:t>
            </a:fld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1443" y="3864346"/>
            <a:ext cx="3519679" cy="110221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1504" y="1697533"/>
            <a:ext cx="5109964" cy="6602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375558" y="3823902"/>
                <a:ext cx="1439818" cy="425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558" y="3823902"/>
                <a:ext cx="1439818" cy="425694"/>
              </a:xfrm>
              <a:prstGeom prst="rect">
                <a:avLst/>
              </a:prstGeom>
              <a:blipFill>
                <a:blip r:embed="rId7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375558" y="4153285"/>
                <a:ext cx="1439818" cy="425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558" y="4153285"/>
                <a:ext cx="1439818" cy="425694"/>
              </a:xfrm>
              <a:prstGeom prst="rect">
                <a:avLst/>
              </a:prstGeom>
              <a:blipFill>
                <a:blip r:embed="rId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407015" y="4478004"/>
                <a:ext cx="1434495" cy="425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015" y="4478004"/>
                <a:ext cx="1434495" cy="425694"/>
              </a:xfrm>
              <a:prstGeom prst="rect">
                <a:avLst/>
              </a:prstGeom>
              <a:blipFill>
                <a:blip r:embed="rId9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87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原創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原創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443205</TotalTime>
  <Words>1967</Words>
  <Application>Microsoft Office PowerPoint</Application>
  <PresentationFormat>寬螢幕</PresentationFormat>
  <Paragraphs>239</Paragraphs>
  <Slides>25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16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42" baseType="lpstr">
      <vt:lpstr>Arial Unicode MS</vt:lpstr>
      <vt:lpstr>STXingkai</vt:lpstr>
      <vt:lpstr>新細明體</vt:lpstr>
      <vt:lpstr>標楷體</vt:lpstr>
      <vt:lpstr>超世紀波卡體一空陰</vt:lpstr>
      <vt:lpstr>Arial</vt:lpstr>
      <vt:lpstr>Berlin Sans FB Demi</vt:lpstr>
      <vt:lpstr>Bookman Old Style</vt:lpstr>
      <vt:lpstr>Britannic Bold</vt:lpstr>
      <vt:lpstr>Brush Script MT</vt:lpstr>
      <vt:lpstr>Calibri</vt:lpstr>
      <vt:lpstr>Cambria Math</vt:lpstr>
      <vt:lpstr>Gill Sans MT</vt:lpstr>
      <vt:lpstr>Times New Roman</vt:lpstr>
      <vt:lpstr>Wingdings</vt:lpstr>
      <vt:lpstr>Wingdings 3</vt:lpstr>
      <vt:lpstr>原創</vt:lpstr>
      <vt:lpstr>Detecting consistent common lines in cryo-EM by voting </vt:lpstr>
      <vt:lpstr>Projection-Slice Theorem (3D)</vt:lpstr>
      <vt:lpstr>Projection-Slice Theorem (2D)</vt:lpstr>
      <vt:lpstr>Radon Transform</vt:lpstr>
      <vt:lpstr>Radon transform [1,2]</vt:lpstr>
      <vt:lpstr>Angular reconstruction in cryo-EM [3]</vt:lpstr>
      <vt:lpstr>Detection of common line</vt:lpstr>
      <vt:lpstr>Idea of voting [4] </vt:lpstr>
      <vt:lpstr>Non-physical angle</vt:lpstr>
      <vt:lpstr>Non-physical angle</vt:lpstr>
      <vt:lpstr>Voting algorithm</vt:lpstr>
      <vt:lpstr>Voting and filtering</vt:lpstr>
      <vt:lpstr>Voting and filtering</vt:lpstr>
      <vt:lpstr>Apply to network (data from [5])</vt:lpstr>
      <vt:lpstr>Reference</vt:lpstr>
      <vt:lpstr>Appendix</vt:lpstr>
      <vt:lpstr>Introduction</vt:lpstr>
      <vt:lpstr>Introduction</vt:lpstr>
      <vt:lpstr>Reconstruction from Sinogram [1,2] (Tomography)</vt:lpstr>
      <vt:lpstr>Reconstruction from unknown angles [6]</vt:lpstr>
      <vt:lpstr>Reconstruction from unknown angles [6]</vt:lpstr>
      <vt:lpstr>Filtered Back Projection</vt:lpstr>
      <vt:lpstr>Filtered Back Projection</vt:lpstr>
      <vt:lpstr>Algebraic Reconstruction Technique</vt:lpstr>
      <vt:lpstr>Algebraic Reconstruction Technique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arryz</dc:creator>
  <cp:lastModifiedBy>鍾齊</cp:lastModifiedBy>
  <cp:revision>6096</cp:revision>
  <cp:lastPrinted>2019-05-24T08:01:08Z</cp:lastPrinted>
  <dcterms:created xsi:type="dcterms:W3CDTF">2008-09-09T01:56:11Z</dcterms:created>
  <dcterms:modified xsi:type="dcterms:W3CDTF">2020-06-17T14:45:37Z</dcterms:modified>
</cp:coreProperties>
</file>