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66" r:id="rId4"/>
    <p:sldId id="258" r:id="rId5"/>
    <p:sldId id="259" r:id="rId6"/>
    <p:sldId id="260" r:id="rId7"/>
    <p:sldId id="262" r:id="rId8"/>
    <p:sldId id="267" r:id="rId9"/>
    <p:sldId id="26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94C2"/>
    <a:srgbClr val="DD8453"/>
    <a:srgbClr val="80B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9" autoAdjust="0"/>
    <p:restoredTop sz="67148" autoAdjust="0"/>
  </p:normalViewPr>
  <p:slideViewPr>
    <p:cSldViewPr snapToGrid="0">
      <p:cViewPr varScale="1">
        <p:scale>
          <a:sx n="64" d="100"/>
          <a:sy n="64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B74FC-55D4-470D-936B-38C8E43957F8}" type="datetimeFigureOut">
              <a:rPr lang="zh-TW" altLang="en-US" smtClean="0"/>
              <a:t>2021/12/7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07176-37E1-4DC0-A21F-9A84111F9B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12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7176-37E1-4DC0-A21F-9A84111F9BF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256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7176-37E1-4DC0-A21F-9A84111F9BF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48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4758-3F40-44B3-936D-6280EE4DD66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00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04758-3F40-44B3-936D-6280EE4DD66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1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7176-37E1-4DC0-A21F-9A84111F9BF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58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7176-37E1-4DC0-A21F-9A84111F9BF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231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7176-37E1-4DC0-A21F-9A84111F9BF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99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C07176-37E1-4DC0-A21F-9A84111F9BF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0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540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6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93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0730" cy="6878955"/>
          </a:xfrm>
          <a:prstGeom prst="rect">
            <a:avLst/>
          </a:prstGeom>
          <a:gradFill>
            <a:gsLst>
              <a:gs pos="0">
                <a:srgbClr val="F0F0EF"/>
              </a:gs>
              <a:gs pos="96000">
                <a:srgbClr val="FDFDF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01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73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81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29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384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94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68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30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19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0E3C5-F7E4-4E3A-9481-4BA95AC56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87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0" y="0"/>
            <a:ext cx="12190730" cy="6878955"/>
          </a:xfrm>
          <a:prstGeom prst="rect">
            <a:avLst/>
          </a:prstGeom>
          <a:gradFill>
            <a:gsLst>
              <a:gs pos="0">
                <a:srgbClr val="F0F0EF"/>
              </a:gs>
              <a:gs pos="96000">
                <a:srgbClr val="FDFDF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1708950" y="3616160"/>
            <a:ext cx="9548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DeepMind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0E3C5-F7E4-4E3A-9481-4BA95AC56653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6" name="文本框 126"/>
          <p:cNvSpPr txBox="1"/>
          <p:nvPr/>
        </p:nvSpPr>
        <p:spPr>
          <a:xfrm>
            <a:off x="1708950" y="2056799"/>
            <a:ext cx="95480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accurate protein structure prediction with </a:t>
            </a:r>
            <a:r>
              <a:rPr lang="en-US" altLang="zh-TW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AlphaFold</a:t>
            </a:r>
            <a:endParaRPr lang="en-US" altLang="zh-TW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11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fill="hold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495" y="522186"/>
            <a:ext cx="12168505" cy="461665"/>
            <a:chOff x="23495" y="304472"/>
            <a:chExt cx="12168505" cy="461665"/>
          </a:xfrm>
        </p:grpSpPr>
        <p:sp>
          <p:nvSpPr>
            <p:cNvPr id="3" name="TextBox 7"/>
            <p:cNvSpPr txBox="1"/>
            <p:nvPr/>
          </p:nvSpPr>
          <p:spPr>
            <a:xfrm>
              <a:off x="4456906" y="304472"/>
              <a:ext cx="31448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Comparison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endParaRPr>
            </a:p>
          </p:txBody>
        </p:sp>
        <p:cxnSp>
          <p:nvCxnSpPr>
            <p:cNvPr id="4" name="直接连接符 7"/>
            <p:cNvCxnSpPr/>
            <p:nvPr/>
          </p:nvCxnSpPr>
          <p:spPr>
            <a:xfrm>
              <a:off x="23495" y="535305"/>
              <a:ext cx="5073161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11"/>
            <p:cNvCxnSpPr/>
            <p:nvPr/>
          </p:nvCxnSpPr>
          <p:spPr>
            <a:xfrm>
              <a:off x="6955436" y="535305"/>
              <a:ext cx="5236564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7"/>
          <p:cNvSpPr txBox="1"/>
          <p:nvPr/>
        </p:nvSpPr>
        <p:spPr>
          <a:xfrm>
            <a:off x="400868" y="1150486"/>
            <a:ext cx="277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Alphafold</a:t>
            </a:r>
            <a:r>
              <a:rPr lang="en-US" altLang="zh-CN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 (2018)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11020" y="1869472"/>
            <a:ext cx="78440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Predict the distance between each pair of amino acid sequence and angle of chemical bond that connect them, then using CNN to reconstruct 3D structure. </a:t>
            </a:r>
          </a:p>
          <a:p>
            <a:r>
              <a:rPr lang="zh-TW" altLang="en-US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→</a:t>
            </a:r>
            <a:r>
              <a:rPr lang="en-US" altLang="zh-TW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cons</a:t>
            </a:r>
            <a:r>
              <a:rPr lang="zh-TW" altLang="en-US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:</a:t>
            </a:r>
            <a:r>
              <a:rPr lang="zh-TW" altLang="en-US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ignore the information of protein structure </a:t>
            </a:r>
            <a:endParaRPr lang="en-US" altLang="zh-CN" sz="2400" dirty="0" smtClean="0"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400868" y="3977809"/>
            <a:ext cx="277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Alphafold2 (2021) :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2911020" y="4555584"/>
            <a:ext cx="7844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Change CNN to graph network,</a:t>
            </a:r>
            <a:r>
              <a:rPr lang="en-US" altLang="zh-TW" dirty="0"/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proteins to construct a graph of how near to one another different amino acids are.</a:t>
            </a:r>
            <a:endParaRPr lang="en-US" altLang="zh-CN" sz="2400" dirty="0" smtClean="0"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6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3495" y="337520"/>
            <a:ext cx="12168505" cy="830997"/>
            <a:chOff x="23495" y="119806"/>
            <a:chExt cx="12168505" cy="830997"/>
          </a:xfrm>
        </p:grpSpPr>
        <p:sp>
          <p:nvSpPr>
            <p:cNvPr id="7" name="TextBox 7"/>
            <p:cNvSpPr txBox="1"/>
            <p:nvPr/>
          </p:nvSpPr>
          <p:spPr>
            <a:xfrm>
              <a:off x="4408657" y="119806"/>
              <a:ext cx="31448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Confidence Measurement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3495" y="535305"/>
              <a:ext cx="4908269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11"/>
            <p:cNvCxnSpPr/>
            <p:nvPr/>
          </p:nvCxnSpPr>
          <p:spPr>
            <a:xfrm>
              <a:off x="7030387" y="535305"/>
              <a:ext cx="5161613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7"/>
          <p:cNvSpPr txBox="1"/>
          <p:nvPr/>
        </p:nvSpPr>
        <p:spPr>
          <a:xfrm>
            <a:off x="-115095" y="1504575"/>
            <a:ext cx="6794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Predicted local-distance difference test (</a:t>
            </a:r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pLDDT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1086015" y="2091621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eliably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Cα local-distance difference test (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lDDT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-Cα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accuracy of the corresponding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1980536" y="3220403"/>
            <a:ext cx="10738" cy="104081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7"/>
          <p:cNvSpPr txBox="1"/>
          <p:nvPr/>
        </p:nvSpPr>
        <p:spPr>
          <a:xfrm>
            <a:off x="2116772" y="3241892"/>
            <a:ext cx="99643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Not sensitive to what fraction of the residues can be aligned using single rotation and translation </a:t>
            </a: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(disadvantage for assessing whether model is confident in overall for large chains)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3816" y="4455112"/>
            <a:ext cx="47753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Template modelling 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score (TM-score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1086015" y="522576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字魂105号-简雅黑" panose="00000500000000000000" pitchFamily="2" charset="-122"/>
              </a:rPr>
              <a:t>Provide a predictor of global superposition metric.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4499" y="6449271"/>
            <a:ext cx="114275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lDDT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superposition-free score which evaluates local distance differences in a model compared to a reference structure.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5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495" y="753019"/>
            <a:ext cx="12168505" cy="0"/>
            <a:chOff x="23495" y="535305"/>
            <a:chExt cx="12168505" cy="0"/>
          </a:xfrm>
        </p:grpSpPr>
        <p:cxnSp>
          <p:nvCxnSpPr>
            <p:cNvPr id="4" name="直接连接符 7"/>
            <p:cNvCxnSpPr/>
            <p:nvPr/>
          </p:nvCxnSpPr>
          <p:spPr>
            <a:xfrm>
              <a:off x="23495" y="535305"/>
              <a:ext cx="4572000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11"/>
            <p:cNvCxnSpPr/>
            <p:nvPr/>
          </p:nvCxnSpPr>
          <p:spPr>
            <a:xfrm>
              <a:off x="7620000" y="535305"/>
              <a:ext cx="4572000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3" y="1876425"/>
            <a:ext cx="10491788" cy="345177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850992" y="522186"/>
            <a:ext cx="2513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8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23495" y="753018"/>
            <a:ext cx="12168505" cy="1"/>
            <a:chOff x="23495" y="535304"/>
            <a:chExt cx="12168505" cy="1"/>
          </a:xfrm>
        </p:grpSpPr>
        <p:cxnSp>
          <p:nvCxnSpPr>
            <p:cNvPr id="4" name="直接连接符 7"/>
            <p:cNvCxnSpPr/>
            <p:nvPr/>
          </p:nvCxnSpPr>
          <p:spPr>
            <a:xfrm flipV="1">
              <a:off x="23495" y="535304"/>
              <a:ext cx="5158105" cy="1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11"/>
            <p:cNvCxnSpPr/>
            <p:nvPr/>
          </p:nvCxnSpPr>
          <p:spPr>
            <a:xfrm>
              <a:off x="7162800" y="535304"/>
              <a:ext cx="5029200" cy="1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01" y="1557248"/>
            <a:ext cx="10509850" cy="277343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413819" y="522185"/>
            <a:ext cx="151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Evoformer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918" y="4611544"/>
            <a:ext cx="3237257" cy="184115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538" y="4611544"/>
            <a:ext cx="6987287" cy="188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3495" y="753019"/>
            <a:ext cx="12168505" cy="0"/>
            <a:chOff x="23495" y="535305"/>
            <a:chExt cx="12168505" cy="0"/>
          </a:xfrm>
        </p:grpSpPr>
        <p:cxnSp>
          <p:nvCxnSpPr>
            <p:cNvPr id="8" name="直接连接符 7"/>
            <p:cNvCxnSpPr/>
            <p:nvPr/>
          </p:nvCxnSpPr>
          <p:spPr>
            <a:xfrm>
              <a:off x="23495" y="535305"/>
              <a:ext cx="4572000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11"/>
            <p:cNvCxnSpPr/>
            <p:nvPr/>
          </p:nvCxnSpPr>
          <p:spPr>
            <a:xfrm>
              <a:off x="7620000" y="535305"/>
              <a:ext cx="4572000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934990" y="522186"/>
            <a:ext cx="2345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Module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387" y="1147762"/>
            <a:ext cx="75152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23495" y="522186"/>
            <a:ext cx="12168505" cy="830997"/>
            <a:chOff x="23495" y="304472"/>
            <a:chExt cx="12168505" cy="830997"/>
          </a:xfrm>
        </p:grpSpPr>
        <p:sp>
          <p:nvSpPr>
            <p:cNvPr id="7" name="TextBox 7"/>
            <p:cNvSpPr txBox="1"/>
            <p:nvPr/>
          </p:nvSpPr>
          <p:spPr>
            <a:xfrm>
              <a:off x="4771963" y="304472"/>
              <a:ext cx="28079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Interpreting </a:t>
              </a:r>
            </a:p>
            <a:p>
              <a:pPr algn="ctr"/>
              <a:r>
                <a:rPr lang="en-US" altLang="zh-CN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字魂105号-简雅黑" panose="00000500000000000000" pitchFamily="2" charset="-122"/>
                  <a:cs typeface="Times New Roman" panose="02020603050405020304" pitchFamily="18" charset="0"/>
                  <a:sym typeface="字魂105号-简雅黑" panose="00000500000000000000" pitchFamily="2" charset="-122"/>
                </a:rPr>
                <a:t>neural network</a:t>
              </a:r>
              <a:endPara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3495" y="535305"/>
              <a:ext cx="5013200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11"/>
            <p:cNvCxnSpPr/>
            <p:nvPr/>
          </p:nvCxnSpPr>
          <p:spPr>
            <a:xfrm>
              <a:off x="7315200" y="535305"/>
              <a:ext cx="4876800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71" y="3769145"/>
            <a:ext cx="6194685" cy="29121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60899" y="1353183"/>
            <a:ext cx="103065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how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AlphaFold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protein structure, we trained a separate structure module for each of the 48 </a:t>
            </a:r>
            <a:r>
              <a:rPr lang="en-US" altLang="zh-TW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Evoformer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blocks in the network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keeping all parameters of the main network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frozen.</a:t>
            </a:r>
            <a:r>
              <a:rPr lang="en-US" altLang="zh-TW" sz="2400" dirty="0"/>
              <a:t> 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recycling stages, this provides a trajectory of 192 intermediate structures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518842" y="5727732"/>
            <a:ext cx="1095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rgbClr val="80BD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SARS-CoV-2 </a:t>
            </a:r>
            <a:endParaRPr lang="zh-TW" altLang="en-US" sz="1200" dirty="0">
              <a:solidFill>
                <a:srgbClr val="80BD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18842" y="5554608"/>
            <a:ext cx="1095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 smtClean="0">
                <a:solidFill>
                  <a:srgbClr val="DD84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Lmrp</a:t>
            </a:r>
            <a:endParaRPr lang="zh-TW" altLang="en-US" sz="1200" dirty="0">
              <a:solidFill>
                <a:srgbClr val="DD845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518842" y="5381483"/>
            <a:ext cx="10958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 smtClean="0">
                <a:solidFill>
                  <a:srgbClr val="7794C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Lmrp</a:t>
            </a:r>
            <a:endParaRPr lang="zh-TW" altLang="en-US" sz="1200" dirty="0">
              <a:solidFill>
                <a:srgbClr val="7794C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/>
          <p:cNvGrpSpPr/>
          <p:nvPr/>
        </p:nvGrpSpPr>
        <p:grpSpPr>
          <a:xfrm>
            <a:off x="164147" y="737775"/>
            <a:ext cx="11960510" cy="15240"/>
            <a:chOff x="23495" y="535305"/>
            <a:chExt cx="11960510" cy="1"/>
          </a:xfrm>
        </p:grpSpPr>
        <p:cxnSp>
          <p:nvCxnSpPr>
            <p:cNvPr id="8" name="直接连接符 7"/>
            <p:cNvCxnSpPr>
              <a:endCxn id="7" idx="1"/>
            </p:cNvCxnSpPr>
            <p:nvPr/>
          </p:nvCxnSpPr>
          <p:spPr>
            <a:xfrm flipV="1">
              <a:off x="23495" y="535305"/>
              <a:ext cx="5192304" cy="1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11"/>
            <p:cNvCxnSpPr>
              <a:stCxn id="7" idx="3"/>
            </p:cNvCxnSpPr>
            <p:nvPr/>
          </p:nvCxnSpPr>
          <p:spPr>
            <a:xfrm>
              <a:off x="6811749" y="535305"/>
              <a:ext cx="5172256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5346427" y="506943"/>
            <a:ext cx="1595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MSA depth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141" y="1768839"/>
            <a:ext cx="4677907" cy="39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154123" y="916212"/>
            <a:ext cx="12037877" cy="15240"/>
            <a:chOff x="23495" y="535305"/>
            <a:chExt cx="12037877" cy="1"/>
          </a:xfrm>
        </p:grpSpPr>
        <p:cxnSp>
          <p:nvCxnSpPr>
            <p:cNvPr id="3" name="直接连接符 7"/>
            <p:cNvCxnSpPr/>
            <p:nvPr/>
          </p:nvCxnSpPr>
          <p:spPr>
            <a:xfrm flipV="1">
              <a:off x="23495" y="535305"/>
              <a:ext cx="5062454" cy="1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11"/>
            <p:cNvCxnSpPr>
              <a:stCxn id="5" idx="3"/>
            </p:cNvCxnSpPr>
            <p:nvPr/>
          </p:nvCxnSpPr>
          <p:spPr>
            <a:xfrm>
              <a:off x="6726878" y="535305"/>
              <a:ext cx="5334494" cy="0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/>
          <p:cNvSpPr/>
          <p:nvPr/>
        </p:nvSpPr>
        <p:spPr>
          <a:xfrm>
            <a:off x="5321508" y="685379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6839" y="1512335"/>
            <a:ext cx="9645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TW" sz="2400" dirty="0"/>
              <a:t>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AlphaFold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combination of the bioinformatics and physical approaches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06839" y="2618902"/>
            <a:ext cx="76084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ability to handle underspecified structural conditions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3106" y="3725469"/>
            <a:ext cx="10232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AlphaFold</a:t>
            </a:r>
            <a:r>
              <a:rPr lang="en-US" altLang="zh-TW" sz="2400" dirty="0"/>
              <a:t> has already demonstrated its utility to the experimental community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971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28284</TotalTime>
  <Words>272</Words>
  <Application>Microsoft Office PowerPoint</Application>
  <PresentationFormat>寬螢幕</PresentationFormat>
  <Paragraphs>39</Paragraphs>
  <Slides>9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等线</vt:lpstr>
      <vt:lpstr>字魂105号-简雅黑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53</cp:revision>
  <dcterms:created xsi:type="dcterms:W3CDTF">2021-11-22T01:56:19Z</dcterms:created>
  <dcterms:modified xsi:type="dcterms:W3CDTF">2021-12-15T01:50:44Z</dcterms:modified>
</cp:coreProperties>
</file>