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01" r:id="rId2"/>
  </p:sldMasterIdLst>
  <p:notesMasterIdLst>
    <p:notesMasterId r:id="rId39"/>
  </p:notesMasterIdLst>
  <p:handoutMasterIdLst>
    <p:handoutMasterId r:id="rId40"/>
  </p:handoutMasterIdLst>
  <p:sldIdLst>
    <p:sldId id="331" r:id="rId3"/>
    <p:sldId id="372" r:id="rId4"/>
    <p:sldId id="304" r:id="rId5"/>
    <p:sldId id="266" r:id="rId6"/>
    <p:sldId id="378" r:id="rId7"/>
    <p:sldId id="382" r:id="rId8"/>
    <p:sldId id="379" r:id="rId9"/>
    <p:sldId id="380" r:id="rId10"/>
    <p:sldId id="381" r:id="rId11"/>
    <p:sldId id="383" r:id="rId12"/>
    <p:sldId id="384" r:id="rId13"/>
    <p:sldId id="385" r:id="rId14"/>
    <p:sldId id="386" r:id="rId15"/>
    <p:sldId id="387" r:id="rId16"/>
    <p:sldId id="376" r:id="rId17"/>
    <p:sldId id="388" r:id="rId18"/>
    <p:sldId id="389" r:id="rId19"/>
    <p:sldId id="390" r:id="rId20"/>
    <p:sldId id="392" r:id="rId21"/>
    <p:sldId id="393" r:id="rId22"/>
    <p:sldId id="391" r:id="rId23"/>
    <p:sldId id="334" r:id="rId24"/>
    <p:sldId id="348" r:id="rId25"/>
    <p:sldId id="361" r:id="rId26"/>
    <p:sldId id="360" r:id="rId27"/>
    <p:sldId id="359" r:id="rId28"/>
    <p:sldId id="377" r:id="rId29"/>
    <p:sldId id="394" r:id="rId30"/>
    <p:sldId id="362" r:id="rId31"/>
    <p:sldId id="363" r:id="rId32"/>
    <p:sldId id="364" r:id="rId33"/>
    <p:sldId id="365" r:id="rId34"/>
    <p:sldId id="366" r:id="rId35"/>
    <p:sldId id="395" r:id="rId36"/>
    <p:sldId id="367" r:id="rId37"/>
    <p:sldId id="396" r:id="rId38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8000"/>
    <a:srgbClr val="D05F02"/>
    <a:srgbClr val="0099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B3845-33AC-48FD-ACA9-C53B32D7EF94}" v="26" dt="2021-07-20T14:18:51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552" autoAdjust="0"/>
  </p:normalViewPr>
  <p:slideViewPr>
    <p:cSldViewPr snapToGrid="0" showGuides="1">
      <p:cViewPr varScale="1">
        <p:scale>
          <a:sx n="69" d="100"/>
          <a:sy n="69" d="100"/>
        </p:scale>
        <p:origin x="52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55939-0E71-4C49-9A69-194F7F42D05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B4E8D0-C565-40B1-9829-8A04ACE0BC93}">
      <dgm:prSet/>
      <dgm:spPr/>
      <dgm:t>
        <a:bodyPr/>
        <a:lstStyle/>
        <a:p>
          <a:r>
            <a:rPr lang="ro-RO"/>
            <a:t>Ce va doriți astăzi?</a:t>
          </a:r>
          <a:endParaRPr lang="en-US"/>
        </a:p>
      </dgm:t>
    </dgm:pt>
    <dgm:pt modelId="{A192BEA8-EBFF-4A4A-B547-64F7A7143C70}" type="parTrans" cxnId="{767E19BB-069C-4006-84EB-77F1A4A398A2}">
      <dgm:prSet/>
      <dgm:spPr/>
      <dgm:t>
        <a:bodyPr/>
        <a:lstStyle/>
        <a:p>
          <a:endParaRPr lang="en-US"/>
        </a:p>
      </dgm:t>
    </dgm:pt>
    <dgm:pt modelId="{6DF4384E-B2BF-404A-B259-DE7A426AC705}" type="sibTrans" cxnId="{767E19BB-069C-4006-84EB-77F1A4A398A2}">
      <dgm:prSet/>
      <dgm:spPr/>
      <dgm:t>
        <a:bodyPr/>
        <a:lstStyle/>
        <a:p>
          <a:endParaRPr lang="en-US"/>
        </a:p>
      </dgm:t>
    </dgm:pt>
    <dgm:pt modelId="{AE63B267-8E42-4662-B58C-EFA570020622}">
      <dgm:prSet/>
      <dgm:spPr/>
      <dgm:t>
        <a:bodyPr/>
        <a:lstStyle/>
        <a:p>
          <a:r>
            <a:rPr lang="ro-RO"/>
            <a:t>O ședință de curs obișnuită? </a:t>
          </a:r>
          <a:endParaRPr lang="en-US"/>
        </a:p>
      </dgm:t>
    </dgm:pt>
    <dgm:pt modelId="{366ACDF8-8EE2-469E-8FD2-DCCA6A640925}" type="parTrans" cxnId="{0CF1F2BE-BA08-4216-B166-25CFB5B3D529}">
      <dgm:prSet/>
      <dgm:spPr/>
      <dgm:t>
        <a:bodyPr/>
        <a:lstStyle/>
        <a:p>
          <a:endParaRPr lang="en-US"/>
        </a:p>
      </dgm:t>
    </dgm:pt>
    <dgm:pt modelId="{4B439810-5B8B-41A3-BEC0-CBA9245F7090}" type="sibTrans" cxnId="{0CF1F2BE-BA08-4216-B166-25CFB5B3D529}">
      <dgm:prSet/>
      <dgm:spPr/>
      <dgm:t>
        <a:bodyPr/>
        <a:lstStyle/>
        <a:p>
          <a:endParaRPr lang="en-US"/>
        </a:p>
      </dgm:t>
    </dgm:pt>
    <dgm:pt modelId="{ED11BF3C-9E53-4A11-A212-4DC3D1D305D3}">
      <dgm:prSet/>
      <dgm:spPr/>
      <dgm:t>
        <a:bodyPr/>
        <a:lstStyle/>
        <a:p>
          <a:r>
            <a:rPr lang="ro-RO"/>
            <a:t>Să prezint lecția ca pe o poezie și voi s-o ascultați cuminți?</a:t>
          </a:r>
          <a:endParaRPr lang="en-US"/>
        </a:p>
      </dgm:t>
    </dgm:pt>
    <dgm:pt modelId="{DCF30A20-0080-4C11-B0FC-BC13167B6037}" type="parTrans" cxnId="{666E3AE0-AB2C-414D-B9E1-716F5CDB3BE9}">
      <dgm:prSet/>
      <dgm:spPr/>
      <dgm:t>
        <a:bodyPr/>
        <a:lstStyle/>
        <a:p>
          <a:endParaRPr lang="en-US"/>
        </a:p>
      </dgm:t>
    </dgm:pt>
    <dgm:pt modelId="{399B5D80-DE99-49C3-B2BB-FBD3858EAD8B}" type="sibTrans" cxnId="{666E3AE0-AB2C-414D-B9E1-716F5CDB3BE9}">
      <dgm:prSet/>
      <dgm:spPr/>
      <dgm:t>
        <a:bodyPr/>
        <a:lstStyle/>
        <a:p>
          <a:endParaRPr lang="en-US"/>
        </a:p>
      </dgm:t>
    </dgm:pt>
    <dgm:pt modelId="{93D565D5-A3C6-493A-BC56-8DC0775586A1}">
      <dgm:prSet/>
      <dgm:spPr/>
      <dgm:t>
        <a:bodyPr/>
        <a:lstStyle/>
        <a:p>
          <a:r>
            <a:rPr lang="ro-RO"/>
            <a:t>Sau vreți o ședintă de curs unică? Remarcabilă?</a:t>
          </a:r>
          <a:endParaRPr lang="en-US"/>
        </a:p>
      </dgm:t>
    </dgm:pt>
    <dgm:pt modelId="{21E03581-88FD-44E0-8E35-ABF05D2B319C}" type="parTrans" cxnId="{31D001CC-2CA3-4E2B-AEFE-57BFF84A3FC5}">
      <dgm:prSet/>
      <dgm:spPr/>
      <dgm:t>
        <a:bodyPr/>
        <a:lstStyle/>
        <a:p>
          <a:endParaRPr lang="en-US"/>
        </a:p>
      </dgm:t>
    </dgm:pt>
    <dgm:pt modelId="{3ECFEA11-3D62-4EB0-B903-1EAFE92DEE9B}" type="sibTrans" cxnId="{31D001CC-2CA3-4E2B-AEFE-57BFF84A3FC5}">
      <dgm:prSet/>
      <dgm:spPr/>
      <dgm:t>
        <a:bodyPr/>
        <a:lstStyle/>
        <a:p>
          <a:endParaRPr lang="en-US"/>
        </a:p>
      </dgm:t>
    </dgm:pt>
    <dgm:pt modelId="{A89EBA34-7502-4251-A0E4-86ECCC45C4BD}">
      <dgm:prSet/>
      <dgm:spPr/>
      <dgm:t>
        <a:bodyPr/>
        <a:lstStyle/>
        <a:p>
          <a:r>
            <a:rPr lang="ro-RO"/>
            <a:t>Depinde de noi toți s-o facem remarcabilă sau să rămână anonimă.</a:t>
          </a:r>
          <a:endParaRPr lang="en-US"/>
        </a:p>
      </dgm:t>
    </dgm:pt>
    <dgm:pt modelId="{8D800F1C-3459-42A5-805D-0A5046F4941D}" type="parTrans" cxnId="{8B2BE53D-15A2-4037-AE13-DF42390505D3}">
      <dgm:prSet/>
      <dgm:spPr/>
      <dgm:t>
        <a:bodyPr/>
        <a:lstStyle/>
        <a:p>
          <a:endParaRPr lang="en-US"/>
        </a:p>
      </dgm:t>
    </dgm:pt>
    <dgm:pt modelId="{E8B62D97-E53C-4455-ADF5-6DBB96740143}" type="sibTrans" cxnId="{8B2BE53D-15A2-4037-AE13-DF42390505D3}">
      <dgm:prSet/>
      <dgm:spPr/>
      <dgm:t>
        <a:bodyPr/>
        <a:lstStyle/>
        <a:p>
          <a:endParaRPr lang="en-US"/>
        </a:p>
      </dgm:t>
    </dgm:pt>
    <dgm:pt modelId="{A221B96B-9025-4F87-A99F-A18E1DA0A483}">
      <dgm:prSet/>
      <dgm:spPr/>
      <dgm:t>
        <a:bodyPr/>
        <a:lstStyle/>
        <a:p>
          <a:r>
            <a:rPr lang="ro-RO"/>
            <a:t>Ieșiți din zona de confort!</a:t>
          </a:r>
          <a:endParaRPr lang="en-US"/>
        </a:p>
      </dgm:t>
    </dgm:pt>
    <dgm:pt modelId="{AD8757B3-347A-4BAC-8AE1-664BEAB5406C}" type="parTrans" cxnId="{16DCCAF6-5DF9-42FC-BA1A-CF33083DEB5D}">
      <dgm:prSet/>
      <dgm:spPr/>
      <dgm:t>
        <a:bodyPr/>
        <a:lstStyle/>
        <a:p>
          <a:endParaRPr lang="en-US"/>
        </a:p>
      </dgm:t>
    </dgm:pt>
    <dgm:pt modelId="{1F59BCD5-6531-4D55-8DB3-F621EE22F196}" type="sibTrans" cxnId="{16DCCAF6-5DF9-42FC-BA1A-CF33083DEB5D}">
      <dgm:prSet/>
      <dgm:spPr/>
      <dgm:t>
        <a:bodyPr/>
        <a:lstStyle/>
        <a:p>
          <a:endParaRPr lang="en-US"/>
        </a:p>
      </dgm:t>
    </dgm:pt>
    <dgm:pt modelId="{F8D57860-B7D5-4B18-B983-762220D08B2C}">
      <dgm:prSet/>
      <dgm:spPr/>
      <dgm:t>
        <a:bodyPr/>
        <a:lstStyle/>
        <a:p>
          <a:r>
            <a:rPr lang="ro-RO"/>
            <a:t>hai s-o facem remarcabilă!</a:t>
          </a:r>
          <a:endParaRPr lang="en-US"/>
        </a:p>
      </dgm:t>
    </dgm:pt>
    <dgm:pt modelId="{4EBBA55E-DFCA-44A0-A9AC-A526092513DE}" type="parTrans" cxnId="{6F9C42FA-FA87-435A-A3F7-10892D3A8E2A}">
      <dgm:prSet/>
      <dgm:spPr/>
      <dgm:t>
        <a:bodyPr/>
        <a:lstStyle/>
        <a:p>
          <a:endParaRPr lang="en-US"/>
        </a:p>
      </dgm:t>
    </dgm:pt>
    <dgm:pt modelId="{AD79C1D0-47E2-4BB0-B87B-36DB12695B5A}" type="sibTrans" cxnId="{6F9C42FA-FA87-435A-A3F7-10892D3A8E2A}">
      <dgm:prSet/>
      <dgm:spPr/>
      <dgm:t>
        <a:bodyPr/>
        <a:lstStyle/>
        <a:p>
          <a:endParaRPr lang="en-US"/>
        </a:p>
      </dgm:t>
    </dgm:pt>
    <dgm:pt modelId="{8F237717-0501-43E8-8F94-E619A5FC211E}" type="pres">
      <dgm:prSet presAssocID="{70255939-0E71-4C49-9A69-194F7F42D05A}" presName="Name0" presStyleCnt="0">
        <dgm:presLayoutVars>
          <dgm:dir/>
          <dgm:resizeHandles val="exact"/>
        </dgm:presLayoutVars>
      </dgm:prSet>
      <dgm:spPr/>
    </dgm:pt>
    <dgm:pt modelId="{0CFBDA0B-AEAF-4AB6-86D9-7E8EA33CD63D}" type="pres">
      <dgm:prSet presAssocID="{8EB4E8D0-C565-40B1-9829-8A04ACE0BC93}" presName="node" presStyleLbl="node1" presStyleIdx="0" presStyleCnt="7">
        <dgm:presLayoutVars>
          <dgm:bulletEnabled val="1"/>
        </dgm:presLayoutVars>
      </dgm:prSet>
      <dgm:spPr/>
    </dgm:pt>
    <dgm:pt modelId="{B3F3BA09-A32F-45A5-A244-E2DEB6CD7D2D}" type="pres">
      <dgm:prSet presAssocID="{6DF4384E-B2BF-404A-B259-DE7A426AC705}" presName="sibTrans" presStyleLbl="sibTrans1D1" presStyleIdx="0" presStyleCnt="6"/>
      <dgm:spPr/>
    </dgm:pt>
    <dgm:pt modelId="{DB1ED57E-0069-42F3-B4E0-9914A3FDB26C}" type="pres">
      <dgm:prSet presAssocID="{6DF4384E-B2BF-404A-B259-DE7A426AC705}" presName="connectorText" presStyleLbl="sibTrans1D1" presStyleIdx="0" presStyleCnt="6"/>
      <dgm:spPr/>
    </dgm:pt>
    <dgm:pt modelId="{4C11C9BD-EBC8-44AD-B0F1-482DA82284FC}" type="pres">
      <dgm:prSet presAssocID="{AE63B267-8E42-4662-B58C-EFA570020622}" presName="node" presStyleLbl="node1" presStyleIdx="1" presStyleCnt="7">
        <dgm:presLayoutVars>
          <dgm:bulletEnabled val="1"/>
        </dgm:presLayoutVars>
      </dgm:prSet>
      <dgm:spPr/>
    </dgm:pt>
    <dgm:pt modelId="{C7FCC072-43E3-4F29-BFDE-228F084C41FF}" type="pres">
      <dgm:prSet presAssocID="{4B439810-5B8B-41A3-BEC0-CBA9245F7090}" presName="sibTrans" presStyleLbl="sibTrans1D1" presStyleIdx="1" presStyleCnt="6"/>
      <dgm:spPr/>
    </dgm:pt>
    <dgm:pt modelId="{138A8598-6C42-4857-8D80-75B44B9E58B1}" type="pres">
      <dgm:prSet presAssocID="{4B439810-5B8B-41A3-BEC0-CBA9245F7090}" presName="connectorText" presStyleLbl="sibTrans1D1" presStyleIdx="1" presStyleCnt="6"/>
      <dgm:spPr/>
    </dgm:pt>
    <dgm:pt modelId="{C4FECC02-E8C8-4B90-A0DE-2620DF125B12}" type="pres">
      <dgm:prSet presAssocID="{ED11BF3C-9E53-4A11-A212-4DC3D1D305D3}" presName="node" presStyleLbl="node1" presStyleIdx="2" presStyleCnt="7">
        <dgm:presLayoutVars>
          <dgm:bulletEnabled val="1"/>
        </dgm:presLayoutVars>
      </dgm:prSet>
      <dgm:spPr/>
    </dgm:pt>
    <dgm:pt modelId="{88BAC99A-F32A-4661-91EF-315FD16696B4}" type="pres">
      <dgm:prSet presAssocID="{399B5D80-DE99-49C3-B2BB-FBD3858EAD8B}" presName="sibTrans" presStyleLbl="sibTrans1D1" presStyleIdx="2" presStyleCnt="6"/>
      <dgm:spPr/>
    </dgm:pt>
    <dgm:pt modelId="{8A978AB3-2EB7-4552-BCD2-B1BE4E4EEA40}" type="pres">
      <dgm:prSet presAssocID="{399B5D80-DE99-49C3-B2BB-FBD3858EAD8B}" presName="connectorText" presStyleLbl="sibTrans1D1" presStyleIdx="2" presStyleCnt="6"/>
      <dgm:spPr/>
    </dgm:pt>
    <dgm:pt modelId="{21CDD12A-F27C-4B52-9B38-3B1E24DC060C}" type="pres">
      <dgm:prSet presAssocID="{93D565D5-A3C6-493A-BC56-8DC0775586A1}" presName="node" presStyleLbl="node1" presStyleIdx="3" presStyleCnt="7">
        <dgm:presLayoutVars>
          <dgm:bulletEnabled val="1"/>
        </dgm:presLayoutVars>
      </dgm:prSet>
      <dgm:spPr/>
    </dgm:pt>
    <dgm:pt modelId="{ECFFCA55-D03E-4E16-B352-25E5285B8E3C}" type="pres">
      <dgm:prSet presAssocID="{3ECFEA11-3D62-4EB0-B903-1EAFE92DEE9B}" presName="sibTrans" presStyleLbl="sibTrans1D1" presStyleIdx="3" presStyleCnt="6"/>
      <dgm:spPr/>
    </dgm:pt>
    <dgm:pt modelId="{51228BCA-23A0-48BB-BD2F-C757FC648CD5}" type="pres">
      <dgm:prSet presAssocID="{3ECFEA11-3D62-4EB0-B903-1EAFE92DEE9B}" presName="connectorText" presStyleLbl="sibTrans1D1" presStyleIdx="3" presStyleCnt="6"/>
      <dgm:spPr/>
    </dgm:pt>
    <dgm:pt modelId="{00ED3BC3-191F-468C-BB79-B77723D03120}" type="pres">
      <dgm:prSet presAssocID="{A89EBA34-7502-4251-A0E4-86ECCC45C4BD}" presName="node" presStyleLbl="node1" presStyleIdx="4" presStyleCnt="7">
        <dgm:presLayoutVars>
          <dgm:bulletEnabled val="1"/>
        </dgm:presLayoutVars>
      </dgm:prSet>
      <dgm:spPr/>
    </dgm:pt>
    <dgm:pt modelId="{DEBD2363-C10C-4A53-B169-F67F3029C8FD}" type="pres">
      <dgm:prSet presAssocID="{E8B62D97-E53C-4455-ADF5-6DBB96740143}" presName="sibTrans" presStyleLbl="sibTrans1D1" presStyleIdx="4" presStyleCnt="6"/>
      <dgm:spPr/>
    </dgm:pt>
    <dgm:pt modelId="{712921FD-8335-4367-A03B-A216C44D1F3E}" type="pres">
      <dgm:prSet presAssocID="{E8B62D97-E53C-4455-ADF5-6DBB96740143}" presName="connectorText" presStyleLbl="sibTrans1D1" presStyleIdx="4" presStyleCnt="6"/>
      <dgm:spPr/>
    </dgm:pt>
    <dgm:pt modelId="{03F019E2-408A-42B5-BF24-DCE567FDBA56}" type="pres">
      <dgm:prSet presAssocID="{A221B96B-9025-4F87-A99F-A18E1DA0A483}" presName="node" presStyleLbl="node1" presStyleIdx="5" presStyleCnt="7">
        <dgm:presLayoutVars>
          <dgm:bulletEnabled val="1"/>
        </dgm:presLayoutVars>
      </dgm:prSet>
      <dgm:spPr/>
    </dgm:pt>
    <dgm:pt modelId="{AFF224C8-FB58-425F-B0F4-70A62EAEE65F}" type="pres">
      <dgm:prSet presAssocID="{1F59BCD5-6531-4D55-8DB3-F621EE22F196}" presName="sibTrans" presStyleLbl="sibTrans1D1" presStyleIdx="5" presStyleCnt="6"/>
      <dgm:spPr/>
    </dgm:pt>
    <dgm:pt modelId="{18BEB000-5537-49D7-9071-162CC950F34C}" type="pres">
      <dgm:prSet presAssocID="{1F59BCD5-6531-4D55-8DB3-F621EE22F196}" presName="connectorText" presStyleLbl="sibTrans1D1" presStyleIdx="5" presStyleCnt="6"/>
      <dgm:spPr/>
    </dgm:pt>
    <dgm:pt modelId="{995DF616-AFBE-4DF5-A74D-A31A840E9523}" type="pres">
      <dgm:prSet presAssocID="{F8D57860-B7D5-4B18-B983-762220D08B2C}" presName="node" presStyleLbl="node1" presStyleIdx="6" presStyleCnt="7">
        <dgm:presLayoutVars>
          <dgm:bulletEnabled val="1"/>
        </dgm:presLayoutVars>
      </dgm:prSet>
      <dgm:spPr/>
    </dgm:pt>
  </dgm:ptLst>
  <dgm:cxnLst>
    <dgm:cxn modelId="{1179A913-07BB-4EBC-A89B-79477CD544F1}" type="presOf" srcId="{3ECFEA11-3D62-4EB0-B903-1EAFE92DEE9B}" destId="{51228BCA-23A0-48BB-BD2F-C757FC648CD5}" srcOrd="1" destOrd="0" presId="urn:microsoft.com/office/officeart/2016/7/layout/RepeatingBendingProcessNew"/>
    <dgm:cxn modelId="{EE3F7414-6AF4-4ED5-9B82-32A36C587CDF}" type="presOf" srcId="{4B439810-5B8B-41A3-BEC0-CBA9245F7090}" destId="{C7FCC072-43E3-4F29-BFDE-228F084C41FF}" srcOrd="0" destOrd="0" presId="urn:microsoft.com/office/officeart/2016/7/layout/RepeatingBendingProcessNew"/>
    <dgm:cxn modelId="{CF0EFB1C-A012-475A-AAEA-26D9AEBF1F2A}" type="presOf" srcId="{E8B62D97-E53C-4455-ADF5-6DBB96740143}" destId="{DEBD2363-C10C-4A53-B169-F67F3029C8FD}" srcOrd="0" destOrd="0" presId="urn:microsoft.com/office/officeart/2016/7/layout/RepeatingBendingProcessNew"/>
    <dgm:cxn modelId="{1368AD2E-132B-48C8-BC7A-36ABD59393C7}" type="presOf" srcId="{AE63B267-8E42-4662-B58C-EFA570020622}" destId="{4C11C9BD-EBC8-44AD-B0F1-482DA82284FC}" srcOrd="0" destOrd="0" presId="urn:microsoft.com/office/officeart/2016/7/layout/RepeatingBendingProcessNew"/>
    <dgm:cxn modelId="{51AB543D-1A02-4ADA-B252-562D059069D4}" type="presOf" srcId="{F8D57860-B7D5-4B18-B983-762220D08B2C}" destId="{995DF616-AFBE-4DF5-A74D-A31A840E9523}" srcOrd="0" destOrd="0" presId="urn:microsoft.com/office/officeart/2016/7/layout/RepeatingBendingProcessNew"/>
    <dgm:cxn modelId="{8B2BE53D-15A2-4037-AE13-DF42390505D3}" srcId="{70255939-0E71-4C49-9A69-194F7F42D05A}" destId="{A89EBA34-7502-4251-A0E4-86ECCC45C4BD}" srcOrd="4" destOrd="0" parTransId="{8D800F1C-3459-42A5-805D-0A5046F4941D}" sibTransId="{E8B62D97-E53C-4455-ADF5-6DBB96740143}"/>
    <dgm:cxn modelId="{C73B1C60-6BCD-46F3-926C-C0655C060A35}" type="presOf" srcId="{93D565D5-A3C6-493A-BC56-8DC0775586A1}" destId="{21CDD12A-F27C-4B52-9B38-3B1E24DC060C}" srcOrd="0" destOrd="0" presId="urn:microsoft.com/office/officeart/2016/7/layout/RepeatingBendingProcessNew"/>
    <dgm:cxn modelId="{5D5F1246-57EC-4B81-8730-9FB6308A5165}" type="presOf" srcId="{1F59BCD5-6531-4D55-8DB3-F621EE22F196}" destId="{AFF224C8-FB58-425F-B0F4-70A62EAEE65F}" srcOrd="0" destOrd="0" presId="urn:microsoft.com/office/officeart/2016/7/layout/RepeatingBendingProcessNew"/>
    <dgm:cxn modelId="{28E9084D-C2C6-4A41-8495-A7342481D7A5}" type="presOf" srcId="{6DF4384E-B2BF-404A-B259-DE7A426AC705}" destId="{B3F3BA09-A32F-45A5-A244-E2DEB6CD7D2D}" srcOrd="0" destOrd="0" presId="urn:microsoft.com/office/officeart/2016/7/layout/RepeatingBendingProcessNew"/>
    <dgm:cxn modelId="{E05B4550-E378-4578-8A84-8F70950DAF31}" type="presOf" srcId="{E8B62D97-E53C-4455-ADF5-6DBB96740143}" destId="{712921FD-8335-4367-A03B-A216C44D1F3E}" srcOrd="1" destOrd="0" presId="urn:microsoft.com/office/officeart/2016/7/layout/RepeatingBendingProcessNew"/>
    <dgm:cxn modelId="{FAFCDD55-779D-4CDD-847F-A1928B3A9D5C}" type="presOf" srcId="{8EB4E8D0-C565-40B1-9829-8A04ACE0BC93}" destId="{0CFBDA0B-AEAF-4AB6-86D9-7E8EA33CD63D}" srcOrd="0" destOrd="0" presId="urn:microsoft.com/office/officeart/2016/7/layout/RepeatingBendingProcessNew"/>
    <dgm:cxn modelId="{753B2D7C-6809-40A6-9941-7CA21CBA242C}" type="presOf" srcId="{4B439810-5B8B-41A3-BEC0-CBA9245F7090}" destId="{138A8598-6C42-4857-8D80-75B44B9E58B1}" srcOrd="1" destOrd="0" presId="urn:microsoft.com/office/officeart/2016/7/layout/RepeatingBendingProcessNew"/>
    <dgm:cxn modelId="{A6C8EB83-6F84-43A3-B4F4-E151F74CE018}" type="presOf" srcId="{399B5D80-DE99-49C3-B2BB-FBD3858EAD8B}" destId="{88BAC99A-F32A-4661-91EF-315FD16696B4}" srcOrd="0" destOrd="0" presId="urn:microsoft.com/office/officeart/2016/7/layout/RepeatingBendingProcessNew"/>
    <dgm:cxn modelId="{E997D08E-51A7-4AB9-A4CC-52D1DDFC39A3}" type="presOf" srcId="{A221B96B-9025-4F87-A99F-A18E1DA0A483}" destId="{03F019E2-408A-42B5-BF24-DCE567FDBA56}" srcOrd="0" destOrd="0" presId="urn:microsoft.com/office/officeart/2016/7/layout/RepeatingBendingProcessNew"/>
    <dgm:cxn modelId="{B5BDAF97-E2E5-4455-86DB-4A9D96551EF1}" type="presOf" srcId="{399B5D80-DE99-49C3-B2BB-FBD3858EAD8B}" destId="{8A978AB3-2EB7-4552-BCD2-B1BE4E4EEA40}" srcOrd="1" destOrd="0" presId="urn:microsoft.com/office/officeart/2016/7/layout/RepeatingBendingProcessNew"/>
    <dgm:cxn modelId="{A31D5D9E-8421-4F69-B524-9B2CB6BF06A4}" type="presOf" srcId="{6DF4384E-B2BF-404A-B259-DE7A426AC705}" destId="{DB1ED57E-0069-42F3-B4E0-9914A3FDB26C}" srcOrd="1" destOrd="0" presId="urn:microsoft.com/office/officeart/2016/7/layout/RepeatingBendingProcessNew"/>
    <dgm:cxn modelId="{4C7C439F-3423-4170-8CAF-D430EB4AAB3C}" type="presOf" srcId="{ED11BF3C-9E53-4A11-A212-4DC3D1D305D3}" destId="{C4FECC02-E8C8-4B90-A0DE-2620DF125B12}" srcOrd="0" destOrd="0" presId="urn:microsoft.com/office/officeart/2016/7/layout/RepeatingBendingProcessNew"/>
    <dgm:cxn modelId="{4A89F9B1-A361-4D2E-B9D3-D5F856385291}" type="presOf" srcId="{3ECFEA11-3D62-4EB0-B903-1EAFE92DEE9B}" destId="{ECFFCA55-D03E-4E16-B352-25E5285B8E3C}" srcOrd="0" destOrd="0" presId="urn:microsoft.com/office/officeart/2016/7/layout/RepeatingBendingProcessNew"/>
    <dgm:cxn modelId="{767E19BB-069C-4006-84EB-77F1A4A398A2}" srcId="{70255939-0E71-4C49-9A69-194F7F42D05A}" destId="{8EB4E8D0-C565-40B1-9829-8A04ACE0BC93}" srcOrd="0" destOrd="0" parTransId="{A192BEA8-EBFF-4A4A-B547-64F7A7143C70}" sibTransId="{6DF4384E-B2BF-404A-B259-DE7A426AC705}"/>
    <dgm:cxn modelId="{0CF1F2BE-BA08-4216-B166-25CFB5B3D529}" srcId="{70255939-0E71-4C49-9A69-194F7F42D05A}" destId="{AE63B267-8E42-4662-B58C-EFA570020622}" srcOrd="1" destOrd="0" parTransId="{366ACDF8-8EE2-469E-8FD2-DCCA6A640925}" sibTransId="{4B439810-5B8B-41A3-BEC0-CBA9245F7090}"/>
    <dgm:cxn modelId="{31D001CC-2CA3-4E2B-AEFE-57BFF84A3FC5}" srcId="{70255939-0E71-4C49-9A69-194F7F42D05A}" destId="{93D565D5-A3C6-493A-BC56-8DC0775586A1}" srcOrd="3" destOrd="0" parTransId="{21E03581-88FD-44E0-8E35-ABF05D2B319C}" sibTransId="{3ECFEA11-3D62-4EB0-B903-1EAFE92DEE9B}"/>
    <dgm:cxn modelId="{67A566DC-EDCA-4824-9635-2A73D1FA6715}" type="presOf" srcId="{70255939-0E71-4C49-9A69-194F7F42D05A}" destId="{8F237717-0501-43E8-8F94-E619A5FC211E}" srcOrd="0" destOrd="0" presId="urn:microsoft.com/office/officeart/2016/7/layout/RepeatingBendingProcessNew"/>
    <dgm:cxn modelId="{666E3AE0-AB2C-414D-B9E1-716F5CDB3BE9}" srcId="{70255939-0E71-4C49-9A69-194F7F42D05A}" destId="{ED11BF3C-9E53-4A11-A212-4DC3D1D305D3}" srcOrd="2" destOrd="0" parTransId="{DCF30A20-0080-4C11-B0FC-BC13167B6037}" sibTransId="{399B5D80-DE99-49C3-B2BB-FBD3858EAD8B}"/>
    <dgm:cxn modelId="{2B0F1EE8-7C33-46AA-A652-35003E342BA4}" type="presOf" srcId="{1F59BCD5-6531-4D55-8DB3-F621EE22F196}" destId="{18BEB000-5537-49D7-9071-162CC950F34C}" srcOrd="1" destOrd="0" presId="urn:microsoft.com/office/officeart/2016/7/layout/RepeatingBendingProcessNew"/>
    <dgm:cxn modelId="{16DCCAF6-5DF9-42FC-BA1A-CF33083DEB5D}" srcId="{70255939-0E71-4C49-9A69-194F7F42D05A}" destId="{A221B96B-9025-4F87-A99F-A18E1DA0A483}" srcOrd="5" destOrd="0" parTransId="{AD8757B3-347A-4BAC-8AE1-664BEAB5406C}" sibTransId="{1F59BCD5-6531-4D55-8DB3-F621EE22F196}"/>
    <dgm:cxn modelId="{AA8F98F9-2F88-4341-97A2-4688E59BA617}" type="presOf" srcId="{A89EBA34-7502-4251-A0E4-86ECCC45C4BD}" destId="{00ED3BC3-191F-468C-BB79-B77723D03120}" srcOrd="0" destOrd="0" presId="urn:microsoft.com/office/officeart/2016/7/layout/RepeatingBendingProcessNew"/>
    <dgm:cxn modelId="{6F9C42FA-FA87-435A-A3F7-10892D3A8E2A}" srcId="{70255939-0E71-4C49-9A69-194F7F42D05A}" destId="{F8D57860-B7D5-4B18-B983-762220D08B2C}" srcOrd="6" destOrd="0" parTransId="{4EBBA55E-DFCA-44A0-A9AC-A526092513DE}" sibTransId="{AD79C1D0-47E2-4BB0-B87B-36DB12695B5A}"/>
    <dgm:cxn modelId="{AD515D19-E9DF-4777-8538-26B6A29500DC}" type="presParOf" srcId="{8F237717-0501-43E8-8F94-E619A5FC211E}" destId="{0CFBDA0B-AEAF-4AB6-86D9-7E8EA33CD63D}" srcOrd="0" destOrd="0" presId="urn:microsoft.com/office/officeart/2016/7/layout/RepeatingBendingProcessNew"/>
    <dgm:cxn modelId="{884FFF34-8AA6-4358-93B1-07DD54A2FEBF}" type="presParOf" srcId="{8F237717-0501-43E8-8F94-E619A5FC211E}" destId="{B3F3BA09-A32F-45A5-A244-E2DEB6CD7D2D}" srcOrd="1" destOrd="0" presId="urn:microsoft.com/office/officeart/2016/7/layout/RepeatingBendingProcessNew"/>
    <dgm:cxn modelId="{A8243FE0-7F3C-47FF-A858-DBCABEF03985}" type="presParOf" srcId="{B3F3BA09-A32F-45A5-A244-E2DEB6CD7D2D}" destId="{DB1ED57E-0069-42F3-B4E0-9914A3FDB26C}" srcOrd="0" destOrd="0" presId="urn:microsoft.com/office/officeart/2016/7/layout/RepeatingBendingProcessNew"/>
    <dgm:cxn modelId="{2C0B4DA3-1DD8-4B54-A624-5F856C4DC42E}" type="presParOf" srcId="{8F237717-0501-43E8-8F94-E619A5FC211E}" destId="{4C11C9BD-EBC8-44AD-B0F1-482DA82284FC}" srcOrd="2" destOrd="0" presId="urn:microsoft.com/office/officeart/2016/7/layout/RepeatingBendingProcessNew"/>
    <dgm:cxn modelId="{22640AF1-8AB5-482C-850A-CDDC1CBC6C83}" type="presParOf" srcId="{8F237717-0501-43E8-8F94-E619A5FC211E}" destId="{C7FCC072-43E3-4F29-BFDE-228F084C41FF}" srcOrd="3" destOrd="0" presId="urn:microsoft.com/office/officeart/2016/7/layout/RepeatingBendingProcessNew"/>
    <dgm:cxn modelId="{788BFBB7-7516-4DCD-8145-04D1F91D8D66}" type="presParOf" srcId="{C7FCC072-43E3-4F29-BFDE-228F084C41FF}" destId="{138A8598-6C42-4857-8D80-75B44B9E58B1}" srcOrd="0" destOrd="0" presId="urn:microsoft.com/office/officeart/2016/7/layout/RepeatingBendingProcessNew"/>
    <dgm:cxn modelId="{A91218F4-108E-44E5-A036-7D8499B8F720}" type="presParOf" srcId="{8F237717-0501-43E8-8F94-E619A5FC211E}" destId="{C4FECC02-E8C8-4B90-A0DE-2620DF125B12}" srcOrd="4" destOrd="0" presId="urn:microsoft.com/office/officeart/2016/7/layout/RepeatingBendingProcessNew"/>
    <dgm:cxn modelId="{C7EABDD0-2707-4ABA-A08A-C981F9E8CF6A}" type="presParOf" srcId="{8F237717-0501-43E8-8F94-E619A5FC211E}" destId="{88BAC99A-F32A-4661-91EF-315FD16696B4}" srcOrd="5" destOrd="0" presId="urn:microsoft.com/office/officeart/2016/7/layout/RepeatingBendingProcessNew"/>
    <dgm:cxn modelId="{97B290EA-89C0-4EA9-A715-46386329B73A}" type="presParOf" srcId="{88BAC99A-F32A-4661-91EF-315FD16696B4}" destId="{8A978AB3-2EB7-4552-BCD2-B1BE4E4EEA40}" srcOrd="0" destOrd="0" presId="urn:microsoft.com/office/officeart/2016/7/layout/RepeatingBendingProcessNew"/>
    <dgm:cxn modelId="{C6354D2B-D7FB-4FA7-AEE2-A4F43D1855B5}" type="presParOf" srcId="{8F237717-0501-43E8-8F94-E619A5FC211E}" destId="{21CDD12A-F27C-4B52-9B38-3B1E24DC060C}" srcOrd="6" destOrd="0" presId="urn:microsoft.com/office/officeart/2016/7/layout/RepeatingBendingProcessNew"/>
    <dgm:cxn modelId="{889336A2-8CE8-4C60-941E-C57516D9C0A7}" type="presParOf" srcId="{8F237717-0501-43E8-8F94-E619A5FC211E}" destId="{ECFFCA55-D03E-4E16-B352-25E5285B8E3C}" srcOrd="7" destOrd="0" presId="urn:microsoft.com/office/officeart/2016/7/layout/RepeatingBendingProcessNew"/>
    <dgm:cxn modelId="{D5ED1DD7-9A76-429A-BCFE-CA999134E067}" type="presParOf" srcId="{ECFFCA55-D03E-4E16-B352-25E5285B8E3C}" destId="{51228BCA-23A0-48BB-BD2F-C757FC648CD5}" srcOrd="0" destOrd="0" presId="urn:microsoft.com/office/officeart/2016/7/layout/RepeatingBendingProcessNew"/>
    <dgm:cxn modelId="{40E877B5-1D4C-476A-BB1E-0230D7247BB1}" type="presParOf" srcId="{8F237717-0501-43E8-8F94-E619A5FC211E}" destId="{00ED3BC3-191F-468C-BB79-B77723D03120}" srcOrd="8" destOrd="0" presId="urn:microsoft.com/office/officeart/2016/7/layout/RepeatingBendingProcessNew"/>
    <dgm:cxn modelId="{6F26FF58-40F6-4D11-8104-C02EB1D73442}" type="presParOf" srcId="{8F237717-0501-43E8-8F94-E619A5FC211E}" destId="{DEBD2363-C10C-4A53-B169-F67F3029C8FD}" srcOrd="9" destOrd="0" presId="urn:microsoft.com/office/officeart/2016/7/layout/RepeatingBendingProcessNew"/>
    <dgm:cxn modelId="{77504EB9-5E26-4C9A-943A-24995DD9AF28}" type="presParOf" srcId="{DEBD2363-C10C-4A53-B169-F67F3029C8FD}" destId="{712921FD-8335-4367-A03B-A216C44D1F3E}" srcOrd="0" destOrd="0" presId="urn:microsoft.com/office/officeart/2016/7/layout/RepeatingBendingProcessNew"/>
    <dgm:cxn modelId="{4BB93C5C-269A-44E6-B2EB-21243277ACCA}" type="presParOf" srcId="{8F237717-0501-43E8-8F94-E619A5FC211E}" destId="{03F019E2-408A-42B5-BF24-DCE567FDBA56}" srcOrd="10" destOrd="0" presId="urn:microsoft.com/office/officeart/2016/7/layout/RepeatingBendingProcessNew"/>
    <dgm:cxn modelId="{66E27BD4-60CF-4617-A0B7-DA2E4D410A65}" type="presParOf" srcId="{8F237717-0501-43E8-8F94-E619A5FC211E}" destId="{AFF224C8-FB58-425F-B0F4-70A62EAEE65F}" srcOrd="11" destOrd="0" presId="urn:microsoft.com/office/officeart/2016/7/layout/RepeatingBendingProcessNew"/>
    <dgm:cxn modelId="{AB26BE09-F9A9-4D24-B611-B0F39A474F2B}" type="presParOf" srcId="{AFF224C8-FB58-425F-B0F4-70A62EAEE65F}" destId="{18BEB000-5537-49D7-9071-162CC950F34C}" srcOrd="0" destOrd="0" presId="urn:microsoft.com/office/officeart/2016/7/layout/RepeatingBendingProcessNew"/>
    <dgm:cxn modelId="{815CDD32-8940-47EC-9290-26C9557C4EC6}" type="presParOf" srcId="{8F237717-0501-43E8-8F94-E619A5FC211E}" destId="{995DF616-AFBE-4DF5-A74D-A31A840E952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3BA09-A32F-45A5-A244-E2DEB6CD7D2D}">
      <dsp:nvSpPr>
        <dsp:cNvPr id="0" name=""/>
        <dsp:cNvSpPr/>
      </dsp:nvSpPr>
      <dsp:spPr>
        <a:xfrm>
          <a:off x="2050072" y="1150288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8730" y="1193650"/>
        <a:ext cx="23574" cy="4714"/>
      </dsp:txXfrm>
    </dsp:sp>
    <dsp:sp modelId="{0CFBDA0B-AEAF-4AB6-86D9-7E8EA33CD63D}">
      <dsp:nvSpPr>
        <dsp:cNvPr id="0" name=""/>
        <dsp:cNvSpPr/>
      </dsp:nvSpPr>
      <dsp:spPr>
        <a:xfrm>
          <a:off x="1913" y="581020"/>
          <a:ext cx="2049958" cy="1229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/>
            <a:t>Ce va doriți astăzi?</a:t>
          </a:r>
          <a:endParaRPr lang="en-US" sz="1700" kern="1200"/>
        </a:p>
      </dsp:txBody>
      <dsp:txXfrm>
        <a:off x="1913" y="581020"/>
        <a:ext cx="2049958" cy="1229975"/>
      </dsp:txXfrm>
    </dsp:sp>
    <dsp:sp modelId="{C7FCC072-43E3-4F29-BFDE-228F084C41FF}">
      <dsp:nvSpPr>
        <dsp:cNvPr id="0" name=""/>
        <dsp:cNvSpPr/>
      </dsp:nvSpPr>
      <dsp:spPr>
        <a:xfrm>
          <a:off x="4571521" y="1150288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0179" y="1193650"/>
        <a:ext cx="23574" cy="4714"/>
      </dsp:txXfrm>
    </dsp:sp>
    <dsp:sp modelId="{4C11C9BD-EBC8-44AD-B0F1-482DA82284FC}">
      <dsp:nvSpPr>
        <dsp:cNvPr id="0" name=""/>
        <dsp:cNvSpPr/>
      </dsp:nvSpPr>
      <dsp:spPr>
        <a:xfrm>
          <a:off x="2523362" y="581020"/>
          <a:ext cx="2049958" cy="1229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/>
            <a:t>O ședință de curs obișnuită? </a:t>
          </a:r>
          <a:endParaRPr lang="en-US" sz="1700" kern="1200"/>
        </a:p>
      </dsp:txBody>
      <dsp:txXfrm>
        <a:off x="2523362" y="581020"/>
        <a:ext cx="2049958" cy="1229975"/>
      </dsp:txXfrm>
    </dsp:sp>
    <dsp:sp modelId="{88BAC99A-F32A-4661-91EF-315FD16696B4}">
      <dsp:nvSpPr>
        <dsp:cNvPr id="0" name=""/>
        <dsp:cNvSpPr/>
      </dsp:nvSpPr>
      <dsp:spPr>
        <a:xfrm>
          <a:off x="7092970" y="1150288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01628" y="1193650"/>
        <a:ext cx="23574" cy="4714"/>
      </dsp:txXfrm>
    </dsp:sp>
    <dsp:sp modelId="{C4FECC02-E8C8-4B90-A0DE-2620DF125B12}">
      <dsp:nvSpPr>
        <dsp:cNvPr id="0" name=""/>
        <dsp:cNvSpPr/>
      </dsp:nvSpPr>
      <dsp:spPr>
        <a:xfrm>
          <a:off x="5044811" y="581020"/>
          <a:ext cx="2049958" cy="1229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/>
            <a:t>Să prezint lecția ca pe o poezie și voi s-o ascultați cuminți?</a:t>
          </a:r>
          <a:endParaRPr lang="en-US" sz="1700" kern="1200"/>
        </a:p>
      </dsp:txBody>
      <dsp:txXfrm>
        <a:off x="5044811" y="581020"/>
        <a:ext cx="2049958" cy="1229975"/>
      </dsp:txXfrm>
    </dsp:sp>
    <dsp:sp modelId="{ECFFCA55-D03E-4E16-B352-25E5285B8E3C}">
      <dsp:nvSpPr>
        <dsp:cNvPr id="0" name=""/>
        <dsp:cNvSpPr/>
      </dsp:nvSpPr>
      <dsp:spPr>
        <a:xfrm>
          <a:off x="1026893" y="1809195"/>
          <a:ext cx="7564346" cy="440890"/>
        </a:xfrm>
        <a:custGeom>
          <a:avLst/>
          <a:gdLst/>
          <a:ahLst/>
          <a:cxnLst/>
          <a:rect l="0" t="0" r="0" b="0"/>
          <a:pathLst>
            <a:path>
              <a:moveTo>
                <a:pt x="7564346" y="0"/>
              </a:moveTo>
              <a:lnTo>
                <a:pt x="7564346" y="237545"/>
              </a:lnTo>
              <a:lnTo>
                <a:pt x="0" y="237545"/>
              </a:lnTo>
              <a:lnTo>
                <a:pt x="0" y="44089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9590" y="2027283"/>
        <a:ext cx="378951" cy="4714"/>
      </dsp:txXfrm>
    </dsp:sp>
    <dsp:sp modelId="{21CDD12A-F27C-4B52-9B38-3B1E24DC060C}">
      <dsp:nvSpPr>
        <dsp:cNvPr id="0" name=""/>
        <dsp:cNvSpPr/>
      </dsp:nvSpPr>
      <dsp:spPr>
        <a:xfrm>
          <a:off x="7566260" y="581020"/>
          <a:ext cx="2049958" cy="12299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/>
            <a:t>Sau vreți o ședintă de curs unică? Remarcabilă?</a:t>
          </a:r>
          <a:endParaRPr lang="en-US" sz="1700" kern="1200"/>
        </a:p>
      </dsp:txBody>
      <dsp:txXfrm>
        <a:off x="7566260" y="581020"/>
        <a:ext cx="2049958" cy="1229975"/>
      </dsp:txXfrm>
    </dsp:sp>
    <dsp:sp modelId="{DEBD2363-C10C-4A53-B169-F67F3029C8FD}">
      <dsp:nvSpPr>
        <dsp:cNvPr id="0" name=""/>
        <dsp:cNvSpPr/>
      </dsp:nvSpPr>
      <dsp:spPr>
        <a:xfrm>
          <a:off x="2050072" y="2851753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8730" y="2895116"/>
        <a:ext cx="23574" cy="4714"/>
      </dsp:txXfrm>
    </dsp:sp>
    <dsp:sp modelId="{00ED3BC3-191F-468C-BB79-B77723D03120}">
      <dsp:nvSpPr>
        <dsp:cNvPr id="0" name=""/>
        <dsp:cNvSpPr/>
      </dsp:nvSpPr>
      <dsp:spPr>
        <a:xfrm>
          <a:off x="1913" y="2282486"/>
          <a:ext cx="2049958" cy="1229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/>
            <a:t>Depinde de noi toți s-o facem remarcabilă sau să rămână anonimă.</a:t>
          </a:r>
          <a:endParaRPr lang="en-US" sz="1700" kern="1200"/>
        </a:p>
      </dsp:txBody>
      <dsp:txXfrm>
        <a:off x="1913" y="2282486"/>
        <a:ext cx="2049958" cy="1229975"/>
      </dsp:txXfrm>
    </dsp:sp>
    <dsp:sp modelId="{AFF224C8-FB58-425F-B0F4-70A62EAEE65F}">
      <dsp:nvSpPr>
        <dsp:cNvPr id="0" name=""/>
        <dsp:cNvSpPr/>
      </dsp:nvSpPr>
      <dsp:spPr>
        <a:xfrm>
          <a:off x="4571521" y="2851753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0179" y="2895116"/>
        <a:ext cx="23574" cy="4714"/>
      </dsp:txXfrm>
    </dsp:sp>
    <dsp:sp modelId="{03F019E2-408A-42B5-BF24-DCE567FDBA56}">
      <dsp:nvSpPr>
        <dsp:cNvPr id="0" name=""/>
        <dsp:cNvSpPr/>
      </dsp:nvSpPr>
      <dsp:spPr>
        <a:xfrm>
          <a:off x="2523362" y="2282486"/>
          <a:ext cx="2049958" cy="1229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/>
            <a:t>Ieșiți din zona de confort!</a:t>
          </a:r>
          <a:endParaRPr lang="en-US" sz="1700" kern="1200"/>
        </a:p>
      </dsp:txBody>
      <dsp:txXfrm>
        <a:off x="2523362" y="2282486"/>
        <a:ext cx="2049958" cy="1229975"/>
      </dsp:txXfrm>
    </dsp:sp>
    <dsp:sp modelId="{995DF616-AFBE-4DF5-A74D-A31A840E9523}">
      <dsp:nvSpPr>
        <dsp:cNvPr id="0" name=""/>
        <dsp:cNvSpPr/>
      </dsp:nvSpPr>
      <dsp:spPr>
        <a:xfrm>
          <a:off x="5044811" y="2282486"/>
          <a:ext cx="2049958" cy="1229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/>
            <a:t>hai s-o facem remarcabilă!</a:t>
          </a:r>
          <a:endParaRPr lang="en-US" sz="1700" kern="1200"/>
        </a:p>
      </dsp:txBody>
      <dsp:txXfrm>
        <a:off x="5044811" y="2282486"/>
        <a:ext cx="2049958" cy="1229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A2592-FDC7-4626-B475-CB6182488A59}" type="datetime1">
              <a:rPr lang="en-US" smtClean="0"/>
              <a:t>20/07/2021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- InfoAcademy - 2017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6537-7690-45FA-B00E-212E781DA337}" type="datetime1">
              <a:rPr lang="en-US" smtClean="0"/>
              <a:t>20/07/2021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- InfoAcademy - 2017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2F2AA-2131-4133-B948-359AAFD9DE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5CF66AC-3CD6-42CB-BB72-02590DC03218}" type="datetime1">
              <a:rPr lang="en-US" smtClean="0"/>
              <a:t>20/07/2021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926F-1D40-4F80-919B-7F8D594C5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- InfoAcademy - 2017</a:t>
            </a:r>
          </a:p>
        </p:txBody>
      </p:sp>
    </p:spTree>
    <p:extLst>
      <p:ext uri="{BB962C8B-B14F-4D97-AF65-F5344CB8AC3E}">
        <p14:creationId xmlns:p14="http://schemas.microsoft.com/office/powerpoint/2010/main" val="72179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2F2AA-2131-4133-B948-359AAFD9DE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5CF66AC-3CD6-42CB-BB72-02590DC03218}" type="datetime1">
              <a:rPr lang="en-US" smtClean="0"/>
              <a:t>20/07/2021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926F-1D40-4F80-919B-7F8D594C5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- InfoAcademy - 2017</a:t>
            </a:r>
          </a:p>
        </p:txBody>
      </p:sp>
    </p:spTree>
    <p:extLst>
      <p:ext uri="{BB962C8B-B14F-4D97-AF65-F5344CB8AC3E}">
        <p14:creationId xmlns:p14="http://schemas.microsoft.com/office/powerpoint/2010/main" val="341492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2F2AA-2131-4133-B948-359AAFD9DE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5CF66AC-3CD6-42CB-BB72-02590DC03218}" type="datetime1">
              <a:rPr lang="en-US" smtClean="0"/>
              <a:t>20/07/2021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926F-1D40-4F80-919B-7F8D594C5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- InfoAcademy - 2017</a:t>
            </a:r>
          </a:p>
        </p:txBody>
      </p:sp>
    </p:spTree>
    <p:extLst>
      <p:ext uri="{BB962C8B-B14F-4D97-AF65-F5344CB8AC3E}">
        <p14:creationId xmlns:p14="http://schemas.microsoft.com/office/powerpoint/2010/main" val="366469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1B5B-99AE-47CA-87A3-4EF42C17FC3F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511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82931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305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7319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801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503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060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C4B-1C54-456D-A74F-50B6F6AD3C66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9C7-6F66-4B06-B0D1-6C0CF74A976D}" type="datetime1">
              <a:rPr lang="en-US" smtClean="0"/>
              <a:t>20/07/2021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061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01BF-F3C0-43AF-8352-99CEB9E67FA9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267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368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FD71-08D8-47FF-9C11-3C6E653F5188}" type="datetime1">
              <a:rPr lang="en-US" smtClean="0"/>
              <a:t>20/07/2021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9C5-E11A-4FFA-9253-C93BF1C6C2B4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51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C2E9-1D9D-4357-ACDC-614B0D9F71EB}" type="datetime1">
              <a:rPr lang="en-US" smtClean="0"/>
              <a:t>20/07/2021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725D-E4A1-47A2-9C6B-FAF33ED7E28B}" type="datetime1">
              <a:rPr lang="en-US" smtClean="0"/>
              <a:t>20/07/2021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4182" y="2392218"/>
            <a:ext cx="5541818" cy="2110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2" algn="ctr"/>
            <a:r>
              <a: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Manipularea </a:t>
            </a:r>
            <a:r>
              <a:rPr kumimoji="0" lang="ro-RO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ș</a:t>
            </a:r>
            <a:r>
              <a: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irurilor </a:t>
            </a:r>
          </a:p>
          <a:p>
            <a:pPr lvl="2" algn="ctr"/>
            <a:r>
              <a: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 caractere.</a:t>
            </a:r>
            <a:br>
              <a: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Bucle </a:t>
            </a:r>
            <a:r>
              <a:rPr kumimoji="0" lang="ro-RO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ș</a:t>
            </a:r>
            <a:r>
              <a: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 operatori decizionali</a:t>
            </a:r>
            <a:endParaRPr lang="en-US" sz="3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8173-FA18-4864-BF86-A063AC5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InfoAcademy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9852D-B9F1-420D-96D0-D787C145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6659FCB-48C2-4698-BE3E-DE3099F17171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86F97-3626-48DF-96E1-7B9790EE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0557E-599C-4B2A-938A-ACCE564E1E4C}"/>
              </a:ext>
            </a:extLst>
          </p:cNvPr>
          <p:cNvSpPr/>
          <p:nvPr/>
        </p:nvSpPr>
        <p:spPr>
          <a:xfrm>
            <a:off x="6401353" y="2826327"/>
            <a:ext cx="3091797" cy="120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2"/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Cap. </a:t>
            </a:r>
            <a:r>
              <a:rPr kumimoji="0" lang="ro-RO" sz="3600" b="0" i="0" u="none" strike="noStrike" kern="1200" cap="none" spc="0" normalizeH="0" baseline="0" noProof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73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Alte metode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2" y="1690255"/>
            <a:ext cx="8434188" cy="4027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sir.split(subsir);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sir.join();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sir.strip(); 		sir.lstrip();		 sir.rstrip();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sir.ljust(); 		sir.rjust();		 sir.center();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sir.replace(subsir_vechi, subsir_nou);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sir.find(subsir[, poz_start, poz_sfarsit]); </a:t>
            </a:r>
            <a:endParaRPr lang="ro-RO" sz="24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 b="1">
                <a:solidFill>
                  <a:srgbClr val="CC00CC"/>
                </a:solidFill>
              </a:rPr>
              <a:t>count()</a:t>
            </a:r>
            <a:r>
              <a:rPr lang="en-US" sz="2400" b="1">
                <a:solidFill>
                  <a:srgbClr val="CC00CC"/>
                </a:solidFill>
              </a:rPr>
              <a:t>		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15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format - metacaractere     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2" y="1380067"/>
            <a:ext cx="10409765" cy="4661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s</a:t>
            </a:r>
            <a:r>
              <a:rPr lang="en-US" sz="2400"/>
              <a:t>	- pentru string. String este formatul default </a:t>
            </a:r>
            <a:r>
              <a:rPr lang="ro-RO" sz="2400"/>
              <a:t>ș</a:t>
            </a:r>
            <a:r>
              <a:rPr lang="en-US" sz="2400"/>
              <a:t>i poate s</a:t>
            </a:r>
            <a:r>
              <a:rPr lang="ro-RO" sz="2400"/>
              <a:t>ă</a:t>
            </a:r>
            <a:r>
              <a:rPr lang="en-US" sz="2400"/>
              <a:t> lipseasc</a:t>
            </a:r>
            <a:r>
              <a:rPr lang="ro-RO" sz="2400"/>
              <a:t>ă</a:t>
            </a:r>
            <a:r>
              <a:rPr lang="en-US" sz="2400"/>
              <a:t>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b</a:t>
            </a:r>
            <a:r>
              <a:rPr lang="en-US" sz="2400"/>
              <a:t>	- pentru binary, numere </a:t>
            </a:r>
            <a:r>
              <a:rPr lang="ro-RO" sz="2400"/>
              <a:t>î</a:t>
            </a:r>
            <a:r>
              <a:rPr lang="en-US" sz="2400"/>
              <a:t>n baza 2;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o</a:t>
            </a:r>
            <a:r>
              <a:rPr lang="en-US" sz="2400"/>
              <a:t>	- pentru octal, numere </a:t>
            </a:r>
            <a:r>
              <a:rPr lang="ro-RO" sz="2400"/>
              <a:t>î</a:t>
            </a:r>
            <a:r>
              <a:rPr lang="en-US" sz="2400"/>
              <a:t>n baza 8;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x</a:t>
            </a:r>
            <a:r>
              <a:rPr lang="en-US" sz="2400"/>
              <a:t>	- pentru hexazecimal, numere </a:t>
            </a:r>
            <a:r>
              <a:rPr lang="ro-RO" sz="2400"/>
              <a:t>î</a:t>
            </a:r>
            <a:r>
              <a:rPr lang="en-US" sz="2400"/>
              <a:t>n baza 16, litere mici;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X</a:t>
            </a:r>
            <a:r>
              <a:rPr lang="en-US" sz="2400"/>
              <a:t>	- pentru hexazecimal, numere </a:t>
            </a:r>
            <a:r>
              <a:rPr lang="ro-RO" sz="2400"/>
              <a:t>î</a:t>
            </a:r>
            <a:r>
              <a:rPr lang="en-US" sz="2400"/>
              <a:t>n baza 16, litere mari;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d</a:t>
            </a:r>
            <a:r>
              <a:rPr lang="en-US" sz="2400"/>
              <a:t>	- pentru decimal, numere in baza 10;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n</a:t>
            </a:r>
            <a:r>
              <a:rPr lang="en-US" sz="2400"/>
              <a:t>	- similar cu decimal cu separatoare grupe de cifre;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e</a:t>
            </a:r>
            <a:r>
              <a:rPr lang="en-US" sz="2400"/>
              <a:t>	- pentru numere </a:t>
            </a:r>
            <a:r>
              <a:rPr lang="ro-RO" sz="2400"/>
              <a:t>î</a:t>
            </a:r>
            <a:r>
              <a:rPr lang="en-US" sz="2400"/>
              <a:t>n notatie stiintifica</a:t>
            </a:r>
            <a:r>
              <a:rPr lang="ro-RO" sz="2400"/>
              <a:t> cu</a:t>
            </a:r>
            <a:r>
              <a:rPr lang="en-US" sz="2400"/>
              <a:t> precizie de 6 caractere;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f</a:t>
            </a:r>
            <a:r>
              <a:rPr lang="en-US" sz="2400"/>
              <a:t>	- pentru numere ra</a:t>
            </a:r>
            <a:r>
              <a:rPr lang="ro-RO" sz="2400"/>
              <a:t>ț</a:t>
            </a:r>
            <a:r>
              <a:rPr lang="en-US" sz="2400"/>
              <a:t>ionale</a:t>
            </a:r>
            <a:r>
              <a:rPr lang="ro-RO" sz="2400"/>
              <a:t> cu</a:t>
            </a:r>
            <a:r>
              <a:rPr lang="en-US" sz="2400"/>
              <a:t> precizie de 6 caractere;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/>
              <a:t>%</a:t>
            </a:r>
            <a:r>
              <a:rPr lang="en-US" sz="2400"/>
              <a:t>	- multiplica numarul cu 100 </a:t>
            </a:r>
            <a:r>
              <a:rPr lang="ro-RO" sz="2400"/>
              <a:t>ș</a:t>
            </a:r>
            <a:r>
              <a:rPr lang="en-US" sz="2400"/>
              <a:t>i-l returneaz</a:t>
            </a:r>
            <a:r>
              <a:rPr lang="ro-RO" sz="2400"/>
              <a:t>ă</a:t>
            </a:r>
            <a:r>
              <a:rPr lang="en-US" sz="2400"/>
              <a:t> ca numar ra</a:t>
            </a:r>
            <a:r>
              <a:rPr lang="ro-RO" sz="2400"/>
              <a:t>ț</a:t>
            </a:r>
            <a:r>
              <a:rPr lang="en-US" sz="2400"/>
              <a:t>ional.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26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format - placeholdere     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2" y="1380067"/>
            <a:ext cx="10567553" cy="4661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200"/>
              <a:t>într-un string plasăm unul sau mai multe placeholdere delimitate prin {  } și care cuprind un index numeric începând cu 0</a:t>
            </a:r>
            <a:r>
              <a:rPr lang="en-US" sz="2200"/>
              <a:t>. Ex {0}</a:t>
            </a:r>
            <a:r>
              <a:rPr lang="ro-RO" sz="2200"/>
              <a:t>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1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200"/>
              <a:t>în placeholdere putem avea constante, variabile sau expresii;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200"/>
              <a:t>în locul indecșilor putem avea identificatori</a:t>
            </a:r>
            <a:r>
              <a:rPr lang="en-US" sz="2200"/>
              <a:t>. Ex {ziua};</a:t>
            </a:r>
            <a:endParaRPr lang="ro-RO" sz="2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200"/>
              <a:t>putem utiliza metoda format inclusiv pentru aliniere (</a:t>
            </a:r>
            <a:r>
              <a:rPr lang="en-US" sz="2200"/>
              <a:t>&gt;, &lt;, ^). Sintaxa este {[index]:[caracter_completare] semn_aliniere num</a:t>
            </a:r>
            <a:r>
              <a:rPr lang="ro-RO" sz="2200"/>
              <a:t>ă</a:t>
            </a:r>
            <a:r>
              <a:rPr lang="en-US" sz="2200"/>
              <a:t>r_caractere};</a:t>
            </a:r>
            <a:endParaRPr lang="ro-RO" sz="2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/>
              <a:t>pentru numere float</a:t>
            </a:r>
            <a:r>
              <a:rPr lang="ro-RO" sz="2200"/>
              <a:t> sau sub formă procentuală</a:t>
            </a:r>
            <a:r>
              <a:rPr lang="en-US" sz="2200"/>
              <a:t> putem seta num</a:t>
            </a:r>
            <a:r>
              <a:rPr lang="ro-RO" sz="2200"/>
              <a:t>ă</a:t>
            </a:r>
            <a:r>
              <a:rPr lang="en-US" sz="2200"/>
              <a:t>rul de zecimale d</a:t>
            </a:r>
            <a:r>
              <a:rPr lang="ro-RO" sz="2200"/>
              <a:t>or</a:t>
            </a:r>
            <a:r>
              <a:rPr lang="en-US" sz="2200"/>
              <a:t>it {:.2f}</a:t>
            </a:r>
            <a:r>
              <a:rPr lang="ro-RO" sz="2200"/>
              <a:t>, respectiv </a:t>
            </a:r>
            <a:r>
              <a:rPr lang="en-US" sz="2200"/>
              <a:t>{:.2</a:t>
            </a:r>
            <a:r>
              <a:rPr lang="ro-RO" sz="2200"/>
              <a:t>%</a:t>
            </a:r>
            <a:r>
              <a:rPr lang="en-US" sz="2200"/>
              <a:t>};</a:t>
            </a:r>
            <a:endParaRPr lang="ro-RO" sz="2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/>
              <a:t>pentru numele </a:t>
            </a:r>
            <a:r>
              <a:rPr lang="ro-RO" sz="2200"/>
              <a:t>î</a:t>
            </a:r>
            <a:r>
              <a:rPr lang="en-US" sz="2200"/>
              <a:t>n alte baze de numera</a:t>
            </a:r>
            <a:r>
              <a:rPr lang="ro-RO" sz="2200"/>
              <a:t>ț</a:t>
            </a:r>
            <a:r>
              <a:rPr lang="en-US" sz="2200"/>
              <a:t>ie</a:t>
            </a:r>
            <a:r>
              <a:rPr lang="ro-RO" sz="2200"/>
              <a:t> </a:t>
            </a:r>
            <a:r>
              <a:rPr lang="en-US" sz="2200"/>
              <a:t>{:</a:t>
            </a:r>
            <a:r>
              <a:rPr lang="ro-RO" sz="2200"/>
              <a:t>x</a:t>
            </a:r>
            <a:r>
              <a:rPr lang="en-US" sz="2200"/>
              <a:t>}</a:t>
            </a:r>
            <a:r>
              <a:rPr lang="ro-RO" sz="2200"/>
              <a:t> sau </a:t>
            </a:r>
            <a:r>
              <a:rPr lang="en-US" sz="2200"/>
              <a:t>{:</a:t>
            </a:r>
            <a:r>
              <a:rPr lang="ro-RO" sz="2200"/>
              <a:t>#x</a:t>
            </a:r>
            <a:r>
              <a:rPr lang="en-US" sz="2200"/>
              <a:t>}</a:t>
            </a:r>
            <a:r>
              <a:rPr lang="ro-RO" sz="2200"/>
              <a:t>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1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200"/>
              <a:t>Putem completa un șir care conține cifre cu spații sau zerouri </a:t>
            </a:r>
            <a:r>
              <a:rPr lang="en-US" sz="2200"/>
              <a:t>{:</a:t>
            </a:r>
            <a:r>
              <a:rPr lang="ro-RO" sz="2200"/>
              <a:t>5d</a:t>
            </a:r>
            <a:r>
              <a:rPr lang="en-US" sz="2200"/>
              <a:t>}</a:t>
            </a:r>
            <a:r>
              <a:rPr lang="ro-RO" sz="2200"/>
              <a:t> sau </a:t>
            </a:r>
            <a:r>
              <a:rPr lang="en-US" sz="2200"/>
              <a:t>{:</a:t>
            </a:r>
            <a:r>
              <a:rPr lang="ro-RO" sz="2200"/>
              <a:t>05d</a:t>
            </a:r>
            <a:r>
              <a:rPr lang="en-US" sz="2200"/>
              <a:t>}</a:t>
            </a:r>
            <a:r>
              <a:rPr lang="ro-RO" sz="2200"/>
              <a:t>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4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Formatare alternativa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2" y="1380067"/>
            <a:ext cx="10567553" cy="4661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Putem utiliza o formatare alternativă utilizând aceleași metacaractere discutate anterior, cu excepția caracterului "%" care are un rol special;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Sintaxa este următoarea: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/>
              <a:t>	</a:t>
            </a:r>
            <a:r>
              <a:rPr lang="ro-RO" sz="2400" b="1"/>
              <a:t>"...%caracter..." % valoare specifică tipului de date al caracterului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Dacă sunt mai mult de două placeholdere valorile vor fi puse între paranteze rotunde. Ordinea și tipul de date vor fi respectate;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O a treia formă de formatare (3.7+) utilizează următoarea sintaxă: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/>
              <a:t>	</a:t>
            </a:r>
            <a:r>
              <a:rPr lang="ro-RO" sz="2400" b="1"/>
              <a:t>f"... {expresie} ..."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59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983326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Functii aplicabile sirurilor de caractere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60249" y="2322177"/>
            <a:ext cx="10567553" cy="248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Functia </a:t>
            </a:r>
            <a:r>
              <a:rPr lang="ro-RO" sz="2400" b="1">
                <a:solidFill>
                  <a:srgbClr val="CC00CC"/>
                </a:solidFill>
              </a:rPr>
              <a:t>ord</a:t>
            </a:r>
            <a:r>
              <a:rPr lang="ro-RO" sz="2400"/>
              <a:t>(x)	# returnează codul asociat unui caracter utf8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Functia </a:t>
            </a:r>
            <a:r>
              <a:rPr lang="ro-RO" sz="2400" b="1">
                <a:solidFill>
                  <a:srgbClr val="CC00CC"/>
                </a:solidFill>
              </a:rPr>
              <a:t>chr</a:t>
            </a:r>
            <a:r>
              <a:rPr lang="ro-RO" sz="2400"/>
              <a:t>(99)	# returnează caracterul utf8 corespunzator codului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Functia </a:t>
            </a:r>
            <a:r>
              <a:rPr lang="ro-RO" sz="2400" b="1">
                <a:solidFill>
                  <a:srgbClr val="CC00CC"/>
                </a:solidFill>
              </a:rPr>
              <a:t>len</a:t>
            </a:r>
            <a:r>
              <a:rPr lang="ro-RO" sz="2400"/>
              <a:t>(sir)	# returnează numărul de caractere al șirului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04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InfoAcademy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2" y="960120"/>
            <a:ext cx="8470898" cy="4629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457200">
              <a:buAutoNum type="arabicPeriod"/>
            </a:pPr>
            <a:r>
              <a:rPr lang="en-US" sz="2400" b="1">
                <a:solidFill>
                  <a:srgbClr val="00B050"/>
                </a:solidFill>
              </a:rPr>
              <a:t>Manipularea sirurilor de caractere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00B050"/>
                </a:solidFill>
              </a:rPr>
              <a:t>Introducere</a:t>
            </a:r>
            <a:r>
              <a:rPr lang="ro-RO" sz="2400" b="1">
                <a:solidFill>
                  <a:srgbClr val="00B050"/>
                </a:solidFill>
              </a:rPr>
              <a:t>, indexare, boolean</a:t>
            </a:r>
            <a:r>
              <a:rPr lang="en-US" sz="2400" b="1">
                <a:solidFill>
                  <a:srgbClr val="00B05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00B050"/>
                </a:solidFill>
              </a:rPr>
              <a:t>Manipularea sirurilor de caractere</a:t>
            </a:r>
          </a:p>
          <a:p>
            <a:pPr marL="914400" lvl="1" indent="-457200">
              <a:buAutoNum type="arabicPeriod"/>
            </a:pPr>
            <a:endParaRPr lang="en-US" sz="2400" b="1"/>
          </a:p>
          <a:p>
            <a:pPr marL="914400" lvl="1" indent="-457200">
              <a:buAutoNum type="arabicPeriod"/>
            </a:pPr>
            <a:r>
              <a:rPr lang="en-US" sz="2400" b="1">
                <a:solidFill>
                  <a:srgbClr val="FF0000"/>
                </a:solidFill>
              </a:rPr>
              <a:t>Lucrul cu operatori decizionali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FF0000"/>
                </a:solidFill>
              </a:rPr>
              <a:t>if;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FF0000"/>
                </a:solidFill>
              </a:rPr>
              <a:t>Operatori numerici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FF0000"/>
                </a:solidFill>
              </a:rPr>
              <a:t>Operatori de comparare</a:t>
            </a:r>
          </a:p>
          <a:p>
            <a:pPr lvl="1"/>
            <a:endParaRPr lang="en-US" sz="2400" b="1"/>
          </a:p>
          <a:p>
            <a:pPr lvl="1"/>
            <a:r>
              <a:rPr lang="en-US" sz="2400" b="1"/>
              <a:t>3.  Lucrul cu bucle</a:t>
            </a:r>
          </a:p>
          <a:p>
            <a:pPr marL="1371600" lvl="2" indent="-457200">
              <a:buFontTx/>
              <a:buChar char="-"/>
            </a:pPr>
            <a:r>
              <a:rPr lang="en-US" sz="2400" b="1"/>
              <a:t>for;</a:t>
            </a:r>
          </a:p>
          <a:p>
            <a:pPr marL="1371600" lvl="2" indent="-457200">
              <a:buFontTx/>
              <a:buChar char="-"/>
            </a:pPr>
            <a:r>
              <a:rPr lang="en-US" sz="2400" b="1"/>
              <a:t>while.</a:t>
            </a:r>
            <a:endParaRPr lang="en-US" sz="24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FC4EB-3833-4A03-A6F0-C42242FC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8231" y="6041362"/>
            <a:ext cx="15505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255572-9F58-4E0C-90BC-D1B7983C8EE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20/07/2021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56530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36273" y="1251901"/>
            <a:ext cx="6341016" cy="4337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condi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ț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iile sunt evaluate Boolean</a:t>
            </a: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similare boolean (valorile "zero")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indentarea face parte din sintaxă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putem avea mai multe condi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ț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ii if in if</a:t>
            </a: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atenție la logica ordinii condițiilor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20ED1B9-CB92-4320-9B98-8FBD73ECFEA6}"/>
              </a:ext>
            </a:extLst>
          </p:cNvPr>
          <p:cNvSpPr txBox="1">
            <a:spLocks/>
          </p:cNvSpPr>
          <p:nvPr/>
        </p:nvSpPr>
        <p:spPr>
          <a:xfrm>
            <a:off x="851888" y="481434"/>
            <a:ext cx="983326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if - sintaxa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C73EA-FB9A-46BC-BD8A-87739BCF331F}"/>
              </a:ext>
            </a:extLst>
          </p:cNvPr>
          <p:cNvSpPr txBox="1"/>
          <p:nvPr/>
        </p:nvSpPr>
        <p:spPr>
          <a:xfrm>
            <a:off x="914711" y="1842778"/>
            <a:ext cx="364702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condiție1 :		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	expresie1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[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conditie2: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	expresie2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...]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[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	expresie_n]		</a:t>
            </a:r>
          </a:p>
        </p:txBody>
      </p:sp>
    </p:spTree>
    <p:extLst>
      <p:ext uri="{BB962C8B-B14F-4D97-AF65-F5344CB8AC3E}">
        <p14:creationId xmlns:p14="http://schemas.microsoft.com/office/powerpoint/2010/main" val="34253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949253" y="644076"/>
            <a:ext cx="983326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Operatori de comparare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277E169-337E-4F87-A24A-3BB5BFD24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66167"/>
              </p:ext>
            </p:extLst>
          </p:nvPr>
        </p:nvGraphicFramePr>
        <p:xfrm>
          <a:off x="1007164" y="1722782"/>
          <a:ext cx="10736103" cy="3670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4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Operator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Semnificatia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Exemplu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 Rezultat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==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Egal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7 == 7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True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!=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Diferit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!=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 mare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&gt;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 mare</a:t>
                      </a:r>
                      <a:r>
                        <a:rPr lang="en-US" sz="2800" b="1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sau egal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&gt;=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&lt;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 mic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&lt; 7</a:t>
                      </a:r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 False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&lt;=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 mic</a:t>
                      </a:r>
                      <a:r>
                        <a:rPr lang="en-US" sz="2800" b="1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sau egal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&lt;=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7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983326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if - condiții multiple separate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60249" y="2322177"/>
            <a:ext cx="10567553" cy="244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/>
              <a:t>if conditie1 :			</a:t>
            </a:r>
          </a:p>
          <a:p>
            <a:r>
              <a:rPr lang="en-US" sz="2800"/>
              <a:t>	expresie1</a:t>
            </a:r>
          </a:p>
          <a:p>
            <a:endParaRPr lang="ro-RO" sz="2800"/>
          </a:p>
          <a:p>
            <a:r>
              <a:rPr lang="en-US" sz="2800"/>
              <a:t>if conditie2 :			</a:t>
            </a:r>
          </a:p>
          <a:p>
            <a:r>
              <a:rPr lang="en-US" sz="2800"/>
              <a:t>	expresie2</a:t>
            </a:r>
            <a:endParaRPr lang="en-US" sz="2800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440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983326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if - condiții multiple nested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60249" y="2322177"/>
            <a:ext cx="7665733" cy="244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/>
              <a:t>if conditie1 :			</a:t>
            </a:r>
          </a:p>
          <a:p>
            <a:r>
              <a:rPr lang="en-US" sz="2800"/>
              <a:t>	if conditie2 :	</a:t>
            </a:r>
          </a:p>
          <a:p>
            <a:r>
              <a:rPr lang="en-US" sz="2800"/>
              <a:t>		expresie1			</a:t>
            </a:r>
          </a:p>
          <a:p>
            <a:r>
              <a:rPr lang="en-US" sz="2800"/>
              <a:t>		expresie2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9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94AE0-3975-4069-9157-49168B34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1"/>
            <a:ext cx="10197494" cy="720436"/>
          </a:xfrm>
        </p:spPr>
        <p:txBody>
          <a:bodyPr>
            <a:normAutofit/>
          </a:bodyPr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Astăzi este o zi minunată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92DDB-D29D-4D90-93EF-E92FC58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Copyright - InfoAcademy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314E6-DA22-4F36-9FEB-F7EB97F2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2" y="6182876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01DC81-CF78-4033-9CC8-62B558AD234E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87AD2-7E21-48B8-B36B-E866D815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951C30-5502-4AA9-8375-C78E12549B7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1911140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1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983326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if - condiții multiple simultane (and, or)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44908" y="1806841"/>
            <a:ext cx="7665733" cy="36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/>
              <a:t>if conditie1 and conditie2:			</a:t>
            </a:r>
          </a:p>
          <a:p>
            <a:r>
              <a:rPr lang="en-US" sz="2800"/>
              <a:t>	expresie1			</a:t>
            </a:r>
          </a:p>
          <a:p>
            <a:r>
              <a:rPr lang="en-US" sz="2800"/>
              <a:t>	</a:t>
            </a:r>
            <a:r>
              <a:rPr lang="ro-RO" sz="2800"/>
              <a:t> </a:t>
            </a:r>
            <a:endParaRPr lang="en-US" sz="2800"/>
          </a:p>
          <a:p>
            <a:endParaRPr lang="ro-RO" sz="2800"/>
          </a:p>
          <a:p>
            <a:endParaRPr lang="en-US" sz="2800"/>
          </a:p>
          <a:p>
            <a:r>
              <a:rPr lang="en-US" sz="2800"/>
              <a:t>if conditie1 or conditie2:			</a:t>
            </a:r>
          </a:p>
          <a:p>
            <a:r>
              <a:rPr lang="en-US" sz="2800"/>
              <a:t>	expresie1			</a:t>
            </a:r>
          </a:p>
          <a:p>
            <a:r>
              <a:rPr lang="en-US" sz="2800"/>
              <a:t>	</a:t>
            </a:r>
            <a:r>
              <a:rPr lang="ro-RO" sz="2800"/>
              <a:t> </a:t>
            </a:r>
            <a:endParaRPr lang="en-US" sz="280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27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983326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if - alți operatori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60249" y="1463147"/>
            <a:ext cx="10567553" cy="4578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Operatorul (</a:t>
            </a:r>
            <a:r>
              <a:rPr lang="ro-RO" sz="2400" b="1"/>
              <a:t>not</a:t>
            </a:r>
            <a:r>
              <a:rPr lang="ro-RO" sz="2400"/>
              <a:t>) negarea conditiei (inversarea valorii de adevar):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/>
              <a:t>		if not conditie:			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/>
              <a:t>			expresie		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100"/>
              <a:t>	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Operatorul (</a:t>
            </a:r>
            <a:r>
              <a:rPr lang="ro-RO" sz="2400" b="1"/>
              <a:t>is</a:t>
            </a:r>
            <a:r>
              <a:rPr lang="ro-RO" sz="2400"/>
              <a:t>) compara doua stringuri (egalitate+):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/>
              <a:t>		if sir1 is sir2 :		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1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 b="1"/>
              <a:t>id</a:t>
            </a:r>
            <a:r>
              <a:rPr lang="ro-RO" sz="2400"/>
              <a:t>(sir1) returneaza portiunea(pozitia) de memorie ocupata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1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/>
              <a:t> </a:t>
            </a:r>
            <a:r>
              <a:rPr lang="en-US" sz="2400"/>
              <a:t>Operatorul (</a:t>
            </a:r>
            <a:r>
              <a:rPr lang="en-US" sz="2400" b="1"/>
              <a:t>in</a:t>
            </a:r>
            <a:r>
              <a:rPr lang="en-US" sz="2400"/>
              <a:t>) testeaza existenta, incluziunea: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/>
              <a:t>		</a:t>
            </a:r>
            <a:r>
              <a:rPr lang="en-US" sz="2400"/>
              <a:t>if sir1 in sir2 : 			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/>
              <a:t>			</a:t>
            </a:r>
            <a:r>
              <a:rPr lang="en-US" sz="2400"/>
              <a:t>expresie			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502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9600" y="317500"/>
            <a:ext cx="1031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		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1CCF-121A-4E15-8AC9-442BC935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56-E7AF-407C-9CAC-1E7A5EB73319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22</a:t>
            </a:fld>
            <a:endParaRPr lang="en-US" sz="1600"/>
          </a:p>
        </p:txBody>
      </p:sp>
      <p:sp>
        <p:nvSpPr>
          <p:cNvPr id="8" name="Shape 94"/>
          <p:cNvSpPr txBox="1"/>
          <p:nvPr/>
        </p:nvSpPr>
        <p:spPr>
          <a:xfrm>
            <a:off x="6704277" y="1175861"/>
            <a:ext cx="3001961" cy="45175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x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x &lt; 10: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    </a:t>
            </a:r>
            <a:r>
              <a:rPr lang="en-US" sz="2800" b="0" i="0" u="none" strike="noStrike" cap="none" baseline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b="0" i="0" u="none" strike="noStrike" cap="none" baseline="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Mic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b="0" i="0" u="none" strike="noStrike" cap="none" baseline="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x &gt;=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    </a:t>
            </a:r>
            <a:r>
              <a:rPr lang="en-US" sz="2800" b="0" i="0" u="none" strike="noStrike" cap="none" baseline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b="0" i="0" u="none" strike="noStrike" cap="none" baseline="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Mare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b="0" i="0" u="none" strike="noStrike" cap="none" baseline="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0" i="0" u="none" strike="noStrike" cap="none" baseline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b="0" i="0" u="none" strike="noStrike" cap="none" baseline="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b="0" i="0" u="none" strike="noStrike" cap="none" baseline="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576938" y="307747"/>
            <a:ext cx="1803400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x = 7</a:t>
            </a:r>
          </a:p>
        </p:txBody>
      </p:sp>
      <p:cxnSp>
        <p:nvCxnSpPr>
          <p:cNvPr id="10" name="Shape 96"/>
          <p:cNvCxnSpPr>
            <a:endCxn id="9" idx="2"/>
          </p:cNvCxnSpPr>
          <p:nvPr/>
        </p:nvCxnSpPr>
        <p:spPr>
          <a:xfrm flipH="1" flipV="1">
            <a:off x="2478638" y="793871"/>
            <a:ext cx="17255" cy="56047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594191" y="1349393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b="1" i="0" u="none" strike="noStrike" cap="none" baseline="0"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13" name="Shape 99"/>
          <p:cNvCxnSpPr/>
          <p:nvPr/>
        </p:nvCxnSpPr>
        <p:spPr>
          <a:xfrm flipH="1" flipV="1">
            <a:off x="2520960" y="2279403"/>
            <a:ext cx="30958" cy="155016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259306" y="2360263"/>
            <a:ext cx="179931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print (</a:t>
            </a:r>
            <a:r>
              <a:rPr lang="en-US" sz="2000" b="1">
                <a:ea typeface="Cabin"/>
                <a:cs typeface="Cabin"/>
                <a:sym typeface="Cabin"/>
              </a:rPr>
              <a:t>Mic)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rot="10800000">
            <a:off x="3380338" y="180305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02"/>
          <p:cNvCxnSpPr/>
          <p:nvPr/>
        </p:nvCxnSpPr>
        <p:spPr>
          <a:xfrm flipV="1">
            <a:off x="4158213" y="1803058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" name="Shape 103"/>
          <p:cNvCxnSpPr/>
          <p:nvPr/>
        </p:nvCxnSpPr>
        <p:spPr>
          <a:xfrm>
            <a:off x="4197575" y="2911538"/>
            <a:ext cx="0" cy="34174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104"/>
          <p:cNvCxnSpPr/>
          <p:nvPr/>
        </p:nvCxnSpPr>
        <p:spPr>
          <a:xfrm>
            <a:off x="2551918" y="3253286"/>
            <a:ext cx="1645657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" name="Shape 106"/>
          <p:cNvCxnSpPr>
            <a:endCxn id="58" idx="2"/>
          </p:cNvCxnSpPr>
          <p:nvPr/>
        </p:nvCxnSpPr>
        <p:spPr>
          <a:xfrm flipH="1" flipV="1">
            <a:off x="2536439" y="4707527"/>
            <a:ext cx="7164" cy="132884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259306" y="4875205"/>
            <a:ext cx="1799314" cy="575271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print (</a:t>
            </a:r>
            <a:r>
              <a:rPr lang="en-US" sz="2000" b="1">
                <a:ea typeface="Cabin"/>
                <a:cs typeface="Cabin"/>
                <a:sym typeface="Cabin"/>
              </a:rPr>
              <a:t>Mare)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22" name="Shape 108"/>
          <p:cNvCxnSpPr/>
          <p:nvPr/>
        </p:nvCxnSpPr>
        <p:spPr>
          <a:xfrm flipH="1">
            <a:off x="3507588" y="4262930"/>
            <a:ext cx="832252" cy="1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V="1">
            <a:off x="4339840" y="4294909"/>
            <a:ext cx="10487" cy="580297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" name="Shape 110"/>
          <p:cNvCxnSpPr/>
          <p:nvPr/>
        </p:nvCxnSpPr>
        <p:spPr>
          <a:xfrm flipH="1">
            <a:off x="4371333" y="5527768"/>
            <a:ext cx="8316" cy="8224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Shape 111"/>
          <p:cNvCxnSpPr/>
          <p:nvPr/>
        </p:nvCxnSpPr>
        <p:spPr>
          <a:xfrm>
            <a:off x="2572925" y="5610011"/>
            <a:ext cx="1777402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" name="Shape 113"/>
          <p:cNvSpPr txBox="1"/>
          <p:nvPr/>
        </p:nvSpPr>
        <p:spPr>
          <a:xfrm>
            <a:off x="1576939" y="6061181"/>
            <a:ext cx="1803400" cy="468907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Gata)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" name="Shape 114"/>
          <p:cNvSpPr txBox="1"/>
          <p:nvPr/>
        </p:nvSpPr>
        <p:spPr>
          <a:xfrm>
            <a:off x="3482054" y="1261726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9" name="Shape 115"/>
          <p:cNvSpPr txBox="1"/>
          <p:nvPr/>
        </p:nvSpPr>
        <p:spPr>
          <a:xfrm>
            <a:off x="3626655" y="3704686"/>
            <a:ext cx="725486" cy="420185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1647685" y="2280489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" name="Shape 117"/>
          <p:cNvSpPr txBox="1"/>
          <p:nvPr/>
        </p:nvSpPr>
        <p:spPr>
          <a:xfrm>
            <a:off x="1644352" y="4875205"/>
            <a:ext cx="725399" cy="42800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58" name="Shape 98"/>
          <p:cNvSpPr/>
          <p:nvPr/>
        </p:nvSpPr>
        <p:spPr>
          <a:xfrm>
            <a:off x="1634738" y="3818333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X &gt;= 10 ?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D5D2C7E-B86B-43F7-B641-7551D4548F2A}"/>
              </a:ext>
            </a:extLst>
          </p:cNvPr>
          <p:cNvSpPr txBox="1">
            <a:spLocks/>
          </p:cNvSpPr>
          <p:nvPr/>
        </p:nvSpPr>
        <p:spPr>
          <a:xfrm>
            <a:off x="5337399" y="609600"/>
            <a:ext cx="383091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Condiționare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0" y="317500"/>
            <a:ext cx="107872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/>
              <a:t>	</a:t>
            </a:r>
            <a:r>
              <a:rPr lang="en-US" sz="2800" dirty="0"/>
              <a:t>		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101E-7387-4D5F-8CBB-4C28CA5E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B48-19F1-4850-893A-E4EA32D4E536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sp>
        <p:nvSpPr>
          <p:cNvPr id="6" name="Shape 98"/>
          <p:cNvSpPr/>
          <p:nvPr/>
        </p:nvSpPr>
        <p:spPr>
          <a:xfrm>
            <a:off x="1594191" y="1349393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X == 7 ?</a:t>
            </a:r>
          </a:p>
        </p:txBody>
      </p:sp>
      <p:cxnSp>
        <p:nvCxnSpPr>
          <p:cNvPr id="7" name="Shape 99"/>
          <p:cNvCxnSpPr/>
          <p:nvPr/>
        </p:nvCxnSpPr>
        <p:spPr>
          <a:xfrm flipH="1" flipV="1">
            <a:off x="2520960" y="2279404"/>
            <a:ext cx="30958" cy="156372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100"/>
          <p:cNvSpPr txBox="1"/>
          <p:nvPr/>
        </p:nvSpPr>
        <p:spPr>
          <a:xfrm>
            <a:off x="3111088" y="2360263"/>
            <a:ext cx="2110269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Egal cu 7)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" name="Shape 101"/>
          <p:cNvCxnSpPr/>
          <p:nvPr/>
        </p:nvCxnSpPr>
        <p:spPr>
          <a:xfrm rot="10800000">
            <a:off x="3380338" y="180305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102"/>
          <p:cNvCxnSpPr/>
          <p:nvPr/>
        </p:nvCxnSpPr>
        <p:spPr>
          <a:xfrm flipV="1">
            <a:off x="4158213" y="1803058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103"/>
          <p:cNvCxnSpPr/>
          <p:nvPr/>
        </p:nvCxnSpPr>
        <p:spPr>
          <a:xfrm>
            <a:off x="4184624" y="2887145"/>
            <a:ext cx="0" cy="34174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04"/>
          <p:cNvCxnSpPr/>
          <p:nvPr/>
        </p:nvCxnSpPr>
        <p:spPr>
          <a:xfrm>
            <a:off x="2551918" y="3253286"/>
            <a:ext cx="1606295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114"/>
          <p:cNvSpPr txBox="1"/>
          <p:nvPr/>
        </p:nvSpPr>
        <p:spPr>
          <a:xfrm>
            <a:off x="3454043" y="1261726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4" name="Shape 114"/>
          <p:cNvSpPr txBox="1"/>
          <p:nvPr/>
        </p:nvSpPr>
        <p:spPr>
          <a:xfrm>
            <a:off x="1604029" y="2335870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94"/>
          <p:cNvSpPr txBox="1"/>
          <p:nvPr/>
        </p:nvSpPr>
        <p:spPr>
          <a:xfrm>
            <a:off x="6157916" y="2985634"/>
            <a:ext cx="3245921" cy="286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dirty="0">
                <a:ea typeface="Cabin"/>
                <a:cs typeface="Cabin"/>
                <a:sym typeface="Cabin"/>
              </a:rPr>
              <a:t> x == 7: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     </a:t>
            </a:r>
            <a:r>
              <a:rPr lang="en-US" sz="28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 </a:t>
            </a:r>
            <a:r>
              <a:rPr lang="en-US" sz="2800">
                <a:ea typeface="Cabin"/>
                <a:cs typeface="Cabin"/>
                <a:sym typeface="Cabin"/>
              </a:rPr>
              <a:t>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Egal cu</a:t>
            </a:r>
            <a:r>
              <a:rPr lang="ro-RO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7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8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16" name="Shape 100"/>
          <p:cNvSpPr txBox="1"/>
          <p:nvPr/>
        </p:nvSpPr>
        <p:spPr>
          <a:xfrm>
            <a:off x="1404730" y="3891151"/>
            <a:ext cx="2186609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Gata)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EAD5D5-FB61-4730-B71B-45A88A6BBDD3}"/>
              </a:ext>
            </a:extLst>
          </p:cNvPr>
          <p:cNvSpPr txBox="1">
            <a:spLocks/>
          </p:cNvSpPr>
          <p:nvPr/>
        </p:nvSpPr>
        <p:spPr>
          <a:xfrm>
            <a:off x="5572927" y="499726"/>
            <a:ext cx="383091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O singură ramură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0" y="317500"/>
            <a:ext cx="107872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			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D50F-30D0-4260-AC29-9658F225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A1F6-37AB-4207-A14D-B378E80B38F4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sp>
        <p:nvSpPr>
          <p:cNvPr id="8" name="Shape 100"/>
          <p:cNvSpPr txBox="1"/>
          <p:nvPr/>
        </p:nvSpPr>
        <p:spPr>
          <a:xfrm>
            <a:off x="3034748" y="2372470"/>
            <a:ext cx="2305878" cy="51650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x = 7</a:t>
            </a:r>
          </a:p>
        </p:txBody>
      </p:sp>
      <p:cxnSp>
        <p:nvCxnSpPr>
          <p:cNvPr id="9" name="Shape 101"/>
          <p:cNvCxnSpPr/>
          <p:nvPr/>
        </p:nvCxnSpPr>
        <p:spPr>
          <a:xfrm rot="10800000">
            <a:off x="2476940" y="389859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102"/>
          <p:cNvCxnSpPr/>
          <p:nvPr/>
        </p:nvCxnSpPr>
        <p:spPr>
          <a:xfrm flipH="1" flipV="1">
            <a:off x="2473581" y="3918536"/>
            <a:ext cx="3358" cy="46670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103"/>
          <p:cNvCxnSpPr/>
          <p:nvPr/>
        </p:nvCxnSpPr>
        <p:spPr>
          <a:xfrm>
            <a:off x="5107400" y="3906535"/>
            <a:ext cx="772382" cy="1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04"/>
          <p:cNvCxnSpPr/>
          <p:nvPr/>
        </p:nvCxnSpPr>
        <p:spPr>
          <a:xfrm>
            <a:off x="4180914" y="5433146"/>
            <a:ext cx="1703296" cy="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114"/>
          <p:cNvSpPr txBox="1"/>
          <p:nvPr/>
        </p:nvSpPr>
        <p:spPr>
          <a:xfrm>
            <a:off x="5155321" y="3319589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5" name="Shape 94"/>
          <p:cNvSpPr txBox="1"/>
          <p:nvPr/>
        </p:nvSpPr>
        <p:spPr>
          <a:xfrm>
            <a:off x="7346175" y="2236311"/>
            <a:ext cx="4657433" cy="4205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400" dirty="0">
                <a:ea typeface="Cabin"/>
                <a:cs typeface="Cabin"/>
                <a:sym typeface="Cabin"/>
              </a:rPr>
              <a:t> x &lt; 10: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     </a:t>
            </a: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Mic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else:</a:t>
            </a:r>
            <a:endParaRPr lang="en-US" sz="2400" dirty="0"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</a:t>
            </a: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Mare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16" name="Shape 100"/>
          <p:cNvSpPr txBox="1"/>
          <p:nvPr/>
        </p:nvSpPr>
        <p:spPr>
          <a:xfrm>
            <a:off x="1656522" y="4385245"/>
            <a:ext cx="1622692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print (</a:t>
            </a:r>
            <a:r>
              <a:rPr lang="en-US" sz="2000" b="1">
                <a:ea typeface="Cabin"/>
                <a:cs typeface="Cabin"/>
                <a:sym typeface="Cabin"/>
              </a:rPr>
              <a:t>Mare)</a:t>
            </a:r>
            <a:endParaRPr lang="en-US" sz="20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sp>
        <p:nvSpPr>
          <p:cNvPr id="19" name="Shape 98"/>
          <p:cNvSpPr/>
          <p:nvPr/>
        </p:nvSpPr>
        <p:spPr>
          <a:xfrm>
            <a:off x="3279214" y="3461939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0" name="Shape 102"/>
          <p:cNvCxnSpPr/>
          <p:nvPr/>
        </p:nvCxnSpPr>
        <p:spPr>
          <a:xfrm flipV="1">
            <a:off x="4180914" y="2965410"/>
            <a:ext cx="0" cy="430508"/>
          </a:xfrm>
          <a:prstGeom prst="straightConnector1">
            <a:avLst/>
          </a:prstGeom>
          <a:noFill/>
          <a:ln w="76200" cap="rnd" cmpd="sng">
            <a:solidFill>
              <a:srgbClr val="C0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102"/>
          <p:cNvCxnSpPr/>
          <p:nvPr/>
        </p:nvCxnSpPr>
        <p:spPr>
          <a:xfrm flipH="1">
            <a:off x="2473581" y="5454916"/>
            <a:ext cx="1707333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00"/>
          <p:cNvSpPr txBox="1"/>
          <p:nvPr/>
        </p:nvSpPr>
        <p:spPr>
          <a:xfrm>
            <a:off x="5082615" y="4371584"/>
            <a:ext cx="1590272" cy="526882"/>
          </a:xfrm>
          <a:prstGeom prst="rect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print (</a:t>
            </a:r>
            <a:r>
              <a:rPr lang="en-US" sz="2000" b="1">
                <a:ea typeface="Cabin"/>
                <a:cs typeface="Cabin"/>
                <a:sym typeface="Cabin"/>
              </a:rPr>
              <a:t>Mic)</a:t>
            </a:r>
            <a:endParaRPr lang="en-US" sz="20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30" name="Shape 102"/>
          <p:cNvCxnSpPr/>
          <p:nvPr/>
        </p:nvCxnSpPr>
        <p:spPr>
          <a:xfrm flipV="1">
            <a:off x="5864871" y="4922104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" name="Shape 102"/>
          <p:cNvCxnSpPr>
            <a:stCxn id="28" idx="0"/>
          </p:cNvCxnSpPr>
          <p:nvPr/>
        </p:nvCxnSpPr>
        <p:spPr>
          <a:xfrm flipH="1" flipV="1">
            <a:off x="5877289" y="3930174"/>
            <a:ext cx="462" cy="44141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" name="Shape 114"/>
          <p:cNvSpPr txBox="1"/>
          <p:nvPr/>
        </p:nvSpPr>
        <p:spPr>
          <a:xfrm>
            <a:off x="2434251" y="3278090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5" name="Shape 100"/>
          <p:cNvSpPr txBox="1"/>
          <p:nvPr/>
        </p:nvSpPr>
        <p:spPr>
          <a:xfrm>
            <a:off x="3034748" y="5981393"/>
            <a:ext cx="2305878" cy="526882"/>
          </a:xfrm>
          <a:prstGeom prst="rect">
            <a:avLst/>
          </a:prstGeom>
          <a:noFill/>
          <a:ln w="762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print (</a:t>
            </a:r>
            <a:r>
              <a:rPr lang="en-US" sz="2000" b="1">
                <a:ea typeface="Cabin"/>
                <a:cs typeface="Cabin"/>
                <a:sym typeface="Cabin"/>
              </a:rPr>
              <a:t>Gata)</a:t>
            </a:r>
            <a:endParaRPr lang="en-US" sz="20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29" name="Shape 102"/>
          <p:cNvCxnSpPr/>
          <p:nvPr/>
        </p:nvCxnSpPr>
        <p:spPr>
          <a:xfrm flipV="1">
            <a:off x="2473581" y="4922104"/>
            <a:ext cx="0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102"/>
          <p:cNvCxnSpPr/>
          <p:nvPr/>
        </p:nvCxnSpPr>
        <p:spPr>
          <a:xfrm flipV="1">
            <a:off x="4180914" y="5454916"/>
            <a:ext cx="0" cy="526477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732A5B34-5613-4623-959A-CE8927343E24}"/>
              </a:ext>
            </a:extLst>
          </p:cNvPr>
          <p:cNvSpPr txBox="1">
            <a:spLocks/>
          </p:cNvSpPr>
          <p:nvPr/>
        </p:nvSpPr>
        <p:spPr>
          <a:xfrm>
            <a:off x="3619709" y="468499"/>
            <a:ext cx="4657433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Două ramuri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0" y="317500"/>
            <a:ext cx="107872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/>
              <a:t> </a:t>
            </a:r>
            <a:r>
              <a:rPr lang="en-US" sz="2800"/>
              <a:t>	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27EF-79F8-4FD6-A0A6-53AB225A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4782-57DB-45DD-85B0-167DE8A598CE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hape 99"/>
          <p:cNvCxnSpPr/>
          <p:nvPr/>
        </p:nvCxnSpPr>
        <p:spPr>
          <a:xfrm flipH="1" flipV="1">
            <a:off x="7130999" y="2379068"/>
            <a:ext cx="10351" cy="292709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100"/>
          <p:cNvSpPr txBox="1"/>
          <p:nvPr/>
        </p:nvSpPr>
        <p:spPr>
          <a:xfrm>
            <a:off x="4054198" y="2082810"/>
            <a:ext cx="264715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Mic)</a:t>
            </a:r>
            <a:endParaRPr lang="en-US" sz="1600" b="1" i="0" u="none" strike="noStrike" cap="none" baseline="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" name="Shape 114"/>
          <p:cNvSpPr txBox="1"/>
          <p:nvPr/>
        </p:nvSpPr>
        <p:spPr>
          <a:xfrm>
            <a:off x="3212239" y="3057021"/>
            <a:ext cx="715522" cy="32949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4" name="Shape 114"/>
          <p:cNvSpPr txBox="1"/>
          <p:nvPr/>
        </p:nvSpPr>
        <p:spPr>
          <a:xfrm>
            <a:off x="1665970" y="4062840"/>
            <a:ext cx="715522" cy="359905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94"/>
          <p:cNvSpPr txBox="1"/>
          <p:nvPr/>
        </p:nvSpPr>
        <p:spPr>
          <a:xfrm>
            <a:off x="7740361" y="1391280"/>
            <a:ext cx="3215749" cy="4832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400" dirty="0">
                <a:ea typeface="Cabin"/>
                <a:cs typeface="Cabin"/>
                <a:sym typeface="Cabin"/>
              </a:rPr>
              <a:t> x &lt; 50: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     </a:t>
            </a: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Mic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400" dirty="0">
              <a:solidFill>
                <a:srgbClr val="D05F02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 err="1">
                <a:solidFill>
                  <a:srgbClr val="D05F02"/>
                </a:solidFill>
                <a:ea typeface="Cabin"/>
                <a:cs typeface="Cabin"/>
                <a:sym typeface="Cabin"/>
              </a:rPr>
              <a:t>elif</a:t>
            </a: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ea typeface="Cabin"/>
                <a:cs typeface="Cabin"/>
                <a:sym typeface="Cabin"/>
              </a:rPr>
              <a:t>x &lt; 100: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</a:t>
            </a: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Mediu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else:</a:t>
            </a:r>
            <a:endParaRPr lang="en-US" sz="2400" dirty="0"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</a:t>
            </a: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Mare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16" name="Shape 100"/>
          <p:cNvSpPr txBox="1"/>
          <p:nvPr/>
        </p:nvSpPr>
        <p:spPr>
          <a:xfrm>
            <a:off x="1404730" y="5671040"/>
            <a:ext cx="2696631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Gata)</a:t>
            </a:r>
            <a:endParaRPr lang="en-US" sz="1600" b="1" i="0" u="none" strike="noStrike" cap="none" baseline="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" name="Shape 98"/>
          <p:cNvSpPr/>
          <p:nvPr/>
        </p:nvSpPr>
        <p:spPr>
          <a:xfrm>
            <a:off x="1744432" y="3198498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cxnSp>
        <p:nvCxnSpPr>
          <p:cNvPr id="20" name="Shape 102"/>
          <p:cNvCxnSpPr/>
          <p:nvPr/>
        </p:nvCxnSpPr>
        <p:spPr>
          <a:xfrm flipV="1">
            <a:off x="2646132" y="1570438"/>
            <a:ext cx="0" cy="285521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00"/>
          <p:cNvSpPr txBox="1"/>
          <p:nvPr/>
        </p:nvSpPr>
        <p:spPr>
          <a:xfrm>
            <a:off x="1449440" y="4540721"/>
            <a:ext cx="2671986" cy="526882"/>
          </a:xfrm>
          <a:prstGeom prst="rect">
            <a:avLst/>
          </a:prstGeom>
          <a:noFill/>
          <a:ln w="7620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>
                <a:sym typeface="Cabin"/>
              </a:rPr>
              <a:t>print (Mare)</a:t>
            </a:r>
            <a:endParaRPr lang="en-US" dirty="0">
              <a:sym typeface="Cabin"/>
            </a:endParaRPr>
          </a:p>
        </p:txBody>
      </p:sp>
      <p:cxnSp>
        <p:nvCxnSpPr>
          <p:cNvPr id="30" name="Shape 102"/>
          <p:cNvCxnSpPr/>
          <p:nvPr/>
        </p:nvCxnSpPr>
        <p:spPr>
          <a:xfrm flipH="1" flipV="1">
            <a:off x="2662361" y="2845299"/>
            <a:ext cx="245" cy="356438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" name="Shape 102"/>
          <p:cNvCxnSpPr/>
          <p:nvPr/>
        </p:nvCxnSpPr>
        <p:spPr>
          <a:xfrm flipV="1">
            <a:off x="2662606" y="4164126"/>
            <a:ext cx="0" cy="376595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" name="Shape 114"/>
          <p:cNvSpPr txBox="1"/>
          <p:nvPr/>
        </p:nvSpPr>
        <p:spPr>
          <a:xfrm>
            <a:off x="3212240" y="1767655"/>
            <a:ext cx="715521" cy="294396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7" name="Shape 114"/>
          <p:cNvSpPr txBox="1"/>
          <p:nvPr/>
        </p:nvSpPr>
        <p:spPr>
          <a:xfrm>
            <a:off x="1665971" y="2845299"/>
            <a:ext cx="715521" cy="359728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5" name="Shape 100"/>
          <p:cNvSpPr txBox="1"/>
          <p:nvPr/>
        </p:nvSpPr>
        <p:spPr>
          <a:xfrm>
            <a:off x="4041782" y="3398383"/>
            <a:ext cx="2647153" cy="526882"/>
          </a:xfrm>
          <a:prstGeom prst="rect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Mediu)</a:t>
            </a:r>
            <a:endParaRPr lang="en-US" sz="1600" b="1" i="0" u="none" strike="noStrike" cap="none" baseline="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" name="Shape 98"/>
          <p:cNvSpPr/>
          <p:nvPr/>
        </p:nvSpPr>
        <p:spPr>
          <a:xfrm>
            <a:off x="1744432" y="1894176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X &lt; 50</a:t>
            </a:r>
          </a:p>
        </p:txBody>
      </p:sp>
      <p:sp>
        <p:nvSpPr>
          <p:cNvPr id="27" name="Shape 100"/>
          <p:cNvSpPr txBox="1"/>
          <p:nvPr/>
        </p:nvSpPr>
        <p:spPr>
          <a:xfrm>
            <a:off x="1449440" y="977500"/>
            <a:ext cx="2647153" cy="51650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X = 7</a:t>
            </a:r>
          </a:p>
        </p:txBody>
      </p:sp>
      <p:cxnSp>
        <p:nvCxnSpPr>
          <p:cNvPr id="33" name="Shape 102"/>
          <p:cNvCxnSpPr/>
          <p:nvPr/>
        </p:nvCxnSpPr>
        <p:spPr>
          <a:xfrm flipH="1">
            <a:off x="3570001" y="2329529"/>
            <a:ext cx="441571" cy="202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102"/>
          <p:cNvCxnSpPr/>
          <p:nvPr/>
        </p:nvCxnSpPr>
        <p:spPr>
          <a:xfrm flipV="1">
            <a:off x="2644037" y="5097160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102"/>
          <p:cNvCxnSpPr/>
          <p:nvPr/>
        </p:nvCxnSpPr>
        <p:spPr>
          <a:xfrm>
            <a:off x="2662361" y="5306158"/>
            <a:ext cx="4482771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" name="Shape 104"/>
          <p:cNvCxnSpPr/>
          <p:nvPr/>
        </p:nvCxnSpPr>
        <p:spPr>
          <a:xfrm flipH="1">
            <a:off x="3547833" y="3625068"/>
            <a:ext cx="455011" cy="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" name="Shape 102"/>
          <p:cNvCxnSpPr/>
          <p:nvPr/>
        </p:nvCxnSpPr>
        <p:spPr>
          <a:xfrm flipH="1">
            <a:off x="6714791" y="2360837"/>
            <a:ext cx="441571" cy="202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" name="Shape 104"/>
          <p:cNvCxnSpPr/>
          <p:nvPr/>
        </p:nvCxnSpPr>
        <p:spPr>
          <a:xfrm flipH="1">
            <a:off x="6701351" y="3661824"/>
            <a:ext cx="455011" cy="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95CEDD3-515F-4ECD-9303-74DAA578BEF1}"/>
              </a:ext>
            </a:extLst>
          </p:cNvPr>
          <p:cNvSpPr txBox="1">
            <a:spLocks/>
          </p:cNvSpPr>
          <p:nvPr/>
        </p:nvSpPr>
        <p:spPr>
          <a:xfrm>
            <a:off x="4823226" y="410950"/>
            <a:ext cx="4351254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Ramuri multiple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0" y="317500"/>
            <a:ext cx="107872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6306-4A31-4BAC-82C9-34EB6797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5C20-DBA6-4463-9632-CC826454EC06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26</a:t>
            </a:fld>
            <a:endParaRPr lang="en-US"/>
          </a:p>
        </p:txBody>
      </p:sp>
      <p:sp>
        <p:nvSpPr>
          <p:cNvPr id="6" name="Shape 98"/>
          <p:cNvSpPr/>
          <p:nvPr/>
        </p:nvSpPr>
        <p:spPr>
          <a:xfrm>
            <a:off x="1594191" y="1349393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X &gt; 0</a:t>
            </a:r>
          </a:p>
        </p:txBody>
      </p:sp>
      <p:cxnSp>
        <p:nvCxnSpPr>
          <p:cNvPr id="7" name="Shape 99"/>
          <p:cNvCxnSpPr/>
          <p:nvPr/>
        </p:nvCxnSpPr>
        <p:spPr>
          <a:xfrm flipV="1">
            <a:off x="2475331" y="2238587"/>
            <a:ext cx="6716" cy="379717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100"/>
          <p:cNvSpPr txBox="1"/>
          <p:nvPr/>
        </p:nvSpPr>
        <p:spPr>
          <a:xfrm>
            <a:off x="3269648" y="2374063"/>
            <a:ext cx="1764381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ea typeface="Cabin"/>
                <a:cs typeface="Cabin"/>
                <a:sym typeface="Cabin"/>
              </a:rPr>
              <a:t>Mai </a:t>
            </a:r>
            <a:r>
              <a:rPr lang="en-US" sz="1600" b="1" dirty="0">
                <a:ea typeface="Cabin"/>
                <a:cs typeface="Cabin"/>
                <a:sym typeface="Cabin"/>
              </a:rPr>
              <a:t>mare 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1600" b="1">
                <a:ea typeface="Cabin"/>
                <a:cs typeface="Cabin"/>
                <a:sym typeface="Cabin"/>
              </a:rPr>
              <a:t>ca zero)</a:t>
            </a:r>
            <a:endParaRPr lang="en-US" sz="16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9" name="Shape 101"/>
          <p:cNvCxnSpPr/>
          <p:nvPr/>
        </p:nvCxnSpPr>
        <p:spPr>
          <a:xfrm rot="10800000">
            <a:off x="3380338" y="180305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102"/>
          <p:cNvCxnSpPr/>
          <p:nvPr/>
        </p:nvCxnSpPr>
        <p:spPr>
          <a:xfrm flipV="1">
            <a:off x="4158213" y="1803058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103"/>
          <p:cNvCxnSpPr/>
          <p:nvPr/>
        </p:nvCxnSpPr>
        <p:spPr>
          <a:xfrm>
            <a:off x="5107400" y="3906535"/>
            <a:ext cx="772382" cy="1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04"/>
          <p:cNvCxnSpPr/>
          <p:nvPr/>
        </p:nvCxnSpPr>
        <p:spPr>
          <a:xfrm>
            <a:off x="2495891" y="5433146"/>
            <a:ext cx="3388319" cy="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114"/>
          <p:cNvSpPr txBox="1"/>
          <p:nvPr/>
        </p:nvSpPr>
        <p:spPr>
          <a:xfrm>
            <a:off x="3474529" y="1266108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4" name="Shape 114"/>
          <p:cNvSpPr txBox="1"/>
          <p:nvPr/>
        </p:nvSpPr>
        <p:spPr>
          <a:xfrm>
            <a:off x="1604029" y="2335870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94"/>
          <p:cNvSpPr txBox="1"/>
          <p:nvPr/>
        </p:nvSpPr>
        <p:spPr>
          <a:xfrm>
            <a:off x="7152414" y="1531501"/>
            <a:ext cx="4164803" cy="3980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400" dirty="0">
                <a:ea typeface="Cabin"/>
                <a:cs typeface="Cabin"/>
                <a:sym typeface="Cabin"/>
              </a:rPr>
              <a:t> x &gt; 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     </a:t>
            </a: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Mai </a:t>
            </a: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mare 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ca zero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</a:t>
            </a: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400" dirty="0">
                <a:ea typeface="Cabin"/>
                <a:cs typeface="Cabin"/>
                <a:sym typeface="Cabin"/>
              </a:rPr>
              <a:t> x &lt; 10: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     </a:t>
            </a: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Mai </a:t>
            </a: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mic </a:t>
            </a:r>
            <a:r>
              <a:rPr lang="en-US" sz="2400" err="1">
                <a:solidFill>
                  <a:srgbClr val="008000"/>
                </a:solidFill>
                <a:ea typeface="Cabin"/>
                <a:cs typeface="Cabin"/>
                <a:sym typeface="Cabin"/>
              </a:rPr>
              <a:t>decat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 zece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>
                <a:ea typeface="Cabin"/>
                <a:cs typeface="Cabin"/>
                <a:sym typeface="Cabin"/>
              </a:rPr>
              <a:t> (</a:t>
            </a:r>
            <a:r>
              <a:rPr lang="en-US" sz="24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40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16" name="Shape 100"/>
          <p:cNvSpPr txBox="1"/>
          <p:nvPr/>
        </p:nvSpPr>
        <p:spPr>
          <a:xfrm>
            <a:off x="1594192" y="6035759"/>
            <a:ext cx="1803400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ea typeface="Cabin"/>
                <a:cs typeface="Cabin"/>
                <a:sym typeface="Cabin"/>
              </a:rPr>
              <a:t>Gata)</a:t>
            </a:r>
            <a:endParaRPr lang="en-US" sz="16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sp>
        <p:nvSpPr>
          <p:cNvPr id="19" name="Shape 98"/>
          <p:cNvSpPr/>
          <p:nvPr/>
        </p:nvSpPr>
        <p:spPr>
          <a:xfrm>
            <a:off x="3279214" y="3461939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X &lt; 10</a:t>
            </a:r>
          </a:p>
        </p:txBody>
      </p:sp>
      <p:cxnSp>
        <p:nvCxnSpPr>
          <p:cNvPr id="20" name="Shape 102"/>
          <p:cNvCxnSpPr/>
          <p:nvPr/>
        </p:nvCxnSpPr>
        <p:spPr>
          <a:xfrm flipV="1">
            <a:off x="4169564" y="2942486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102"/>
          <p:cNvCxnSpPr/>
          <p:nvPr/>
        </p:nvCxnSpPr>
        <p:spPr>
          <a:xfrm flipV="1">
            <a:off x="4180914" y="4392463"/>
            <a:ext cx="11351" cy="1040683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00"/>
          <p:cNvSpPr txBox="1"/>
          <p:nvPr/>
        </p:nvSpPr>
        <p:spPr>
          <a:xfrm>
            <a:off x="5082615" y="4371584"/>
            <a:ext cx="1617033" cy="526882"/>
          </a:xfrm>
          <a:prstGeom prst="rect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print (</a:t>
            </a:r>
            <a:r>
              <a:rPr lang="en-US" sz="1600" b="1">
                <a:ea typeface="Cabin"/>
                <a:cs typeface="Cabin"/>
                <a:sym typeface="Cabin"/>
              </a:rPr>
              <a:t>Mai </a:t>
            </a:r>
            <a:r>
              <a:rPr lang="en-US" sz="1600" b="1" dirty="0">
                <a:ea typeface="Cabin"/>
                <a:cs typeface="Cabin"/>
                <a:sym typeface="Cabin"/>
              </a:rPr>
              <a:t>mic </a:t>
            </a:r>
            <a:r>
              <a:rPr lang="en-US" sz="1600" b="1" err="1">
                <a:ea typeface="Cabin"/>
                <a:cs typeface="Cabin"/>
                <a:sym typeface="Cabin"/>
              </a:rPr>
              <a:t>decat</a:t>
            </a:r>
            <a:r>
              <a:rPr lang="en-US" sz="1600" b="1">
                <a:ea typeface="Cabin"/>
                <a:cs typeface="Cabin"/>
                <a:sym typeface="Cabin"/>
              </a:rPr>
              <a:t> zece)</a:t>
            </a:r>
            <a:endParaRPr lang="en-US" sz="16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30" name="Shape 102"/>
          <p:cNvCxnSpPr/>
          <p:nvPr/>
        </p:nvCxnSpPr>
        <p:spPr>
          <a:xfrm flipV="1">
            <a:off x="5864871" y="4922104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" name="Shape 102"/>
          <p:cNvCxnSpPr>
            <a:stCxn id="28" idx="0"/>
          </p:cNvCxnSpPr>
          <p:nvPr/>
        </p:nvCxnSpPr>
        <p:spPr>
          <a:xfrm flipH="1" flipV="1">
            <a:off x="5877288" y="3930174"/>
            <a:ext cx="13844" cy="44141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" name="Shape 114"/>
          <p:cNvSpPr txBox="1"/>
          <p:nvPr/>
        </p:nvSpPr>
        <p:spPr>
          <a:xfrm>
            <a:off x="5149860" y="3306098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7" name="Shape 114"/>
          <p:cNvSpPr txBox="1"/>
          <p:nvPr/>
        </p:nvSpPr>
        <p:spPr>
          <a:xfrm>
            <a:off x="3269648" y="4371584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05697E-BC6E-4641-9E17-B2D78264172D}"/>
              </a:ext>
            </a:extLst>
          </p:cNvPr>
          <p:cNvSpPr txBox="1">
            <a:spLocks/>
          </p:cNvSpPr>
          <p:nvPr/>
        </p:nvSpPr>
        <p:spPr>
          <a:xfrm>
            <a:off x="5337399" y="609600"/>
            <a:ext cx="383091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if în if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InfoAcademy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2" y="960120"/>
            <a:ext cx="8470898" cy="4629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457200">
              <a:buAutoNum type="arabicPeriod"/>
            </a:pPr>
            <a:r>
              <a:rPr lang="en-US" sz="2400" b="1">
                <a:solidFill>
                  <a:srgbClr val="00B050"/>
                </a:solidFill>
              </a:rPr>
              <a:t>Manipularea sirurilor de caractere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00B050"/>
                </a:solidFill>
              </a:rPr>
              <a:t>Introducere</a:t>
            </a:r>
            <a:r>
              <a:rPr lang="ro-RO" sz="2400" b="1">
                <a:solidFill>
                  <a:srgbClr val="00B050"/>
                </a:solidFill>
              </a:rPr>
              <a:t>, indexare, boolean</a:t>
            </a:r>
            <a:r>
              <a:rPr lang="en-US" sz="2400" b="1">
                <a:solidFill>
                  <a:srgbClr val="00B05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00B050"/>
                </a:solidFill>
              </a:rPr>
              <a:t>Manipularea sirurilor de caractere</a:t>
            </a:r>
          </a:p>
          <a:p>
            <a:pPr marL="914400" lvl="1" indent="-457200">
              <a:buAutoNum type="arabicPeriod"/>
            </a:pPr>
            <a:endParaRPr lang="en-US" sz="2400" b="1">
              <a:solidFill>
                <a:srgbClr val="00B05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400" b="1">
                <a:solidFill>
                  <a:srgbClr val="00B050"/>
                </a:solidFill>
              </a:rPr>
              <a:t>Lucrul cu operatori decizionali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00B050"/>
                </a:solidFill>
              </a:rPr>
              <a:t>if;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00B050"/>
                </a:solidFill>
              </a:rPr>
              <a:t>Operatori numerici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00B050"/>
                </a:solidFill>
              </a:rPr>
              <a:t>Operatori de comparare</a:t>
            </a:r>
          </a:p>
          <a:p>
            <a:pPr lvl="1"/>
            <a:endParaRPr lang="en-US" sz="2400" b="1"/>
          </a:p>
          <a:p>
            <a:pPr lvl="1"/>
            <a:r>
              <a:rPr lang="en-US" sz="2400" b="1"/>
              <a:t>3.  </a:t>
            </a:r>
            <a:r>
              <a:rPr lang="en-US" sz="2400" b="1">
                <a:solidFill>
                  <a:srgbClr val="FF0000"/>
                </a:solidFill>
              </a:rPr>
              <a:t>Lucrul cu bucle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FF0000"/>
                </a:solidFill>
              </a:rPr>
              <a:t>for;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FF0000"/>
                </a:solidFill>
              </a:rPr>
              <a:t>while.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FC4EB-3833-4A03-A6F0-C42242FC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8231" y="6041362"/>
            <a:ext cx="15505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255572-9F58-4E0C-90BC-D1B7983C8EE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20/07/2021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56530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247144" y="405156"/>
            <a:ext cx="8596668" cy="82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while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20461" y="1115854"/>
            <a:ext cx="10406591" cy="4608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este o instrucțiune repetitivă, de obicei fară un număr predefinit de iterații;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se executa atâta timp cât o condiție este îndeplinită;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consecința: putem avea bucle care nu rulează niciodată sau bucle care rulează la infinit;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sintaxă	</a:t>
            </a: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(condiție) : 		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bloc de instrucțiuni 	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pass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0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	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		</a:t>
            </a:r>
            <a:r>
              <a:rPr lang="en-US" sz="2800"/>
              <a:t>	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46EC-19B4-47BC-A56D-A72D58B0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0EF-D4F8-4C69-AF99-CDD21B792960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29</a:t>
            </a:fld>
            <a:endParaRPr lang="en-US" sz="1600"/>
          </a:p>
        </p:txBody>
      </p:sp>
      <p:sp>
        <p:nvSpPr>
          <p:cNvPr id="8" name="Shape 94"/>
          <p:cNvSpPr txBox="1"/>
          <p:nvPr/>
        </p:nvSpPr>
        <p:spPr>
          <a:xfrm>
            <a:off x="6593152" y="1400777"/>
            <a:ext cx="3001961" cy="3827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x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x &gt; 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    </a:t>
            </a:r>
            <a:r>
              <a:rPr lang="en-US" sz="2800" b="0" i="0" u="none" strike="noStrike" cap="none" baseline="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ea typeface="Cabin"/>
                <a:cs typeface="Cabin"/>
                <a:sym typeface="Cabin"/>
              </a:rPr>
              <a:t>(x)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dirty="0">
                <a:ea typeface="Cabin"/>
                <a:cs typeface="Cabin"/>
                <a:sym typeface="Cabin"/>
              </a:rPr>
              <a:t>     x = x –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0" i="0" u="none" strike="noStrike" cap="none" baseline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b="0" i="0" u="none" strike="noStrike" cap="none" baseline="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(x)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= 7 </a:t>
            </a: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&gt; 0</a:t>
            </a: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 dirty="0">
                <a:ea typeface="Cabin"/>
                <a:cs typeface="Cabin"/>
                <a:sym typeface="Cabin"/>
              </a:rPr>
              <a:t>print (</a:t>
            </a:r>
            <a:r>
              <a:rPr lang="en-US" sz="2800" b="1" dirty="0">
                <a:ea typeface="Cabin"/>
                <a:cs typeface="Cabin"/>
                <a:sym typeface="Cabin"/>
              </a:rPr>
              <a:t>x)</a:t>
            </a:r>
            <a:endParaRPr lang="en-US" sz="28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endCxn id="21" idx="0"/>
          </p:cNvCxnSpPr>
          <p:nvPr/>
        </p:nvCxnSpPr>
        <p:spPr>
          <a:xfrm>
            <a:off x="4577246" y="3425256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536988" y="3940160"/>
            <a:ext cx="2080516" cy="517623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= x - 1</a:t>
            </a: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" name="Shape 103"/>
          <p:cNvCxnSpPr/>
          <p:nvPr/>
        </p:nvCxnSpPr>
        <p:spPr>
          <a:xfrm>
            <a:off x="4577246" y="4457783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(Gata) </a:t>
            </a: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CED28F6-7720-44DF-9D2E-A90420D02C7A}"/>
              </a:ext>
            </a:extLst>
          </p:cNvPr>
          <p:cNvSpPr txBox="1">
            <a:spLocks/>
          </p:cNvSpPr>
          <p:nvPr/>
        </p:nvSpPr>
        <p:spPr>
          <a:xfrm>
            <a:off x="4815840" y="405156"/>
            <a:ext cx="2389293" cy="82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while</a:t>
            </a:r>
            <a:r>
              <a:rPr lang="ro-RO"/>
              <a:t>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InfoAcademy</a:t>
            </a:r>
          </a:p>
        </p:txBody>
      </p:sp>
      <p:sp>
        <p:nvSpPr>
          <p:cNvPr id="11" name="Isosceles Triangle 1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33502" y="960120"/>
            <a:ext cx="8470898" cy="4629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457200">
              <a:buAutoNum type="arabicPeriod"/>
            </a:pPr>
            <a:r>
              <a:rPr lang="en-US" sz="2400" b="1">
                <a:solidFill>
                  <a:srgbClr val="FF0000"/>
                </a:solidFill>
              </a:rPr>
              <a:t>Manipularea sirurilor de caractere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FF0000"/>
                </a:solidFill>
              </a:rPr>
              <a:t>Introducere</a:t>
            </a:r>
            <a:r>
              <a:rPr lang="ro-RO" sz="2400" b="1">
                <a:solidFill>
                  <a:srgbClr val="FF0000"/>
                </a:solidFill>
              </a:rPr>
              <a:t>, indexare, boolean</a:t>
            </a:r>
            <a:r>
              <a:rPr lang="en-US" sz="2400" b="1">
                <a:solidFill>
                  <a:srgbClr val="FF000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400" b="1">
                <a:solidFill>
                  <a:srgbClr val="FF0000"/>
                </a:solidFill>
              </a:rPr>
              <a:t>Manipularea sirurilor de caractere</a:t>
            </a:r>
          </a:p>
          <a:p>
            <a:pPr marL="914400" lvl="1" indent="-457200">
              <a:buAutoNum type="arabicPeriod"/>
            </a:pPr>
            <a:endParaRPr lang="en-US" sz="2400" b="1"/>
          </a:p>
          <a:p>
            <a:pPr marL="914400" lvl="1" indent="-457200">
              <a:buAutoNum type="arabicPeriod"/>
            </a:pPr>
            <a:r>
              <a:rPr lang="en-US" sz="2400" b="1"/>
              <a:t>Lucrul cu operatori decizionali</a:t>
            </a:r>
          </a:p>
          <a:p>
            <a:pPr marL="1371600" lvl="2" indent="-457200">
              <a:buFontTx/>
              <a:buChar char="-"/>
            </a:pPr>
            <a:r>
              <a:rPr lang="en-US" sz="2400" b="1"/>
              <a:t>if;</a:t>
            </a:r>
          </a:p>
          <a:p>
            <a:pPr marL="1371600" lvl="2" indent="-457200">
              <a:buFontTx/>
              <a:buChar char="-"/>
            </a:pPr>
            <a:r>
              <a:rPr lang="en-US" sz="2400" b="1"/>
              <a:t>Operatori numerici</a:t>
            </a:r>
          </a:p>
          <a:p>
            <a:pPr marL="1371600" lvl="2" indent="-457200">
              <a:buFontTx/>
              <a:buChar char="-"/>
            </a:pPr>
            <a:r>
              <a:rPr lang="en-US" sz="2400" b="1"/>
              <a:t>Operatori de comparare</a:t>
            </a:r>
          </a:p>
          <a:p>
            <a:pPr lvl="1"/>
            <a:endParaRPr lang="en-US" sz="2400" b="1"/>
          </a:p>
          <a:p>
            <a:pPr lvl="1"/>
            <a:r>
              <a:rPr lang="en-US" sz="2400" b="1"/>
              <a:t>3.  Lucrul cu bucle</a:t>
            </a:r>
          </a:p>
          <a:p>
            <a:pPr marL="1371600" lvl="2" indent="-457200">
              <a:buFontTx/>
              <a:buChar char="-"/>
            </a:pPr>
            <a:r>
              <a:rPr lang="en-US" sz="2400" b="1"/>
              <a:t>for;</a:t>
            </a:r>
          </a:p>
          <a:p>
            <a:pPr marL="1371600" lvl="2" indent="-457200">
              <a:buFontTx/>
              <a:buChar char="-"/>
            </a:pPr>
            <a:r>
              <a:rPr lang="en-US" sz="2400" b="1"/>
              <a:t>while.</a:t>
            </a:r>
            <a:endParaRPr lang="en-US" sz="2400" b="1" dirty="0"/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FC4EB-3833-4A03-A6F0-C42242FC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8231" y="6041362"/>
            <a:ext cx="15505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255572-9F58-4E0C-90BC-D1B7983C8EE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20/07/2021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56530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	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			</a:t>
            </a:r>
          </a:p>
          <a:p>
            <a:r>
              <a:rPr lang="en-US" sz="2800" dirty="0"/>
              <a:t>					</a:t>
            </a:r>
            <a:r>
              <a:rPr lang="en-US" sz="2800"/>
              <a:t>	</a:t>
            </a:r>
            <a:r>
              <a:rPr lang="ro-RO" sz="2800" b="1"/>
              <a:t> </a:t>
            </a:r>
            <a:endParaRPr lang="en-US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6096-2B2C-46F9-B4AD-50615052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D456-0AA8-4D98-B1EB-787D09D6225E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30</a:t>
            </a:fld>
            <a:endParaRPr lang="en-US" sz="1600"/>
          </a:p>
        </p:txBody>
      </p:sp>
      <p:sp>
        <p:nvSpPr>
          <p:cNvPr id="8" name="Shape 94"/>
          <p:cNvSpPr txBox="1"/>
          <p:nvPr/>
        </p:nvSpPr>
        <p:spPr>
          <a:xfrm>
            <a:off x="6704277" y="1175861"/>
            <a:ext cx="3001961" cy="4178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x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x &gt; 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    </a:t>
            </a:r>
            <a:r>
              <a:rPr lang="en-US" sz="2800" b="0" i="0" u="none" strike="noStrike" cap="none" baseline="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(x)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0" i="0" u="none" strike="noStrike" cap="none" dirty="0">
                <a:ea typeface="Cabin"/>
                <a:cs typeface="Cabin"/>
                <a:sym typeface="Cabin"/>
              </a:rPr>
              <a:t>     </a:t>
            </a:r>
            <a:r>
              <a:rPr lang="en-US" sz="28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Corect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= 7 </a:t>
            </a: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&gt; 0</a:t>
            </a: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 dirty="0">
                <a:ea typeface="Cabin"/>
                <a:cs typeface="Cabin"/>
                <a:sym typeface="Cabin"/>
              </a:rPr>
              <a:t>print (</a:t>
            </a:r>
            <a:r>
              <a:rPr lang="en-US" sz="2800" b="1" dirty="0">
                <a:ea typeface="Cabin"/>
                <a:cs typeface="Cabin"/>
                <a:sym typeface="Cabin"/>
              </a:rPr>
              <a:t>x)</a:t>
            </a:r>
            <a:endParaRPr lang="en-US" sz="28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endCxn id="21" idx="0"/>
          </p:cNvCxnSpPr>
          <p:nvPr/>
        </p:nvCxnSpPr>
        <p:spPr>
          <a:xfrm>
            <a:off x="4577246" y="3425256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536988" y="3940160"/>
            <a:ext cx="2080516" cy="517623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(Corect)</a:t>
            </a:r>
            <a:endParaRPr lang="en-US" sz="28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" name="Shape 103"/>
          <p:cNvCxnSpPr/>
          <p:nvPr/>
        </p:nvCxnSpPr>
        <p:spPr>
          <a:xfrm>
            <a:off x="4577246" y="4457783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(Gata)</a:t>
            </a:r>
            <a:endParaRPr lang="en-US" sz="28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467F6612-534B-4232-A65A-3E221E9CB9A5}"/>
              </a:ext>
            </a:extLst>
          </p:cNvPr>
          <p:cNvSpPr txBox="1">
            <a:spLocks/>
          </p:cNvSpPr>
          <p:nvPr/>
        </p:nvSpPr>
        <p:spPr>
          <a:xfrm>
            <a:off x="5617504" y="432405"/>
            <a:ext cx="2389293" cy="82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while</a:t>
            </a:r>
            <a:r>
              <a:rPr lang="ro-RO"/>
              <a:t>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	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				</a:t>
            </a:r>
          </a:p>
          <a:p>
            <a:r>
              <a:rPr lang="en-US" sz="2800"/>
              <a:t>						</a:t>
            </a:r>
            <a:r>
              <a:rPr lang="ro-RO" sz="2800" b="1"/>
              <a:t> </a:t>
            </a:r>
            <a:endParaRPr lang="en-US" sz="2800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34FD-1F09-4CA7-9E24-95EA6E84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1EF-52D0-4C15-80C2-5DE84D63D9BB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31</a:t>
            </a:fld>
            <a:endParaRPr lang="en-US" sz="1600"/>
          </a:p>
        </p:txBody>
      </p:sp>
      <p:sp>
        <p:nvSpPr>
          <p:cNvPr id="8" name="Shape 94"/>
          <p:cNvSpPr txBox="1"/>
          <p:nvPr/>
        </p:nvSpPr>
        <p:spPr>
          <a:xfrm>
            <a:off x="6704277" y="1175861"/>
            <a:ext cx="3001961" cy="4178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x = 0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dirty="0">
                <a:ea typeface="Cabin"/>
                <a:cs typeface="Cabin"/>
                <a:sym typeface="Cabin"/>
              </a:rPr>
              <a:t> x &gt; 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</a:t>
            </a: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( x 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x = x – 1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 </a:t>
            </a:r>
            <a:r>
              <a:rPr lang="en-US" sz="2800">
                <a:ea typeface="Cabin"/>
                <a:cs typeface="Cabin"/>
                <a:sym typeface="Cabin"/>
              </a:rPr>
              <a:t>( 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OK</a:t>
            </a:r>
            <a:r>
              <a:rPr lang="en-US" sz="2800"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 algn="ctr"/>
            <a:endParaRPr lang="en-US" sz="2800" dirty="0"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= 0 </a:t>
            </a: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&gt; 0</a:t>
            </a: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( </a:t>
            </a:r>
            <a:r>
              <a:rPr lang="en-US" sz="2800" b="1">
                <a:ea typeface="Cabin"/>
                <a:cs typeface="Cabin"/>
                <a:sym typeface="Cabin"/>
              </a:rPr>
              <a:t>x )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endCxn id="21" idx="0"/>
          </p:cNvCxnSpPr>
          <p:nvPr/>
        </p:nvCxnSpPr>
        <p:spPr>
          <a:xfrm>
            <a:off x="4577246" y="3425256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536988" y="3940160"/>
            <a:ext cx="2080516" cy="517623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>
                <a:ea typeface="Cabin"/>
                <a:cs typeface="Cabin"/>
                <a:sym typeface="Cabin"/>
              </a:rPr>
              <a:t>x = x - 1</a:t>
            </a: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" name="Shape 103"/>
          <p:cNvCxnSpPr/>
          <p:nvPr/>
        </p:nvCxnSpPr>
        <p:spPr>
          <a:xfrm>
            <a:off x="4577246" y="4457783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( OK ) </a:t>
            </a: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CB834FCC-F1D1-4635-B5E9-CE862448E2C1}"/>
              </a:ext>
            </a:extLst>
          </p:cNvPr>
          <p:cNvSpPr txBox="1">
            <a:spLocks/>
          </p:cNvSpPr>
          <p:nvPr/>
        </p:nvSpPr>
        <p:spPr>
          <a:xfrm>
            <a:off x="4815840" y="405156"/>
            <a:ext cx="2389293" cy="82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while</a:t>
            </a:r>
            <a:r>
              <a:rPr lang="ro-RO"/>
              <a:t>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	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				</a:t>
            </a:r>
          </a:p>
          <a:p>
            <a:r>
              <a:rPr lang="en-US" sz="2800"/>
              <a:t>						</a:t>
            </a:r>
            <a:r>
              <a:rPr lang="en-US" sz="2800" b="1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56E3-5759-4324-8F4C-8A2A8713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EC46-045E-48F9-A2F7-1BDB3303B0C8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32</a:t>
            </a:fld>
            <a:endParaRPr lang="en-US" sz="1600"/>
          </a:p>
        </p:txBody>
      </p:sp>
      <p:sp>
        <p:nvSpPr>
          <p:cNvPr id="8" name="Shape 94"/>
          <p:cNvSpPr txBox="1"/>
          <p:nvPr/>
        </p:nvSpPr>
        <p:spPr>
          <a:xfrm>
            <a:off x="7917106" y="1437103"/>
            <a:ext cx="3221363" cy="4178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dirty="0">
                <a:ea typeface="Cabin"/>
                <a:cs typeface="Cabin"/>
                <a:sym typeface="Cabin"/>
              </a:rPr>
              <a:t> x &gt; 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     print </a:t>
            </a:r>
            <a:r>
              <a:rPr lang="en-US" sz="2800" dirty="0">
                <a:ea typeface="Cabin"/>
                <a:cs typeface="Cabin"/>
                <a:sym typeface="Cabin"/>
              </a:rPr>
              <a:t>( x 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x = x – 1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</a:t>
            </a: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dirty="0">
                <a:ea typeface="Cabin"/>
                <a:cs typeface="Cabin"/>
                <a:sym typeface="Cabin"/>
              </a:rPr>
              <a:t> x == 3: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      </a:t>
            </a: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break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>
                <a:ea typeface="Cabin"/>
                <a:cs typeface="Cabin"/>
                <a:sym typeface="Cabin"/>
              </a:rPr>
              <a:t>( 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 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= 7 </a:t>
            </a: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&gt; 0</a:t>
            </a: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( </a:t>
            </a:r>
            <a:r>
              <a:rPr lang="en-US" sz="2800" b="1">
                <a:ea typeface="Cabin"/>
                <a:cs typeface="Cabin"/>
                <a:sym typeface="Cabin"/>
              </a:rPr>
              <a:t>x )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stCxn id="14" idx="2"/>
            <a:endCxn id="21" idx="0"/>
          </p:cNvCxnSpPr>
          <p:nvPr/>
        </p:nvCxnSpPr>
        <p:spPr>
          <a:xfrm flipH="1">
            <a:off x="4568275" y="3425256"/>
            <a:ext cx="8972" cy="2017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528017" y="3626968"/>
            <a:ext cx="2080516" cy="517623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>
                <a:ea typeface="Cabin"/>
                <a:cs typeface="Cabin"/>
                <a:sym typeface="Cabin"/>
              </a:rPr>
              <a:t>x = x - 1</a:t>
            </a: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" name="Shape 103"/>
          <p:cNvCxnSpPr/>
          <p:nvPr/>
        </p:nvCxnSpPr>
        <p:spPr>
          <a:xfrm>
            <a:off x="4577246" y="4144591"/>
            <a:ext cx="0" cy="82809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ea typeface="Cabin"/>
                <a:cs typeface="Cabin"/>
                <a:sym typeface="Cabin"/>
              </a:rPr>
              <a:t>print ( Gata  )</a:t>
            </a: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" name="Shape 96"/>
          <p:cNvCxnSpPr/>
          <p:nvPr/>
        </p:nvCxnSpPr>
        <p:spPr>
          <a:xfrm flipH="1" flipV="1">
            <a:off x="4629011" y="4185070"/>
            <a:ext cx="1347298" cy="75816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" name="Shape 96"/>
          <p:cNvCxnSpPr>
            <a:endCxn id="31" idx="2"/>
          </p:cNvCxnSpPr>
          <p:nvPr/>
        </p:nvCxnSpPr>
        <p:spPr>
          <a:xfrm flipV="1">
            <a:off x="3656384" y="5202045"/>
            <a:ext cx="3370251" cy="78502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" name="Shape 107"/>
          <p:cNvSpPr txBox="1"/>
          <p:nvPr/>
        </p:nvSpPr>
        <p:spPr>
          <a:xfrm>
            <a:off x="5986377" y="4684422"/>
            <a:ext cx="2080516" cy="517623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>
                <a:ea typeface="Cabin"/>
                <a:cs typeface="Cabin"/>
                <a:sym typeface="Cabin"/>
              </a:rPr>
              <a:t>break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9D679C6-51F8-4218-B9F6-89D6F6F87411}"/>
              </a:ext>
            </a:extLst>
          </p:cNvPr>
          <p:cNvSpPr txBox="1">
            <a:spLocks/>
          </p:cNvSpPr>
          <p:nvPr/>
        </p:nvSpPr>
        <p:spPr>
          <a:xfrm>
            <a:off x="5608533" y="495713"/>
            <a:ext cx="3703107" cy="82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while</a:t>
            </a:r>
            <a:r>
              <a:rPr lang="ro-RO"/>
              <a:t>  + break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	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			</a:t>
            </a:r>
          </a:p>
          <a:p>
            <a:r>
              <a:rPr lang="en-US" sz="2800" dirty="0"/>
              <a:t>						</a:t>
            </a:r>
            <a:r>
              <a:rPr lang="en-US" sz="2800" b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C01F-DDDD-4385-8689-67A8596D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8E18-DCAF-4116-BB6A-55F17984B145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33</a:t>
            </a:fld>
            <a:endParaRPr lang="en-US" sz="1600"/>
          </a:p>
        </p:txBody>
      </p:sp>
      <p:sp>
        <p:nvSpPr>
          <p:cNvPr id="8" name="Shape 94"/>
          <p:cNvSpPr txBox="1"/>
          <p:nvPr/>
        </p:nvSpPr>
        <p:spPr>
          <a:xfrm>
            <a:off x="6897616" y="1137046"/>
            <a:ext cx="5294384" cy="51205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4"/>
                </a:solidFill>
                <a:ea typeface="Cabin"/>
                <a:cs typeface="Cabin"/>
                <a:sym typeface="Cabin"/>
              </a:rPr>
              <a:t>True</a:t>
            </a:r>
            <a:r>
              <a:rPr lang="en-US" sz="2800" dirty="0">
                <a:ea typeface="Cabin"/>
                <a:cs typeface="Cabin"/>
                <a:sym typeface="Cabin"/>
              </a:rPr>
              <a:t>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</a:t>
            </a:r>
            <a:r>
              <a:rPr lang="en-US" sz="2800" dirty="0" err="1">
                <a:ea typeface="Cabin"/>
                <a:cs typeface="Cabin"/>
                <a:sym typeface="Cabin"/>
              </a:rPr>
              <a:t>pret</a:t>
            </a:r>
            <a:r>
              <a:rPr lang="en-US" sz="2800" dirty="0">
                <a:ea typeface="Cabin"/>
                <a:cs typeface="Cabin"/>
                <a:sym typeface="Cabin"/>
              </a:rPr>
              <a:t> = </a:t>
            </a:r>
            <a:r>
              <a:rPr lang="en-US" sz="2800">
                <a:solidFill>
                  <a:srgbClr val="CC00CC"/>
                </a:solidFill>
                <a:ea typeface="Cabin"/>
                <a:cs typeface="Cabin"/>
                <a:sym typeface="Cabin"/>
              </a:rPr>
              <a:t>input</a:t>
            </a:r>
            <a:r>
              <a:rPr lang="en-US" sz="2800">
                <a:ea typeface="Cabin"/>
                <a:cs typeface="Cabin"/>
                <a:sym typeface="Cabin"/>
              </a:rPr>
              <a:t>(</a:t>
            </a:r>
            <a:r>
              <a:rPr lang="ro-RO" sz="2800">
                <a:ea typeface="Cabin"/>
                <a:cs typeface="Cabin"/>
                <a:sym typeface="Cabin"/>
              </a:rPr>
              <a:t>'</a:t>
            </a:r>
            <a:r>
              <a:rPr lang="en-US" sz="2800">
                <a:ea typeface="Cabin"/>
                <a:cs typeface="Cabin"/>
                <a:sym typeface="Cabin"/>
              </a:rPr>
              <a:t>Introdu </a:t>
            </a:r>
            <a:r>
              <a:rPr lang="en-US" sz="2800" err="1">
                <a:ea typeface="Cabin"/>
                <a:cs typeface="Cabin"/>
                <a:sym typeface="Cabin"/>
              </a:rPr>
              <a:t>pret</a:t>
            </a:r>
            <a:r>
              <a:rPr lang="en-US" sz="2800">
                <a:ea typeface="Cabin"/>
                <a:cs typeface="Cabin"/>
                <a:sym typeface="Cabin"/>
              </a:rPr>
              <a:t>:</a:t>
            </a:r>
            <a:r>
              <a:rPr lang="ro-RO" sz="2800">
                <a:ea typeface="Cabin"/>
                <a:cs typeface="Cabin"/>
                <a:sym typeface="Cabin"/>
              </a:rPr>
              <a:t>'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</a:t>
            </a: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ea typeface="Cabin"/>
                <a:cs typeface="Cabin"/>
                <a:sym typeface="Cabin"/>
              </a:rPr>
              <a:t>pret.isdigit</a:t>
            </a:r>
            <a:r>
              <a:rPr lang="en-US" sz="2800" dirty="0">
                <a:ea typeface="Cabin"/>
                <a:cs typeface="Cabin"/>
                <a:sym typeface="Cabin"/>
              </a:rPr>
              <a:t>():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   </a:t>
            </a: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rgbClr val="CC00CC"/>
                </a:solidFill>
                <a:ea typeface="Cabin"/>
                <a:cs typeface="Cabin"/>
                <a:sym typeface="Cabin"/>
              </a:rPr>
              <a:t>int</a:t>
            </a:r>
            <a:r>
              <a:rPr lang="en-US" sz="2800" dirty="0"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ea typeface="Cabin"/>
                <a:cs typeface="Cabin"/>
                <a:sym typeface="Cabin"/>
              </a:rPr>
              <a:t>pret</a:t>
            </a:r>
            <a:r>
              <a:rPr lang="en-US" sz="2800" dirty="0">
                <a:ea typeface="Cabin"/>
                <a:cs typeface="Cabin"/>
                <a:sym typeface="Cabin"/>
              </a:rPr>
              <a:t>) * 1.19)  </a:t>
            </a:r>
            <a:endParaRPr lang="en-US" sz="2800" dirty="0">
              <a:solidFill>
                <a:srgbClr val="C00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   </a:t>
            </a: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continue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     else</a:t>
            </a:r>
            <a:r>
              <a:rPr lang="en-US" sz="2800" dirty="0">
                <a:ea typeface="Cabin"/>
                <a:cs typeface="Cabin"/>
                <a:sym typeface="Cabin"/>
              </a:rPr>
              <a:t>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        </a:t>
            </a:r>
            <a:r>
              <a:rPr lang="sv-SE" sz="28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sv-SE" sz="2800">
                <a:solidFill>
                  <a:srgbClr val="D05F02"/>
                </a:solidFill>
                <a:ea typeface="Cabin"/>
                <a:cs typeface="Cabin"/>
                <a:sym typeface="Cabin"/>
              </a:rPr>
              <a:t> </a:t>
            </a:r>
            <a:r>
              <a:rPr lang="sv-SE" sz="2800">
                <a:ea typeface="Cabin"/>
                <a:cs typeface="Cabin"/>
                <a:sym typeface="Cabin"/>
              </a:rPr>
              <a:t>(</a:t>
            </a:r>
            <a:r>
              <a:rPr lang="sv-SE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Eroare</a:t>
            </a:r>
            <a:r>
              <a:rPr lang="sv-SE" sz="28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: </a:t>
            </a:r>
            <a:r>
              <a:rPr lang="sv-SE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numar invalid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sv-SE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sv-SE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        break</a:t>
            </a:r>
            <a:endParaRPr lang="en-US" sz="2800" dirty="0">
              <a:solidFill>
                <a:srgbClr val="D05F02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dirty="0">
              <a:ea typeface="Cabin"/>
              <a:cs typeface="Cabin"/>
              <a:sym typeface="Cabin"/>
            </a:endParaRPr>
          </a:p>
        </p:txBody>
      </p:sp>
      <p:cxnSp>
        <p:nvCxnSpPr>
          <p:cNvPr id="10" name="Shape 96"/>
          <p:cNvCxnSpPr/>
          <p:nvPr/>
        </p:nvCxnSpPr>
        <p:spPr>
          <a:xfrm flipH="1" flipV="1">
            <a:off x="2572925" y="1528092"/>
            <a:ext cx="1" cy="38203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True?</a:t>
            </a:r>
          </a:p>
        </p:txBody>
      </p: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b="1">
                <a:ea typeface="Cabin"/>
                <a:cs typeface="Cabin"/>
                <a:sym typeface="Cabin"/>
              </a:rPr>
              <a:t>print ( Ceva ) </a:t>
            </a:r>
            <a:endParaRPr lang="en-US" sz="24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( Gata )</a:t>
            </a: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" name="Shape 96"/>
          <p:cNvCxnSpPr/>
          <p:nvPr/>
        </p:nvCxnSpPr>
        <p:spPr>
          <a:xfrm flipH="1" flipV="1">
            <a:off x="4790317" y="3425256"/>
            <a:ext cx="382654" cy="150702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" name="Shape 96"/>
          <p:cNvCxnSpPr/>
          <p:nvPr/>
        </p:nvCxnSpPr>
        <p:spPr>
          <a:xfrm flipH="1">
            <a:off x="6233397" y="1528092"/>
            <a:ext cx="7210" cy="340418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" name="Shape 107"/>
          <p:cNvSpPr txBox="1"/>
          <p:nvPr/>
        </p:nvSpPr>
        <p:spPr>
          <a:xfrm>
            <a:off x="4790317" y="4963808"/>
            <a:ext cx="2080516" cy="517623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>
                <a:ea typeface="Cabin"/>
                <a:cs typeface="Cabin"/>
                <a:sym typeface="Cabin"/>
              </a:rPr>
              <a:t>continue</a:t>
            </a:r>
          </a:p>
        </p:txBody>
      </p:sp>
      <p:cxnSp>
        <p:nvCxnSpPr>
          <p:cNvPr id="34" name="Shape 99"/>
          <p:cNvCxnSpPr/>
          <p:nvPr/>
        </p:nvCxnSpPr>
        <p:spPr>
          <a:xfrm>
            <a:off x="2572925" y="1528092"/>
            <a:ext cx="3667682" cy="320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D9C1B999-B342-4894-9B31-05265BCEFBB5}"/>
              </a:ext>
            </a:extLst>
          </p:cNvPr>
          <p:cNvSpPr txBox="1">
            <a:spLocks/>
          </p:cNvSpPr>
          <p:nvPr/>
        </p:nvSpPr>
        <p:spPr>
          <a:xfrm>
            <a:off x="3537452" y="405156"/>
            <a:ext cx="3667682" cy="82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while</a:t>
            </a:r>
            <a:r>
              <a:rPr lang="ro-RO"/>
              <a:t> + continue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247144" y="405156"/>
            <a:ext cx="8596668" cy="82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for</a:t>
            </a:r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20461" y="1115854"/>
            <a:ext cx="10406591" cy="509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for bucleaza prin diferite tipuri de obiecte "iterable"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(string, list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 tuplu, dic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ț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ionar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etc.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sintaxa: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for variabil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ș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ir :		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bloc de instruc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ț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iuni 	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"variabil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" nu trebuie definita anterior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 dar v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 crea/modifica variabila global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cu numele dat.	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pass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74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	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			</a:t>
            </a:r>
          </a:p>
          <a:p>
            <a:r>
              <a:rPr lang="en-US" sz="2800" dirty="0"/>
              <a:t>						</a:t>
            </a:r>
            <a:r>
              <a:rPr lang="en-US" sz="2800" b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8F3C-1487-4574-BFF9-E18D4A1D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806A-D863-46BB-896D-B1CD39FE56C2}" type="datetime1">
              <a:rPr lang="en-US" smtClean="0"/>
              <a:t>20/07/2021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35</a:t>
            </a:fld>
            <a:endParaRPr lang="en-US" sz="160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4121426" y="25014"/>
            <a:ext cx="4519110" cy="85092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2800" cap="none"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cap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Bucla definita - for</a:t>
            </a:r>
          </a:p>
        </p:txBody>
      </p:sp>
      <p:sp>
        <p:nvSpPr>
          <p:cNvPr id="8" name="Shape 94"/>
          <p:cNvSpPr txBox="1"/>
          <p:nvPr/>
        </p:nvSpPr>
        <p:spPr>
          <a:xfrm>
            <a:off x="6630848" y="1193004"/>
            <a:ext cx="3205879" cy="50006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x </a:t>
            </a:r>
            <a:r>
              <a:rPr lang="en-US" sz="2800">
                <a:ea typeface="Cabin"/>
                <a:cs typeface="Cabin"/>
                <a:sym typeface="Cabin"/>
              </a:rPr>
              <a:t>= </a:t>
            </a:r>
            <a:r>
              <a:rPr lang="ro-RO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'ceva'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for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ea typeface="Cabin"/>
                <a:cs typeface="Cabin"/>
                <a:sym typeface="Cabin"/>
              </a:rPr>
              <a:t>caracter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in </a:t>
            </a:r>
            <a:r>
              <a:rPr lang="en-US" sz="2800" dirty="0">
                <a:ea typeface="Cabin"/>
                <a:cs typeface="Cabin"/>
                <a:sym typeface="Cabin"/>
              </a:rPr>
              <a:t>x: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	</a:t>
            </a: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 </a:t>
            </a:r>
            <a:r>
              <a:rPr lang="en-US" sz="2800" dirty="0"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ea typeface="Cabin"/>
                <a:cs typeface="Cabin"/>
                <a:sym typeface="Cabin"/>
              </a:rPr>
              <a:t>caracter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solidFill>
                <a:srgbClr val="C00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>
                <a:ea typeface="Cabin"/>
                <a:cs typeface="Cabin"/>
                <a:sym typeface="Cabin"/>
              </a:rPr>
              <a:t> (</a:t>
            </a:r>
            <a:r>
              <a:rPr lang="en-US" sz="280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>
                <a:ea typeface="Cabin"/>
                <a:cs typeface="Cabin"/>
                <a:sym typeface="Cabin"/>
              </a:rPr>
              <a:t>)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ro-RO" sz="2800" dirty="0">
                <a:solidFill>
                  <a:srgbClr val="0070C0"/>
                </a:solidFill>
                <a:ea typeface="Cabin"/>
                <a:cs typeface="Cabin"/>
                <a:sym typeface="Cabin"/>
              </a:rPr>
              <a:t>c</a:t>
            </a:r>
            <a:endParaRPr lang="en-US" sz="2800" dirty="0">
              <a:solidFill>
                <a:srgbClr val="0070C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ro-RO" sz="2800">
                <a:solidFill>
                  <a:srgbClr val="0070C0"/>
                </a:solidFill>
                <a:ea typeface="Cabin"/>
                <a:cs typeface="Cabin"/>
                <a:sym typeface="Cabin"/>
              </a:rPr>
              <a:t>e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ro-RO" sz="2800">
                <a:solidFill>
                  <a:srgbClr val="0070C0"/>
                </a:solidFill>
                <a:ea typeface="Cabin"/>
                <a:cs typeface="Cabin"/>
                <a:sym typeface="Cabin"/>
              </a:rPr>
              <a:t>v</a:t>
            </a:r>
            <a:endParaRPr lang="en-US" sz="2800" dirty="0">
              <a:solidFill>
                <a:srgbClr val="0070C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0070C0"/>
                </a:solidFill>
                <a:ea typeface="Cabin"/>
                <a:cs typeface="Cabin"/>
                <a:sym typeface="Cabin"/>
              </a:rPr>
              <a:t>a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>
                <a:solidFill>
                  <a:srgbClr val="0070C0"/>
                </a:solidFill>
                <a:ea typeface="Cabin"/>
                <a:cs typeface="Cabin"/>
                <a:sym typeface="Cabin"/>
              </a:rPr>
              <a:t>Gata</a:t>
            </a:r>
            <a:endParaRPr lang="en-US" sz="2800" dirty="0">
              <a:solidFill>
                <a:srgbClr val="0070C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= </a:t>
            </a:r>
            <a:r>
              <a:rPr lang="ro-RO" sz="2800" b="1" i="0" u="none" strike="noStrike" cap="none" baseline="0">
                <a:ea typeface="Cabin"/>
                <a:cs typeface="Cabin"/>
                <a:sym typeface="Cabin"/>
              </a:rPr>
              <a:t>'ceva'</a:t>
            </a: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 </a:t>
            </a: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Ai terminat ?</a:t>
            </a: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b="1" i="0" u="none" strike="noStrike" cap="none" baseline="0">
                <a:ea typeface="Cabin"/>
                <a:cs typeface="Cabin"/>
                <a:sym typeface="Cabin"/>
              </a:rPr>
              <a:t>Urmatorul </a:t>
            </a:r>
            <a:r>
              <a:rPr lang="en-US" b="1">
                <a:ea typeface="Cabin"/>
                <a:cs typeface="Cabin"/>
                <a:sym typeface="Cabin"/>
              </a:rPr>
              <a:t>caracter</a:t>
            </a:r>
            <a:r>
              <a:rPr lang="en-US" b="1" i="0" u="none" strike="noStrike" cap="none" baseline="0">
                <a:ea typeface="Cabin"/>
                <a:cs typeface="Cabin"/>
                <a:sym typeface="Cabin"/>
              </a:rPr>
              <a:t> </a:t>
            </a: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stCxn id="14" idx="2"/>
          </p:cNvCxnSpPr>
          <p:nvPr/>
        </p:nvCxnSpPr>
        <p:spPr>
          <a:xfrm flipH="1">
            <a:off x="4568275" y="3425256"/>
            <a:ext cx="8972" cy="2017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Nu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2" name="Shape 103"/>
          <p:cNvCxnSpPr>
            <a:cxnSpLocks/>
            <a:stCxn id="31" idx="2"/>
          </p:cNvCxnSpPr>
          <p:nvPr/>
        </p:nvCxnSpPr>
        <p:spPr>
          <a:xfrm>
            <a:off x="4572444" y="4438587"/>
            <a:ext cx="4802" cy="53410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(Gata)</a:t>
            </a: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" name="Shape 107"/>
          <p:cNvSpPr txBox="1"/>
          <p:nvPr/>
        </p:nvSpPr>
        <p:spPr>
          <a:xfrm>
            <a:off x="3532186" y="3693326"/>
            <a:ext cx="2080516" cy="745261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b="1">
                <a:ea typeface="Cabin"/>
                <a:cs typeface="Cabin"/>
                <a:sym typeface="Cabin"/>
              </a:rPr>
              <a:t>print (caracter)</a:t>
            </a:r>
          </a:p>
        </p:txBody>
      </p:sp>
    </p:spTree>
    <p:extLst>
      <p:ext uri="{BB962C8B-B14F-4D97-AF65-F5344CB8AC3E}">
        <p14:creationId xmlns:p14="http://schemas.microsoft.com/office/powerpoint/2010/main" val="38221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247144" y="405157"/>
            <a:ext cx="8596668" cy="710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for + range</a:t>
            </a:r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20461" y="1521013"/>
            <a:ext cx="10406591" cy="4145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for var in range(nr) :		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 print (var)		# print numerele de la 0 la nr minus 1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for var in range(0, nr1, nr2) :		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 print (var)		# print numerele de la 0 la nr1 incrementand nr2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for var in range(nr1, 0, nr3) :		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	 print (var)		# print numerele de la nr1 la nr2 decrem. Nr3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89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Introducere - recapitulare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65189" y="568243"/>
            <a:ext cx="6341016" cy="571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ș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ir de caractere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(string)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este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un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ș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ir chiar dac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î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 componen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ță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doar cifre.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Nu exist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conversie implicit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î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ntre tipuri de date.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Ș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irul de caractere se delimiteaz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prin ghilimele sau apostroafe;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Pentru striguri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î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nseamn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concatenare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î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nseamn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multiplicare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Putem capta un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ș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ir de caractere de la tastatura,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î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ntr-o variabil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ă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 cu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input()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Putem utiliza ghilimelele triple pentru a scrie 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ș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 vizualiza  un text pe mai multe r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â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nduri;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Indexare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2" y="1371600"/>
            <a:ext cx="10721338" cy="466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Indexare pozitivă, de la stânga la dreapta (începe cu 0)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Indexare negativă, de la dreapta la stânga (începe cu -1)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Identificăm în mod unic un caracter sau un subșir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pl-PL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-16 -15 -14 -13	-12 -11 -10 -9 -8 -7 -6	  -5  -4 -3  -2  -1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600">
                <a:solidFill>
                  <a:schemeClr val="tx1">
                    <a:lumMod val="75000"/>
                    <a:lumOff val="25000"/>
                  </a:schemeClr>
                </a:solidFill>
              </a:rPr>
              <a:t>  a	   s	    t	 a	  z	   i		    e       z   i   u   a	    t   a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6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pl-PL" sz="2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0	   1    2	 3	  4    5	6	7	8  9 10 11 12 13 14  15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2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Operatorii de tip boolean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2" y="1913467"/>
            <a:ext cx="10706098" cy="4127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Operatorii de tip Boolean True, False: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rgbClr val="CC00CC"/>
                </a:solidFill>
              </a:rPr>
              <a:t>True</a:t>
            </a:r>
            <a:r>
              <a:rPr lang="ro-RO" sz="2400"/>
              <a:t> - pentru o expresie evaluată ca adevărată</a:t>
            </a:r>
            <a:endParaRPr lang="ro-RO" sz="2400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rgbClr val="CC00CC"/>
                </a:solidFill>
              </a:rPr>
              <a:t>False </a:t>
            </a:r>
            <a:r>
              <a:rPr lang="ro-RO" sz="2400"/>
              <a:t>- pentru o expresie evaluată ca falsă</a:t>
            </a:r>
            <a:endParaRPr lang="ro-RO" sz="2400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Orice valoare care este diferită de valoarea zero a tipului de date respectiv este True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Condi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ț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ionare</a:t>
            </a:r>
            <a:endParaRPr lang="ro-RO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3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Lista metodelor, apelare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2" y="1371601"/>
            <a:ext cx="10054934" cy="466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400" b="1">
                <a:solidFill>
                  <a:srgbClr val="CC00CC"/>
                </a:solidFill>
              </a:rPr>
              <a:t>dir</a:t>
            </a:r>
            <a:r>
              <a:rPr lang="ro-R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(variabilă)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00">
              <a:solidFill>
                <a:schemeClr val="tx1">
                  <a:lumMod val="75000"/>
                  <a:lumOff val="25000"/>
                </a:schemeClr>
              </a:solidFill>
              <a:highlight>
                <a:srgbClr val="00FFFF"/>
              </a:highlight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sz="2600">
                <a:solidFill>
                  <a:schemeClr val="tx1">
                    <a:lumMod val="75000"/>
                    <a:lumOff val="25000"/>
                  </a:schemeClr>
                </a:solidFill>
              </a:rPr>
              <a:t>metode specifice șirurilor de caractere: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pl-PL" sz="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sz="2600">
                <a:solidFill>
                  <a:schemeClr val="tx1">
                    <a:lumMod val="75000"/>
                    <a:lumOff val="25000"/>
                  </a:schemeClr>
                </a:solidFill>
              </a:rPr>
              <a:t>capitalize, casefold, center, count, encode, endswith, expandtabs, find, format, format_map, index, isalnum, isalpha, isdecimal, isdigit, isidentifier,  islower, isnumeric, isprintable, isspace, istitle, isupper, join, ljust, lower, lstrip, maketrans,partition, replace, rfind, rindex, rjust, rpartition, rsplit, rstrip, split, splitlines, startswith, strip, swapcase, title, translate, upper, zfill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pl-PL" sz="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sz="2600">
                <a:solidFill>
                  <a:schemeClr val="tx1">
                    <a:lumMod val="75000"/>
                    <a:lumOff val="25000"/>
                  </a:schemeClr>
                </a:solidFill>
              </a:rPr>
              <a:t>apelarea unei metode:  </a:t>
            </a:r>
            <a:r>
              <a:rPr lang="pl-PL" sz="2600" b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variabila.metoda()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pl-PL" sz="2600">
              <a:solidFill>
                <a:schemeClr val="tx1">
                  <a:lumMod val="75000"/>
                  <a:lumOff val="2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24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83944" y="60445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upper, lower, title, capitalize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2" y="1846209"/>
            <a:ext cx="8434188" cy="3487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sir.upper()	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sir.lower();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sir.title();	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sir.capitalize();</a:t>
            </a:r>
            <a:endParaRPr lang="ro-RO" sz="2400" b="1">
              <a:solidFill>
                <a:srgbClr val="CC00CC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ro-RO" sz="2400" b="1">
              <a:solidFill>
                <a:srgbClr val="CC00CC"/>
              </a:solidFill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02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A5324E-CAA2-40A2-B06D-27E0444EEE53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ro-RO"/>
              <a:t>Metode pentru validare</a:t>
            </a:r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502" y="6041362"/>
            <a:ext cx="56414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-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InfoAcademy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7DF-F67D-4060-84FC-93B1F5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31C6DF-1057-40EE-A80B-5FCE7B177769}" type="datetime1">
              <a:rPr lang="en-US" smtClean="0"/>
              <a:pPr>
                <a:spcAft>
                  <a:spcPts val="600"/>
                </a:spcAft>
              </a:pPr>
              <a:t>20/07/2021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19412" y="1662545"/>
            <a:ext cx="8434188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sir.isdigit();	</a:t>
            </a:r>
            <a:r>
              <a:rPr lang="ro-RO" sz="2400" b="1">
                <a:solidFill>
                  <a:srgbClr val="CC00CC"/>
                </a:solidFill>
              </a:rPr>
              <a:t>				</a:t>
            </a:r>
            <a:r>
              <a:rPr lang="en-US" sz="2400" b="1">
                <a:solidFill>
                  <a:srgbClr val="CC00CC"/>
                </a:solidFill>
              </a:rPr>
              <a:t>sir.isnumeric();	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sir.isalpha();	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" b="1">
                <a:solidFill>
                  <a:srgbClr val="CC00CC"/>
                </a:solidFill>
              </a:rPr>
              <a:t>	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sir.isalnum();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sir.isspace();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o-RO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sir.istitle();</a:t>
            </a:r>
            <a:endParaRPr lang="ro-RO" sz="24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sir.isupper();	</a:t>
            </a:r>
            <a:r>
              <a:rPr lang="ro-RO" sz="2400" b="1">
                <a:solidFill>
                  <a:srgbClr val="CC00CC"/>
                </a:solidFill>
              </a:rPr>
              <a:t>			</a:t>
            </a:r>
            <a:r>
              <a:rPr lang="en-US" sz="2400" b="1">
                <a:solidFill>
                  <a:srgbClr val="CC00CC"/>
                </a:solidFill>
              </a:rPr>
              <a:t>sir.islower();</a:t>
            </a:r>
            <a:endParaRPr lang="ro-RO" sz="24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" b="1">
              <a:solidFill>
                <a:srgbClr val="CC00CC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CC00CC"/>
                </a:solidFill>
              </a:rPr>
              <a:t>sir.startswith(subsir);	</a:t>
            </a:r>
            <a:r>
              <a:rPr lang="ro-RO" sz="2400" b="1">
                <a:solidFill>
                  <a:srgbClr val="CC00CC"/>
                </a:solidFill>
              </a:rPr>
              <a:t>	</a:t>
            </a:r>
            <a:r>
              <a:rPr lang="en-US" sz="2400" b="1">
                <a:solidFill>
                  <a:srgbClr val="CC00CC"/>
                </a:solidFill>
              </a:rPr>
              <a:t>sir.endswith(subsir); 	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06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2557</Words>
  <Application>Microsoft Office PowerPoint</Application>
  <PresentationFormat>Widescreen</PresentationFormat>
  <Paragraphs>722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Cabin</vt:lpstr>
      <vt:lpstr>Calibri</vt:lpstr>
      <vt:lpstr>Trebuchet MS</vt:lpstr>
      <vt:lpstr>Wingdings 3</vt:lpstr>
      <vt:lpstr>Facet</vt:lpstr>
      <vt:lpstr>PowerPoint Presentation</vt:lpstr>
      <vt:lpstr>Astăzi este o zi minunată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2020-11-20T07:27:45Z</dcterms:created>
  <dcterms:modified xsi:type="dcterms:W3CDTF">2021-07-20T14:25:50Z</dcterms:modified>
</cp:coreProperties>
</file>