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8" r:id="rId3"/>
    <p:sldId id="262" r:id="rId4"/>
    <p:sldId id="269" r:id="rId5"/>
    <p:sldId id="263" r:id="rId6"/>
    <p:sldId id="264" r:id="rId7"/>
    <p:sldId id="265" r:id="rId8"/>
    <p:sldId id="266" r:id="rId9"/>
    <p:sldId id="267" r:id="rId10"/>
    <p:sldId id="270" r:id="rId11"/>
    <p:sldId id="271" r:id="rId1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426"/>
    <a:srgbClr val="7DF1F5"/>
    <a:srgbClr val="ADF6FC"/>
    <a:srgbClr val="66E2FA"/>
    <a:srgbClr val="8BCAE5"/>
    <a:srgbClr val="99D3EF"/>
    <a:srgbClr val="80F4F7"/>
    <a:srgbClr val="174981"/>
    <a:srgbClr val="031D36"/>
    <a:srgbClr val="194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38" d="100"/>
          <a:sy n="38" d="100"/>
        </p:scale>
        <p:origin x="2268" y="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3BF7D5F-A1FD-9D95-A765-31C60FBD44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DE2788-FA3E-C81B-26BB-8F429E139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D8A1A-613E-4575-8671-53EFE2007B8E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C138D2-153F-3310-D5DE-71CF103FEB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2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7160BA-AABA-A01C-1AB0-A0414F7C1B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E1991-D4FA-4E43-9E3E-C5D98D63F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3574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245AE-1F55-4A8D-9908-95883E34C861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2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F3ED5-2527-4EA0-892E-1B151CB93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5075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8646-ED44-4C75-9765-DD6808CE3081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CONTRA AS ARTES CIBERNÉTICAS  - DIOGENES PRECISO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49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D594-6680-49E8-9E4B-0DAF33C89FDA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CONTRA AS ARTES CIBERNÉTICAS  - DIOGENES PRECISO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9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8592-BFC3-47AB-BE16-4C45038B6C6B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CONTRA AS ARTES CIBERNÉTICAS  - DIOGENES PRECISO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8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807B-2EEB-46FC-A5D2-F5C5AF6DA623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CONTRA AS ARTES CIBERNÉTICAS  - DIOGENES PRECISO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94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DEF-6BA6-4800-B5E5-868167A3DA2E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CONTRA AS ARTES CIBERNÉTICAS  - DIOGENES PRECISO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57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6C0F-7F08-4C08-9027-63E1BAAC3782}" type="datetime1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CONTRA AS ARTES CIBERNÉTICAS  - DIOGENES PRECISO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8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E277-EE8E-4303-AE8F-F055D49047C8}" type="datetime1">
              <a:rPr lang="pt-BR" smtClean="0"/>
              <a:t>12/01/2025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CONTRA AS ARTES CIBERNÉTICAS  - DIOGENES PRECISO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71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D797-D834-462C-8C72-9922E5908CAB}" type="datetime1">
              <a:rPr lang="pt-BR" smtClean="0"/>
              <a:t>12/01/2025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CONTRA AS ARTES CIBERNÉTICAS  - DIOGENES PRECISO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56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987F-6E7F-409E-A31A-D7C329351015}" type="datetime1">
              <a:rPr lang="pt-BR" smtClean="0"/>
              <a:t>12/01/2025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CONTRA AS ARTES CIBERNÉTICAS  - DIOGENES PRECISO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53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8434-9A75-4EE9-8332-06F57A32A5A2}" type="datetime1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CONTRA AS ARTES CIBERNÉTICAS  - DIOGENES PRECISO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57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B687-C534-4CDD-8CA9-60C045A2A7A8}" type="datetime1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CONTRA AS ARTES CIBERNÉTICAS  - DIOGENES PRECISO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06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7DE99-F98C-46F1-A157-7605AA44A6C3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DEFESA CONTRA AS ARTES CIBERNÉTICAS  - DIOGENES PRECISO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F2B0E-1216-484C-A4DD-54EB53FE7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oprecioso/prompts-recipe-to-create-a-ebo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">
            <a:extLst>
              <a:ext uri="{FF2B5EF4-FFF2-40B4-BE49-F238E27FC236}">
                <a16:creationId xmlns:a16="http://schemas.microsoft.com/office/drawing/2014/main" id="{E2AA6152-4F7A-755D-C52C-7BAAA94E57C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1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mago" descr="Mulher com fantasia azul e branca&#10;&#10;Descrição gerada automaticamente com confiança baixa">
            <a:extLst>
              <a:ext uri="{FF2B5EF4-FFF2-40B4-BE49-F238E27FC236}">
                <a16:creationId xmlns:a16="http://schemas.microsoft.com/office/drawing/2014/main" id="{EEE2FB45-5CEF-83A8-9A91-AC90F5450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00"/>
            <a:ext cx="9590400" cy="10947400"/>
          </a:xfrm>
          <a:prstGeom prst="rect">
            <a:avLst/>
          </a:prstGeom>
          <a:effectLst/>
        </p:spPr>
      </p:pic>
      <p:sp>
        <p:nvSpPr>
          <p:cNvPr id="4" name="título">
            <a:extLst>
              <a:ext uri="{FF2B5EF4-FFF2-40B4-BE49-F238E27FC236}">
                <a16:creationId xmlns:a16="http://schemas.microsoft.com/office/drawing/2014/main" id="{9B1B4652-A285-68C0-558A-70B898C04D54}"/>
              </a:ext>
            </a:extLst>
          </p:cNvPr>
          <p:cNvSpPr txBox="1">
            <a:spLocks/>
          </p:cNvSpPr>
          <p:nvPr/>
        </p:nvSpPr>
        <p:spPr>
          <a:xfrm>
            <a:off x="-200500" y="1149734"/>
            <a:ext cx="9991400" cy="1082792"/>
          </a:xfrm>
          <a:prstGeom prst="rect">
            <a:avLst/>
          </a:prstGeom>
          <a:noFill/>
          <a:effectLst>
            <a:glow rad="266700">
              <a:srgbClr val="7DF1F5"/>
            </a:glow>
          </a:effectLst>
        </p:spPr>
        <p:txBody>
          <a:bodyPr wrap="square" lIns="0" tIns="36000" rIns="0" bIns="0" rtlCol="0">
            <a:spAutoFit/>
          </a:bodyPr>
          <a:lstStyle/>
          <a:p>
            <a:pPr algn="ctr"/>
            <a:r>
              <a:rPr lang="pt-BR" sz="6800" dirty="0">
                <a:solidFill>
                  <a:srgbClr val="66E2FA"/>
                </a:solidFill>
                <a:effectLst>
                  <a:glow rad="190500">
                    <a:schemeClr val="accent4">
                      <a:lumMod val="40000"/>
                      <a:lumOff val="60000"/>
                      <a:alpha val="40000"/>
                    </a:schemeClr>
                  </a:glow>
                </a:effectLst>
                <a:latin typeface="Harry P" panose="00000400000000000000" pitchFamily="2" charset="0"/>
              </a:rPr>
              <a:t>Defesa Contra as Artes Cibernéticas</a:t>
            </a:r>
          </a:p>
        </p:txBody>
      </p:sp>
    </p:spTree>
    <p:extLst>
      <p:ext uri="{BB962C8B-B14F-4D97-AF65-F5344CB8AC3E}">
        <p14:creationId xmlns:p14="http://schemas.microsoft.com/office/powerpoint/2010/main" val="246935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578E89-F095-6C30-5875-D2677B0CF15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1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7659A2-3783-DECE-0953-DB86864A2AB1}"/>
              </a:ext>
            </a:extLst>
          </p:cNvPr>
          <p:cNvSpPr txBox="1"/>
          <p:nvPr/>
        </p:nvSpPr>
        <p:spPr>
          <a:xfrm>
            <a:off x="1425388" y="3760748"/>
            <a:ext cx="6750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 AGRADECIMENTOS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FDF6551-FA4F-1388-929B-0E2F30407512}"/>
              </a:ext>
            </a:extLst>
          </p:cNvPr>
          <p:cNvSpPr/>
          <p:nvPr/>
        </p:nvSpPr>
        <p:spPr>
          <a:xfrm>
            <a:off x="431800" y="5985139"/>
            <a:ext cx="8737600" cy="45719"/>
          </a:xfrm>
          <a:prstGeom prst="rect">
            <a:avLst/>
          </a:prstGeom>
          <a:solidFill>
            <a:srgbClr val="99D3EF"/>
          </a:solidFill>
          <a:ln>
            <a:gradFill>
              <a:gsLst>
                <a:gs pos="430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lumMod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9D45015-CBE8-960E-E95C-6C88AEDE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Rodapé 9">
            <a:extLst>
              <a:ext uri="{FF2B5EF4-FFF2-40B4-BE49-F238E27FC236}">
                <a16:creationId xmlns:a16="http://schemas.microsoft.com/office/drawing/2014/main" id="{E6D84ED6-36F6-3347-D76F-F83272F1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900" y="11865189"/>
            <a:ext cx="7137400" cy="681567"/>
          </a:xfrm>
        </p:spPr>
        <p:txBody>
          <a:bodyPr/>
          <a:lstStyle/>
          <a:p>
            <a:r>
              <a:rPr lang="pt-BR" sz="1600" b="1" dirty="0">
                <a:solidFill>
                  <a:srgbClr val="66E2FA">
                    <a:alpha val="15000"/>
                  </a:srgbClr>
                </a:solidFill>
              </a:rPr>
              <a:t>DEFESA CONTRA AS ARTES CIBERNÉTICAS  - DIOGENES PRECISO</a:t>
            </a:r>
          </a:p>
        </p:txBody>
      </p:sp>
    </p:spTree>
    <p:extLst>
      <p:ext uri="{BB962C8B-B14F-4D97-AF65-F5344CB8AC3E}">
        <p14:creationId xmlns:p14="http://schemas.microsoft.com/office/powerpoint/2010/main" val="97868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578E89-F095-6C30-5875-D2677B0CF15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1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7659A2-3783-DECE-0953-DB86864A2AB1}"/>
              </a:ext>
            </a:extLst>
          </p:cNvPr>
          <p:cNvSpPr txBox="1"/>
          <p:nvPr/>
        </p:nvSpPr>
        <p:spPr>
          <a:xfrm>
            <a:off x="0" y="995541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 OBRIGADO POR LER ATÉ AQUI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FDF6551-FA4F-1388-929B-0E2F30407512}"/>
              </a:ext>
            </a:extLst>
          </p:cNvPr>
          <p:cNvSpPr/>
          <p:nvPr/>
        </p:nvSpPr>
        <p:spPr>
          <a:xfrm>
            <a:off x="431800" y="5985139"/>
            <a:ext cx="8737600" cy="45719"/>
          </a:xfrm>
          <a:prstGeom prst="rect">
            <a:avLst/>
          </a:prstGeom>
          <a:solidFill>
            <a:srgbClr val="99D3EF"/>
          </a:solidFill>
          <a:ln>
            <a:gradFill>
              <a:gsLst>
                <a:gs pos="430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lumMod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o_componente">
            <a:extLst>
              <a:ext uri="{FF2B5EF4-FFF2-40B4-BE49-F238E27FC236}">
                <a16:creationId xmlns:a16="http://schemas.microsoft.com/office/drawing/2014/main" id="{25110BBB-1AE1-E7FF-4FB5-A0602F35D1A1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Esse Ebook foi gerado por IA, e diagramado por humano.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O passo a passo se encontra no meu </a:t>
            </a:r>
            <a:r>
              <a:rPr lang="pt-BR" sz="2400" dirty="0" err="1">
                <a:solidFill>
                  <a:schemeClr val="bg1"/>
                </a:solidFill>
              </a:rPr>
              <a:t>Github</a:t>
            </a:r>
            <a:endParaRPr lang="pt-BR" sz="2400" dirty="0">
              <a:solidFill>
                <a:schemeClr val="bg1"/>
              </a:solidFill>
            </a:endParaRPr>
          </a:p>
          <a:p>
            <a:pPr algn="ctr"/>
            <a:r>
              <a:rPr lang="pt-BR" sz="4400" dirty="0">
                <a:solidFill>
                  <a:srgbClr val="051426"/>
                </a:solidFill>
              </a:rPr>
              <a:t>.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Esse conteúdo foi gerado com fins didáticos de construção, e realizada uma validação cuidadosa humana no conteúdo gerado por uma IA.</a:t>
            </a:r>
          </a:p>
        </p:txBody>
      </p:sp>
      <p:pic>
        <p:nvPicPr>
          <p:cNvPr id="5" name="Picture 2" descr="GitHub Logos and Usage · GitHub">
            <a:extLst>
              <a:ext uri="{FF2B5EF4-FFF2-40B4-BE49-F238E27FC236}">
                <a16:creationId xmlns:a16="http://schemas.microsoft.com/office/drawing/2014/main" id="{9FD6C7AE-3E2D-E74C-7B4C-BC01833E0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805" y="6399500"/>
            <a:ext cx="1676570" cy="1676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544D6D-82E8-930B-D549-5D91B6F65363}"/>
              </a:ext>
            </a:extLst>
          </p:cNvPr>
          <p:cNvSpPr txBox="1"/>
          <p:nvPr/>
        </p:nvSpPr>
        <p:spPr>
          <a:xfrm>
            <a:off x="-21510" y="8328473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https://github.com/oprecioso/prompts-recipe-to-create-a-ebook</a:t>
            </a:r>
            <a:endParaRPr lang="pt-B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C897D93-A96C-ABCC-0F0E-EB841FB01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9098262"/>
            <a:ext cx="6375400" cy="2366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E1A520F1-3E59-F07F-B8D4-BDCF9941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11</a:t>
            </a:fld>
            <a:endParaRPr lang="pt-BR"/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59E0BAD7-3BFF-D55F-F162-64D04122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900" y="11865189"/>
            <a:ext cx="7137400" cy="681567"/>
          </a:xfrm>
        </p:spPr>
        <p:txBody>
          <a:bodyPr/>
          <a:lstStyle/>
          <a:p>
            <a:r>
              <a:rPr lang="pt-BR" sz="1600" b="1" dirty="0">
                <a:solidFill>
                  <a:srgbClr val="66E2FA">
                    <a:alpha val="15000"/>
                  </a:srgbClr>
                </a:solidFill>
              </a:rPr>
              <a:t>DEFESA CONTRA AS ARTES CIBERNÉTICAS  - DIOGENES PRECISO</a:t>
            </a:r>
          </a:p>
        </p:txBody>
      </p:sp>
    </p:spTree>
    <p:extLst>
      <p:ext uri="{BB962C8B-B14F-4D97-AF65-F5344CB8AC3E}">
        <p14:creationId xmlns:p14="http://schemas.microsoft.com/office/powerpoint/2010/main" val="101161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578E89-F095-6C30-5875-D2677B0CF15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1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 descr="Ícone&#10;&#10;Descrição gerada automaticamente com confiança média">
            <a:extLst>
              <a:ext uri="{FF2B5EF4-FFF2-40B4-BE49-F238E27FC236}">
                <a16:creationId xmlns:a16="http://schemas.microsoft.com/office/drawing/2014/main" id="{728C3F69-271E-5D6A-3FCD-207ADE343D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442662"/>
            <a:ext cx="3759200" cy="388110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DFF8060-137D-73F8-BCF5-1B4B95A8CE74}"/>
              </a:ext>
            </a:extLst>
          </p:cNvPr>
          <p:cNvSpPr txBox="1"/>
          <p:nvPr/>
        </p:nvSpPr>
        <p:spPr>
          <a:xfrm>
            <a:off x="0" y="3322748"/>
            <a:ext cx="9601200" cy="2677656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600" b="1" dirty="0">
                <a:ln w="0">
                  <a:noFill/>
                </a:ln>
                <a:solidFill>
                  <a:schemeClr val="bg1"/>
                </a:solidFill>
                <a:latin typeface="+mj-lt"/>
              </a:rPr>
              <a:t>GUIA PRÁTICO DE </a:t>
            </a:r>
          </a:p>
          <a:p>
            <a:pPr algn="ctr"/>
            <a:r>
              <a:rPr lang="pt-BR" sz="5600" b="1" dirty="0">
                <a:ln w="0">
                  <a:noFill/>
                </a:ln>
                <a:solidFill>
                  <a:schemeClr val="bg1"/>
                </a:solidFill>
                <a:latin typeface="+mj-lt"/>
              </a:rPr>
              <a:t>DEFESA </a:t>
            </a:r>
          </a:p>
          <a:p>
            <a:pPr algn="ctr"/>
            <a:r>
              <a:rPr lang="pt-BR" sz="5600" b="1" dirty="0">
                <a:ln w="0">
                  <a:noFill/>
                </a:ln>
                <a:solidFill>
                  <a:schemeClr val="bg1"/>
                </a:solidFill>
                <a:latin typeface="+mj-lt"/>
              </a:rPr>
              <a:t>CIBERNÉTICA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FC1AEF-12DA-ED4B-ACF7-AA61DE767BAA}"/>
              </a:ext>
            </a:extLst>
          </p:cNvPr>
          <p:cNvSpPr txBox="1"/>
          <p:nvPr/>
        </p:nvSpPr>
        <p:spPr>
          <a:xfrm>
            <a:off x="431800" y="6770743"/>
            <a:ext cx="8737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</a:schemeClr>
                </a:solidFill>
              </a:rPr>
              <a:t>A defesa cibernética é essencial para proteger seus dados e dispositivos contra ameaças digitais. Este guia irá te apresentar 7 medidas de proteção com exemplos práticos que você pode aplicar no dia a dia.</a:t>
            </a:r>
          </a:p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54B7FFC-A5E9-73B2-2F6A-091F2E136BCC}"/>
              </a:ext>
            </a:extLst>
          </p:cNvPr>
          <p:cNvSpPr/>
          <p:nvPr/>
        </p:nvSpPr>
        <p:spPr>
          <a:xfrm>
            <a:off x="431800" y="5985139"/>
            <a:ext cx="8737600" cy="45719"/>
          </a:xfrm>
          <a:prstGeom prst="rect">
            <a:avLst/>
          </a:prstGeom>
          <a:solidFill>
            <a:srgbClr val="99D3EF"/>
          </a:solidFill>
          <a:ln>
            <a:gradFill>
              <a:gsLst>
                <a:gs pos="430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lumMod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9">
            <a:extLst>
              <a:ext uri="{FF2B5EF4-FFF2-40B4-BE49-F238E27FC236}">
                <a16:creationId xmlns:a16="http://schemas.microsoft.com/office/drawing/2014/main" id="{59732C0F-AD28-B849-80CD-A295A8AA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900" y="11865189"/>
            <a:ext cx="7137400" cy="681567"/>
          </a:xfrm>
        </p:spPr>
        <p:txBody>
          <a:bodyPr/>
          <a:lstStyle/>
          <a:p>
            <a:r>
              <a:rPr lang="pt-BR" sz="1600" b="1" dirty="0">
                <a:solidFill>
                  <a:srgbClr val="66E2FA">
                    <a:alpha val="15000"/>
                  </a:srgbClr>
                </a:solidFill>
              </a:rPr>
              <a:t>DEFESA CONTRA AS ARTES CIBERNÉTICAS  - DIOGENES PRECISO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4A1D5B-25FE-2CB5-55C2-08F6245E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03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578E89-F095-6C30-5875-D2677B0CF15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1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FF8060-137D-73F8-BCF5-1B4B95A8CE74}"/>
              </a:ext>
            </a:extLst>
          </p:cNvPr>
          <p:cNvSpPr txBox="1"/>
          <p:nvPr/>
        </p:nvSpPr>
        <p:spPr>
          <a:xfrm>
            <a:off x="0" y="419144"/>
            <a:ext cx="9601200" cy="32541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412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Bahnschrift SemiBold SemiConden" panose="020B0502040204020203" pitchFamily="34" charset="0"/>
              </a:rPr>
              <a:t>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7659A2-3783-DECE-0953-DB86864A2AB1}"/>
              </a:ext>
            </a:extLst>
          </p:cNvPr>
          <p:cNvSpPr txBox="1"/>
          <p:nvPr/>
        </p:nvSpPr>
        <p:spPr>
          <a:xfrm>
            <a:off x="1653988" y="3338746"/>
            <a:ext cx="6750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USE SENHAS FORTES E GERENCIADORES DE SENHAS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690344-6208-F7FE-B059-D91E404500B8}"/>
              </a:ext>
            </a:extLst>
          </p:cNvPr>
          <p:cNvSpPr txBox="1"/>
          <p:nvPr/>
        </p:nvSpPr>
        <p:spPr>
          <a:xfrm>
            <a:off x="431800" y="6770742"/>
            <a:ext cx="8737600" cy="408400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Por quê? </a:t>
            </a:r>
            <a:r>
              <a:rPr lang="pt-BR" sz="2400" dirty="0">
                <a:solidFill>
                  <a:schemeClr val="bg1"/>
                </a:solidFill>
              </a:rPr>
              <a:t>Mesmo se sua senha for roubada, o 2FA adiciona uma camada extra de proteção.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Como fazer? </a:t>
            </a:r>
            <a:r>
              <a:rPr lang="pt-BR" sz="2400" dirty="0">
                <a:solidFill>
                  <a:schemeClr val="bg1"/>
                </a:solidFill>
              </a:rPr>
              <a:t>Habilite o 2FA em serviços como e-mails, redes sociais e bancos.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Exemplo prático: </a:t>
            </a:r>
            <a:r>
              <a:rPr lang="pt-BR" sz="2400" dirty="0">
                <a:solidFill>
                  <a:schemeClr val="bg1"/>
                </a:solidFill>
              </a:rPr>
              <a:t>Ao acessar seu Gmail, além da senha, você receberá um código no celular ou usará um aplicativo como o Google </a:t>
            </a:r>
            <a:r>
              <a:rPr lang="pt-BR" sz="2400" dirty="0" err="1">
                <a:solidFill>
                  <a:schemeClr val="bg1"/>
                </a:solidFill>
              </a:rPr>
              <a:t>Authenticator</a:t>
            </a:r>
            <a:r>
              <a:rPr lang="pt-BR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FDF6551-FA4F-1388-929B-0E2F30407512}"/>
              </a:ext>
            </a:extLst>
          </p:cNvPr>
          <p:cNvSpPr/>
          <p:nvPr/>
        </p:nvSpPr>
        <p:spPr>
          <a:xfrm>
            <a:off x="431800" y="5985139"/>
            <a:ext cx="8737600" cy="45719"/>
          </a:xfrm>
          <a:prstGeom prst="rect">
            <a:avLst/>
          </a:prstGeom>
          <a:solidFill>
            <a:srgbClr val="99D3EF"/>
          </a:solidFill>
          <a:ln>
            <a:gradFill>
              <a:gsLst>
                <a:gs pos="430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lumMod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B92D7-2DF3-8017-D97C-4CD8F370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3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693E5DB1-F5F6-CFAE-DF0C-5D964C79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900" y="11865189"/>
            <a:ext cx="7137400" cy="681567"/>
          </a:xfrm>
        </p:spPr>
        <p:txBody>
          <a:bodyPr/>
          <a:lstStyle/>
          <a:p>
            <a:r>
              <a:rPr lang="pt-BR" sz="1600" b="1" dirty="0">
                <a:solidFill>
                  <a:srgbClr val="66E2FA">
                    <a:alpha val="15000"/>
                  </a:srgbClr>
                </a:solidFill>
              </a:rPr>
              <a:t>DEFESA CONTRA AS ARTES CIBERNÉTICAS  - DIOGENES PRECISO</a:t>
            </a:r>
          </a:p>
        </p:txBody>
      </p:sp>
    </p:spTree>
    <p:extLst>
      <p:ext uri="{BB962C8B-B14F-4D97-AF65-F5344CB8AC3E}">
        <p14:creationId xmlns:p14="http://schemas.microsoft.com/office/powerpoint/2010/main" val="157036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578E89-F095-6C30-5875-D2677B0CF15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1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FF8060-137D-73F8-BCF5-1B4B95A8CE74}"/>
              </a:ext>
            </a:extLst>
          </p:cNvPr>
          <p:cNvSpPr txBox="1"/>
          <p:nvPr/>
        </p:nvSpPr>
        <p:spPr>
          <a:xfrm>
            <a:off x="0" y="419144"/>
            <a:ext cx="9601200" cy="32541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412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Bahnschrift SemiBold SemiConden" panose="020B0502040204020203" pitchFamily="34" charset="0"/>
              </a:rPr>
              <a:t>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7659A2-3783-DECE-0953-DB86864A2AB1}"/>
              </a:ext>
            </a:extLst>
          </p:cNvPr>
          <p:cNvSpPr txBox="1"/>
          <p:nvPr/>
        </p:nvSpPr>
        <p:spPr>
          <a:xfrm>
            <a:off x="1653988" y="3338746"/>
            <a:ext cx="6750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ATIVE A VERIFICAÇÃO EM DUAS ETAPAS (2FA)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690344-6208-F7FE-B059-D91E404500B8}"/>
              </a:ext>
            </a:extLst>
          </p:cNvPr>
          <p:cNvSpPr txBox="1"/>
          <p:nvPr/>
        </p:nvSpPr>
        <p:spPr>
          <a:xfrm>
            <a:off x="431800" y="6770742"/>
            <a:ext cx="8737600" cy="408400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Por quê? </a:t>
            </a:r>
            <a:r>
              <a:rPr lang="pt-BR" sz="2400" dirty="0">
                <a:solidFill>
                  <a:schemeClr val="bg1"/>
                </a:solidFill>
              </a:rPr>
              <a:t>Mesmo se sua senha for roubada, o 2FA adiciona uma camada extra de proteção.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Como fazer? </a:t>
            </a:r>
            <a:r>
              <a:rPr lang="pt-BR" sz="2400" dirty="0">
                <a:solidFill>
                  <a:schemeClr val="bg1"/>
                </a:solidFill>
              </a:rPr>
              <a:t>Habilite o 2FA em serviços como e-mails, redes sociais e bancos.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Exemplo prático: </a:t>
            </a:r>
            <a:r>
              <a:rPr lang="pt-BR" sz="2400" dirty="0">
                <a:solidFill>
                  <a:schemeClr val="bg1"/>
                </a:solidFill>
              </a:rPr>
              <a:t>Ao acessar seu Gmail, além da senha, você receberá um código no celular ou usará um aplicativo como o Google </a:t>
            </a:r>
            <a:r>
              <a:rPr lang="pt-BR" sz="2400" dirty="0" err="1">
                <a:solidFill>
                  <a:schemeClr val="bg1"/>
                </a:solidFill>
              </a:rPr>
              <a:t>Authenticator</a:t>
            </a:r>
            <a:r>
              <a:rPr lang="pt-BR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FDF6551-FA4F-1388-929B-0E2F30407512}"/>
              </a:ext>
            </a:extLst>
          </p:cNvPr>
          <p:cNvSpPr/>
          <p:nvPr/>
        </p:nvSpPr>
        <p:spPr>
          <a:xfrm>
            <a:off x="431800" y="5985139"/>
            <a:ext cx="8737600" cy="45719"/>
          </a:xfrm>
          <a:prstGeom prst="rect">
            <a:avLst/>
          </a:prstGeom>
          <a:solidFill>
            <a:srgbClr val="99D3EF"/>
          </a:solidFill>
          <a:ln>
            <a:gradFill>
              <a:gsLst>
                <a:gs pos="430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lumMod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0E44B8-D821-B2ED-3014-6D8991E3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4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0AB88D3D-0031-BF79-AD19-47FA77B5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900" y="11865189"/>
            <a:ext cx="7137400" cy="681567"/>
          </a:xfrm>
        </p:spPr>
        <p:txBody>
          <a:bodyPr/>
          <a:lstStyle/>
          <a:p>
            <a:r>
              <a:rPr lang="pt-BR" sz="1600" b="1" dirty="0">
                <a:solidFill>
                  <a:srgbClr val="66E2FA">
                    <a:alpha val="15000"/>
                  </a:srgbClr>
                </a:solidFill>
              </a:rPr>
              <a:t>DEFESA CONTRA AS ARTES CIBERNÉTICAS  - DIOGENES PRECISO</a:t>
            </a:r>
          </a:p>
        </p:txBody>
      </p:sp>
    </p:spTree>
    <p:extLst>
      <p:ext uri="{BB962C8B-B14F-4D97-AF65-F5344CB8AC3E}">
        <p14:creationId xmlns:p14="http://schemas.microsoft.com/office/powerpoint/2010/main" val="198984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578E89-F095-6C30-5875-D2677B0CF15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1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FF8060-137D-73F8-BCF5-1B4B95A8CE74}"/>
              </a:ext>
            </a:extLst>
          </p:cNvPr>
          <p:cNvSpPr txBox="1"/>
          <p:nvPr/>
        </p:nvSpPr>
        <p:spPr>
          <a:xfrm>
            <a:off x="0" y="419144"/>
            <a:ext cx="9601200" cy="32541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412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Bahnschrift SemiBold SemiConden" panose="020B0502040204020203" pitchFamily="34" charset="0"/>
              </a:rPr>
              <a:t>03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7659A2-3783-DECE-0953-DB86864A2AB1}"/>
              </a:ext>
            </a:extLst>
          </p:cNvPr>
          <p:cNvSpPr txBox="1"/>
          <p:nvPr/>
        </p:nvSpPr>
        <p:spPr>
          <a:xfrm>
            <a:off x="1653988" y="3338746"/>
            <a:ext cx="6750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ATUALIZE SEUS DISPOSITIVOS E APLICATIVOS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690344-6208-F7FE-B059-D91E404500B8}"/>
              </a:ext>
            </a:extLst>
          </p:cNvPr>
          <p:cNvSpPr txBox="1"/>
          <p:nvPr/>
        </p:nvSpPr>
        <p:spPr>
          <a:xfrm>
            <a:off x="431800" y="6770742"/>
            <a:ext cx="8737600" cy="408400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Por quê? </a:t>
            </a:r>
            <a:r>
              <a:rPr lang="pt-BR" sz="2400" dirty="0">
                <a:solidFill>
                  <a:schemeClr val="bg1"/>
                </a:solidFill>
              </a:rPr>
              <a:t>Atualizações corrigem vulnerabilidades que hackers podem explorar.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Como fazer? </a:t>
            </a:r>
            <a:r>
              <a:rPr lang="pt-BR" sz="2400" dirty="0">
                <a:solidFill>
                  <a:schemeClr val="bg1"/>
                </a:solidFill>
              </a:rPr>
              <a:t>Mantenha o sistema operacional, aplicativos e antivírus sempre atualizados.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Exemplo prático</a:t>
            </a:r>
            <a:r>
              <a:rPr lang="pt-BR" sz="2400" dirty="0">
                <a:solidFill>
                  <a:schemeClr val="bg1"/>
                </a:solidFill>
              </a:rPr>
              <a:t>: Configure seu smartphone para atualizar automaticamente durante a noite, garantindo que você esteja protegido</a:t>
            </a:r>
            <a:r>
              <a:rPr lang="pt-BR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FDF6551-FA4F-1388-929B-0E2F30407512}"/>
              </a:ext>
            </a:extLst>
          </p:cNvPr>
          <p:cNvSpPr/>
          <p:nvPr/>
        </p:nvSpPr>
        <p:spPr>
          <a:xfrm>
            <a:off x="431800" y="5985139"/>
            <a:ext cx="8737600" cy="45719"/>
          </a:xfrm>
          <a:prstGeom prst="rect">
            <a:avLst/>
          </a:prstGeom>
          <a:solidFill>
            <a:srgbClr val="99D3EF"/>
          </a:solidFill>
          <a:ln>
            <a:gradFill>
              <a:gsLst>
                <a:gs pos="430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lumMod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D27A40-8FC4-71E5-C13F-A07169C7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5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6A046E72-4814-1D12-9AC9-C01A88BD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900" y="11865189"/>
            <a:ext cx="7137400" cy="681567"/>
          </a:xfrm>
        </p:spPr>
        <p:txBody>
          <a:bodyPr/>
          <a:lstStyle/>
          <a:p>
            <a:r>
              <a:rPr lang="pt-BR" sz="1600" b="1" dirty="0">
                <a:solidFill>
                  <a:srgbClr val="66E2FA">
                    <a:alpha val="15000"/>
                  </a:srgbClr>
                </a:solidFill>
              </a:rPr>
              <a:t>DEFESA CONTRA AS ARTES CIBERNÉTICAS  - DIOGENES PRECISO</a:t>
            </a:r>
          </a:p>
        </p:txBody>
      </p:sp>
    </p:spTree>
    <p:extLst>
      <p:ext uri="{BB962C8B-B14F-4D97-AF65-F5344CB8AC3E}">
        <p14:creationId xmlns:p14="http://schemas.microsoft.com/office/powerpoint/2010/main" val="399104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578E89-F095-6C30-5875-D2677B0CF15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1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FF8060-137D-73F8-BCF5-1B4B95A8CE74}"/>
              </a:ext>
            </a:extLst>
          </p:cNvPr>
          <p:cNvSpPr txBox="1"/>
          <p:nvPr/>
        </p:nvSpPr>
        <p:spPr>
          <a:xfrm>
            <a:off x="0" y="419144"/>
            <a:ext cx="9601200" cy="32541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412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Bahnschrift SemiBold SemiConden" panose="020B0502040204020203" pitchFamily="34" charset="0"/>
              </a:rPr>
              <a:t>04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7659A2-3783-DECE-0953-DB86864A2AB1}"/>
              </a:ext>
            </a:extLst>
          </p:cNvPr>
          <p:cNvSpPr txBox="1"/>
          <p:nvPr/>
        </p:nvSpPr>
        <p:spPr>
          <a:xfrm>
            <a:off x="1653988" y="3338746"/>
            <a:ext cx="6750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CUIDADO COM LINKS E ARQUIVOS DESCONHECIDOS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690344-6208-F7FE-B059-D91E404500B8}"/>
              </a:ext>
            </a:extLst>
          </p:cNvPr>
          <p:cNvSpPr txBox="1"/>
          <p:nvPr/>
        </p:nvSpPr>
        <p:spPr>
          <a:xfrm>
            <a:off x="431800" y="6770742"/>
            <a:ext cx="8737600" cy="336303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Por quê? </a:t>
            </a:r>
            <a:r>
              <a:rPr lang="pt-BR" sz="2400" dirty="0">
                <a:solidFill>
                  <a:schemeClr val="bg1"/>
                </a:solidFill>
              </a:rPr>
              <a:t>Links maliciosos e anexos podem conter vírus ou direcionar você a sites falsos.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Como fazer? </a:t>
            </a:r>
            <a:r>
              <a:rPr lang="pt-BR" sz="2400" dirty="0">
                <a:solidFill>
                  <a:schemeClr val="bg1"/>
                </a:solidFill>
              </a:rPr>
              <a:t>Verifique sempre a origem antes de clicar ou baixar.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Exemplo prático: </a:t>
            </a:r>
            <a:r>
              <a:rPr lang="pt-BR" sz="2400" dirty="0">
                <a:solidFill>
                  <a:schemeClr val="bg1"/>
                </a:solidFill>
              </a:rPr>
              <a:t>Ao receber um e-mail dizendo que você ganhou um prêmio, cheque o endereço de e-mail do remetente e evite clicar no link se parecer suspeito.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FDF6551-FA4F-1388-929B-0E2F30407512}"/>
              </a:ext>
            </a:extLst>
          </p:cNvPr>
          <p:cNvSpPr/>
          <p:nvPr/>
        </p:nvSpPr>
        <p:spPr>
          <a:xfrm>
            <a:off x="431800" y="5985139"/>
            <a:ext cx="8737600" cy="45719"/>
          </a:xfrm>
          <a:prstGeom prst="rect">
            <a:avLst/>
          </a:prstGeom>
          <a:solidFill>
            <a:srgbClr val="99D3EF"/>
          </a:solidFill>
          <a:ln>
            <a:gradFill>
              <a:gsLst>
                <a:gs pos="430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lumMod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D4ACB2-B14C-8F62-80B6-450AB9E0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6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60EB3B8C-ED39-D227-611B-F4005D42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900" y="11865189"/>
            <a:ext cx="7137400" cy="681567"/>
          </a:xfrm>
        </p:spPr>
        <p:txBody>
          <a:bodyPr/>
          <a:lstStyle/>
          <a:p>
            <a:r>
              <a:rPr lang="pt-BR" sz="1600" b="1" dirty="0">
                <a:solidFill>
                  <a:srgbClr val="66E2FA">
                    <a:alpha val="15000"/>
                  </a:srgbClr>
                </a:solidFill>
              </a:rPr>
              <a:t>DEFESA CONTRA AS ARTES CIBERNÉTICAS  - DIOGENES PRECISO</a:t>
            </a:r>
          </a:p>
        </p:txBody>
      </p:sp>
    </p:spTree>
    <p:extLst>
      <p:ext uri="{BB962C8B-B14F-4D97-AF65-F5344CB8AC3E}">
        <p14:creationId xmlns:p14="http://schemas.microsoft.com/office/powerpoint/2010/main" val="349550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578E89-F095-6C30-5875-D2677B0CF15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1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FF8060-137D-73F8-BCF5-1B4B95A8CE74}"/>
              </a:ext>
            </a:extLst>
          </p:cNvPr>
          <p:cNvSpPr txBox="1"/>
          <p:nvPr/>
        </p:nvSpPr>
        <p:spPr>
          <a:xfrm>
            <a:off x="0" y="419144"/>
            <a:ext cx="9601200" cy="32541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412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Bahnschrift SemiBold SemiConden" panose="020B0502040204020203" pitchFamily="34" charset="0"/>
              </a:rPr>
              <a:t>05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7659A2-3783-DECE-0953-DB86864A2AB1}"/>
              </a:ext>
            </a:extLst>
          </p:cNvPr>
          <p:cNvSpPr txBox="1"/>
          <p:nvPr/>
        </p:nvSpPr>
        <p:spPr>
          <a:xfrm>
            <a:off x="1653988" y="3338746"/>
            <a:ext cx="6750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 USE REDES WI-FI COM CUIDADO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690344-6208-F7FE-B059-D91E404500B8}"/>
              </a:ext>
            </a:extLst>
          </p:cNvPr>
          <p:cNvSpPr txBox="1"/>
          <p:nvPr/>
        </p:nvSpPr>
        <p:spPr>
          <a:xfrm>
            <a:off x="431800" y="6770742"/>
            <a:ext cx="8737600" cy="28090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Por quê? </a:t>
            </a:r>
            <a:r>
              <a:rPr lang="pt-BR" sz="2400" dirty="0">
                <a:solidFill>
                  <a:schemeClr val="bg1"/>
                </a:solidFill>
              </a:rPr>
              <a:t>Redes Wi-Fi abertas são alvos fáceis para hackers.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Como fazer? </a:t>
            </a:r>
            <a:r>
              <a:rPr lang="pt-BR" sz="2400" dirty="0">
                <a:solidFill>
                  <a:schemeClr val="bg1"/>
                </a:solidFill>
              </a:rPr>
              <a:t>Evite acessar contas bancárias ou e-mails em redes públicas e use uma VPN para criptografar sua conexão.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Exemplo prático: </a:t>
            </a:r>
            <a:r>
              <a:rPr lang="pt-BR" sz="2400" dirty="0">
                <a:solidFill>
                  <a:schemeClr val="bg1"/>
                </a:solidFill>
              </a:rPr>
              <a:t>Em um café, conecte-se à VPN antes de usar o Wi-Fi gratuito para navegar com segurança.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FDF6551-FA4F-1388-929B-0E2F30407512}"/>
              </a:ext>
            </a:extLst>
          </p:cNvPr>
          <p:cNvSpPr/>
          <p:nvPr/>
        </p:nvSpPr>
        <p:spPr>
          <a:xfrm>
            <a:off x="431800" y="5985139"/>
            <a:ext cx="8737600" cy="45719"/>
          </a:xfrm>
          <a:prstGeom prst="rect">
            <a:avLst/>
          </a:prstGeom>
          <a:solidFill>
            <a:srgbClr val="99D3EF"/>
          </a:solidFill>
          <a:ln>
            <a:gradFill>
              <a:gsLst>
                <a:gs pos="430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lumMod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D347E3-934E-FB07-7508-FB0C47F0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7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0EA78B9E-F4F8-1730-DFE0-90A5260F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900" y="11865189"/>
            <a:ext cx="7137400" cy="681567"/>
          </a:xfrm>
        </p:spPr>
        <p:txBody>
          <a:bodyPr/>
          <a:lstStyle/>
          <a:p>
            <a:r>
              <a:rPr lang="pt-BR" sz="1600" b="1" dirty="0">
                <a:solidFill>
                  <a:srgbClr val="66E2FA">
                    <a:alpha val="15000"/>
                  </a:srgbClr>
                </a:solidFill>
              </a:rPr>
              <a:t>DEFESA CONTRA AS ARTES CIBERNÉTICAS  - DIOGENES PRECISO</a:t>
            </a:r>
          </a:p>
        </p:txBody>
      </p:sp>
    </p:spTree>
    <p:extLst>
      <p:ext uri="{BB962C8B-B14F-4D97-AF65-F5344CB8AC3E}">
        <p14:creationId xmlns:p14="http://schemas.microsoft.com/office/powerpoint/2010/main" val="115315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578E89-F095-6C30-5875-D2677B0CF15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1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FF8060-137D-73F8-BCF5-1B4B95A8CE74}"/>
              </a:ext>
            </a:extLst>
          </p:cNvPr>
          <p:cNvSpPr txBox="1"/>
          <p:nvPr/>
        </p:nvSpPr>
        <p:spPr>
          <a:xfrm>
            <a:off x="0" y="419144"/>
            <a:ext cx="9601200" cy="32541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412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Bahnschrift SemiBold SemiConden" panose="020B0502040204020203" pitchFamily="34" charset="0"/>
              </a:rPr>
              <a:t>06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7659A2-3783-DECE-0953-DB86864A2AB1}"/>
              </a:ext>
            </a:extLst>
          </p:cNvPr>
          <p:cNvSpPr txBox="1"/>
          <p:nvPr/>
        </p:nvSpPr>
        <p:spPr>
          <a:xfrm>
            <a:off x="1653988" y="3338746"/>
            <a:ext cx="6750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 FAÇA BACKUP REGULARMENTE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690344-6208-F7FE-B059-D91E404500B8}"/>
              </a:ext>
            </a:extLst>
          </p:cNvPr>
          <p:cNvSpPr txBox="1"/>
          <p:nvPr/>
        </p:nvSpPr>
        <p:spPr>
          <a:xfrm>
            <a:off x="431800" y="6770742"/>
            <a:ext cx="8737600" cy="336303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Por quê? </a:t>
            </a:r>
            <a:r>
              <a:rPr lang="pt-BR" sz="2400" dirty="0">
                <a:solidFill>
                  <a:schemeClr val="bg1"/>
                </a:solidFill>
              </a:rPr>
              <a:t>Em caso de ataque ou falha do sistema, você não perderá seus dados.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Como fazer? </a:t>
            </a:r>
            <a:r>
              <a:rPr lang="pt-BR" sz="2400" dirty="0">
                <a:solidFill>
                  <a:schemeClr val="bg1"/>
                </a:solidFill>
              </a:rPr>
              <a:t>Configure backups automáticos em nuvens ou dispositivos externos.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Exemplo prático: </a:t>
            </a:r>
            <a:r>
              <a:rPr lang="pt-BR" sz="2400" dirty="0">
                <a:solidFill>
                  <a:schemeClr val="bg1"/>
                </a:solidFill>
              </a:rPr>
              <a:t>Use o Google Drive ou um HD externo para salvar documentos e fotos importantes toda semana.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FDF6551-FA4F-1388-929B-0E2F30407512}"/>
              </a:ext>
            </a:extLst>
          </p:cNvPr>
          <p:cNvSpPr/>
          <p:nvPr/>
        </p:nvSpPr>
        <p:spPr>
          <a:xfrm>
            <a:off x="431800" y="5985139"/>
            <a:ext cx="8737600" cy="45719"/>
          </a:xfrm>
          <a:prstGeom prst="rect">
            <a:avLst/>
          </a:prstGeom>
          <a:solidFill>
            <a:srgbClr val="99D3EF"/>
          </a:solidFill>
          <a:ln>
            <a:gradFill>
              <a:gsLst>
                <a:gs pos="430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lumMod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4CD4EE-14D9-FFFD-28BE-53103BAA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8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E9D20577-CD73-D521-73A7-33512029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900" y="11865189"/>
            <a:ext cx="7137400" cy="681567"/>
          </a:xfrm>
        </p:spPr>
        <p:txBody>
          <a:bodyPr/>
          <a:lstStyle/>
          <a:p>
            <a:r>
              <a:rPr lang="pt-BR" sz="1600" b="1" dirty="0">
                <a:solidFill>
                  <a:srgbClr val="66E2FA">
                    <a:alpha val="15000"/>
                  </a:srgbClr>
                </a:solidFill>
              </a:rPr>
              <a:t>DEFESA CONTRA AS ARTES CIBERNÉTICAS  - DIOGENES PRECISO</a:t>
            </a:r>
          </a:p>
        </p:txBody>
      </p:sp>
    </p:spTree>
    <p:extLst>
      <p:ext uri="{BB962C8B-B14F-4D97-AF65-F5344CB8AC3E}">
        <p14:creationId xmlns:p14="http://schemas.microsoft.com/office/powerpoint/2010/main" val="205622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578E89-F095-6C30-5875-D2677B0CF15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1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FF8060-137D-73F8-BCF5-1B4B95A8CE74}"/>
              </a:ext>
            </a:extLst>
          </p:cNvPr>
          <p:cNvSpPr txBox="1"/>
          <p:nvPr/>
        </p:nvSpPr>
        <p:spPr>
          <a:xfrm>
            <a:off x="0" y="419144"/>
            <a:ext cx="9601200" cy="32541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 w="41275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75000"/>
                        </a:schemeClr>
                      </a:gs>
                    </a:gsLst>
                    <a:lin ang="5400000" scaled="1"/>
                  </a:gradFill>
                </a:ln>
                <a:noFill/>
                <a:latin typeface="Bahnschrift SemiBold SemiConden" panose="020B0502040204020203" pitchFamily="34" charset="0"/>
              </a:rPr>
              <a:t>07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7659A2-3783-DECE-0953-DB86864A2AB1}"/>
              </a:ext>
            </a:extLst>
          </p:cNvPr>
          <p:cNvSpPr txBox="1"/>
          <p:nvPr/>
        </p:nvSpPr>
        <p:spPr>
          <a:xfrm>
            <a:off x="1653988" y="3338746"/>
            <a:ext cx="6750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 EDUQUE-SE E FIQUE ATENTO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690344-6208-F7FE-B059-D91E404500B8}"/>
              </a:ext>
            </a:extLst>
          </p:cNvPr>
          <p:cNvSpPr txBox="1"/>
          <p:nvPr/>
        </p:nvSpPr>
        <p:spPr>
          <a:xfrm>
            <a:off x="431800" y="6770742"/>
            <a:ext cx="8737600" cy="336303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Por quê? </a:t>
            </a:r>
            <a:r>
              <a:rPr lang="pt-BR" sz="2400" dirty="0">
                <a:solidFill>
                  <a:schemeClr val="bg1"/>
                </a:solidFill>
              </a:rPr>
              <a:t>Muitas ameaças podem ser evitadas com conhecimento.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Como fazer? </a:t>
            </a:r>
            <a:r>
              <a:rPr lang="pt-BR" sz="2400" dirty="0">
                <a:solidFill>
                  <a:schemeClr val="bg1"/>
                </a:solidFill>
              </a:rPr>
              <a:t>Leia sobre golpes digitais e compartilhe informações com sua família e colegas.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</a:rPr>
              <a:t>Exemplo prático: </a:t>
            </a:r>
            <a:r>
              <a:rPr lang="pt-BR" sz="2400" dirty="0">
                <a:solidFill>
                  <a:schemeClr val="bg1"/>
                </a:solidFill>
              </a:rPr>
              <a:t>Ensine seus filhos a identificar mensagens suspeitas e a não compartilhar dados pessoais online.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FDF6551-FA4F-1388-929B-0E2F30407512}"/>
              </a:ext>
            </a:extLst>
          </p:cNvPr>
          <p:cNvSpPr/>
          <p:nvPr/>
        </p:nvSpPr>
        <p:spPr>
          <a:xfrm>
            <a:off x="431800" y="5985139"/>
            <a:ext cx="8737600" cy="45719"/>
          </a:xfrm>
          <a:prstGeom prst="rect">
            <a:avLst/>
          </a:prstGeom>
          <a:solidFill>
            <a:srgbClr val="99D3EF"/>
          </a:solidFill>
          <a:ln>
            <a:gradFill>
              <a:gsLst>
                <a:gs pos="430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lumMod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B06944-A449-AE8C-1DE4-94899D2C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B0E-1216-484C-A4DD-54EB53FE7EB6}" type="slidenum">
              <a:rPr lang="pt-BR" smtClean="0"/>
              <a:t>9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8B2A8E8D-12F6-D767-EF37-BA8B0BF3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1900" y="11865189"/>
            <a:ext cx="7137400" cy="681567"/>
          </a:xfrm>
        </p:spPr>
        <p:txBody>
          <a:bodyPr/>
          <a:lstStyle/>
          <a:p>
            <a:r>
              <a:rPr lang="pt-BR" sz="1600" b="1" dirty="0">
                <a:solidFill>
                  <a:srgbClr val="66E2FA">
                    <a:alpha val="15000"/>
                  </a:srgbClr>
                </a:solidFill>
              </a:rPr>
              <a:t>DEFESA CONTRA AS ARTES CIBERNÉTICAS  - DIOGENES PRECISO</a:t>
            </a:r>
          </a:p>
        </p:txBody>
      </p:sp>
    </p:spTree>
    <p:extLst>
      <p:ext uri="{BB962C8B-B14F-4D97-AF65-F5344CB8AC3E}">
        <p14:creationId xmlns:p14="http://schemas.microsoft.com/office/powerpoint/2010/main" val="3196454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626</Words>
  <Application>Microsoft Office PowerPoint</Application>
  <PresentationFormat>Papel A3 (297 x 420 mm)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Bahnschrift SemiBold SemiConden</vt:lpstr>
      <vt:lpstr>Harry P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Diogenes Precioso</dc:creator>
  <cp:lastModifiedBy>Diogenes Precioso</cp:lastModifiedBy>
  <cp:revision>4</cp:revision>
  <dcterms:created xsi:type="dcterms:W3CDTF">2025-01-11T23:21:53Z</dcterms:created>
  <dcterms:modified xsi:type="dcterms:W3CDTF">2025-01-12T19:52:41Z</dcterms:modified>
</cp:coreProperties>
</file>