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7" r:id="rId2"/>
    <p:sldId id="275" r:id="rId3"/>
    <p:sldId id="294" r:id="rId4"/>
    <p:sldId id="295" r:id="rId5"/>
    <p:sldId id="297" r:id="rId6"/>
    <p:sldId id="296" r:id="rId7"/>
    <p:sldId id="276" r:id="rId8"/>
    <p:sldId id="277" r:id="rId9"/>
    <p:sldId id="279" r:id="rId10"/>
    <p:sldId id="280" r:id="rId11"/>
    <p:sldId id="281" r:id="rId12"/>
    <p:sldId id="283" r:id="rId13"/>
    <p:sldId id="278" r:id="rId14"/>
    <p:sldId id="282" r:id="rId15"/>
    <p:sldId id="284" r:id="rId16"/>
    <p:sldId id="285" r:id="rId17"/>
    <p:sldId id="286" r:id="rId18"/>
    <p:sldId id="287" r:id="rId19"/>
    <p:sldId id="288" r:id="rId20"/>
    <p:sldId id="289" r:id="rId21"/>
    <p:sldId id="291" r:id="rId22"/>
    <p:sldId id="292" r:id="rId23"/>
    <p:sldId id="293" r:id="rId24"/>
    <p:sldId id="290" r:id="rId25"/>
  </p:sldIdLst>
  <p:sldSz cx="1188085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86902" autoAdjust="0"/>
  </p:normalViewPr>
  <p:slideViewPr>
    <p:cSldViewPr>
      <p:cViewPr>
        <p:scale>
          <a:sx n="66" d="100"/>
          <a:sy n="66" d="100"/>
        </p:scale>
        <p:origin x="-660" y="210"/>
      </p:cViewPr>
      <p:guideLst>
        <p:guide orient="horz" pos="2160"/>
        <p:guide pos="374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5286EA-B467-4194-9C8B-C5082AC65474}" type="datetimeFigureOut">
              <a:rPr lang="pt-BR" smtClean="0"/>
              <a:t>27/10/2022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458788" y="685800"/>
            <a:ext cx="59404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7A5565-9519-460D-933F-C2F116AC11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7380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91064" y="2130426"/>
            <a:ext cx="10098723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782128" y="3886200"/>
            <a:ext cx="8316595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5948E-87AE-4B6C-BDBD-C3CEF354FF48}" type="datetimeFigureOut">
              <a:rPr lang="pt-BR" smtClean="0"/>
              <a:t>27/10/2022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8C0CD-7A81-4518-B76C-EFB084BA98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4658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5948E-87AE-4B6C-BDBD-C3CEF354FF48}" type="datetimeFigureOut">
              <a:rPr lang="pt-BR" smtClean="0"/>
              <a:t>27/10/2022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8C0CD-7A81-4518-B76C-EFB084BA98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2270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11191925" y="274639"/>
            <a:ext cx="3473499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771430" y="274639"/>
            <a:ext cx="10222481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5948E-87AE-4B6C-BDBD-C3CEF354FF48}" type="datetimeFigureOut">
              <a:rPr lang="pt-BR" smtClean="0"/>
              <a:t>27/10/2022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8C0CD-7A81-4518-B76C-EFB084BA98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7287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5948E-87AE-4B6C-BDBD-C3CEF354FF48}" type="datetimeFigureOut">
              <a:rPr lang="pt-BR" smtClean="0"/>
              <a:t>27/10/2022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8C0CD-7A81-4518-B76C-EFB084BA98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8203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38505" y="4406901"/>
            <a:ext cx="10098723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38505" y="2906713"/>
            <a:ext cx="10098723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5948E-87AE-4B6C-BDBD-C3CEF354FF48}" type="datetimeFigureOut">
              <a:rPr lang="pt-BR" smtClean="0"/>
              <a:t>27/10/2022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8C0CD-7A81-4518-B76C-EFB084BA98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6251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11833" y="1600201"/>
            <a:ext cx="5248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084441" y="1600201"/>
            <a:ext cx="5248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5948E-87AE-4B6C-BDBD-C3CEF354FF48}" type="datetimeFigureOut">
              <a:rPr lang="pt-BR" smtClean="0"/>
              <a:t>27/10/2022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8C0CD-7A81-4518-B76C-EFB084BA98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99856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94043" y="274638"/>
            <a:ext cx="10692765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94042" y="1535113"/>
            <a:ext cx="5249439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94042" y="2174875"/>
            <a:ext cx="5249439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035307" y="1535113"/>
            <a:ext cx="525150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035307" y="2174875"/>
            <a:ext cx="525150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5948E-87AE-4B6C-BDBD-C3CEF354FF48}" type="datetimeFigureOut">
              <a:rPr lang="pt-BR" smtClean="0"/>
              <a:t>27/10/2022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8C0CD-7A81-4518-B76C-EFB084BA98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50307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5948E-87AE-4B6C-BDBD-C3CEF354FF48}" type="datetimeFigureOut">
              <a:rPr lang="pt-BR" smtClean="0"/>
              <a:t>27/10/2022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8C0CD-7A81-4518-B76C-EFB084BA98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4325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5948E-87AE-4B6C-BDBD-C3CEF354FF48}" type="datetimeFigureOut">
              <a:rPr lang="pt-BR" smtClean="0"/>
              <a:t>27/10/2022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8C0CD-7A81-4518-B76C-EFB084BA98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8104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94043" y="273050"/>
            <a:ext cx="390871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45082" y="273051"/>
            <a:ext cx="6641725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94043" y="1435101"/>
            <a:ext cx="390871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5948E-87AE-4B6C-BDBD-C3CEF354FF48}" type="datetimeFigureOut">
              <a:rPr lang="pt-BR" smtClean="0"/>
              <a:t>27/10/2022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8C0CD-7A81-4518-B76C-EFB084BA98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691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28730" y="4800600"/>
            <a:ext cx="712851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328730" y="612775"/>
            <a:ext cx="712851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2328730" y="5367338"/>
            <a:ext cx="712851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5948E-87AE-4B6C-BDBD-C3CEF354FF48}" type="datetimeFigureOut">
              <a:rPr lang="pt-BR" smtClean="0"/>
              <a:t>27/10/2022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8C0CD-7A81-4518-B76C-EFB084BA98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1108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594043" y="274638"/>
            <a:ext cx="10692765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94043" y="1600201"/>
            <a:ext cx="10692765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594043" y="6356351"/>
            <a:ext cx="27721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D5948E-87AE-4B6C-BDBD-C3CEF354FF48}" type="datetimeFigureOut">
              <a:rPr lang="pt-BR" smtClean="0"/>
              <a:t>27/10/2022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59291" y="6356351"/>
            <a:ext cx="37622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514609" y="6356351"/>
            <a:ext cx="27721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38C0CD-7A81-4518-B76C-EFB084BA98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2960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Interface gráfica do usuário&#10;&#10;Descrição gerada automaticamente com confiança baixa">
            <a:extLst>
              <a:ext uri="{FF2B5EF4-FFF2-40B4-BE49-F238E27FC236}">
                <a16:creationId xmlns="" xmlns:a16="http://schemas.microsoft.com/office/drawing/2014/main" id="{B876962D-FD2D-4646-821F-E2F9F838B6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"/>
            <a:ext cx="11880850" cy="6858000"/>
          </a:xfrm>
          <a:prstGeom prst="rect">
            <a:avLst/>
          </a:prstGeom>
        </p:spPr>
      </p:pic>
      <p:sp>
        <p:nvSpPr>
          <p:cNvPr id="120" name="Title"/>
          <p:cNvSpPr txBox="1">
            <a:spLocks noGrp="1"/>
          </p:cNvSpPr>
          <p:nvPr>
            <p:ph type="ctrTitle"/>
          </p:nvPr>
        </p:nvSpPr>
        <p:spPr>
          <a:xfrm>
            <a:off x="866312" y="1149350"/>
            <a:ext cx="9271812" cy="2324100"/>
          </a:xfrm>
          <a:prstGeom prst="rect">
            <a:avLst/>
          </a:prstGeom>
        </p:spPr>
        <p:txBody>
          <a:bodyPr/>
          <a:lstStyle/>
          <a:p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Ligações </a:t>
            </a:r>
            <a:r>
              <a:rPr lang="pt-B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Inter-redes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1" name="Body"/>
          <p:cNvSpPr txBox="1">
            <a:spLocks noGrp="1"/>
          </p:cNvSpPr>
          <p:nvPr>
            <p:ph type="subTitle" idx="1"/>
          </p:nvPr>
        </p:nvSpPr>
        <p:spPr>
          <a:xfrm>
            <a:off x="866312" y="3536950"/>
            <a:ext cx="9271812" cy="793750"/>
          </a:xfrm>
          <a:prstGeom prst="rect">
            <a:avLst/>
          </a:prstGeom>
        </p:spPr>
        <p:txBody>
          <a:bodyPr>
            <a:normAutofit fontScale="77500" lnSpcReduction="20000"/>
          </a:bodyPr>
          <a:lstStyle/>
          <a:p>
            <a:pPr algn="l"/>
            <a:r>
              <a:rPr lang="pt-BR" b="1" dirty="0" smtClean="0">
                <a:solidFill>
                  <a:schemeClr val="tx1"/>
                </a:solidFill>
              </a:rPr>
              <a:t>Professor Tiago</a:t>
            </a:r>
          </a:p>
          <a:p>
            <a:pPr algn="l"/>
            <a:r>
              <a:rPr lang="pt-BR" b="1" dirty="0" err="1">
                <a:solidFill>
                  <a:schemeClr val="tx1"/>
                </a:solidFill>
              </a:rPr>
              <a:t>e</a:t>
            </a:r>
            <a:r>
              <a:rPr lang="pt-BR" b="1" dirty="0" err="1" smtClean="0">
                <a:solidFill>
                  <a:schemeClr val="tx1"/>
                </a:solidFill>
              </a:rPr>
              <a:t>mail</a:t>
            </a:r>
            <a:r>
              <a:rPr lang="pt-BR" b="1" dirty="0" smtClean="0">
                <a:solidFill>
                  <a:schemeClr val="tx1"/>
                </a:solidFill>
              </a:rPr>
              <a:t>: tiago.xavier@professores.ibmec.edu.br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6" name="Body"/>
          <p:cNvSpPr txBox="1">
            <a:spLocks/>
          </p:cNvSpPr>
          <p:nvPr/>
        </p:nvSpPr>
        <p:spPr>
          <a:xfrm>
            <a:off x="1018712" y="2635251"/>
            <a:ext cx="9271812" cy="7937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b="1" i="1" u="sng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Descentralização</a:t>
            </a:r>
            <a:endParaRPr lang="pt-BR" b="1" i="1" u="sng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9983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Exemplo: Envio de valor</a:t>
            </a:r>
            <a:endParaRPr lang="pt-BR" dirty="0"/>
          </a:p>
        </p:txBody>
      </p:sp>
      <p:pic>
        <p:nvPicPr>
          <p:cNvPr id="6" name="Espaço Reservado para Conteúdo 5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0025" y="1412776"/>
            <a:ext cx="6745249" cy="3053405"/>
          </a:xfrm>
        </p:spPr>
      </p:pic>
      <p:sp>
        <p:nvSpPr>
          <p:cNvPr id="5" name="Espaço Reservado para Conteúdo 4"/>
          <p:cNvSpPr>
            <a:spLocks noGrp="1"/>
          </p:cNvSpPr>
          <p:nvPr>
            <p:ph sz="half" idx="2"/>
          </p:nvPr>
        </p:nvSpPr>
        <p:spPr>
          <a:xfrm>
            <a:off x="683841" y="4437112"/>
            <a:ext cx="10297144" cy="2304256"/>
          </a:xfrm>
        </p:spPr>
        <p:txBody>
          <a:bodyPr/>
          <a:lstStyle/>
          <a:p>
            <a:r>
              <a:rPr lang="pt-BR" dirty="0" smtClean="0"/>
              <a:t>Valores de &lt;Alice, Bob, Duda, Jonas&gt; em cada bloco:</a:t>
            </a:r>
          </a:p>
          <a:p>
            <a:pPr lvl="1"/>
            <a:r>
              <a:rPr lang="pt-BR" dirty="0" smtClean="0"/>
              <a:t>Bloco 1: &lt;-,3,-,-&gt;</a:t>
            </a:r>
          </a:p>
          <a:p>
            <a:pPr lvl="1"/>
            <a:r>
              <a:rPr lang="pt-BR" dirty="0" smtClean="0"/>
              <a:t>Bloco 2: &lt;-3,-,10&gt;</a:t>
            </a:r>
          </a:p>
          <a:p>
            <a:pPr lvl="1"/>
            <a:r>
              <a:rPr lang="pt-BR" dirty="0" smtClean="0"/>
              <a:t>Bloco 3: &lt;3,3,-,10&gt;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656877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Invalidade de bloco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Bloco inválido: bloco que possui informações inconsistentes em relação a cadeia de blocos</a:t>
            </a:r>
          </a:p>
          <a:p>
            <a:r>
              <a:rPr lang="pt-BR" dirty="0" smtClean="0"/>
              <a:t>Falsificação: Um nó broadcasting um bloco sobre outro nó</a:t>
            </a:r>
          </a:p>
          <a:p>
            <a:pPr lvl="1"/>
            <a:r>
              <a:rPr lang="pt-BR" dirty="0" smtClean="0"/>
              <a:t>Exemplo: Alice: “Jonas enviou 4 para Alice”</a:t>
            </a:r>
          </a:p>
          <a:p>
            <a:r>
              <a:rPr lang="pt-BR" dirty="0" smtClean="0"/>
              <a:t>Incoerência: Um nó broadcasting um bloco com informações inconsistentes em relação a cadeia de blocos</a:t>
            </a:r>
          </a:p>
          <a:p>
            <a:pPr lvl="1"/>
            <a:r>
              <a:rPr lang="pt-BR" dirty="0" smtClean="0"/>
              <a:t>Exemplo: Alice: “Alice enviou 1 para Jonas”, Jonas: “Jonas enviou 5 para Duda”</a:t>
            </a:r>
          </a:p>
          <a:p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959234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Invalidade de bloco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Vamos assumir as seguintes premissas:</a:t>
            </a:r>
          </a:p>
          <a:p>
            <a:pPr lvl="1"/>
            <a:r>
              <a:rPr lang="pt-BR" dirty="0" smtClean="0"/>
              <a:t>Um nó é permitido enviar qualquer valor até que ele receba algum valor, então seu saldo é iniciado</a:t>
            </a:r>
          </a:p>
          <a:p>
            <a:pPr lvl="1"/>
            <a:r>
              <a:rPr lang="pt-BR" dirty="0" smtClean="0"/>
              <a:t>Validações:</a:t>
            </a:r>
          </a:p>
          <a:p>
            <a:pPr lvl="2"/>
            <a:r>
              <a:rPr lang="pt-BR" dirty="0" smtClean="0"/>
              <a:t>Cada nó envia um valor sobre ele mesmo</a:t>
            </a:r>
          </a:p>
          <a:p>
            <a:pPr lvl="3"/>
            <a:r>
              <a:rPr lang="pt-BR" dirty="0" smtClean="0"/>
              <a:t>Por exemplo: </a:t>
            </a:r>
            <a:r>
              <a:rPr lang="pt-BR" dirty="0"/>
              <a:t>Alice: “Jonas enviou 4 para </a:t>
            </a:r>
            <a:r>
              <a:rPr lang="pt-BR" dirty="0" smtClean="0"/>
              <a:t>Duda” é inválido</a:t>
            </a:r>
          </a:p>
          <a:p>
            <a:pPr lvl="2"/>
            <a:r>
              <a:rPr lang="pt-BR" dirty="0" smtClean="0"/>
              <a:t>Um nó não pode receber um valor dele mesmo</a:t>
            </a:r>
          </a:p>
          <a:p>
            <a:pPr lvl="3"/>
            <a:r>
              <a:rPr lang="pt-BR" dirty="0" smtClean="0"/>
              <a:t>Por exemplo: Alice: “Jonas enviou 4 para Alice” é inválido</a:t>
            </a:r>
          </a:p>
          <a:p>
            <a:pPr lvl="2"/>
            <a:r>
              <a:rPr lang="pt-BR" dirty="0" smtClean="0"/>
              <a:t>Um bloco só é adicionado se o saldo de valores recebidos e enviados é coerente com toda a cadeia de blocos</a:t>
            </a:r>
            <a:endParaRPr lang="pt-BR" dirty="0"/>
          </a:p>
          <a:p>
            <a:pPr lvl="3"/>
            <a:r>
              <a:rPr lang="pt-BR" dirty="0" smtClean="0"/>
              <a:t>Por exemplo: Alice: “Alice enviou 1000 para Jonas” e Jonas: “Jonas enviou 1001 para Duda” é inválido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681187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Algoritmo de Consenso Simplificado (ACS)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pt-BR" dirty="0" smtClean="0"/>
              <a:t>Novo bloco é difundido (broadcast) para todos os nós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 smtClean="0"/>
              <a:t>Cada nó valida a informação no bloco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 smtClean="0"/>
              <a:t>Em cada rodada um nó aleatório broadcasting seu bloco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 smtClean="0"/>
              <a:t>Outros nós aceitam o bloco apenas se ele é válido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 smtClean="0"/>
              <a:t>Nós expressam a aceitação por incluir o novo bloco na cadeia de blocos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714862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Faça o teste-de-mesa para o Algoritmo de Consenso Simplificado para uma rede com os nós A, B, D, J e as seguintes sequências de blocos: Seq1: A:AB1, D:-, J:JB2, A:AJ3, B:BA2, Seq2: D:DJ10,B:BA1, D:DJ1, A:AB3, A:AJ4, J:JB5, B:BA3. Existe algum bloco inválido?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147306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Negação de Serviço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Negação de Serviço: Um nó se recusa a adicionar um bloco válido</a:t>
            </a:r>
          </a:p>
          <a:p>
            <a:pPr lvl="1"/>
            <a:r>
              <a:rPr lang="pt-BR" dirty="0" smtClean="0"/>
              <a:t>Exemplo: Alice se recusa a adicionar o bloco de Bob, então ela adiciona todos os blocos, exceto aqueles que contém o envio de algum valor de Bob</a:t>
            </a:r>
          </a:p>
          <a:p>
            <a:r>
              <a:rPr lang="pt-BR" dirty="0" smtClean="0"/>
              <a:t>ACS resolve o problema de maneira implícita, basta aguardar até que chegue a vez de um bloco honesto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270708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Gasto duplo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Gasto duplo: Um nó envia dois blocos válidos e apenas um é aceito para a cadeia de blocos</a:t>
            </a:r>
          </a:p>
          <a:p>
            <a:pPr lvl="1"/>
            <a:r>
              <a:rPr lang="pt-BR" dirty="0" smtClean="0"/>
              <a:t>Gera problemas em sistemas de pagamentos, pois um bloco pode ser visualizado e o outro bloco pode entrar na cadeia de blocos</a:t>
            </a:r>
          </a:p>
          <a:p>
            <a:pPr lvl="1"/>
            <a:r>
              <a:rPr lang="pt-BR" dirty="0" smtClean="0"/>
              <a:t>Bloco não aceito é chamado bloco órfão</a:t>
            </a:r>
          </a:p>
          <a:p>
            <a:r>
              <a:rPr lang="pt-BR" dirty="0" smtClean="0"/>
              <a:t>Exemplo: Alice envia um valor (pagamento) para Bob, Bob visualiza o valor e aceita o pagamento de Alice, porém Alice envia o valor para Duda, o qual ela controla. Se o bloco com o envio de valor de Alice para Duda entrar na cadeia de blocos, então temos um gasto duplo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990790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Confirmações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94043" y="1600201"/>
            <a:ext cx="10692765" cy="4925143"/>
          </a:xfrm>
        </p:spPr>
        <p:txBody>
          <a:bodyPr>
            <a:normAutofit fontScale="92500" lnSpcReduction="10000"/>
          </a:bodyPr>
          <a:lstStyle/>
          <a:p>
            <a:r>
              <a:rPr lang="pt-BR" dirty="0" smtClean="0"/>
              <a:t>Confirmação: quando um nó aceita um bloco, ele confirma para os demais nós da rede sobre a aceitação</a:t>
            </a:r>
          </a:p>
          <a:p>
            <a:r>
              <a:rPr lang="pt-BR" dirty="0" smtClean="0"/>
              <a:t>Confirmação-zero: o nó recebendo um valor não espera nenhuma confirmação e aceita o bloco imediatamente</a:t>
            </a:r>
          </a:p>
          <a:p>
            <a:pPr lvl="1"/>
            <a:r>
              <a:rPr lang="pt-BR" dirty="0" smtClean="0"/>
              <a:t>Como o exemplo de gasto duplo de Alice</a:t>
            </a:r>
          </a:p>
          <a:p>
            <a:r>
              <a:rPr lang="pt-BR" dirty="0" smtClean="0"/>
              <a:t>Confirmação-k: o nó recebendo um valor aguarda k confirmações dos demais nós da rede até aceitar o bloco</a:t>
            </a:r>
          </a:p>
          <a:p>
            <a:pPr lvl="1"/>
            <a:r>
              <a:rPr lang="pt-BR" dirty="0" smtClean="0"/>
              <a:t>Exemplo de gasto duplo Alice: Se Bob identifica divergência entre bloco e confirmações, ele ignora que o envio do valor tenha sido realizado</a:t>
            </a:r>
          </a:p>
          <a:p>
            <a:r>
              <a:rPr lang="pt-BR" dirty="0" smtClean="0"/>
              <a:t>Para k = 6 a probabilidade de ocorrer gasto duplo é estatisticamente nula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271260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ACS com k confirmações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514350" indent="-514350">
              <a:buFont typeface="+mj-lt"/>
              <a:buAutoNum type="arabicPeriod"/>
            </a:pPr>
            <a:r>
              <a:rPr lang="pt-BR" dirty="0"/>
              <a:t>Novo bloco é </a:t>
            </a:r>
            <a:r>
              <a:rPr lang="pt-BR" dirty="0" err="1"/>
              <a:t>brodcasting</a:t>
            </a:r>
            <a:r>
              <a:rPr lang="pt-BR" dirty="0"/>
              <a:t> para todos os nós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Cada nó valida a informação no </a:t>
            </a:r>
            <a:r>
              <a:rPr lang="pt-BR" dirty="0" smtClean="0"/>
              <a:t>bloco </a:t>
            </a:r>
            <a:r>
              <a:rPr lang="pt-BR" b="1" dirty="0" smtClean="0"/>
              <a:t>e aguarda k confirmações</a:t>
            </a:r>
            <a:endParaRPr lang="pt-BR" b="1" dirty="0"/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Em cada rodada um nó aleatório broadcasting seu bloco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Outros nós </a:t>
            </a:r>
            <a:r>
              <a:rPr lang="pt-BR" dirty="0" smtClean="0"/>
              <a:t>aceitam o </a:t>
            </a:r>
            <a:r>
              <a:rPr lang="pt-BR" dirty="0"/>
              <a:t>bloco apenas se ele é </a:t>
            </a:r>
            <a:r>
              <a:rPr lang="pt-BR" dirty="0" smtClean="0"/>
              <a:t>válido </a:t>
            </a:r>
            <a:r>
              <a:rPr lang="pt-BR" b="1" dirty="0" smtClean="0"/>
              <a:t>e se receberam k confirmações </a:t>
            </a:r>
          </a:p>
          <a:p>
            <a:pPr marL="514350" indent="-514350">
              <a:buFont typeface="+mj-lt"/>
              <a:buAutoNum type="arabicPeriod"/>
            </a:pPr>
            <a:r>
              <a:rPr lang="pt-BR" b="1" dirty="0" smtClean="0"/>
              <a:t>Nós que recebem o bloco broadcasting uma confirmação</a:t>
            </a:r>
            <a:endParaRPr lang="pt-BR" b="1" dirty="0"/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Nós expressam a aceitação por incluir o novo bloco na cadeia de </a:t>
            </a:r>
            <a:r>
              <a:rPr lang="pt-BR" dirty="0" smtClean="0"/>
              <a:t>blocos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060318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Prova de trabalho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5859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Sistema Descentralizado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Espaço Reservado para Conteúdo 4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pt-BR" dirty="0" smtClean="0"/>
                  <a:t>Sistema distribuído: sistema em que seus componentes são executados em diferentes máquinas, as quais se comunicam por meio de troca de mensagens para alcançar algum objetivo comum</a:t>
                </a:r>
              </a:p>
              <a:p>
                <a:r>
                  <a:rPr lang="pt-BR" dirty="0" smtClean="0"/>
                  <a:t>Sistema Descentralizado: sistema distribuído em que o comportamento de um nó não depende do comportamento dos outros nós</a:t>
                </a:r>
              </a:p>
              <a:p>
                <a:pPr lvl="1"/>
                <a:r>
                  <a:rPr lang="pt-BR" dirty="0"/>
                  <a:t>Descentralizado </a:t>
                </a:r>
                <a:r>
                  <a:rPr lang="pt-BR" dirty="0" smtClean="0"/>
                  <a:t>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/>
                      </a:rPr>
                      <m:t>≠</m:t>
                    </m:r>
                    <m:r>
                      <m:rPr>
                        <m:nor/>
                      </m:rPr>
                      <a:rPr lang="pt-BR" dirty="0"/>
                      <m:t>Distribu</m:t>
                    </m:r>
                    <m:r>
                      <m:rPr>
                        <m:nor/>
                      </m:rPr>
                      <a:rPr lang="pt-BR" dirty="0"/>
                      <m:t>í</m:t>
                    </m:r>
                    <m:r>
                      <m:rPr>
                        <m:nor/>
                      </m:rPr>
                      <a:rPr lang="pt-BR" dirty="0"/>
                      <m:t>do</m:t>
                    </m:r>
                  </m:oMath>
                </a14:m>
                <a:endParaRPr lang="pt-BR" dirty="0" smtClean="0"/>
              </a:p>
              <a:p>
                <a:r>
                  <a:rPr lang="pt-BR" dirty="0" smtClean="0"/>
                  <a:t>Centralizado: comportamento de um nó depende do comportamento de todos os outros nós</a:t>
                </a:r>
              </a:p>
            </p:txBody>
          </p:sp>
        </mc:Choice>
        <mc:Fallback xmlns="">
          <p:sp>
            <p:nvSpPr>
              <p:cNvPr id="5" name="Espaço Reservado para Conteúdo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40" t="-2695" b="-175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83497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Problema do ACS-k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Duas premissas são assumidas no algoritmo de consenso ACS-k:</a:t>
            </a:r>
          </a:p>
          <a:p>
            <a:pPr lvl="1"/>
            <a:r>
              <a:rPr lang="pt-BR" dirty="0" smtClean="0"/>
              <a:t>Um nó é escolhido aleatoriamente</a:t>
            </a:r>
          </a:p>
          <a:p>
            <a:pPr lvl="1"/>
            <a:r>
              <a:rPr lang="pt-BR" dirty="0" smtClean="0"/>
              <a:t>Em pelo menos 50% das vezes, um nó honesto será escolhido aleatoriamente</a:t>
            </a:r>
          </a:p>
          <a:p>
            <a:r>
              <a:rPr lang="pt-BR" dirty="0" smtClean="0"/>
              <a:t>Não existe nenhuma garantia de que essas premissas são válidas. Então, como o algoritmo pode funcionar?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90032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Problema da maioria de nós honestos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Como garantir que a maioria dos nós (&gt;50%) são honestos?</a:t>
            </a:r>
          </a:p>
          <a:p>
            <a:pPr lvl="1"/>
            <a:r>
              <a:rPr lang="pt-BR" dirty="0" smtClean="0"/>
              <a:t>Não é possível garantir, porém...</a:t>
            </a:r>
          </a:p>
          <a:p>
            <a:pPr lvl="1"/>
            <a:r>
              <a:rPr lang="pt-BR" dirty="0" smtClean="0"/>
              <a:t>É possível incentivar os nós a serem honestos</a:t>
            </a:r>
          </a:p>
          <a:p>
            <a:r>
              <a:rPr lang="pt-BR" dirty="0" smtClean="0"/>
              <a:t>Dois mecanismos de incentivo à honestidade:</a:t>
            </a:r>
          </a:p>
          <a:p>
            <a:pPr lvl="1"/>
            <a:r>
              <a:rPr lang="pt-BR" dirty="0" smtClean="0"/>
              <a:t>Punição de nós desonestos</a:t>
            </a:r>
          </a:p>
          <a:p>
            <a:pPr lvl="1"/>
            <a:r>
              <a:rPr lang="pt-BR" dirty="0" smtClean="0"/>
              <a:t>Premiação de blocos honestos</a:t>
            </a:r>
          </a:p>
          <a:p>
            <a:r>
              <a:rPr lang="pt-BR" dirty="0" smtClean="0"/>
              <a:t>Como punir um nó desonesto?</a:t>
            </a:r>
          </a:p>
          <a:p>
            <a:r>
              <a:rPr lang="pt-BR" dirty="0" smtClean="0"/>
              <a:t>Como premiar um nó honesto?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516441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Punição de nó desonesto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Método para punir nó desonesto: punir (penalizar) um nó que criou um bloco com gasto duplo</a:t>
            </a:r>
          </a:p>
          <a:p>
            <a:r>
              <a:rPr lang="pt-BR" dirty="0" smtClean="0"/>
              <a:t>Problemas:</a:t>
            </a:r>
          </a:p>
          <a:p>
            <a:pPr lvl="1"/>
            <a:r>
              <a:rPr lang="pt-BR" dirty="0" smtClean="0"/>
              <a:t>Como descobrir qual é a transação moralmente legítima?</a:t>
            </a:r>
          </a:p>
          <a:p>
            <a:pPr lvl="1"/>
            <a:r>
              <a:rPr lang="pt-BR" dirty="0" smtClean="0"/>
              <a:t>Como saber a identidade do nó?</a:t>
            </a:r>
          </a:p>
          <a:p>
            <a:pPr lvl="2"/>
            <a:r>
              <a:rPr lang="pt-BR" dirty="0" smtClean="0"/>
              <a:t>É um problema para o cenário descrito em sala? Por que?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727937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Premiação de nós honestos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Incentivo à honestidade: premiar nós que geram blocos legítimos</a:t>
            </a:r>
          </a:p>
          <a:p>
            <a:r>
              <a:rPr lang="pt-BR" dirty="0" smtClean="0"/>
              <a:t>Prêmio de bloco: Um nó que cria um bloco legítimo pode adicionar um novo bloco (ou transação em um bloco) para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65063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1804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Exemplo: Inundação de rede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94043" y="1600201"/>
            <a:ext cx="10692765" cy="5257799"/>
          </a:xfrm>
        </p:spPr>
        <p:txBody>
          <a:bodyPr>
            <a:normAutofit fontScale="85000" lnSpcReduction="20000"/>
          </a:bodyPr>
          <a:lstStyle/>
          <a:p>
            <a:r>
              <a:rPr lang="pt-BR" dirty="0" smtClean="0"/>
              <a:t>Considere o problema de entregar uma determinada mensagem, uma única vez, para todos os nós da rede.</a:t>
            </a:r>
          </a:p>
          <a:p>
            <a:r>
              <a:rPr lang="pt-BR" dirty="0" smtClean="0"/>
              <a:t>Solução Centralizada: um nó central envia a mensagem para todos os outros nós.</a:t>
            </a:r>
          </a:p>
          <a:p>
            <a:pPr lvl="1"/>
            <a:r>
              <a:rPr lang="pt-BR" dirty="0" smtClean="0"/>
              <a:t>O nó central possui uma lista com endereços de todos os outros nós.</a:t>
            </a:r>
          </a:p>
          <a:p>
            <a:pPr lvl="1"/>
            <a:r>
              <a:rPr lang="pt-BR" dirty="0" smtClean="0"/>
              <a:t>O nó central envia a mensagem para todos os outros.</a:t>
            </a:r>
          </a:p>
          <a:p>
            <a:pPr lvl="1"/>
            <a:r>
              <a:rPr lang="pt-BR" dirty="0" smtClean="0"/>
              <a:t>Nós escravos apenas aguardam o recebimento da mensagem.</a:t>
            </a:r>
          </a:p>
          <a:p>
            <a:r>
              <a:rPr lang="pt-BR" dirty="0" smtClean="0"/>
              <a:t>Solução Descentralizada: cada nó inicia aleatoriamente, em um determinado momento, o envio de mensagens para seus vizinhos. Se vizinho não recebeu mensagem ainda, então envia para seus vizinhos, caso contrário ignora.</a:t>
            </a:r>
          </a:p>
          <a:p>
            <a:pPr lvl="1"/>
            <a:r>
              <a:rPr lang="pt-BR" dirty="0" smtClean="0"/>
              <a:t>O nó espera um tempo aleatório, então envia a mensagem para os vizinhos</a:t>
            </a:r>
          </a:p>
          <a:p>
            <a:pPr lvl="1"/>
            <a:r>
              <a:rPr lang="pt-BR" dirty="0" smtClean="0"/>
              <a:t>O nó permanece aguardando por uma mensagem. Quando recebe a mensagem a encaminha para seus vizinhos.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39461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Inundação de rede: Implementação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Rede virtual necessita adicionar a seguinte funcionalidade: roteamento por broadcasting.</a:t>
            </a:r>
          </a:p>
          <a:p>
            <a:r>
              <a:rPr lang="pt-BR" dirty="0" smtClean="0"/>
              <a:t>Roteamento por broadcasting: um nó possui uma função chamada broadcast, a qual envia mensagens apenas para os vizinhos do nó.</a:t>
            </a:r>
          </a:p>
          <a:p>
            <a:pPr lvl="1"/>
            <a:r>
              <a:rPr lang="pt-BR" dirty="0" smtClean="0"/>
              <a:t>O nó realiza um loop for para todos os </a:t>
            </a:r>
            <a:r>
              <a:rPr lang="pt-BR" dirty="0" err="1" smtClean="0"/>
              <a:t>ips</a:t>
            </a:r>
            <a:r>
              <a:rPr lang="pt-BR" dirty="0" smtClean="0"/>
              <a:t> enviando a mensagem para cada endereço.</a:t>
            </a:r>
          </a:p>
        </p:txBody>
      </p:sp>
    </p:spTree>
    <p:extLst>
      <p:ext uri="{BB962C8B-B14F-4D97-AF65-F5344CB8AC3E}">
        <p14:creationId xmlns:p14="http://schemas.microsoft.com/office/powerpoint/2010/main" val="40213327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Inundação de rede: Implementação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Rede virtualizada:</a:t>
            </a:r>
          </a:p>
          <a:p>
            <a:pPr lvl="1"/>
            <a:r>
              <a:rPr lang="pt-BR" dirty="0" smtClean="0"/>
              <a:t>Atributo 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vizinhos </a:t>
            </a:r>
            <a:r>
              <a:rPr lang="pt-BR" dirty="0" smtClean="0"/>
              <a:t>contém </a:t>
            </a:r>
            <a:r>
              <a:rPr lang="pt-BR" dirty="0"/>
              <a:t>uma lista com endereços </a:t>
            </a:r>
            <a:r>
              <a:rPr lang="pt-BR" dirty="0" err="1"/>
              <a:t>ips</a:t>
            </a:r>
            <a:r>
              <a:rPr lang="pt-BR" dirty="0"/>
              <a:t> dos vizinhos. </a:t>
            </a:r>
          </a:p>
          <a:p>
            <a:pPr lvl="1"/>
            <a:r>
              <a:rPr lang="pt-BR" dirty="0"/>
              <a:t>Função 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broadcast </a:t>
            </a:r>
            <a:r>
              <a:rPr lang="pt-BR" dirty="0"/>
              <a:t>envia (</a:t>
            </a:r>
            <a:r>
              <a:rPr lang="pt-BR" dirty="0" err="1">
                <a:latin typeface="Consolas" pitchFamily="49" charset="0"/>
                <a:cs typeface="Consolas" pitchFamily="49" charset="0"/>
              </a:rPr>
              <a:t>send</a:t>
            </a:r>
            <a:r>
              <a:rPr lang="pt-BR" dirty="0"/>
              <a:t>) a mensagem para todos os vizinhos.</a:t>
            </a:r>
          </a:p>
          <a:p>
            <a:pPr lvl="1"/>
            <a:r>
              <a:rPr lang="pt-BR" dirty="0"/>
              <a:t>Arquivo de configuração </a:t>
            </a:r>
            <a:r>
              <a:rPr lang="pt-BR" dirty="0" err="1"/>
              <a:t>json</a:t>
            </a:r>
            <a:r>
              <a:rPr lang="pt-BR" dirty="0"/>
              <a:t> em cada nó contém um campo “vizinhos”:[“ip_vizinho1”, “ip_vizinho2”, ...].</a:t>
            </a:r>
          </a:p>
          <a:p>
            <a:pPr lvl="2"/>
            <a:r>
              <a:rPr lang="pt-BR" dirty="0"/>
              <a:t>A rota é dada pela lista dos vizinhos</a:t>
            </a:r>
            <a:r>
              <a:rPr lang="pt-BR" dirty="0" smtClean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966479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Inundação de rede: Exercício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Implemente o algoritmo centralizado e o algoritmo descentralizado utilizando a rede virtualizada </a:t>
            </a:r>
            <a:r>
              <a:rPr lang="pt-BR" dirty="0" err="1" smtClean="0"/>
              <a:t>Vnet</a:t>
            </a:r>
            <a:r>
              <a:rPr lang="pt-BR" dirty="0" smtClean="0"/>
              <a:t>, a qual adiciona a funcionalidade de roteamento por broadcasting. O algoritmo centralizado deve utilizar a chamada </a:t>
            </a:r>
            <a:r>
              <a:rPr lang="pt-BR" dirty="0" err="1" smtClean="0"/>
              <a:t>send</a:t>
            </a:r>
            <a:r>
              <a:rPr lang="pt-BR" dirty="0" smtClean="0"/>
              <a:t> para enviar as mensagens para cada nó. O algoritmo descentralizado deve usar a chamada broadcast para enviar apenas para os vizinhos. O teste dos algoritmos deve ser executado em uma rede com 3 nós A, B e C.</a:t>
            </a:r>
          </a:p>
          <a:p>
            <a:pPr lvl="1"/>
            <a:r>
              <a:rPr lang="pt-BR" dirty="0" smtClean="0"/>
              <a:t>Primeiro teste: todos os nós são vizinhos de todos os nós.</a:t>
            </a:r>
          </a:p>
          <a:p>
            <a:pPr lvl="1"/>
            <a:r>
              <a:rPr lang="pt-BR" dirty="0" smtClean="0"/>
              <a:t>Segundo teste: apenas A e B são vizinhos e B e C são vizinhos.</a:t>
            </a:r>
          </a:p>
          <a:p>
            <a:pPr lvl="1"/>
            <a:r>
              <a:rPr lang="pt-BR" dirty="0" smtClean="0"/>
              <a:t>Terceiro teste: apenas A e B são vizinhos e A e C são vizinhos.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200470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Consenso Distribuído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Consenso Distribuído: n nós possuem um valor de entrada. Alguns nós são maliciosos ou defeituosos. Duas propriedades do consenso: (i) ele deve terminar com todos os nós em acordo com o valor (</a:t>
            </a:r>
            <a:r>
              <a:rPr lang="pt-BR" dirty="0" err="1" smtClean="0"/>
              <a:t>ii</a:t>
            </a:r>
            <a:r>
              <a:rPr lang="pt-BR" dirty="0" smtClean="0"/>
              <a:t>) o valor deve ter sido gerado por um nó honesto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155366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Exemplo: Envio de valor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Suponha uma rede em que um nó Alice queira enviar um valor para outro nó Bob. Alice realiza broadcast do seu valor para todos os nós.</a:t>
            </a:r>
          </a:p>
          <a:p>
            <a:pPr lvl="1"/>
            <a:r>
              <a:rPr lang="pt-BR" dirty="0" smtClean="0"/>
              <a:t>É necessário que Bob esteja conectado à rede para que o valor seja enviado?</a:t>
            </a:r>
          </a:p>
          <a:p>
            <a:pPr lvl="2"/>
            <a:r>
              <a:rPr lang="pt-BR" dirty="0" smtClean="0"/>
              <a:t>Não, é apenas necessário que Bob se conecte a rede caso ele queira saber que recebeu o valor</a:t>
            </a:r>
          </a:p>
          <a:p>
            <a:pPr lvl="1"/>
            <a:r>
              <a:rPr lang="pt-BR" dirty="0" smtClean="0"/>
              <a:t>Os nós da rede devem concordar que Alice enviou o valor para Bob</a:t>
            </a:r>
          </a:p>
        </p:txBody>
      </p:sp>
    </p:spTree>
    <p:extLst>
      <p:ext uri="{BB962C8B-B14F-4D97-AF65-F5344CB8AC3E}">
        <p14:creationId xmlns:p14="http://schemas.microsoft.com/office/powerpoint/2010/main" val="38436194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Cadeia de blocos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Bloco é a representação de um conjunto de dados</a:t>
            </a:r>
          </a:p>
          <a:p>
            <a:pPr lvl="1"/>
            <a:r>
              <a:rPr lang="pt-BR" dirty="0" smtClean="0"/>
              <a:t>O dado pode informar que um nó enviou um valor para outro nó</a:t>
            </a:r>
          </a:p>
          <a:p>
            <a:r>
              <a:rPr lang="pt-BR" dirty="0" smtClean="0"/>
              <a:t>Cadeia de blocos: lista encadeada de blocos em que um bloco possui um ponteiro para o bloco anterior</a:t>
            </a:r>
          </a:p>
          <a:p>
            <a:pPr lvl="1"/>
            <a:r>
              <a:rPr lang="pt-BR" dirty="0" smtClean="0"/>
              <a:t>Blocos novos podem ser adicionados na frente</a:t>
            </a:r>
          </a:p>
          <a:p>
            <a:pPr lvl="1"/>
            <a:r>
              <a:rPr lang="pt-BR" dirty="0" smtClean="0"/>
              <a:t>Alteração na cadeia de blocos pode ser verificada analisando a lista encadeada</a:t>
            </a:r>
          </a:p>
        </p:txBody>
      </p:sp>
    </p:spTree>
    <p:extLst>
      <p:ext uri="{BB962C8B-B14F-4D97-AF65-F5344CB8AC3E}">
        <p14:creationId xmlns:p14="http://schemas.microsoft.com/office/powerpoint/2010/main" val="399179005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1038</TotalTime>
  <Words>1562</Words>
  <Application>Microsoft Office PowerPoint</Application>
  <PresentationFormat>Personalizar</PresentationFormat>
  <Paragraphs>122</Paragraphs>
  <Slides>24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24</vt:i4>
      </vt:variant>
    </vt:vector>
  </HeadingPairs>
  <TitlesOfParts>
    <vt:vector size="25" baseType="lpstr">
      <vt:lpstr>Tema do Office</vt:lpstr>
      <vt:lpstr>Ligações Inter-redes</vt:lpstr>
      <vt:lpstr>Sistema Descentralizado</vt:lpstr>
      <vt:lpstr>Exemplo: Inundação de rede</vt:lpstr>
      <vt:lpstr>Inundação de rede: Implementação</vt:lpstr>
      <vt:lpstr>Inundação de rede: Implementação</vt:lpstr>
      <vt:lpstr>Inundação de rede: Exercício</vt:lpstr>
      <vt:lpstr>Consenso Distribuído</vt:lpstr>
      <vt:lpstr>Exemplo: Envio de valor</vt:lpstr>
      <vt:lpstr>Cadeia de blocos</vt:lpstr>
      <vt:lpstr>Exemplo: Envio de valor</vt:lpstr>
      <vt:lpstr>Invalidade de bloco</vt:lpstr>
      <vt:lpstr>Invalidade de bloco</vt:lpstr>
      <vt:lpstr>Algoritmo de Consenso Simplificado (ACS)</vt:lpstr>
      <vt:lpstr>Exercício</vt:lpstr>
      <vt:lpstr>Negação de Serviço</vt:lpstr>
      <vt:lpstr>Gasto duplo</vt:lpstr>
      <vt:lpstr>Confirmações</vt:lpstr>
      <vt:lpstr>ACS com k confirmações</vt:lpstr>
      <vt:lpstr>Prova de trabalho</vt:lpstr>
      <vt:lpstr>Problema do ACS-k</vt:lpstr>
      <vt:lpstr>Problema da maioria de nós honestos</vt:lpstr>
      <vt:lpstr>Punição de nó desonesto</vt:lpstr>
      <vt:lpstr>Premiação de nós honestos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Ligações Inter-redes</dc:title>
  <dc:creator>Tiago</dc:creator>
  <cp:lastModifiedBy>Tiago</cp:lastModifiedBy>
  <cp:revision>213</cp:revision>
  <dcterms:created xsi:type="dcterms:W3CDTF">2022-03-17T03:26:13Z</dcterms:created>
  <dcterms:modified xsi:type="dcterms:W3CDTF">2022-10-27T08:09:58Z</dcterms:modified>
</cp:coreProperties>
</file>