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0B37-43B8-4893-B254-C4E618B160A4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6E14-FB4A-41B7-A87E-36B8341DA9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43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0B37-43B8-4893-B254-C4E618B160A4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6E14-FB4A-41B7-A87E-36B8341DA9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22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0B37-43B8-4893-B254-C4E618B160A4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6E14-FB4A-41B7-A87E-36B8341DA9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66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0B37-43B8-4893-B254-C4E618B160A4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6E14-FB4A-41B7-A87E-36B8341DA9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9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0B37-43B8-4893-B254-C4E618B160A4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6E14-FB4A-41B7-A87E-36B8341DA9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97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0B37-43B8-4893-B254-C4E618B160A4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6E14-FB4A-41B7-A87E-36B8341DA9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22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0B37-43B8-4893-B254-C4E618B160A4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6E14-FB4A-41B7-A87E-36B8341DA9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0B37-43B8-4893-B254-C4E618B160A4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6E14-FB4A-41B7-A87E-36B8341DA9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55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0B37-43B8-4893-B254-C4E618B160A4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6E14-FB4A-41B7-A87E-36B8341DA9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1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0B37-43B8-4893-B254-C4E618B160A4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6E14-FB4A-41B7-A87E-36B8341DA9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34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0B37-43B8-4893-B254-C4E618B160A4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6E14-FB4A-41B7-A87E-36B8341DA9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08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A0B37-43B8-4893-B254-C4E618B160A4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56E14-FB4A-41B7-A87E-36B8341DA9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70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92460"/>
            <a:ext cx="9144000" cy="2387600"/>
          </a:xfrm>
        </p:spPr>
        <p:txBody>
          <a:bodyPr/>
          <a:lstStyle/>
          <a:p>
            <a:r>
              <a:rPr lang="ru-RU" dirty="0" smtClean="0"/>
              <a:t>Презентация на тему</a:t>
            </a:r>
            <a:r>
              <a:rPr lang="en-US" dirty="0" smtClean="0"/>
              <a:t>: </a:t>
            </a:r>
            <a:r>
              <a:rPr lang="ru-RU" dirty="0" smtClean="0"/>
              <a:t>Методы моделирования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91377" y="4237305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Подготовил    Лень В. 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17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Цели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dirty="0" smtClean="0"/>
              <a:t>краткий обзор методов симуляции (математического моделирования)</a:t>
            </a:r>
          </a:p>
          <a:p>
            <a:pPr>
              <a:lnSpc>
                <a:spcPct val="100000"/>
              </a:lnSpc>
            </a:pPr>
            <a:r>
              <a:rPr lang="ru-RU" sz="3200" dirty="0" smtClean="0"/>
              <a:t>Сравнение методов математического моделирования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7341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Методы моделирования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457200" lvl="1" indent="0" algn="ctr">
              <a:buNone/>
            </a:pPr>
            <a:r>
              <a:rPr lang="ru-RU" dirty="0"/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038825" y="1788956"/>
            <a:ext cx="2492943" cy="94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Методы математического моделирования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10653" y="4508802"/>
            <a:ext cx="2983832" cy="1579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Статистические методы (методы Монте - Карло)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18368" y="3019425"/>
            <a:ext cx="40142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Численное моделирование</a:t>
            </a:r>
            <a:endParaRPr lang="en-US" dirty="0" smtClean="0"/>
          </a:p>
          <a:p>
            <a:pPr algn="ctr"/>
            <a:r>
              <a:rPr lang="ru-RU" dirty="0" smtClean="0"/>
              <a:t>Результат</a:t>
            </a:r>
            <a:r>
              <a:rPr lang="en-US" dirty="0" smtClean="0"/>
              <a:t>: y = Array[x1] [x2] […][</a:t>
            </a:r>
            <a:r>
              <a:rPr lang="en-US" dirty="0" err="1" smtClean="0"/>
              <a:t>xn</a:t>
            </a:r>
            <a:r>
              <a:rPr lang="en-US" dirty="0" smtClean="0"/>
              <a:t>]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120979" y="4508801"/>
            <a:ext cx="3184596" cy="1579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Итерационные методы решения систем уравнений (Метод ньютона, метод наименьших квадратов )</a:t>
            </a:r>
          </a:p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762054" y="4508802"/>
            <a:ext cx="3306999" cy="1579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Точные методы решения систем уравнений (метод Гаусса)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938209" y="3010057"/>
            <a:ext cx="338969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Точное решение составленных систем уравнений</a:t>
            </a:r>
          </a:p>
          <a:p>
            <a:pPr algn="ctr"/>
            <a:r>
              <a:rPr lang="ru-RU" dirty="0" smtClean="0"/>
              <a:t>Результат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y=f(x1,x2,…,</a:t>
            </a:r>
            <a:r>
              <a:rPr lang="en-US" dirty="0" err="1" smtClean="0"/>
              <a:t>xn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5" name="Стрелка вниз 14"/>
          <p:cNvSpPr/>
          <p:nvPr/>
        </p:nvSpPr>
        <p:spPr>
          <a:xfrm rot="18672293">
            <a:off x="7713063" y="1971501"/>
            <a:ext cx="484632" cy="1303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 rot="18080580">
            <a:off x="9119520" y="3650955"/>
            <a:ext cx="484632" cy="1190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 rot="18080580">
            <a:off x="4947404" y="3665264"/>
            <a:ext cx="484632" cy="1171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низ 18"/>
          <p:cNvSpPr/>
          <p:nvPr/>
        </p:nvSpPr>
        <p:spPr>
          <a:xfrm rot="2897628">
            <a:off x="4399788" y="2032484"/>
            <a:ext cx="484632" cy="1303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низ 19"/>
          <p:cNvSpPr/>
          <p:nvPr/>
        </p:nvSpPr>
        <p:spPr>
          <a:xfrm rot="3184183">
            <a:off x="2767092" y="3771893"/>
            <a:ext cx="484632" cy="1106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95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Статистические методы </a:t>
            </a:r>
            <a:b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(методы Монте-Карло)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51658980"/>
                  </p:ext>
                </p:extLst>
              </p:nvPr>
            </p:nvGraphicFramePr>
            <p:xfrm>
              <a:off x="1559292" y="1966872"/>
              <a:ext cx="8874493" cy="451123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580562"/>
                    <a:gridCol w="3293931"/>
                  </a:tblGrid>
                  <a:tr h="33909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876300" algn="l"/>
                            </a:tabLst>
                          </a:pPr>
                          <a:r>
                            <a:rPr lang="ru-RU" sz="1600" dirty="0">
                              <a:effectLst/>
                            </a:rPr>
                            <a:t>плюсы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минусы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530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Позволяет моделировать поведения случайных процессов (соударение молекул газа или покупка недвижимости на рынке )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Невысокая сходимость -  как  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                        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𝑘𝐷</m:t>
                                  </m:r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oMath>
                          </a14:m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Высокая производительность по сравнению с точными методами при решении сложных статистических задач (сходит на нет  из – за невысокой сходимости  (</a:t>
                          </a:r>
                          <a14:m>
                            <m:oMath xmlns:m="http://schemas.openxmlformats.org/officeDocument/2006/math"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ru-RU" sz="1800" dirty="0">
                              <a:effectLst/>
                            </a:rPr>
                            <a:t>) по сравнению с точными методами) 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Высокие требования к генератору случайных чисел ()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4348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 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Зависимость метода от случайной величины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51658980"/>
                  </p:ext>
                </p:extLst>
              </p:nvPr>
            </p:nvGraphicFramePr>
            <p:xfrm>
              <a:off x="1559292" y="1966872"/>
              <a:ext cx="8874493" cy="435692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580562"/>
                    <a:gridCol w="3293931"/>
                  </a:tblGrid>
                  <a:tr h="33909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876300" algn="l"/>
                            </a:tabLst>
                          </a:pPr>
                          <a:r>
                            <a:rPr lang="ru-RU" sz="1600" dirty="0">
                              <a:effectLst/>
                            </a:rPr>
                            <a:t>плюсы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минусы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119189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Позволяет моделировать поведения случайных процессов (соударение молекул газа или покупка недвижимости на рынке )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69501" t="-29082" r="-739" b="-248469"/>
                          </a:stretch>
                        </a:blipFill>
                      </a:tcPr>
                    </a:tc>
                  </a:tr>
                  <a:tr h="204552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9" t="-75298" r="-59498" b="-44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Высокие требования к генератору случайных чисел ()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78041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 </a:t>
                          </a:r>
                          <a:endParaRPr lang="ru-RU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Зависимость метода от случайной величины</a:t>
                          </a:r>
                          <a:endParaRPr lang="ru-RU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5669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Итерационные методы решения систем линейных, нелинейных или дифференциальных уравнений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390679"/>
              </p:ext>
            </p:extLst>
          </p:nvPr>
        </p:nvGraphicFramePr>
        <p:xfrm>
          <a:off x="838200" y="2180097"/>
          <a:ext cx="9306827" cy="27140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52915"/>
                <a:gridCol w="4653912"/>
              </a:tblGrid>
              <a:tr h="3319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876300" algn="l"/>
                        </a:tabLst>
                      </a:pPr>
                      <a:r>
                        <a:rPr lang="ru-RU" sz="1600" dirty="0">
                          <a:effectLst/>
                        </a:rPr>
                        <a:t>плюсы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минусы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84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Имеют линейную или даже большую сходимость при решении различных уравнений 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  Часто система не может быть точно описана в рамках небольшого числа уравнений. Из-за чего решение всех полученных уравнений итерационными методами требует много вычислительных ресурсов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105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При </a:t>
                      </a:r>
                      <a:r>
                        <a:rPr lang="ru-RU" sz="1600" dirty="0">
                          <a:effectLst/>
                        </a:rPr>
                        <a:t>решении многих уравнений и систем уравнений итерационные методы просто не сходятся и решение не может быть получено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Заголовок 1"/>
          <p:cNvSpPr txBox="1">
            <a:spLocks/>
          </p:cNvSpPr>
          <p:nvPr/>
        </p:nvSpPr>
        <p:spPr>
          <a:xfrm>
            <a:off x="605589" y="5089525"/>
            <a:ext cx="10515600" cy="1667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Примеры</a:t>
            </a:r>
            <a:r>
              <a:rPr lang="en-US" b="1" dirty="0" smtClean="0"/>
              <a:t>: </a:t>
            </a:r>
          </a:p>
          <a:p>
            <a:pPr marL="571500" indent="-57150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ru-RU" b="1" dirty="0" smtClean="0"/>
              <a:t>метод ньютона</a:t>
            </a:r>
          </a:p>
          <a:p>
            <a:pPr marL="571500" indent="-57150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ru-RU" b="1" dirty="0" smtClean="0"/>
              <a:t>метод наименьших квадратов </a:t>
            </a:r>
          </a:p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1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Точные методы решения систем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367107"/>
              </p:ext>
            </p:extLst>
          </p:nvPr>
        </p:nvGraphicFramePr>
        <p:xfrm>
          <a:off x="2022374" y="1537813"/>
          <a:ext cx="81280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3414"/>
                <a:gridCol w="41345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плюсы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минусы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Точные</a:t>
                      </a:r>
                      <a:r>
                        <a:rPr lang="ru-RU" baseline="0" dirty="0" smtClean="0"/>
                        <a:t> решения уравнений и систем уравнений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Определен</a:t>
                      </a:r>
                      <a:r>
                        <a:rPr lang="ru-RU" baseline="0" dirty="0" smtClean="0"/>
                        <a:t> только небольшой класс задач, которые имеют точное решение и переменные могут быть выражены однозначно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Не требует больших</a:t>
                      </a:r>
                      <a:r>
                        <a:rPr lang="ru-RU" baseline="0" dirty="0" smtClean="0"/>
                        <a:t> вычислительных мощностей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605589" y="5089525"/>
            <a:ext cx="10515600" cy="1667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Примеры</a:t>
            </a:r>
            <a:r>
              <a:rPr lang="en-US" b="1" dirty="0" smtClean="0"/>
              <a:t>: </a:t>
            </a:r>
          </a:p>
          <a:p>
            <a:pPr marL="571500" indent="-571500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ru-RU" b="1" dirty="0" smtClean="0"/>
              <a:t>метод Гаусса</a:t>
            </a:r>
          </a:p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169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ru-RU" b="1" dirty="0" smtClean="0"/>
              <a:t>Статистические методы моделирования возможно заменить на итерационные или точные методы решения только для класса задач, где система может быть описана конечным числом уравнений и эти уравнения сходятся к точному решению. </a:t>
            </a:r>
            <a:endParaRPr lang="en-US" b="1" smtClean="0"/>
          </a:p>
          <a:p>
            <a:pPr algn="just">
              <a:lnSpc>
                <a:spcPct val="100000"/>
              </a:lnSpc>
            </a:pPr>
            <a:r>
              <a:rPr lang="ru-RU" b="1" smtClean="0"/>
              <a:t>При </a:t>
            </a:r>
            <a:r>
              <a:rPr lang="ru-RU" b="1" dirty="0" smtClean="0"/>
              <a:t>моделировании поведения случайной величины замена на итерационные методы в принципе невозможна из-за того, что невозможно описать систему конечным числом уравнений.</a:t>
            </a:r>
            <a:endParaRPr lang="ru-RU" b="1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Вывод</a:t>
            </a:r>
            <a:r>
              <a:rPr lang="en-US" b="1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05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321</Words>
  <Application>Microsoft Office PowerPoint</Application>
  <PresentationFormat>Широкоэкранный</PresentationFormat>
  <Paragraphs>49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Courier New</vt:lpstr>
      <vt:lpstr>Times New Roman</vt:lpstr>
      <vt:lpstr>Тема Office</vt:lpstr>
      <vt:lpstr>Презентация на тему: Методы моделирования</vt:lpstr>
      <vt:lpstr>Цели:</vt:lpstr>
      <vt:lpstr>Методы моделирования</vt:lpstr>
      <vt:lpstr>Статистические методы  (методы Монте-Карло)</vt:lpstr>
      <vt:lpstr>Итерационные методы решения систем линейных, нелинейных или дифференциальных уравнений </vt:lpstr>
      <vt:lpstr>Точные методы решения систем </vt:lpstr>
      <vt:lpstr>Вывод: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</dc:title>
  <dc:creator>ЛВВ</dc:creator>
  <cp:lastModifiedBy>ЛВВ</cp:lastModifiedBy>
  <cp:revision>18</cp:revision>
  <dcterms:created xsi:type="dcterms:W3CDTF">2017-04-10T17:29:51Z</dcterms:created>
  <dcterms:modified xsi:type="dcterms:W3CDTF">2017-04-10T22:27:36Z</dcterms:modified>
</cp:coreProperties>
</file>