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6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2"/>
    <p:restoredTop sz="91472"/>
  </p:normalViewPr>
  <p:slideViewPr>
    <p:cSldViewPr snapToGrid="0">
      <p:cViewPr varScale="1">
        <p:scale>
          <a:sx n="108" d="100"/>
          <a:sy n="108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6BBD4-B243-1844-9D54-BBFEBE950CE6}" type="doc">
      <dgm:prSet loTypeId="urn:microsoft.com/office/officeart/2005/8/layout/chevron1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7418FB3-CFC6-D742-8DB2-D5D82AFBE274}">
      <dgm:prSet phldrT="[Text]"/>
      <dgm:spPr/>
      <dgm:t>
        <a:bodyPr/>
        <a:lstStyle/>
        <a:p>
          <a:r>
            <a:rPr lang="en-GB" dirty="0"/>
            <a:t>Developer</a:t>
          </a:r>
        </a:p>
      </dgm:t>
    </dgm:pt>
    <dgm:pt modelId="{BC19ED56-7F13-804D-9D51-C0EF620073F0}" type="parTrans" cxnId="{6E00D601-98F9-564A-8443-DAABC5D768E6}">
      <dgm:prSet/>
      <dgm:spPr/>
      <dgm:t>
        <a:bodyPr/>
        <a:lstStyle/>
        <a:p>
          <a:endParaRPr lang="en-GB"/>
        </a:p>
      </dgm:t>
    </dgm:pt>
    <dgm:pt modelId="{B39FF1DC-4EE8-6044-B6B0-4BDFF6D01D7A}" type="sibTrans" cxnId="{6E00D601-98F9-564A-8443-DAABC5D768E6}">
      <dgm:prSet/>
      <dgm:spPr/>
      <dgm:t>
        <a:bodyPr/>
        <a:lstStyle/>
        <a:p>
          <a:endParaRPr lang="en-GB"/>
        </a:p>
      </dgm:t>
    </dgm:pt>
    <dgm:pt modelId="{862480AF-81B6-BF42-96BF-74343222D70D}">
      <dgm:prSet phldrT="[Text]"/>
      <dgm:spPr/>
      <dgm:t>
        <a:bodyPr/>
        <a:lstStyle/>
        <a:p>
          <a:r>
            <a:rPr lang="en-GB" dirty="0"/>
            <a:t>Azure Repos</a:t>
          </a:r>
        </a:p>
      </dgm:t>
    </dgm:pt>
    <dgm:pt modelId="{475E6B78-EADB-4641-91F6-3170857A06C4}" type="parTrans" cxnId="{8E243446-FDA5-E548-8EF5-1E28BE01EB40}">
      <dgm:prSet/>
      <dgm:spPr/>
      <dgm:t>
        <a:bodyPr/>
        <a:lstStyle/>
        <a:p>
          <a:endParaRPr lang="en-GB"/>
        </a:p>
      </dgm:t>
    </dgm:pt>
    <dgm:pt modelId="{4DE07E04-E271-7C46-AFD2-B1691941956D}" type="sibTrans" cxnId="{8E243446-FDA5-E548-8EF5-1E28BE01EB40}">
      <dgm:prSet/>
      <dgm:spPr/>
      <dgm:t>
        <a:bodyPr/>
        <a:lstStyle/>
        <a:p>
          <a:endParaRPr lang="en-GB"/>
        </a:p>
      </dgm:t>
    </dgm:pt>
    <dgm:pt modelId="{505F47B5-FA6F-4C45-A82B-0FE8011D76DA}">
      <dgm:prSet phldrT="[Text]"/>
      <dgm:spPr/>
      <dgm:t>
        <a:bodyPr/>
        <a:lstStyle/>
        <a:p>
          <a:r>
            <a:rPr lang="en-GB" dirty="0"/>
            <a:t>PLAN</a:t>
          </a:r>
        </a:p>
      </dgm:t>
    </dgm:pt>
    <dgm:pt modelId="{3005086B-4CFF-4F4E-AF8F-19BB1C143D96}" type="parTrans" cxnId="{8F558234-9C9A-C143-8759-7809FBEF3E32}">
      <dgm:prSet/>
      <dgm:spPr/>
      <dgm:t>
        <a:bodyPr/>
        <a:lstStyle/>
        <a:p>
          <a:endParaRPr lang="en-GB"/>
        </a:p>
      </dgm:t>
    </dgm:pt>
    <dgm:pt modelId="{D22DB4EB-99B4-6546-BE98-AEA5325D0800}" type="sibTrans" cxnId="{8F558234-9C9A-C143-8759-7809FBEF3E32}">
      <dgm:prSet/>
      <dgm:spPr/>
      <dgm:t>
        <a:bodyPr/>
        <a:lstStyle/>
        <a:p>
          <a:endParaRPr lang="en-GB"/>
        </a:p>
      </dgm:t>
    </dgm:pt>
    <dgm:pt modelId="{C2E11C29-1F01-1046-B9CD-4AF6C4862951}">
      <dgm:prSet phldrT="[Text]" custT="1"/>
      <dgm:spPr>
        <a:solidFill>
          <a:srgbClr val="DF6510"/>
        </a:solidFill>
      </dgm:spPr>
      <dgm:t>
        <a:bodyPr/>
        <a:lstStyle/>
        <a:p>
          <a:r>
            <a:rPr lang="en-GB" sz="2000" dirty="0"/>
            <a:t>Approve / Not Approve</a:t>
          </a:r>
        </a:p>
      </dgm:t>
    </dgm:pt>
    <dgm:pt modelId="{5C1FF202-9FBE-E442-8F1B-2C60D8AF2F88}" type="parTrans" cxnId="{71D4D34E-259C-A84A-9FE7-AF3DDE0B31E4}">
      <dgm:prSet/>
      <dgm:spPr/>
      <dgm:t>
        <a:bodyPr/>
        <a:lstStyle/>
        <a:p>
          <a:endParaRPr lang="en-GB"/>
        </a:p>
      </dgm:t>
    </dgm:pt>
    <dgm:pt modelId="{FE154C35-0078-EA4D-8706-63718BD9E5CB}" type="sibTrans" cxnId="{71D4D34E-259C-A84A-9FE7-AF3DDE0B31E4}">
      <dgm:prSet/>
      <dgm:spPr/>
      <dgm:t>
        <a:bodyPr/>
        <a:lstStyle/>
        <a:p>
          <a:endParaRPr lang="en-GB"/>
        </a:p>
      </dgm:t>
    </dgm:pt>
    <dgm:pt modelId="{D959B761-BC9C-AF49-BA91-4B2869EE91F6}">
      <dgm:prSet phldrT="[Text]"/>
      <dgm:spPr/>
      <dgm:t>
        <a:bodyPr/>
        <a:lstStyle/>
        <a:p>
          <a:r>
            <a:rPr lang="en-GB" dirty="0"/>
            <a:t>DEPLOY</a:t>
          </a:r>
        </a:p>
      </dgm:t>
    </dgm:pt>
    <dgm:pt modelId="{41315187-6863-0249-9FFA-EC1B18D59E2C}" type="parTrans" cxnId="{35386256-F503-7742-9910-D56145D65CDE}">
      <dgm:prSet/>
      <dgm:spPr/>
      <dgm:t>
        <a:bodyPr/>
        <a:lstStyle/>
        <a:p>
          <a:endParaRPr lang="en-GB"/>
        </a:p>
      </dgm:t>
    </dgm:pt>
    <dgm:pt modelId="{6800795B-A92C-D347-A31A-44E54C6F6D87}" type="sibTrans" cxnId="{35386256-F503-7742-9910-D56145D65CDE}">
      <dgm:prSet/>
      <dgm:spPr/>
      <dgm:t>
        <a:bodyPr/>
        <a:lstStyle/>
        <a:p>
          <a:endParaRPr lang="en-GB"/>
        </a:p>
      </dgm:t>
    </dgm:pt>
    <dgm:pt modelId="{82281E93-69AA-6A4A-8144-7272EBE90BC6}" type="pres">
      <dgm:prSet presAssocID="{BBF6BBD4-B243-1844-9D54-BBFEBE950CE6}" presName="Name0" presStyleCnt="0">
        <dgm:presLayoutVars>
          <dgm:dir/>
          <dgm:animLvl val="lvl"/>
          <dgm:resizeHandles val="exact"/>
        </dgm:presLayoutVars>
      </dgm:prSet>
      <dgm:spPr/>
    </dgm:pt>
    <dgm:pt modelId="{571E5C37-67CD-024E-9F87-ACA538A3CA70}" type="pres">
      <dgm:prSet presAssocID="{77418FB3-CFC6-D742-8DB2-D5D82AFBE274}" presName="parTxOnly" presStyleLbl="node1" presStyleIdx="0" presStyleCnt="5" custLinFactNeighborY="-86118">
        <dgm:presLayoutVars>
          <dgm:chMax val="0"/>
          <dgm:chPref val="0"/>
          <dgm:bulletEnabled val="1"/>
        </dgm:presLayoutVars>
      </dgm:prSet>
      <dgm:spPr/>
    </dgm:pt>
    <dgm:pt modelId="{7A05F196-0429-0A47-A764-A653543E72F6}" type="pres">
      <dgm:prSet presAssocID="{B39FF1DC-4EE8-6044-B6B0-4BDFF6D01D7A}" presName="parTxOnlySpace" presStyleCnt="0"/>
      <dgm:spPr/>
    </dgm:pt>
    <dgm:pt modelId="{6F13EB17-1016-5D42-9BF7-EB8A7BEC8E86}" type="pres">
      <dgm:prSet presAssocID="{862480AF-81B6-BF42-96BF-74343222D70D}" presName="parTxOnly" presStyleLbl="node1" presStyleIdx="1" presStyleCnt="5" custLinFactNeighborY="-86118">
        <dgm:presLayoutVars>
          <dgm:chMax val="0"/>
          <dgm:chPref val="0"/>
          <dgm:bulletEnabled val="1"/>
        </dgm:presLayoutVars>
      </dgm:prSet>
      <dgm:spPr/>
    </dgm:pt>
    <dgm:pt modelId="{0A4B68CC-8174-7C45-A45B-96E2448CD6B9}" type="pres">
      <dgm:prSet presAssocID="{4DE07E04-E271-7C46-AFD2-B1691941956D}" presName="parTxOnlySpace" presStyleCnt="0"/>
      <dgm:spPr/>
    </dgm:pt>
    <dgm:pt modelId="{554DC805-51B2-2144-93BF-CBD23468B23A}" type="pres">
      <dgm:prSet presAssocID="{505F47B5-FA6F-4C45-A82B-0FE8011D76DA}" presName="parTxOnly" presStyleLbl="node1" presStyleIdx="2" presStyleCnt="5" custLinFactNeighborX="3308" custLinFactNeighborY="-86118">
        <dgm:presLayoutVars>
          <dgm:chMax val="0"/>
          <dgm:chPref val="0"/>
          <dgm:bulletEnabled val="1"/>
        </dgm:presLayoutVars>
      </dgm:prSet>
      <dgm:spPr/>
    </dgm:pt>
    <dgm:pt modelId="{0C8D79BC-C09B-A249-BB30-91F65C8595F1}" type="pres">
      <dgm:prSet presAssocID="{D22DB4EB-99B4-6546-BE98-AEA5325D0800}" presName="parTxOnlySpace" presStyleCnt="0"/>
      <dgm:spPr/>
    </dgm:pt>
    <dgm:pt modelId="{6DCF4BEE-14F0-8540-9E56-754DFDA45D25}" type="pres">
      <dgm:prSet presAssocID="{C2E11C29-1F01-1046-B9CD-4AF6C4862951}" presName="parTxOnly" presStyleLbl="node1" presStyleIdx="3" presStyleCnt="5" custLinFactNeighborY="42333">
        <dgm:presLayoutVars>
          <dgm:chMax val="0"/>
          <dgm:chPref val="0"/>
          <dgm:bulletEnabled val="1"/>
        </dgm:presLayoutVars>
      </dgm:prSet>
      <dgm:spPr/>
    </dgm:pt>
    <dgm:pt modelId="{595512B3-4253-F843-9D30-3543D9A31988}" type="pres">
      <dgm:prSet presAssocID="{FE154C35-0078-EA4D-8706-63718BD9E5CB}" presName="parTxOnlySpace" presStyleCnt="0"/>
      <dgm:spPr/>
    </dgm:pt>
    <dgm:pt modelId="{1623017F-42FD-7042-9346-5CB2EB1EEE34}" type="pres">
      <dgm:prSet presAssocID="{D959B761-BC9C-AF49-BA91-4B2869EE91F6}" presName="parTxOnly" presStyleLbl="node1" presStyleIdx="4" presStyleCnt="5" custLinFactNeighborX="-11112" custLinFactNeighborY="-87043">
        <dgm:presLayoutVars>
          <dgm:chMax val="0"/>
          <dgm:chPref val="0"/>
          <dgm:bulletEnabled val="1"/>
        </dgm:presLayoutVars>
      </dgm:prSet>
      <dgm:spPr/>
    </dgm:pt>
  </dgm:ptLst>
  <dgm:cxnLst>
    <dgm:cxn modelId="{6E00D601-98F9-564A-8443-DAABC5D768E6}" srcId="{BBF6BBD4-B243-1844-9D54-BBFEBE950CE6}" destId="{77418FB3-CFC6-D742-8DB2-D5D82AFBE274}" srcOrd="0" destOrd="0" parTransId="{BC19ED56-7F13-804D-9D51-C0EF620073F0}" sibTransId="{B39FF1DC-4EE8-6044-B6B0-4BDFF6D01D7A}"/>
    <dgm:cxn modelId="{089EBA17-50C4-E84F-AF4B-0CDDA1174363}" type="presOf" srcId="{D959B761-BC9C-AF49-BA91-4B2869EE91F6}" destId="{1623017F-42FD-7042-9346-5CB2EB1EEE34}" srcOrd="0" destOrd="0" presId="urn:microsoft.com/office/officeart/2005/8/layout/chevron1"/>
    <dgm:cxn modelId="{8F558234-9C9A-C143-8759-7809FBEF3E32}" srcId="{BBF6BBD4-B243-1844-9D54-BBFEBE950CE6}" destId="{505F47B5-FA6F-4C45-A82B-0FE8011D76DA}" srcOrd="2" destOrd="0" parTransId="{3005086B-4CFF-4F4E-AF8F-19BB1C143D96}" sibTransId="{D22DB4EB-99B4-6546-BE98-AEA5325D0800}"/>
    <dgm:cxn modelId="{8E243446-FDA5-E548-8EF5-1E28BE01EB40}" srcId="{BBF6BBD4-B243-1844-9D54-BBFEBE950CE6}" destId="{862480AF-81B6-BF42-96BF-74343222D70D}" srcOrd="1" destOrd="0" parTransId="{475E6B78-EADB-4641-91F6-3170857A06C4}" sibTransId="{4DE07E04-E271-7C46-AFD2-B1691941956D}"/>
    <dgm:cxn modelId="{71D4D34E-259C-A84A-9FE7-AF3DDE0B31E4}" srcId="{BBF6BBD4-B243-1844-9D54-BBFEBE950CE6}" destId="{C2E11C29-1F01-1046-B9CD-4AF6C4862951}" srcOrd="3" destOrd="0" parTransId="{5C1FF202-9FBE-E442-8F1B-2C60D8AF2F88}" sibTransId="{FE154C35-0078-EA4D-8706-63718BD9E5CB}"/>
    <dgm:cxn modelId="{35386256-F503-7742-9910-D56145D65CDE}" srcId="{BBF6BBD4-B243-1844-9D54-BBFEBE950CE6}" destId="{D959B761-BC9C-AF49-BA91-4B2869EE91F6}" srcOrd="4" destOrd="0" parTransId="{41315187-6863-0249-9FFA-EC1B18D59E2C}" sibTransId="{6800795B-A92C-D347-A31A-44E54C6F6D87}"/>
    <dgm:cxn modelId="{5D4FF4B9-219F-0943-8C0E-A9F749AEC7E6}" type="presOf" srcId="{C2E11C29-1F01-1046-B9CD-4AF6C4862951}" destId="{6DCF4BEE-14F0-8540-9E56-754DFDA45D25}" srcOrd="0" destOrd="0" presId="urn:microsoft.com/office/officeart/2005/8/layout/chevron1"/>
    <dgm:cxn modelId="{0E0E54BB-1E4B-F54C-BCA4-68D3B76D7BA7}" type="presOf" srcId="{505F47B5-FA6F-4C45-A82B-0FE8011D76DA}" destId="{554DC805-51B2-2144-93BF-CBD23468B23A}" srcOrd="0" destOrd="0" presId="urn:microsoft.com/office/officeart/2005/8/layout/chevron1"/>
    <dgm:cxn modelId="{D545B9F1-BE34-AB42-8906-567922B997A2}" type="presOf" srcId="{77418FB3-CFC6-D742-8DB2-D5D82AFBE274}" destId="{571E5C37-67CD-024E-9F87-ACA538A3CA70}" srcOrd="0" destOrd="0" presId="urn:microsoft.com/office/officeart/2005/8/layout/chevron1"/>
    <dgm:cxn modelId="{0C370AF6-5721-8E43-95A8-DED465B4CEAA}" type="presOf" srcId="{862480AF-81B6-BF42-96BF-74343222D70D}" destId="{6F13EB17-1016-5D42-9BF7-EB8A7BEC8E86}" srcOrd="0" destOrd="0" presId="urn:microsoft.com/office/officeart/2005/8/layout/chevron1"/>
    <dgm:cxn modelId="{3FC443F9-57AE-A94E-91AA-120C3EC8F978}" type="presOf" srcId="{BBF6BBD4-B243-1844-9D54-BBFEBE950CE6}" destId="{82281E93-69AA-6A4A-8144-7272EBE90BC6}" srcOrd="0" destOrd="0" presId="urn:microsoft.com/office/officeart/2005/8/layout/chevron1"/>
    <dgm:cxn modelId="{3BF02949-B554-C14E-8C6F-D208425C1212}" type="presParOf" srcId="{82281E93-69AA-6A4A-8144-7272EBE90BC6}" destId="{571E5C37-67CD-024E-9F87-ACA538A3CA70}" srcOrd="0" destOrd="0" presId="urn:microsoft.com/office/officeart/2005/8/layout/chevron1"/>
    <dgm:cxn modelId="{1C102660-EFC9-6648-A638-38157812BBF5}" type="presParOf" srcId="{82281E93-69AA-6A4A-8144-7272EBE90BC6}" destId="{7A05F196-0429-0A47-A764-A653543E72F6}" srcOrd="1" destOrd="0" presId="urn:microsoft.com/office/officeart/2005/8/layout/chevron1"/>
    <dgm:cxn modelId="{81340D99-F0D6-744E-B839-5E5F8495EADC}" type="presParOf" srcId="{82281E93-69AA-6A4A-8144-7272EBE90BC6}" destId="{6F13EB17-1016-5D42-9BF7-EB8A7BEC8E86}" srcOrd="2" destOrd="0" presId="urn:microsoft.com/office/officeart/2005/8/layout/chevron1"/>
    <dgm:cxn modelId="{23637635-CE7F-4643-A281-C1C29C62FD49}" type="presParOf" srcId="{82281E93-69AA-6A4A-8144-7272EBE90BC6}" destId="{0A4B68CC-8174-7C45-A45B-96E2448CD6B9}" srcOrd="3" destOrd="0" presId="urn:microsoft.com/office/officeart/2005/8/layout/chevron1"/>
    <dgm:cxn modelId="{E442A356-FBEC-8646-9F84-35037C99DCBF}" type="presParOf" srcId="{82281E93-69AA-6A4A-8144-7272EBE90BC6}" destId="{554DC805-51B2-2144-93BF-CBD23468B23A}" srcOrd="4" destOrd="0" presId="urn:microsoft.com/office/officeart/2005/8/layout/chevron1"/>
    <dgm:cxn modelId="{A384638D-EA46-2D46-8B4A-7543DF6F8885}" type="presParOf" srcId="{82281E93-69AA-6A4A-8144-7272EBE90BC6}" destId="{0C8D79BC-C09B-A249-BB30-91F65C8595F1}" srcOrd="5" destOrd="0" presId="urn:microsoft.com/office/officeart/2005/8/layout/chevron1"/>
    <dgm:cxn modelId="{0600B226-1087-9841-87A6-7687AA9419D1}" type="presParOf" srcId="{82281E93-69AA-6A4A-8144-7272EBE90BC6}" destId="{6DCF4BEE-14F0-8540-9E56-754DFDA45D25}" srcOrd="6" destOrd="0" presId="urn:microsoft.com/office/officeart/2005/8/layout/chevron1"/>
    <dgm:cxn modelId="{661C948D-797B-A245-AEC9-CBE23B204007}" type="presParOf" srcId="{82281E93-69AA-6A4A-8144-7272EBE90BC6}" destId="{595512B3-4253-F843-9D30-3543D9A31988}" srcOrd="7" destOrd="0" presId="urn:microsoft.com/office/officeart/2005/8/layout/chevron1"/>
    <dgm:cxn modelId="{118A3226-5FA6-4C4D-956C-6F098E925EDB}" type="presParOf" srcId="{82281E93-69AA-6A4A-8144-7272EBE90BC6}" destId="{1623017F-42FD-7042-9346-5CB2EB1EEE34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E5C37-67CD-024E-9F87-ACA538A3CA70}">
      <dsp:nvSpPr>
        <dsp:cNvPr id="0" name=""/>
        <dsp:cNvSpPr/>
      </dsp:nvSpPr>
      <dsp:spPr>
        <a:xfrm>
          <a:off x="2801" y="316778"/>
          <a:ext cx="2493503" cy="9974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Developer</a:t>
          </a:r>
        </a:p>
      </dsp:txBody>
      <dsp:txXfrm>
        <a:off x="501502" y="316778"/>
        <a:ext cx="1496102" cy="997401"/>
      </dsp:txXfrm>
    </dsp:sp>
    <dsp:sp modelId="{6F13EB17-1016-5D42-9BF7-EB8A7BEC8E86}">
      <dsp:nvSpPr>
        <dsp:cNvPr id="0" name=""/>
        <dsp:cNvSpPr/>
      </dsp:nvSpPr>
      <dsp:spPr>
        <a:xfrm>
          <a:off x="2246954" y="316778"/>
          <a:ext cx="2493503" cy="9974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Azure Repos</a:t>
          </a:r>
        </a:p>
      </dsp:txBody>
      <dsp:txXfrm>
        <a:off x="2745655" y="316778"/>
        <a:ext cx="1496102" cy="997401"/>
      </dsp:txXfrm>
    </dsp:sp>
    <dsp:sp modelId="{554DC805-51B2-2144-93BF-CBD23468B23A}">
      <dsp:nvSpPr>
        <dsp:cNvPr id="0" name=""/>
        <dsp:cNvSpPr/>
      </dsp:nvSpPr>
      <dsp:spPr>
        <a:xfrm>
          <a:off x="4499356" y="316778"/>
          <a:ext cx="2493503" cy="9974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PLAN</a:t>
          </a:r>
        </a:p>
      </dsp:txBody>
      <dsp:txXfrm>
        <a:off x="4998057" y="316778"/>
        <a:ext cx="1496102" cy="997401"/>
      </dsp:txXfrm>
    </dsp:sp>
    <dsp:sp modelId="{6DCF4BEE-14F0-8540-9E56-754DFDA45D25}">
      <dsp:nvSpPr>
        <dsp:cNvPr id="0" name=""/>
        <dsp:cNvSpPr/>
      </dsp:nvSpPr>
      <dsp:spPr>
        <a:xfrm>
          <a:off x="6735261" y="1597950"/>
          <a:ext cx="2493503" cy="997401"/>
        </a:xfrm>
        <a:prstGeom prst="chevron">
          <a:avLst/>
        </a:prstGeom>
        <a:solidFill>
          <a:srgbClr val="DF651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Approve / Not Approve</a:t>
          </a:r>
        </a:p>
      </dsp:txBody>
      <dsp:txXfrm>
        <a:off x="7233962" y="1597950"/>
        <a:ext cx="1496102" cy="997401"/>
      </dsp:txXfrm>
    </dsp:sp>
    <dsp:sp modelId="{1623017F-42FD-7042-9346-5CB2EB1EEE34}">
      <dsp:nvSpPr>
        <dsp:cNvPr id="0" name=""/>
        <dsp:cNvSpPr/>
      </dsp:nvSpPr>
      <dsp:spPr>
        <a:xfrm>
          <a:off x="8951706" y="307552"/>
          <a:ext cx="2493503" cy="9974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DEPLOY</a:t>
          </a:r>
        </a:p>
      </dsp:txBody>
      <dsp:txXfrm>
        <a:off x="9450407" y="307552"/>
        <a:ext cx="1496102" cy="997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94EE2-E8BC-914C-B329-5B34FBDAF11E}" type="datetimeFigureOut">
              <a:rPr lang="en-LU" smtClean="0"/>
              <a:t>17/12/2024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651C0-86AB-B846-9964-C5638EAB8CC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7787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651C0-86AB-B846-9964-C5638EAB8CCF}" type="slidenum">
              <a:rPr lang="en-LU" smtClean="0"/>
              <a:t>1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1519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0BF-4C8E-1E9C-AC30-D2256D239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F77F8-44FD-B292-D0C2-D47477464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EB61-0228-8AF9-D8D5-2251A60E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CE43-B4CC-3C48-A046-2A02B2EAF673}" type="datetimeFigureOut">
              <a:rPr lang="en-LU" smtClean="0"/>
              <a:t>17/12/2024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5303-71D4-6C45-AD15-59472DFF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6F10-83BA-2BF4-06E7-50DEF236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70ED-E379-824E-B5FF-5EC211F0BE7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80358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BCD8-687E-083A-BFD8-529BC612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C22E8-3DB6-5151-2874-655AFFE3E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3CB41-5F63-AC57-0351-70266937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CE43-B4CC-3C48-A046-2A02B2EAF673}" type="datetimeFigureOut">
              <a:rPr lang="en-LU" smtClean="0"/>
              <a:t>17/12/2024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8CB7-E22E-EC9F-01BA-BC7B2D84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FA831-B565-FED6-B65C-C0530BE9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70ED-E379-824E-B5FF-5EC211F0BE7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9682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FEE23-6E8B-9DDD-0898-845EA274A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9922B-00F5-CE1C-6A02-56862BC68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9AFC-190F-85BB-2060-9D25F665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CE43-B4CC-3C48-A046-2A02B2EAF673}" type="datetimeFigureOut">
              <a:rPr lang="en-LU" smtClean="0"/>
              <a:t>17/12/2024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9AFC-0E52-7B4A-EA98-828FC305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27F7-109B-0A44-20EC-95936A2A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70ED-E379-824E-B5FF-5EC211F0BE7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3526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B457-001D-693E-589E-9D57A71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667E-766E-A2AE-C4F1-C526B8749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9748-9909-6662-E356-5F4CB025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CE43-B4CC-3C48-A046-2A02B2EAF673}" type="datetimeFigureOut">
              <a:rPr lang="en-LU" smtClean="0"/>
              <a:t>17/12/2024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9FC6D-CC24-53C5-76F3-23C4596F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C9128-78FA-045B-E88A-CBFE265F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70ED-E379-824E-B5FF-5EC211F0BE7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1106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D321-68A5-E27E-0FD7-50838BAF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40932-7DF1-AC52-00BE-2E031DD4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D131-D1B1-E7E5-3A56-7615B178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CE43-B4CC-3C48-A046-2A02B2EAF673}" type="datetimeFigureOut">
              <a:rPr lang="en-LU" smtClean="0"/>
              <a:t>17/12/2024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6F1E-08FF-36FD-CA8E-11E4AFAB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EA431-E129-DAB2-2D38-94C09BAD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70ED-E379-824E-B5FF-5EC211F0BE7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6702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AC56-8F1D-9918-7A04-841361A4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8726-4B23-9496-8A72-6562CA221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B4BD5-5ED1-282F-1E89-996994E97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840FE-F9DC-F571-735E-F443CE03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CE43-B4CC-3C48-A046-2A02B2EAF673}" type="datetimeFigureOut">
              <a:rPr lang="en-LU" smtClean="0"/>
              <a:t>17/12/2024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1DFE0-1BAC-9767-943F-5B1FC337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53A5E-7B96-832A-41CE-1EF05B5A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70ED-E379-824E-B5FF-5EC211F0BE7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6235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9DCF-17F1-6656-0335-7E5F1C1D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E6E5-F562-470F-D8F6-8DEDF81F6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D1ABF-2899-D18B-1B3F-B242B14B3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9B0FC-869E-81AD-F8C7-EE5B5C46D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F5872-B374-86F3-7992-F8FFD7260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3A930-9419-A6AC-F6D5-36C6C6DF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CE43-B4CC-3C48-A046-2A02B2EAF673}" type="datetimeFigureOut">
              <a:rPr lang="en-LU" smtClean="0"/>
              <a:t>17/12/2024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A051A-6BC2-070A-38A3-076BBF62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46241-3B01-571A-3DC1-E45FDD1D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70ED-E379-824E-B5FF-5EC211F0BE7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2683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57D7-6EE7-B137-EC2A-2248F4D7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B9906-8E2B-526F-0834-48AA2983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CE43-B4CC-3C48-A046-2A02B2EAF673}" type="datetimeFigureOut">
              <a:rPr lang="en-LU" smtClean="0"/>
              <a:t>17/12/2024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CD33D-4922-C2A3-FF53-927F1379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255EA-B74B-3029-A78B-16E0EF7F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70ED-E379-824E-B5FF-5EC211F0BE7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0257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97C08-C703-8FB0-DB81-8AAC5E99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CE43-B4CC-3C48-A046-2A02B2EAF673}" type="datetimeFigureOut">
              <a:rPr lang="en-LU" smtClean="0"/>
              <a:t>17/12/2024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C2FD7-4E27-18D3-32FA-3B13B2FC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D8A4A-8F19-8A6D-34B8-33E07B8E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70ED-E379-824E-B5FF-5EC211F0BE7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39028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BEE0-A8BD-CD25-F07E-F98190EA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6A80-66D9-0452-3F12-C0411C20A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D51CD-BFE6-3EDE-3EB7-46451661A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AD6AB-A61D-4FD7-6375-3D30CF72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CE43-B4CC-3C48-A046-2A02B2EAF673}" type="datetimeFigureOut">
              <a:rPr lang="en-LU" smtClean="0"/>
              <a:t>17/12/2024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01FB3-CEE4-C18E-3444-A4DCE503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FDB7F-492A-9901-C919-28DC235C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70ED-E379-824E-B5FF-5EC211F0BE7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10173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25CC-A5B2-91A2-10F0-3BD66561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80580-32B4-4BD5-D824-C70DD3ECA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7EA10-7A70-115A-5E89-238A1DA8B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28E46-37D0-FB05-00A7-BF866DFE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CE43-B4CC-3C48-A046-2A02B2EAF673}" type="datetimeFigureOut">
              <a:rPr lang="en-LU" smtClean="0"/>
              <a:t>17/12/2024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DFB84-9DD1-2A14-A39B-1E6A2B2C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4C681-3ADC-06EB-E905-57D59077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70ED-E379-824E-B5FF-5EC211F0BE7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6078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EC5A4-8FF6-F84C-BBDD-58EF7BE2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938B8-1593-0872-66E7-ECBB1A25B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70A8-5544-08E0-6B76-2927B18CB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1CE43-B4CC-3C48-A046-2A02B2EAF673}" type="datetimeFigureOut">
              <a:rPr lang="en-LU" smtClean="0"/>
              <a:t>17/12/2024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E081E-EBA2-5CDF-E8C2-984A5BD03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1EF96-BB00-49B5-2CD3-6C27A1D25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E70ED-E379-824E-B5FF-5EC211F0BE7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730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149B2A-64E9-29C8-2FE7-94463D287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70944"/>
              </p:ext>
            </p:extLst>
          </p:nvPr>
        </p:nvGraphicFramePr>
        <p:xfrm>
          <a:off x="358140" y="2493818"/>
          <a:ext cx="11475720" cy="3348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10">
            <a:extLst>
              <a:ext uri="{FF2B5EF4-FFF2-40B4-BE49-F238E27FC236}">
                <a16:creationId xmlns:a16="http://schemas.microsoft.com/office/drawing/2014/main" id="{AA62A73B-8FAB-077C-42DA-9563A968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4252" y="1825687"/>
            <a:ext cx="714748" cy="705846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7EC4D3B-A9BB-3728-B07A-30E81A045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8655" y="1858783"/>
            <a:ext cx="708572" cy="705846"/>
          </a:xfrm>
          <a:prstGeom prst="rect">
            <a:avLst/>
          </a:prstGeom>
        </p:spPr>
      </p:pic>
      <p:pic>
        <p:nvPicPr>
          <p:cNvPr id="1028" name="Picture 4" descr="RICK AND MORTY adap RICK SANCHEZ">
            <a:extLst>
              <a:ext uri="{FF2B5EF4-FFF2-40B4-BE49-F238E27FC236}">
                <a16:creationId xmlns:a16="http://schemas.microsoft.com/office/drawing/2014/main" id="{7BC1F419-2ACD-B3B7-064A-6ECBB3E7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29" y="1772072"/>
            <a:ext cx="759461" cy="75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392EF9C-5A96-287C-FB57-10756CD638C2}"/>
              </a:ext>
            </a:extLst>
          </p:cNvPr>
          <p:cNvSpPr/>
          <p:nvPr/>
        </p:nvSpPr>
        <p:spPr>
          <a:xfrm>
            <a:off x="7512372" y="2987620"/>
            <a:ext cx="1620885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dirty="0"/>
              <a:t>Approval stage</a:t>
            </a:r>
          </a:p>
        </p:txBody>
      </p:sp>
      <p:sp>
        <p:nvSpPr>
          <p:cNvPr id="5" name="Bent Up Arrow 4">
            <a:extLst>
              <a:ext uri="{FF2B5EF4-FFF2-40B4-BE49-F238E27FC236}">
                <a16:creationId xmlns:a16="http://schemas.microsoft.com/office/drawing/2014/main" id="{55340EA3-D8AF-1A9E-4CCA-D844DF4FD0AB}"/>
              </a:ext>
            </a:extLst>
          </p:cNvPr>
          <p:cNvSpPr/>
          <p:nvPr/>
        </p:nvSpPr>
        <p:spPr>
          <a:xfrm>
            <a:off x="9707419" y="3918855"/>
            <a:ext cx="1182254" cy="771098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4BA3099E-4BFF-2307-50CB-EBFB9F8A6A4D}"/>
              </a:ext>
            </a:extLst>
          </p:cNvPr>
          <p:cNvSpPr/>
          <p:nvPr/>
        </p:nvSpPr>
        <p:spPr>
          <a:xfrm rot="16200000" flipH="1" flipV="1">
            <a:off x="6069794" y="3677066"/>
            <a:ext cx="849236" cy="1332815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2867EB-E6E5-FACA-941D-81FBDF46316E}"/>
              </a:ext>
            </a:extLst>
          </p:cNvPr>
          <p:cNvSpPr txBox="1">
            <a:spLocks/>
          </p:cNvSpPr>
          <p:nvPr/>
        </p:nvSpPr>
        <p:spPr>
          <a:xfrm>
            <a:off x="324890" y="346921"/>
            <a:ext cx="11475720" cy="6989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LU" sz="4400" dirty="0">
                <a:solidFill>
                  <a:schemeClr val="bg1"/>
                </a:solidFill>
              </a:rPr>
              <a:t>CI/CD Azure pipeline schema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C803DA50-4EB4-03EC-8357-A1593FF6BABF}"/>
              </a:ext>
            </a:extLst>
          </p:cNvPr>
          <p:cNvSpPr/>
          <p:nvPr/>
        </p:nvSpPr>
        <p:spPr>
          <a:xfrm rot="16200000">
            <a:off x="7994913" y="1954629"/>
            <a:ext cx="616826" cy="6994568"/>
          </a:xfrm>
          <a:prstGeom prst="leftBrace">
            <a:avLst/>
          </a:prstGeom>
          <a:ln w="50800" cap="flat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6A599D-5DC9-B71F-F278-A89310AB627C}"/>
              </a:ext>
            </a:extLst>
          </p:cNvPr>
          <p:cNvSpPr/>
          <p:nvPr/>
        </p:nvSpPr>
        <p:spPr>
          <a:xfrm>
            <a:off x="7618937" y="5760326"/>
            <a:ext cx="1407757" cy="707886"/>
          </a:xfrm>
          <a:prstGeom prst="rect">
            <a:avLst/>
          </a:prstGeom>
          <a:gradFill flip="none" rotWithShape="1">
            <a:gsLst>
              <a:gs pos="18000">
                <a:schemeClr val="accent6">
                  <a:lumMod val="5000"/>
                  <a:lumOff val="95000"/>
                </a:schemeClr>
              </a:gs>
              <a:gs pos="90000">
                <a:schemeClr val="accent6">
                  <a:lumMod val="45000"/>
                  <a:lumOff val="55000"/>
                </a:schemeClr>
              </a:gs>
              <a:gs pos="82000">
                <a:schemeClr val="accent6">
                  <a:lumMod val="45000"/>
                  <a:lumOff val="55000"/>
                </a:schemeClr>
              </a:gs>
              <a:gs pos="85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4000" b="1" cap="none" spc="0" dirty="0">
                <a:solidFill>
                  <a:srgbClr val="00B050"/>
                </a:solidFill>
                <a:effectLst/>
              </a:rPr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110640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73AD-F63B-7B66-AA0C-AB55E0A7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9" y="365126"/>
            <a:ext cx="11574484" cy="698904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Approval Process</a:t>
            </a:r>
            <a:endParaRPr lang="en-L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6689C-F707-15C3-FD18-FD5C8DF5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58" y="1336438"/>
            <a:ext cx="3548347" cy="5355312"/>
          </a:xfrm>
          <a:ln w="158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Enforcement of an approval process before deploying to production, can include:</a:t>
            </a:r>
          </a:p>
          <a:p>
            <a:r>
              <a:rPr lang="en-GB" sz="2400" dirty="0"/>
              <a:t>A </a:t>
            </a:r>
            <a:r>
              <a:rPr lang="en-GB" sz="2400" b="1" dirty="0"/>
              <a:t>Manual Approval Check</a:t>
            </a:r>
            <a:r>
              <a:rPr lang="en-GB" sz="2400" dirty="0"/>
              <a:t> step </a:t>
            </a:r>
          </a:p>
          <a:p>
            <a:r>
              <a:rPr lang="en-GB" sz="2400" dirty="0"/>
              <a:t>The use of </a:t>
            </a:r>
            <a:r>
              <a:rPr lang="en-GB" sz="2400" b="1" dirty="0"/>
              <a:t>Environments</a:t>
            </a:r>
            <a:endParaRPr lang="en-L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04576-ED93-5726-0E91-193F35A8155E}"/>
              </a:ext>
            </a:extLst>
          </p:cNvPr>
          <p:cNvSpPr txBox="1"/>
          <p:nvPr/>
        </p:nvSpPr>
        <p:spPr>
          <a:xfrm>
            <a:off x="3999234" y="1336438"/>
            <a:ext cx="7884008" cy="5355312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anose="02070309020205020404" pitchFamily="49" charset="0"/>
              </a:rPr>
              <a:t>stages:</a:t>
            </a:r>
          </a:p>
          <a:p>
            <a:r>
              <a:rPr lang="en-GB" dirty="0">
                <a:cs typeface="Courier New" panose="02070309020205020404" pitchFamily="49" charset="0"/>
              </a:rPr>
              <a:t>  - stage: </a:t>
            </a:r>
            <a:r>
              <a:rPr lang="en-GB" dirty="0" err="1">
                <a:cs typeface="Courier New" panose="02070309020205020404" pitchFamily="49" charset="0"/>
              </a:rPr>
              <a:t>DeployToProd</a:t>
            </a:r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    </a:t>
            </a:r>
            <a:r>
              <a:rPr lang="en-GB" dirty="0" err="1">
                <a:cs typeface="Courier New" panose="02070309020205020404" pitchFamily="49" charset="0"/>
              </a:rPr>
              <a:t>displayName</a:t>
            </a:r>
            <a:r>
              <a:rPr lang="en-GB" dirty="0">
                <a:cs typeface="Courier New" panose="02070309020205020404" pitchFamily="49" charset="0"/>
              </a:rPr>
              <a:t>: "Deploy to Production"</a:t>
            </a:r>
          </a:p>
          <a:p>
            <a:r>
              <a:rPr lang="en-GB" dirty="0">
                <a:cs typeface="Courier New" panose="02070309020205020404" pitchFamily="49" charset="0"/>
              </a:rPr>
              <a:t>    </a:t>
            </a:r>
            <a:r>
              <a:rPr lang="en-GB" dirty="0" err="1">
                <a:cs typeface="Courier New" panose="02070309020205020404" pitchFamily="49" charset="0"/>
              </a:rPr>
              <a:t>dependsOn</a:t>
            </a:r>
            <a:r>
              <a:rPr lang="en-GB" dirty="0">
                <a:cs typeface="Courier New" panose="02070309020205020404" pitchFamily="49" charset="0"/>
              </a:rPr>
              <a:t>: </a:t>
            </a:r>
            <a:r>
              <a:rPr lang="en-GB" dirty="0" err="1">
                <a:cs typeface="Courier New" panose="02070309020205020404" pitchFamily="49" charset="0"/>
              </a:rPr>
              <a:t>PreviousStage</a:t>
            </a:r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    condition: succeeded()</a:t>
            </a:r>
          </a:p>
          <a:p>
            <a:r>
              <a:rPr lang="en-GB" dirty="0">
                <a:cs typeface="Courier New" panose="02070309020205020404" pitchFamily="49" charset="0"/>
              </a:rPr>
              <a:t>    jobs:</a:t>
            </a:r>
          </a:p>
          <a:p>
            <a:r>
              <a:rPr lang="en-GB" dirty="0">
                <a:cs typeface="Courier New" panose="02070309020205020404" pitchFamily="49" charset="0"/>
              </a:rPr>
              <a:t>      - deployment: </a:t>
            </a:r>
            <a:r>
              <a:rPr lang="en-GB" dirty="0" err="1">
                <a:cs typeface="Courier New" panose="02070309020205020404" pitchFamily="49" charset="0"/>
              </a:rPr>
              <a:t>ProdApproval</a:t>
            </a:r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        </a:t>
            </a:r>
            <a:r>
              <a:rPr lang="en-GB" dirty="0" err="1">
                <a:cs typeface="Courier New" panose="02070309020205020404" pitchFamily="49" charset="0"/>
              </a:rPr>
              <a:t>displayName</a:t>
            </a:r>
            <a:r>
              <a:rPr lang="en-GB" dirty="0">
                <a:cs typeface="Courier New" panose="02070309020205020404" pitchFamily="49" charset="0"/>
              </a:rPr>
              <a:t>: "Manual Approval for Production"</a:t>
            </a:r>
          </a:p>
          <a:p>
            <a:r>
              <a:rPr lang="en-GB" dirty="0">
                <a:cs typeface="Courier New" panose="02070309020205020404" pitchFamily="49" charset="0"/>
              </a:rPr>
              <a:t>        pool: server</a:t>
            </a:r>
          </a:p>
          <a:p>
            <a:r>
              <a:rPr lang="en-GB" dirty="0">
                <a:cs typeface="Courier New" panose="02070309020205020404" pitchFamily="49" charset="0"/>
              </a:rPr>
              <a:t>        </a:t>
            </a:r>
            <a:r>
              <a:rPr lang="en-GB" b="1" dirty="0">
                <a:cs typeface="Courier New" panose="02070309020205020404" pitchFamily="49" charset="0"/>
              </a:rPr>
              <a:t>environment: 'Production'</a:t>
            </a:r>
          </a:p>
          <a:p>
            <a:r>
              <a:rPr lang="en-GB" dirty="0">
                <a:cs typeface="Courier New" panose="02070309020205020404" pitchFamily="49" charset="0"/>
              </a:rPr>
              <a:t>        strategy:</a:t>
            </a:r>
          </a:p>
          <a:p>
            <a:r>
              <a:rPr lang="en-GB" dirty="0">
                <a:cs typeface="Courier New" panose="02070309020205020404" pitchFamily="49" charset="0"/>
              </a:rPr>
              <a:t>          </a:t>
            </a:r>
            <a:r>
              <a:rPr lang="en-GB" dirty="0" err="1">
                <a:cs typeface="Courier New" panose="02070309020205020404" pitchFamily="49" charset="0"/>
              </a:rPr>
              <a:t>runOnce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cs typeface="Courier New" panose="02070309020205020404" pitchFamily="49" charset="0"/>
              </a:rPr>
              <a:t>            deploy:</a:t>
            </a:r>
          </a:p>
          <a:p>
            <a:r>
              <a:rPr lang="en-GB" dirty="0">
                <a:cs typeface="Courier New" panose="02070309020205020404" pitchFamily="49" charset="0"/>
              </a:rPr>
              <a:t>              steps:</a:t>
            </a:r>
          </a:p>
          <a:p>
            <a:r>
              <a:rPr lang="en-GB" dirty="0">
                <a:cs typeface="Courier New" panose="02070309020205020404" pitchFamily="49" charset="0"/>
              </a:rPr>
              <a:t>                - </a:t>
            </a:r>
            <a:r>
              <a:rPr lang="en-GB" b="1" dirty="0">
                <a:cs typeface="Courier New" panose="02070309020205020404" pitchFamily="49" charset="0"/>
              </a:rPr>
              <a:t>task: ManualValidation@0</a:t>
            </a:r>
          </a:p>
          <a:p>
            <a:r>
              <a:rPr lang="en-GB" dirty="0">
                <a:cs typeface="Courier New" panose="02070309020205020404" pitchFamily="49" charset="0"/>
              </a:rPr>
              <a:t>                  inputs:</a:t>
            </a:r>
          </a:p>
          <a:p>
            <a:r>
              <a:rPr lang="en-GB" dirty="0">
                <a:cs typeface="Courier New" panose="02070309020205020404" pitchFamily="49" charset="0"/>
              </a:rPr>
              <a:t>                    instructions: ”Review and approve before deploying to production"</a:t>
            </a:r>
          </a:p>
          <a:p>
            <a:r>
              <a:rPr lang="en-GB" dirty="0">
                <a:cs typeface="Courier New" panose="02070309020205020404" pitchFamily="49" charset="0"/>
              </a:rPr>
              <a:t>                    </a:t>
            </a:r>
            <a:r>
              <a:rPr lang="en-GB" dirty="0" err="1">
                <a:cs typeface="Courier New" panose="02070309020205020404" pitchFamily="49" charset="0"/>
              </a:rPr>
              <a:t>onTimeout</a:t>
            </a:r>
            <a:r>
              <a:rPr lang="en-GB" dirty="0">
                <a:cs typeface="Courier New" panose="02070309020205020404" pitchFamily="49" charset="0"/>
              </a:rPr>
              <a:t>: "reject"</a:t>
            </a:r>
          </a:p>
          <a:p>
            <a:endParaRPr lang="en-L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2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C35DC-FC2D-3B09-55E9-65D3C93A3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45E8-259A-60BB-5229-DD53F9BF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9" y="365126"/>
            <a:ext cx="11574484" cy="698904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Deployment restrictions</a:t>
            </a:r>
            <a:endParaRPr lang="en-L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03E9-670F-7832-BE72-C2D8CC84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58" y="1336438"/>
            <a:ext cx="3548347" cy="5355312"/>
          </a:xfrm>
          <a:ln w="158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Ensure deployments to production only occur from the </a:t>
            </a:r>
            <a:r>
              <a:rPr lang="en-GB" sz="2400" b="1" dirty="0"/>
              <a:t>main</a:t>
            </a:r>
            <a:r>
              <a:rPr lang="en-GB" sz="2400" dirty="0"/>
              <a:t> branch, by:</a:t>
            </a:r>
          </a:p>
          <a:p>
            <a:r>
              <a:rPr lang="en-GB" sz="2400" dirty="0"/>
              <a:t>Adding a </a:t>
            </a:r>
            <a:r>
              <a:rPr lang="en-GB" sz="2400" b="1" dirty="0"/>
              <a:t>Condition</a:t>
            </a:r>
            <a:r>
              <a:rPr lang="en-GB" sz="2400" dirty="0"/>
              <a:t> to check the branch name before proceeding to production deployment</a:t>
            </a:r>
            <a:endParaRPr lang="en-L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33334-8156-0439-F619-6062267B7A26}"/>
              </a:ext>
            </a:extLst>
          </p:cNvPr>
          <p:cNvSpPr txBox="1"/>
          <p:nvPr/>
        </p:nvSpPr>
        <p:spPr>
          <a:xfrm>
            <a:off x="3999234" y="1336438"/>
            <a:ext cx="7884008" cy="5355312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stages:</a:t>
            </a:r>
          </a:p>
          <a:p>
            <a:r>
              <a:rPr lang="en-GB" dirty="0"/>
              <a:t>  - stage: </a:t>
            </a:r>
            <a:r>
              <a:rPr lang="en-GB" dirty="0" err="1"/>
              <a:t>DeployToProd</a:t>
            </a:r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displayName</a:t>
            </a:r>
            <a:r>
              <a:rPr lang="en-GB" dirty="0"/>
              <a:t>: "Deploy to Production”</a:t>
            </a:r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    </a:t>
            </a:r>
            <a:r>
              <a:rPr lang="en-GB" dirty="0" err="1">
                <a:cs typeface="Courier New" panose="02070309020205020404" pitchFamily="49" charset="0"/>
              </a:rPr>
              <a:t>dependsOn</a:t>
            </a:r>
            <a:r>
              <a:rPr lang="en-GB" dirty="0">
                <a:cs typeface="Courier New" panose="02070309020205020404" pitchFamily="49" charset="0"/>
              </a:rPr>
              <a:t>: </a:t>
            </a:r>
            <a:r>
              <a:rPr lang="en-GB" dirty="0" err="1">
                <a:cs typeface="Courier New" panose="02070309020205020404" pitchFamily="49" charset="0"/>
              </a:rPr>
              <a:t>PreviousStage</a:t>
            </a:r>
            <a:endParaRPr lang="en-GB" dirty="0"/>
          </a:p>
          <a:p>
            <a:r>
              <a:rPr lang="en-GB" dirty="0"/>
              <a:t>    </a:t>
            </a:r>
            <a:r>
              <a:rPr lang="en-GB" b="1" dirty="0"/>
              <a:t>condition: and(succeeded(), </a:t>
            </a:r>
            <a:r>
              <a:rPr lang="en-GB" b="1" dirty="0" err="1"/>
              <a:t>eq</a:t>
            </a:r>
            <a:r>
              <a:rPr lang="en-GB" b="1" dirty="0"/>
              <a:t>(variables['</a:t>
            </a:r>
            <a:r>
              <a:rPr lang="en-GB" b="1" dirty="0" err="1"/>
              <a:t>Build.SourceBranch</a:t>
            </a:r>
            <a:r>
              <a:rPr lang="en-GB" b="1" dirty="0"/>
              <a:t>'], 'refs/heads/main'))</a:t>
            </a:r>
          </a:p>
          <a:p>
            <a:r>
              <a:rPr lang="en-GB" dirty="0"/>
              <a:t>    jobs:</a:t>
            </a:r>
          </a:p>
          <a:p>
            <a:r>
              <a:rPr lang="en-GB" dirty="0"/>
              <a:t>      - deployment: </a:t>
            </a:r>
            <a:r>
              <a:rPr lang="en-GB" dirty="0" err="1"/>
              <a:t>ProductionDeployment</a:t>
            </a:r>
            <a:endParaRPr lang="en-GB" dirty="0"/>
          </a:p>
          <a:p>
            <a:r>
              <a:rPr lang="en-GB" dirty="0"/>
              <a:t>        </a:t>
            </a:r>
            <a:r>
              <a:rPr lang="en-GB" dirty="0" err="1"/>
              <a:t>displayName</a:t>
            </a:r>
            <a:r>
              <a:rPr lang="en-GB" dirty="0"/>
              <a:t>: "Deploy to Production Environment"</a:t>
            </a:r>
          </a:p>
          <a:p>
            <a:r>
              <a:rPr lang="en-GB" dirty="0"/>
              <a:t>        pool: server</a:t>
            </a:r>
          </a:p>
          <a:p>
            <a:r>
              <a:rPr lang="en-GB" dirty="0"/>
              <a:t>        </a:t>
            </a:r>
            <a:r>
              <a:rPr lang="en-GB" b="1" dirty="0"/>
              <a:t>environment: 'Production'</a:t>
            </a:r>
          </a:p>
          <a:p>
            <a:r>
              <a:rPr lang="en-GB" dirty="0"/>
              <a:t>        strategy:</a:t>
            </a:r>
          </a:p>
          <a:p>
            <a:r>
              <a:rPr lang="en-GB" dirty="0"/>
              <a:t>          </a:t>
            </a:r>
            <a:r>
              <a:rPr lang="en-GB" dirty="0" err="1"/>
              <a:t>runOnce</a:t>
            </a:r>
            <a:r>
              <a:rPr lang="en-GB" dirty="0"/>
              <a:t>:</a:t>
            </a:r>
          </a:p>
          <a:p>
            <a:r>
              <a:rPr lang="en-GB" dirty="0"/>
              <a:t>            deploy:</a:t>
            </a:r>
          </a:p>
          <a:p>
            <a:r>
              <a:rPr lang="en-GB" dirty="0"/>
              <a:t>              steps:</a:t>
            </a:r>
          </a:p>
          <a:p>
            <a:r>
              <a:rPr lang="en-GB" dirty="0"/>
              <a:t>                - script: echo "Deploying to Production..."</a:t>
            </a:r>
          </a:p>
          <a:p>
            <a:r>
              <a:rPr lang="en-GB" dirty="0"/>
              <a:t>                  </a:t>
            </a:r>
            <a:r>
              <a:rPr lang="en-GB" dirty="0" err="1"/>
              <a:t>displayName</a:t>
            </a:r>
            <a:r>
              <a:rPr lang="en-GB" dirty="0"/>
              <a:t>: "Production Deployment Step”</a:t>
            </a:r>
          </a:p>
          <a:p>
            <a:endParaRPr lang="en-GB" dirty="0"/>
          </a:p>
          <a:p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38783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307DF-9143-1EDD-FDF4-B7FC55434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5988-A782-DC0B-3201-574A3D35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9" y="365126"/>
            <a:ext cx="11574484" cy="698904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Enhance CICD reliability, security, and governance</a:t>
            </a:r>
            <a:endParaRPr lang="en-L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42A0-2A63-D720-757B-4EB581B0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58" y="1478456"/>
            <a:ext cx="11574484" cy="813638"/>
          </a:xfrm>
          <a:ln w="158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Implement </a:t>
            </a:r>
            <a:r>
              <a:rPr lang="en-GB" sz="2000" b="1" dirty="0"/>
              <a:t>Role-Based Access Control </a:t>
            </a:r>
            <a:r>
              <a:rPr lang="en-GB" sz="2000" dirty="0"/>
              <a:t>(RBAC)</a:t>
            </a:r>
          </a:p>
          <a:p>
            <a:r>
              <a:rPr lang="en-GB" sz="2000" dirty="0"/>
              <a:t>Prevent unauthorized users from triggering deployments or modifying critical pipelines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42F329-E00E-E38F-5306-BD779C835221}"/>
              </a:ext>
            </a:extLst>
          </p:cNvPr>
          <p:cNvSpPr txBox="1">
            <a:spLocks/>
          </p:cNvSpPr>
          <p:nvPr/>
        </p:nvSpPr>
        <p:spPr>
          <a:xfrm>
            <a:off x="308758" y="3950571"/>
            <a:ext cx="11574484" cy="813638"/>
          </a:xfrm>
          <a:prstGeom prst="rect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Enforce </a:t>
            </a:r>
            <a:r>
              <a:rPr lang="en-GB" sz="2000" b="1" dirty="0"/>
              <a:t>Code Reviews </a:t>
            </a:r>
            <a:r>
              <a:rPr lang="en-GB" sz="2000" dirty="0"/>
              <a:t>and </a:t>
            </a:r>
            <a:r>
              <a:rPr lang="en-GB" sz="2000" b="1" dirty="0"/>
              <a:t>Pull Requests</a:t>
            </a:r>
          </a:p>
          <a:p>
            <a:r>
              <a:rPr lang="en-GB" sz="2000" dirty="0"/>
              <a:t>Require peer reviews before merging changes into the main branch to reduce errors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6F667E-E862-6484-6694-8FE0009D0E61}"/>
              </a:ext>
            </a:extLst>
          </p:cNvPr>
          <p:cNvSpPr txBox="1">
            <a:spLocks/>
          </p:cNvSpPr>
          <p:nvPr/>
        </p:nvSpPr>
        <p:spPr>
          <a:xfrm>
            <a:off x="308758" y="5189664"/>
            <a:ext cx="11574484" cy="813639"/>
          </a:xfrm>
          <a:prstGeom prst="rect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Implement </a:t>
            </a:r>
            <a:r>
              <a:rPr lang="en-GB" sz="2000" b="1" dirty="0"/>
              <a:t>Deployment Notifications </a:t>
            </a:r>
            <a:r>
              <a:rPr lang="en-GB" sz="2000" dirty="0"/>
              <a:t>for:</a:t>
            </a:r>
          </a:p>
          <a:p>
            <a:r>
              <a:rPr lang="en-GB" sz="2000" dirty="0"/>
              <a:t>Deployment approvals, success or failure of stages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333679-FF3D-DDE7-3F72-BAFF7DC2058E}"/>
              </a:ext>
            </a:extLst>
          </p:cNvPr>
          <p:cNvSpPr txBox="1">
            <a:spLocks/>
          </p:cNvSpPr>
          <p:nvPr/>
        </p:nvSpPr>
        <p:spPr>
          <a:xfrm>
            <a:off x="308758" y="2702485"/>
            <a:ext cx="11574484" cy="813638"/>
          </a:xfrm>
          <a:prstGeom prst="rect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Implement </a:t>
            </a:r>
            <a:r>
              <a:rPr lang="en-GB" sz="2000" b="1" dirty="0"/>
              <a:t>Secrets Management</a:t>
            </a:r>
          </a:p>
          <a:p>
            <a:r>
              <a:rPr lang="en-GB" sz="2000" dirty="0"/>
              <a:t>Ensure secrets are never hard-coded in pipelines and rotated regularly</a:t>
            </a:r>
          </a:p>
        </p:txBody>
      </p:sp>
    </p:spTree>
    <p:extLst>
      <p:ext uri="{BB962C8B-B14F-4D97-AF65-F5344CB8AC3E}">
        <p14:creationId xmlns:p14="http://schemas.microsoft.com/office/powerpoint/2010/main" val="53124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329</Words>
  <Application>Microsoft Macintosh PowerPoint</Application>
  <PresentationFormat>Widescreen</PresentationFormat>
  <Paragraphs>61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Approval Process</vt:lpstr>
      <vt:lpstr>Deployment restrictions</vt:lpstr>
      <vt:lpstr>Enhance CICD reliability, security, and governance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Tampouris</dc:creator>
  <cp:lastModifiedBy>Tim Tampouris</cp:lastModifiedBy>
  <cp:revision>16</cp:revision>
  <dcterms:created xsi:type="dcterms:W3CDTF">2024-12-16T16:29:05Z</dcterms:created>
  <dcterms:modified xsi:type="dcterms:W3CDTF">2024-12-17T07:51:03Z</dcterms:modified>
</cp:coreProperties>
</file>