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65" r:id="rId2"/>
    <p:sldId id="256" r:id="rId3"/>
    <p:sldId id="257" r:id="rId4"/>
    <p:sldId id="258" r:id="rId5"/>
    <p:sldId id="264" r:id="rId6"/>
    <p:sldId id="261" r:id="rId7"/>
    <p:sldId id="263"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6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6FDE-6B29-BDEB-8507-E59CCC8241B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F594272-033D-C453-427C-F3153D17E0D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1364E6-06B8-930C-E1E1-92776A9FF2A0}"/>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60CCFEFD-5404-8A89-C7F8-1FE80A1AA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D9E2F-0DDD-8516-C2EE-B51CA9BFF17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680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D5AD-D6D2-40E4-5F25-56CF228251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B9BF29-93F1-C63F-FB08-2E1C9041D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4DF64-4BBC-FCD5-DD11-ACE8DF7019D2}"/>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1D1485B4-300C-D738-C3A8-124C63FCD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734E6-2980-18BA-9A0E-CB0BD0F4C31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125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857A2-828D-3FCD-8EE9-DB2833FD6359}"/>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2594F-D63B-D57F-8406-CF7CBFE2F55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3E084-9A0B-F78F-EE53-CE4246C4A699}"/>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DC37114E-0B37-0BDB-F26E-02692403F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FCB06-3180-1A2F-D01B-F174CB503CD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8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E54D-57D3-19D6-2748-608BD78AFB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CF87DC-9C9B-336B-9A8B-17CC88717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8D348-4121-0194-FEEF-DC3B182AC257}"/>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2C975E7A-7405-8D9A-7B10-37B725672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6CD79-0D12-37ED-CAB2-874A0E4DDFF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772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186-E63A-0929-D568-5EBAD4E9C08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69CACB-9A53-24F6-0D5D-E17E54480FE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59BF6-7195-F43B-1DFE-6563D9811C1F}"/>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74916DEE-F82D-6E46-6C46-5AAF2038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4E69C-9D14-EC75-AD9F-D58DA761947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6996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3C73-3664-710B-2FA8-445C64BC9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F01DA5-E1F2-581E-DEFA-5ED28D7F992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7C8E54-509D-900B-9A74-2311031D526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1005B-6E37-4F1E-F769-B44E0D3B370D}"/>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a:extLst>
              <a:ext uri="{FF2B5EF4-FFF2-40B4-BE49-F238E27FC236}">
                <a16:creationId xmlns:a16="http://schemas.microsoft.com/office/drawing/2014/main" id="{5C34D0E2-8469-E97F-34F3-35BED6D17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F0C97-D670-BB60-FE2B-656C16AECF3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208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BE4B-1551-C24C-6404-3CAB9A6A499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967DA7-9448-729D-454D-DB0DAF87ECC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56330-61CD-A2A9-731E-4448CCF564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2A1AAA-1C22-E237-876A-8BC6D4CF295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ECE62-8425-2B03-3216-6EC6C8000D1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164FB8-22FC-81EE-5967-397958F63B74}"/>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8" name="Footer Placeholder 7">
            <a:extLst>
              <a:ext uri="{FF2B5EF4-FFF2-40B4-BE49-F238E27FC236}">
                <a16:creationId xmlns:a16="http://schemas.microsoft.com/office/drawing/2014/main" id="{2B2F608E-DDA8-2F5B-923A-12C4907DB1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F8C5FE-1BA0-C3A6-FBE6-5825F40D94F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211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D6A5-DDBE-50C4-ACEF-DF663C89CC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1CA1F6-F616-491E-5721-89F227BE2EC0}"/>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4" name="Footer Placeholder 3">
            <a:extLst>
              <a:ext uri="{FF2B5EF4-FFF2-40B4-BE49-F238E27FC236}">
                <a16:creationId xmlns:a16="http://schemas.microsoft.com/office/drawing/2014/main" id="{86AE448F-4CA9-DBA0-E48F-C3C5206F0A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2B2E9-AFCE-3E9B-6770-04872D3FDA5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0608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E2C10-0A05-A7ED-AB81-AFFBA6C9BA5D}"/>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3" name="Footer Placeholder 2">
            <a:extLst>
              <a:ext uri="{FF2B5EF4-FFF2-40B4-BE49-F238E27FC236}">
                <a16:creationId xmlns:a16="http://schemas.microsoft.com/office/drawing/2014/main" id="{0905AC7F-CB35-49FA-ECAF-33A4BB301C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AE66A8-28EC-94F3-F252-02C6451F348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888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198E-E9C6-D1C8-23C7-B660BDC8DB8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6D376-4BF1-6DCD-4637-8C7064FC84C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1ED39-7C95-C216-E326-1B306F9ACA6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97D9EBB-B83C-074F-784D-486451A39AD9}"/>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a:extLst>
              <a:ext uri="{FF2B5EF4-FFF2-40B4-BE49-F238E27FC236}">
                <a16:creationId xmlns:a16="http://schemas.microsoft.com/office/drawing/2014/main" id="{D160BA3E-5458-8B12-E4B1-AF85DBC74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B72A5-594E-FE8B-E966-0857D5E3EA3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7058-49C8-D36D-68AC-3F89B0AB0FC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3E51BD-7C51-EDA1-A8A4-8862ABBD5D6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709DD5B-EC48-205D-9FD3-2D086C45F5B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ECC3715-BBB8-B2C3-B6BD-958385395AE0}"/>
              </a:ext>
            </a:extLst>
          </p:cNvPr>
          <p:cNvSpPr>
            <a:spLocks noGrp="1"/>
          </p:cNvSpPr>
          <p:nvPr>
            <p:ph type="dt" sz="half" idx="10"/>
          </p:nvPr>
        </p:nvSpPr>
        <p:spPr/>
        <p:txBody>
          <a:bodyPr/>
          <a:lstStyle/>
          <a:p>
            <a:fld id="{1D8BD707-D9CF-40AE-B4C6-C98DA3205C09}" type="datetimeFigureOut">
              <a:rPr lang="en-US" smtClean="0"/>
              <a:t>7/15/2024</a:t>
            </a:fld>
            <a:endParaRPr lang="en-US"/>
          </a:p>
        </p:txBody>
      </p:sp>
      <p:sp>
        <p:nvSpPr>
          <p:cNvPr id="6" name="Footer Placeholder 5">
            <a:extLst>
              <a:ext uri="{FF2B5EF4-FFF2-40B4-BE49-F238E27FC236}">
                <a16:creationId xmlns:a16="http://schemas.microsoft.com/office/drawing/2014/main" id="{D8087553-3032-34DE-5B1D-077E14559B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42D9D8-3947-F8F3-013C-1855D55D4BA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415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B977B-D828-4F35-17BE-B3B71E40208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BF16D-ED8A-4038-1F42-B35541980A3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27A6F-B097-F1D2-2DC6-09552CE2653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7/15/2024</a:t>
            </a:fld>
            <a:endParaRPr lang="en-US"/>
          </a:p>
        </p:txBody>
      </p:sp>
      <p:sp>
        <p:nvSpPr>
          <p:cNvPr id="5" name="Footer Placeholder 4">
            <a:extLst>
              <a:ext uri="{FF2B5EF4-FFF2-40B4-BE49-F238E27FC236}">
                <a16:creationId xmlns:a16="http://schemas.microsoft.com/office/drawing/2014/main" id="{9CE7B3C7-8A94-D6CA-6EFF-9727335F52B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BF0D9B-1F89-6B57-5C04-060A1DD4D97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485304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3094-9376-4816-8775-3A0B4C6489D6}"/>
              </a:ext>
            </a:extLst>
          </p:cNvPr>
          <p:cNvSpPr>
            <a:spLocks noGrp="1"/>
          </p:cNvSpPr>
          <p:nvPr>
            <p:ph type="ctrTitle"/>
          </p:nvPr>
        </p:nvSpPr>
        <p:spPr/>
        <p:txBody>
          <a:bodyPr>
            <a:normAutofit fontScale="90000"/>
          </a:bodyPr>
          <a:lstStyle/>
          <a:p>
            <a:r>
              <a:rPr lang="en-US" dirty="0">
                <a:solidFill>
                  <a:srgbClr val="00B050"/>
                </a:solidFill>
              </a:rPr>
              <a:t>Develop a 2D Occupancy Grid Map of a Room using Overhead Cameras</a:t>
            </a:r>
            <a:endParaRPr lang="en-IN" dirty="0">
              <a:solidFill>
                <a:srgbClr val="00B050"/>
              </a:solidFill>
            </a:endParaRPr>
          </a:p>
        </p:txBody>
      </p:sp>
      <p:sp>
        <p:nvSpPr>
          <p:cNvPr id="3" name="Subtitle 2">
            <a:extLst>
              <a:ext uri="{FF2B5EF4-FFF2-40B4-BE49-F238E27FC236}">
                <a16:creationId xmlns:a16="http://schemas.microsoft.com/office/drawing/2014/main" id="{3450A222-4978-4604-9CA3-DAD4C7713E1F}"/>
              </a:ext>
            </a:extLst>
          </p:cNvPr>
          <p:cNvSpPr>
            <a:spLocks noGrp="1"/>
          </p:cNvSpPr>
          <p:nvPr>
            <p:ph type="subTitle" idx="1"/>
          </p:nvPr>
        </p:nvSpPr>
        <p:spPr>
          <a:xfrm>
            <a:off x="723900" y="2891367"/>
            <a:ext cx="7696200" cy="2266950"/>
          </a:xfrm>
        </p:spPr>
        <p:txBody>
          <a:bodyPr>
            <a:normAutofit fontScale="92500" lnSpcReduction="20000"/>
          </a:bodyPr>
          <a:lstStyle/>
          <a:p>
            <a:pPr algn="ctr">
              <a:lnSpc>
                <a:spcPct val="107000"/>
              </a:lnSpc>
              <a:spcAft>
                <a:spcPts val="7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Submitted By:</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1385"/>
              </a:spcAft>
              <a:tabLst>
                <a:tab pos="2286635" algn="ctr"/>
                <a:tab pos="2743835" algn="ctr"/>
                <a:tab pos="4017645" algn="ctr"/>
              </a:tabLst>
            </a:pPr>
            <a:r>
              <a:rPr lang="en-IN" sz="1800" b="1" kern="100" dirty="0">
                <a:solidFill>
                  <a:srgbClr val="C00000"/>
                </a:solidFill>
                <a:effectLst/>
                <a:latin typeface="Times New Roman" panose="02020603050405020304" pitchFamily="18" charset="0"/>
                <a:ea typeface="Times New Roman" panose="02020603050405020304" pitchFamily="18" charset="0"/>
                <a:cs typeface="Tunga" panose="020B0502040204020203" pitchFamily="34" charset="0"/>
              </a:rPr>
              <a:t>STUDENT NAME : SAMEER GHANEKAR</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1385"/>
              </a:spcAft>
              <a:tabLst>
                <a:tab pos="2286635" algn="ctr"/>
                <a:tab pos="2743835" algn="ctr"/>
                <a:tab pos="4017645" algn="ctr"/>
              </a:tabLst>
            </a:pPr>
            <a:r>
              <a:rPr lang="en-IN" sz="1800" b="1" kern="100" dirty="0">
                <a:solidFill>
                  <a:srgbClr val="C00000"/>
                </a:solidFill>
                <a:effectLst/>
                <a:latin typeface="Times New Roman" panose="02020603050405020304" pitchFamily="18" charset="0"/>
                <a:ea typeface="Times New Roman" panose="02020603050405020304" pitchFamily="18" charset="0"/>
                <a:cs typeface="Tunga" panose="020B0502040204020203" pitchFamily="34" charset="0"/>
              </a:rPr>
              <a:t>USN : SG21CSE120</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840"/>
              </a:spcAft>
            </a:pP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Project Mentor:</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840"/>
              </a:spcAft>
            </a:pPr>
            <a:r>
              <a:rPr lang="en-IN" kern="100">
                <a:solidFill>
                  <a:srgbClr val="2F5496"/>
                </a:solidFill>
                <a:latin typeface="Calibri" panose="020F0502020204030204" pitchFamily="34" charset="0"/>
                <a:ea typeface="Calibri" panose="020F0502020204030204" pitchFamily="34" charset="0"/>
                <a:cs typeface="Tunga" panose="020B0502040204020203" pitchFamily="34" charset="0"/>
              </a:rPr>
              <a:t>Dr</a:t>
            </a:r>
            <a:r>
              <a:rPr lang="en-IN" sz="1800" kern="100">
                <a:solidFill>
                  <a:srgbClr val="2F5496"/>
                </a:solidFill>
                <a:effectLst/>
                <a:latin typeface="Calibri" panose="020F0502020204030204" pitchFamily="34" charset="0"/>
                <a:ea typeface="Calibri" panose="020F0502020204030204" pitchFamily="34" charset="0"/>
                <a:cs typeface="Tunga" panose="020B0502040204020203" pitchFamily="34" charset="0"/>
              </a:rPr>
              <a:t>.</a:t>
            </a:r>
            <a:r>
              <a:rPr lang="en-IN" sz="1800" kern="100" dirty="0">
                <a:solidFill>
                  <a:srgbClr val="2F5496"/>
                </a:solidFill>
                <a:effectLst/>
                <a:latin typeface="Calibri" panose="020F0502020204030204" pitchFamily="34" charset="0"/>
                <a:ea typeface="Calibri" panose="020F0502020204030204" pitchFamily="34" charset="0"/>
                <a:cs typeface="Tunga" panose="020B0502040204020203" pitchFamily="34" charset="0"/>
              </a:rPr>
              <a:t> SHIVKUMAR KAGI</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algn="ctr">
              <a:lnSpc>
                <a:spcPct val="107000"/>
              </a:lnSpc>
              <a:spcAft>
                <a:spcPts val="1385"/>
              </a:spcAft>
              <a:tabLst>
                <a:tab pos="2286635" algn="ctr"/>
                <a:tab pos="2743835" algn="ctr"/>
                <a:tab pos="4017645" algn="ctr"/>
              </a:tabLst>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36259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382797"/>
          </a:xfrm>
          <a:prstGeom prst="rect">
            <a:avLst/>
          </a:prstGeom>
        </p:spPr>
        <p:txBody>
          <a:bodyPr vert="horz" wrap="square" lIns="0" tIns="13335" rIns="0" bIns="0" rtlCol="0">
            <a:spAutoFit/>
          </a:bodyPr>
          <a:lstStyle/>
          <a:p>
            <a:pPr marL="12700">
              <a:lnSpc>
                <a:spcPct val="100000"/>
              </a:lnSpc>
              <a:spcBef>
                <a:spcPts val="105"/>
              </a:spcBef>
            </a:pPr>
            <a:r>
              <a:rPr sz="2400" dirty="0">
                <a:latin typeface="Times New Roman" panose="02020603050405020304" pitchFamily="18" charset="0"/>
                <a:cs typeface="Times New Roman" panose="02020603050405020304" pitchFamily="18" charset="0"/>
              </a:rPr>
              <a:t>Problem</a:t>
            </a:r>
            <a:r>
              <a:rPr sz="2400" spc="-6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Statement</a:t>
            </a:r>
          </a:p>
        </p:txBody>
      </p:sp>
      <p:sp>
        <p:nvSpPr>
          <p:cNvPr id="3" name="Rectangle 2">
            <a:extLst>
              <a:ext uri="{FF2B5EF4-FFF2-40B4-BE49-F238E27FC236}">
                <a16:creationId xmlns:a16="http://schemas.microsoft.com/office/drawing/2014/main" id="{2CBEA0F7-1C89-44F5-9DF1-CBBA27161A51}"/>
              </a:ext>
            </a:extLst>
          </p:cNvPr>
          <p:cNvSpPr/>
          <p:nvPr/>
        </p:nvSpPr>
        <p:spPr>
          <a:xfrm>
            <a:off x="228600" y="666750"/>
            <a:ext cx="8305800" cy="4800738"/>
          </a:xfrm>
          <a:prstGeom prst="rect">
            <a:avLst/>
          </a:prstGeom>
        </p:spPr>
        <p:txBody>
          <a:bodyPr wrap="square">
            <a:spAutoFit/>
          </a:bodyPr>
          <a:lstStyle/>
          <a:p>
            <a:pPr algn="just"/>
            <a:r>
              <a:rPr lang="en-US" dirty="0"/>
              <a:t>Developing a 2D Occupancy Grid Map of a room using overhead cameras involves creating a digital representation of the room where each cell in the grid indicates whether it is occupied by an object or obstacle. Here's a breakdown of the problem statement:</a:t>
            </a:r>
          </a:p>
          <a:p>
            <a:pPr algn="just">
              <a:buFont typeface="+mj-lt"/>
              <a:buAutoNum type="arabicPeriod"/>
            </a:pPr>
            <a:r>
              <a:rPr lang="en-US" b="1" dirty="0"/>
              <a:t>Occupancy Grid Map</a:t>
            </a:r>
            <a:r>
              <a:rPr lang="en-US" dirty="0"/>
              <a:t>: This is a commonly used method in robotics and computer vision to represent environments. It divides the space into a grid of cells, where each cell represents a small area of the environment.</a:t>
            </a:r>
          </a:p>
          <a:p>
            <a:pPr algn="just">
              <a:buFont typeface="+mj-lt"/>
              <a:buAutoNum type="arabicPeriod"/>
            </a:pPr>
            <a:r>
              <a:rPr lang="en-US" b="1" dirty="0"/>
              <a:t>2D Representation</a:t>
            </a:r>
            <a:r>
              <a:rPr lang="en-US" dirty="0"/>
              <a:t>: The grid is 2-dimensional, typically viewed from a top-down perspective (overhead view in this case), which allows for easy mapping and navigation tasks.</a:t>
            </a:r>
          </a:p>
          <a:p>
            <a:pPr algn="just">
              <a:buFont typeface="+mj-lt"/>
              <a:buAutoNum type="arabicPeriod"/>
            </a:pPr>
            <a:r>
              <a:rPr lang="en-US" b="1" dirty="0"/>
              <a:t>Room with Overhead Cameras</a:t>
            </a:r>
            <a:r>
              <a:rPr lang="en-US" dirty="0"/>
              <a:t>: The room in question is equipped with overhead cameras. These cameras capture images or video frames of the room from above.</a:t>
            </a:r>
          </a:p>
          <a:p>
            <a:pPr algn="just">
              <a:buFont typeface="+mj-lt"/>
              <a:buAutoNum type="arabicPeriod"/>
            </a:pPr>
            <a:r>
              <a:rPr lang="en-US" b="1" dirty="0"/>
              <a:t>Goal</a:t>
            </a:r>
            <a:r>
              <a:rPr lang="en-US" dirty="0"/>
              <a:t>: The objective is to process these camera images or video frames to generate an occupancy grid map of the room. This map will help in identifying areas that are occupied by objects (like furniture, people, etc.) versus areas that are free or unoccupied.</a:t>
            </a:r>
          </a:p>
          <a:p>
            <a:pPr marL="0" marR="0" indent="0" algn="just">
              <a:lnSpc>
                <a:spcPct val="107000"/>
              </a:lnSpc>
              <a:spcBef>
                <a:spcPts val="0"/>
              </a:spcBef>
              <a:spcAft>
                <a:spcPts val="0"/>
              </a:spcAft>
            </a:pP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82439"/>
          </a:xfrm>
          <a:prstGeom prst="rect">
            <a:avLst/>
          </a:prstGeom>
        </p:spPr>
        <p:txBody>
          <a:bodyPr vert="horz" wrap="square" lIns="0" tIns="112013" rIns="0" bIns="0" rtlCol="0">
            <a:spAutoFit/>
          </a:bodyPr>
          <a:lstStyle/>
          <a:p>
            <a:pPr marL="71120">
              <a:lnSpc>
                <a:spcPct val="100000"/>
              </a:lnSpc>
              <a:spcBef>
                <a:spcPts val="105"/>
              </a:spcBef>
            </a:pPr>
            <a:r>
              <a:rPr sz="2400" dirty="0">
                <a:latin typeface="Times New Roman" panose="02020603050405020304" pitchFamily="18" charset="0"/>
                <a:cs typeface="Times New Roman" panose="02020603050405020304" pitchFamily="18" charset="0"/>
              </a:rPr>
              <a:t>Unique</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Idea</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Brief</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(Solution)</a:t>
            </a:r>
          </a:p>
        </p:txBody>
      </p:sp>
      <p:sp>
        <p:nvSpPr>
          <p:cNvPr id="3" name="Rectangle 2">
            <a:extLst>
              <a:ext uri="{FF2B5EF4-FFF2-40B4-BE49-F238E27FC236}">
                <a16:creationId xmlns:a16="http://schemas.microsoft.com/office/drawing/2014/main" id="{C108FC94-B043-4F1D-83DA-B52DCC52A153}"/>
              </a:ext>
            </a:extLst>
          </p:cNvPr>
          <p:cNvSpPr/>
          <p:nvPr/>
        </p:nvSpPr>
        <p:spPr>
          <a:xfrm>
            <a:off x="457200" y="971550"/>
            <a:ext cx="7772400" cy="3693319"/>
          </a:xfrm>
          <a:prstGeom prst="rect">
            <a:avLst/>
          </a:prstGeom>
        </p:spPr>
        <p:txBody>
          <a:bodyPr wrap="square">
            <a:spAutoFit/>
          </a:bodyPr>
          <a:lstStyle/>
          <a:p>
            <a:endParaRPr lang="en-US" dirty="0"/>
          </a:p>
          <a:p>
            <a:pPr marL="285750" indent="-285750">
              <a:buFont typeface="Wingdings" panose="05000000000000000000" pitchFamily="2" charset="2"/>
              <a:buChar char="Ø"/>
            </a:pPr>
            <a:r>
              <a:rPr lang="en-US" dirty="0"/>
              <a:t>To create a 2D Occupancy Grid Map of a room using overhead cameras, begin by setting up and calibrating the cameras for consistent top-down views. Continuously capture and preprocess camera frames to enhance clarity and reduce noise, then employ object detection and segmentation algorithms to identify and delineate objects within the room. </a:t>
            </a:r>
          </a:p>
          <a:p>
            <a:pPr marL="285750" indent="-285750">
              <a:buFont typeface="Wingdings" panose="05000000000000000000" pitchFamily="2" charset="2"/>
              <a:buChar char="Ø"/>
            </a:pPr>
            <a:r>
              <a:rPr lang="en-US" dirty="0"/>
              <a:t>Develop a grid map where each cell represents a specific area, updating it based on detected objects to denote occupancy. Visualize the map to distinguish between occupied and free cells, and integrate it into robotics or smart environment systems for tasks like navigation and monitoring. Ensure real-time processing capabilities and validate accuracy to handle various environmental conditions effectively.</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69871"/>
          </a:xfrm>
          <a:prstGeom prst="rect">
            <a:avLst/>
          </a:prstGeom>
        </p:spPr>
        <p:txBody>
          <a:bodyPr vert="horz" wrap="square" lIns="0" tIns="99567" rIns="0" bIns="0" rtlCol="0">
            <a:spAutoFit/>
          </a:bodyPr>
          <a:lstStyle/>
          <a:p>
            <a:pPr marL="66675">
              <a:lnSpc>
                <a:spcPct val="100000"/>
              </a:lnSpc>
              <a:spcBef>
                <a:spcPts val="105"/>
              </a:spcBef>
            </a:pPr>
            <a:r>
              <a:rPr sz="2400" dirty="0">
                <a:latin typeface="Times New Roman" panose="02020603050405020304" pitchFamily="18" charset="0"/>
                <a:cs typeface="Times New Roman" panose="02020603050405020304" pitchFamily="18" charset="0"/>
              </a:rPr>
              <a:t>Features</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Offered</a:t>
            </a:r>
          </a:p>
        </p:txBody>
      </p:sp>
      <p:sp>
        <p:nvSpPr>
          <p:cNvPr id="3" name="Rectangle 2">
            <a:extLst>
              <a:ext uri="{FF2B5EF4-FFF2-40B4-BE49-F238E27FC236}">
                <a16:creationId xmlns:a16="http://schemas.microsoft.com/office/drawing/2014/main" id="{ECDF5789-8FC7-496A-AC89-3DC8764109B7}"/>
              </a:ext>
            </a:extLst>
          </p:cNvPr>
          <p:cNvSpPr/>
          <p:nvPr/>
        </p:nvSpPr>
        <p:spPr>
          <a:xfrm>
            <a:off x="990600" y="1428750"/>
            <a:ext cx="5867400" cy="1554208"/>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ü"/>
            </a:pPr>
            <a:r>
              <a:rPr lang="en-IN" dirty="0"/>
              <a:t>Real-Time Monitoring</a:t>
            </a:r>
          </a:p>
          <a:p>
            <a:pPr marL="342900" marR="0" lvl="0" indent="-342900" algn="just">
              <a:lnSpc>
                <a:spcPct val="107000"/>
              </a:lnSpc>
              <a:spcBef>
                <a:spcPts val="0"/>
              </a:spcBef>
              <a:spcAft>
                <a:spcPts val="0"/>
              </a:spcAft>
              <a:buFont typeface="Wingdings" panose="05000000000000000000" pitchFamily="2" charset="2"/>
              <a:buChar char="ü"/>
            </a:pPr>
            <a:r>
              <a:rPr lang="en-IN" dirty="0"/>
              <a:t>Object Detection</a:t>
            </a:r>
            <a:endParaRPr lang="en-US" dirty="0">
              <a:solidFill>
                <a:srgbClr val="0D0D0D"/>
              </a:solidFill>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ü"/>
            </a:pPr>
            <a:r>
              <a:rPr lang="en-IN" dirty="0"/>
              <a:t>Navigation Aid</a:t>
            </a:r>
          </a:p>
          <a:p>
            <a:pPr marL="342900" marR="0" lvl="0" indent="-342900" algn="just">
              <a:lnSpc>
                <a:spcPct val="107000"/>
              </a:lnSpc>
              <a:spcBef>
                <a:spcPts val="0"/>
              </a:spcBef>
              <a:spcAft>
                <a:spcPts val="0"/>
              </a:spcAft>
              <a:buFont typeface="Wingdings" panose="05000000000000000000" pitchFamily="2" charset="2"/>
              <a:buChar char="ü"/>
            </a:pPr>
            <a:r>
              <a:rPr lang="en-IN" dirty="0"/>
              <a:t>Spatial Understanding</a:t>
            </a:r>
          </a:p>
          <a:p>
            <a:pPr marL="342900" marR="0" lvl="0" indent="-342900" algn="just">
              <a:lnSpc>
                <a:spcPct val="107000"/>
              </a:lnSpc>
              <a:spcBef>
                <a:spcPts val="0"/>
              </a:spcBef>
              <a:spcAft>
                <a:spcPts val="0"/>
              </a:spcAft>
              <a:buFont typeface="Wingdings" panose="05000000000000000000" pitchFamily="2" charset="2"/>
              <a:buChar char="ü"/>
            </a:pPr>
            <a:r>
              <a:rPr lang="en-IN" dirty="0"/>
              <a:t>Integration</a:t>
            </a: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8B6-103F-4ECC-A98D-DCE10A146347}"/>
              </a:ext>
            </a:extLst>
          </p:cNvPr>
          <p:cNvSpPr>
            <a:spLocks noGrp="1"/>
          </p:cNvSpPr>
          <p:nvPr>
            <p:ph type="title"/>
          </p:nvPr>
        </p:nvSpPr>
        <p:spPr/>
        <p:txBody>
          <a:bodyPr/>
          <a:lstStyle/>
          <a:p>
            <a:r>
              <a:rPr lang="en-IN" dirty="0"/>
              <a:t>Applications</a:t>
            </a:r>
          </a:p>
        </p:txBody>
      </p:sp>
      <p:sp>
        <p:nvSpPr>
          <p:cNvPr id="3" name="TextBox 2">
            <a:extLst>
              <a:ext uri="{FF2B5EF4-FFF2-40B4-BE49-F238E27FC236}">
                <a16:creationId xmlns:a16="http://schemas.microsoft.com/office/drawing/2014/main" id="{C07C5DA4-5956-48E6-89D2-C373E36CCA20}"/>
              </a:ext>
            </a:extLst>
          </p:cNvPr>
          <p:cNvSpPr txBox="1"/>
          <p:nvPr/>
        </p:nvSpPr>
        <p:spPr>
          <a:xfrm>
            <a:off x="1066800" y="1352550"/>
            <a:ext cx="6553200" cy="1477328"/>
          </a:xfrm>
          <a:prstGeom prst="rect">
            <a:avLst/>
          </a:prstGeom>
          <a:noFill/>
        </p:spPr>
        <p:txBody>
          <a:bodyPr wrap="square" rtlCol="0">
            <a:spAutoFit/>
          </a:bodyPr>
          <a:lstStyle/>
          <a:p>
            <a:pPr marL="285750" indent="-285750">
              <a:buFont typeface="Wingdings" panose="05000000000000000000" pitchFamily="2" charset="2"/>
              <a:buChar char="ü"/>
            </a:pPr>
            <a:r>
              <a:rPr lang="en-IN" sz="1800" dirty="0">
                <a:effectLst/>
                <a:latin typeface="Californian FB" panose="0207040306080B030204" pitchFamily="18" charset="0"/>
                <a:ea typeface="Calibri" panose="020F0502020204030204" pitchFamily="34" charset="0"/>
              </a:rPr>
              <a:t>Robotics Research and Development</a:t>
            </a:r>
          </a:p>
          <a:p>
            <a:pPr marL="285750" indent="-285750">
              <a:buFont typeface="Wingdings" panose="05000000000000000000" pitchFamily="2" charset="2"/>
              <a:buChar char="ü"/>
            </a:pPr>
            <a:r>
              <a:rPr lang="en-IN" sz="1800" dirty="0">
                <a:effectLst/>
                <a:latin typeface="Californian FB" panose="0207040306080B030204" pitchFamily="18" charset="0"/>
                <a:ea typeface="Calibri" panose="020F0502020204030204" pitchFamily="34" charset="0"/>
              </a:rPr>
              <a:t>Enhanced Autonomous Navigation</a:t>
            </a:r>
          </a:p>
          <a:p>
            <a:pPr marL="285750" indent="-285750">
              <a:buFont typeface="Wingdings" panose="05000000000000000000" pitchFamily="2" charset="2"/>
              <a:buChar char="ü"/>
            </a:pPr>
            <a:r>
              <a:rPr lang="en-IN" sz="1800" dirty="0">
                <a:effectLst/>
                <a:latin typeface="Californian FB" panose="0207040306080B030204" pitchFamily="18" charset="0"/>
                <a:ea typeface="Calibri" panose="020F0502020204030204" pitchFamily="34" charset="0"/>
              </a:rPr>
              <a:t>Service Robotics</a:t>
            </a:r>
          </a:p>
          <a:p>
            <a:pPr marL="285750" indent="-285750">
              <a:buFont typeface="Wingdings" panose="05000000000000000000" pitchFamily="2" charset="2"/>
              <a:buChar char="ü"/>
            </a:pPr>
            <a:r>
              <a:rPr lang="en-IN" sz="1800" dirty="0">
                <a:effectLst/>
                <a:latin typeface="Californian FB" panose="0207040306080B030204" pitchFamily="18" charset="0"/>
                <a:ea typeface="Calibri" panose="020F0502020204030204" pitchFamily="34" charset="0"/>
              </a:rPr>
              <a:t>Industrial Automation</a:t>
            </a:r>
            <a:endParaRPr lang="en-IN" dirty="0">
              <a:latin typeface="Californian FB" panose="0207040306080B03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88500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84620"/>
          </a:xfrm>
          <a:prstGeom prst="rect">
            <a:avLst/>
          </a:prstGeom>
        </p:spPr>
        <p:txBody>
          <a:bodyPr vert="horz" wrap="square" lIns="0" tIns="114173" rIns="0" bIns="0" rtlCol="0">
            <a:spAutoFit/>
          </a:bodyPr>
          <a:lstStyle/>
          <a:p>
            <a:pPr marL="69850">
              <a:lnSpc>
                <a:spcPct val="100000"/>
              </a:lnSpc>
              <a:spcBef>
                <a:spcPts val="105"/>
              </a:spcBef>
            </a:pPr>
            <a:r>
              <a:rPr sz="2400" spc="-10">
                <a:latin typeface="Times New Roman" panose="02020603050405020304" pitchFamily="18" charset="0"/>
                <a:cs typeface="Times New Roman" panose="02020603050405020304" pitchFamily="18" charset="0"/>
              </a:rPr>
              <a:t>Technologies</a:t>
            </a:r>
            <a:r>
              <a:rPr sz="2400" spc="-300">
                <a:latin typeface="Times New Roman" panose="02020603050405020304" pitchFamily="18" charset="0"/>
                <a:cs typeface="Times New Roman" panose="02020603050405020304" pitchFamily="18" charset="0"/>
              </a:rPr>
              <a:t> </a:t>
            </a:r>
            <a:r>
              <a:rPr lang="en-US" sz="2400" spc="-300">
                <a:latin typeface="Times New Roman" panose="02020603050405020304" pitchFamily="18" charset="0"/>
                <a:cs typeface="Times New Roman" panose="02020603050405020304" pitchFamily="18" charset="0"/>
              </a:rPr>
              <a:t> </a:t>
            </a:r>
            <a:r>
              <a:rPr sz="2400" spc="-20">
                <a:latin typeface="Times New Roman" panose="02020603050405020304" pitchFamily="18" charset="0"/>
                <a:cs typeface="Times New Roman" panose="02020603050405020304" pitchFamily="18" charset="0"/>
              </a:rPr>
              <a:t>used</a:t>
            </a:r>
            <a:endParaRPr sz="2400" spc="-2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5A99558-7A69-499A-B92F-EF1917E02AA9}"/>
              </a:ext>
            </a:extLst>
          </p:cNvPr>
          <p:cNvSpPr/>
          <p:nvPr/>
        </p:nvSpPr>
        <p:spPr>
          <a:xfrm>
            <a:off x="457200" y="1428750"/>
            <a:ext cx="6477000" cy="2300823"/>
          </a:xfrm>
          <a:prstGeom prst="rect">
            <a:avLst/>
          </a:prstGeom>
        </p:spPr>
        <p:txBody>
          <a:bodyPr wrap="square">
            <a:spAutoFit/>
          </a:bodyPr>
          <a:lstStyle/>
          <a:p>
            <a:pPr marL="457200" marR="0" indent="0" algn="just">
              <a:lnSpc>
                <a:spcPct val="107000"/>
              </a:lnSpc>
              <a:spcBef>
                <a:spcPts val="0"/>
              </a:spcBef>
              <a:spcAft>
                <a:spcPts val="0"/>
              </a:spcAft>
            </a:pPr>
            <a:r>
              <a:rPr lang="en-US"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technology used for the project are following</a:t>
            </a: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742950" marR="0" indent="-285750" algn="just">
              <a:lnSpc>
                <a:spcPct val="107000"/>
              </a:lnSpc>
              <a:spcBef>
                <a:spcPts val="0"/>
              </a:spcBef>
              <a:spcAft>
                <a:spcPts val="0"/>
              </a:spcAft>
              <a:buFont typeface="Wingdings" panose="05000000000000000000" pitchFamily="2" charset="2"/>
              <a:buChar char="Ø"/>
            </a:pPr>
            <a:r>
              <a:rPr lang="en-US"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Visual studio code application to run the code</a:t>
            </a: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742950" marR="0" indent="-285750" algn="just">
              <a:lnSpc>
                <a:spcPct val="107000"/>
              </a:lnSpc>
              <a:spcBef>
                <a:spcPts val="0"/>
              </a:spcBef>
              <a:spcAft>
                <a:spcPts val="0"/>
              </a:spcAft>
              <a:buFont typeface="Wingdings" panose="05000000000000000000" pitchFamily="2" charset="2"/>
              <a:buChar char="Ø"/>
            </a:pPr>
            <a:r>
              <a:rPr lang="en-US"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Python language </a:t>
            </a: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742950" marR="0" indent="-285750" algn="just">
              <a:lnSpc>
                <a:spcPct val="107000"/>
              </a:lnSpc>
              <a:spcBef>
                <a:spcPts val="0"/>
              </a:spcBef>
              <a:spcAft>
                <a:spcPts val="400"/>
              </a:spcAft>
              <a:buFont typeface="Wingdings" panose="05000000000000000000" pitchFamily="2" charset="2"/>
              <a:buChar char="Ø"/>
            </a:pPr>
            <a:r>
              <a:rPr lang="en-IN" dirty="0"/>
              <a:t>ROS 2 (Robot Operating System 2)</a:t>
            </a:r>
            <a:endParaRPr lang="en-US" dirty="0">
              <a:solidFill>
                <a:srgbClr val="0D0D0D"/>
              </a:solidFill>
              <a:latin typeface="Times New Roman" panose="02020603050405020304" pitchFamily="18" charset="0"/>
              <a:cs typeface="Times New Roman" panose="02020603050405020304" pitchFamily="18" charset="0"/>
            </a:endParaRPr>
          </a:p>
          <a:p>
            <a:pPr marL="742950" marR="0" indent="-285750" algn="just">
              <a:lnSpc>
                <a:spcPct val="107000"/>
              </a:lnSpc>
              <a:spcBef>
                <a:spcPts val="0"/>
              </a:spcBef>
              <a:spcAft>
                <a:spcPts val="400"/>
              </a:spcAft>
              <a:buFont typeface="Wingdings" panose="05000000000000000000" pitchFamily="2" charset="2"/>
              <a:buChar char="Ø"/>
            </a:pPr>
            <a:r>
              <a:rPr lang="en-IN" dirty="0"/>
              <a:t>TurtleBot 3</a:t>
            </a:r>
          </a:p>
          <a:p>
            <a:pPr marL="742950" marR="0" indent="-285750" algn="just">
              <a:lnSpc>
                <a:spcPct val="107000"/>
              </a:lnSpc>
              <a:spcBef>
                <a:spcPts val="0"/>
              </a:spcBef>
              <a:spcAft>
                <a:spcPts val="400"/>
              </a:spcAft>
              <a:buFont typeface="Wingdings" panose="05000000000000000000" pitchFamily="2" charset="2"/>
              <a:buChar char="Ø"/>
            </a:pPr>
            <a:r>
              <a:rPr lang="en-IN" dirty="0">
                <a:solidFill>
                  <a:srgbClr val="0D0D0D"/>
                </a:solidFill>
                <a:latin typeface="Times New Roman" panose="02020603050405020304" pitchFamily="18" charset="0"/>
                <a:cs typeface="Times New Roman" panose="02020603050405020304" pitchFamily="18" charset="0"/>
              </a:rPr>
              <a:t>Gazebo </a:t>
            </a:r>
            <a:r>
              <a:rPr lang="en-IN" dirty="0" err="1">
                <a:solidFill>
                  <a:srgbClr val="0D0D0D"/>
                </a:solidFill>
                <a:latin typeface="Times New Roman" panose="02020603050405020304" pitchFamily="18" charset="0"/>
                <a:cs typeface="Times New Roman" panose="02020603050405020304" pitchFamily="18" charset="0"/>
              </a:rPr>
              <a:t>software,etc</a:t>
            </a:r>
            <a:endParaRPr lang="en-US" dirty="0">
              <a:solidFill>
                <a:srgbClr val="0D0D0D"/>
              </a:solidFill>
              <a:latin typeface="Times New Roman" panose="02020603050405020304" pitchFamily="18" charset="0"/>
              <a:cs typeface="Times New Roman" panose="02020603050405020304" pitchFamily="18" charset="0"/>
            </a:endParaRPr>
          </a:p>
          <a:p>
            <a:pPr marL="742950" marR="0" indent="-285750" algn="just">
              <a:lnSpc>
                <a:spcPct val="107000"/>
              </a:lnSpc>
              <a:spcBef>
                <a:spcPts val="0"/>
              </a:spcBef>
              <a:spcAft>
                <a:spcPts val="400"/>
              </a:spcAft>
              <a:buFont typeface="Wingdings" panose="05000000000000000000" pitchFamily="2" charset="2"/>
              <a:buChar char="Ø"/>
            </a:pPr>
            <a:endParaRPr lang="en-US"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86799"/>
          </a:xfrm>
          <a:prstGeom prst="rect">
            <a:avLst/>
          </a:prstGeom>
        </p:spPr>
        <p:txBody>
          <a:bodyPr vert="horz" wrap="square" lIns="0" tIns="116331" rIns="0" bIns="0" rtlCol="0">
            <a:spAutoFit/>
          </a:bodyPr>
          <a:lstStyle/>
          <a:p>
            <a:pPr marL="73660">
              <a:lnSpc>
                <a:spcPct val="100000"/>
              </a:lnSpc>
              <a:spcBef>
                <a:spcPts val="105"/>
              </a:spcBef>
            </a:pPr>
            <a:r>
              <a:rPr sz="2400" spc="-1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C9BF2C08-0EC8-4816-A426-F75EFE1F593C}"/>
              </a:ext>
            </a:extLst>
          </p:cNvPr>
          <p:cNvSpPr txBox="1"/>
          <p:nvPr/>
        </p:nvSpPr>
        <p:spPr>
          <a:xfrm>
            <a:off x="533400" y="819150"/>
            <a:ext cx="8153400" cy="3139321"/>
          </a:xfrm>
          <a:prstGeom prst="rect">
            <a:avLst/>
          </a:prstGeom>
          <a:noFill/>
        </p:spPr>
        <p:txBody>
          <a:bodyPr wrap="square" rtlCol="0">
            <a:spAutoFit/>
          </a:bodyPr>
          <a:lstStyle/>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rPr>
              <a:t>In conclusion, developing a 2D occupancy grid map of a room using overhead cameras with ROS2 and TurtleBot represents a significant advancement in robotic perception and navigation capabilities.</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rPr>
              <a:t>The incorporation of advanced image processing techniques enables the accurate interpretation of environmental data captured by overhead cameras. Techniques such as grayscale conversion and binary image creation facilitate the detection of obstacles and delineation of free spaces, crucial for updating the occupancy grid map in real-time as the robot navigates its environment.</a:t>
            </a:r>
            <a:endParaRPr lang="en-IN" dirty="0">
              <a:latin typeface="Calibri" panose="020F0502020204030204" pitchFamily="34" charset="0"/>
              <a:ea typeface="Calibri" panose="020F0502020204030204" pitchFamily="34" charset="0"/>
            </a:endParaRP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rPr>
              <a:t>Overall, the development of a 2D occupancy grid map with ROS2 and TurtleBot underscores the importance of robust software frameworks and advanced perception techniques in advancing autonomous robotics.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524</Words>
  <Application>Microsoft Office PowerPoint</Application>
  <PresentationFormat>On-screen Show (16:9)</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Californian FB</vt:lpstr>
      <vt:lpstr>Times New Roman</vt:lpstr>
      <vt:lpstr>Wingdings</vt:lpstr>
      <vt:lpstr>Office Theme</vt:lpstr>
      <vt:lpstr>Develop a 2D Occupancy Grid Map of a Room using Overhead Cameras</vt:lpstr>
      <vt:lpstr>Problem Statement</vt:lpstr>
      <vt:lpstr>Unique Idea Brief (Solution)</vt:lpstr>
      <vt:lpstr>Features Offered</vt:lpstr>
      <vt:lpstr>Applications</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sam93</cp:lastModifiedBy>
  <cp:revision>10</cp:revision>
  <dcterms:created xsi:type="dcterms:W3CDTF">2024-07-13T15:34:13Z</dcterms:created>
  <dcterms:modified xsi:type="dcterms:W3CDTF">2024-07-15T16:27:01Z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