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147470553" r:id="rId5"/>
    <p:sldId id="2147470556" r:id="rId6"/>
    <p:sldId id="2147470558" r:id="rId7"/>
    <p:sldId id="2147470557" r:id="rId8"/>
    <p:sldId id="2147470555" r:id="rId9"/>
    <p:sldId id="207613702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2585"/>
  </p:normalViewPr>
  <p:slideViewPr>
    <p:cSldViewPr snapToGrid="0">
      <p:cViewPr varScale="1">
        <p:scale>
          <a:sx n="73" d="100"/>
          <a:sy n="73" d="100"/>
        </p:scale>
        <p:origin x="2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DBF29-D354-423F-A417-1A2749992A4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FF196AC-BE92-485B-BC26-2FF3EC68D426}">
      <dgm:prSet/>
      <dgm:spPr/>
      <dgm:t>
        <a:bodyPr/>
        <a:lstStyle/>
        <a:p>
          <a:r>
            <a:rPr lang="en-US" baseline="0"/>
            <a:t>A lakehouse is a data architecture for storing and analyzing both structured and unstructured data in the same location</a:t>
          </a:r>
          <a:endParaRPr lang="en-US"/>
        </a:p>
      </dgm:t>
    </dgm:pt>
    <dgm:pt modelId="{5308393B-6E2D-460F-9020-EFCA029C5F20}" type="parTrans" cxnId="{9DD9BA2E-D745-4A0A-9965-97030ED49EB1}">
      <dgm:prSet/>
      <dgm:spPr/>
      <dgm:t>
        <a:bodyPr/>
        <a:lstStyle/>
        <a:p>
          <a:endParaRPr lang="en-US"/>
        </a:p>
      </dgm:t>
    </dgm:pt>
    <dgm:pt modelId="{6870788A-E7CB-470B-875E-B729926EA19F}" type="sibTrans" cxnId="{9DD9BA2E-D745-4A0A-9965-97030ED49EB1}">
      <dgm:prSet/>
      <dgm:spPr/>
      <dgm:t>
        <a:bodyPr/>
        <a:lstStyle/>
        <a:p>
          <a:endParaRPr lang="en-US"/>
        </a:p>
      </dgm:t>
    </dgm:pt>
    <dgm:pt modelId="{E1CE3F46-5F8B-49F0-AD5B-92A7D2AF3DF5}">
      <dgm:prSet/>
      <dgm:spPr/>
      <dgm:t>
        <a:bodyPr/>
        <a:lstStyle/>
        <a:p>
          <a:r>
            <a:rPr lang="en-US" baseline="0"/>
            <a:t>The structure is flexibile and scalable, allowing organizations to handle large volumes of data </a:t>
          </a:r>
          <a:endParaRPr lang="en-US"/>
        </a:p>
      </dgm:t>
    </dgm:pt>
    <dgm:pt modelId="{26B533CC-3375-420B-9A80-58791E89FE65}" type="parTrans" cxnId="{01342C71-CC25-41CD-A8B4-B83D30B3CAD6}">
      <dgm:prSet/>
      <dgm:spPr/>
      <dgm:t>
        <a:bodyPr/>
        <a:lstStyle/>
        <a:p>
          <a:endParaRPr lang="en-US"/>
        </a:p>
      </dgm:t>
    </dgm:pt>
    <dgm:pt modelId="{2654243C-35A0-4C18-A1CA-108FB69E88C5}" type="sibTrans" cxnId="{01342C71-CC25-41CD-A8B4-B83D30B3CAD6}">
      <dgm:prSet/>
      <dgm:spPr/>
      <dgm:t>
        <a:bodyPr/>
        <a:lstStyle/>
        <a:p>
          <a:endParaRPr lang="en-US"/>
        </a:p>
      </dgm:t>
    </dgm:pt>
    <dgm:pt modelId="{CC30712A-A303-4990-9C1C-8E0E91439C4F}">
      <dgm:prSet/>
      <dgm:spPr/>
      <dgm:t>
        <a:bodyPr/>
        <a:lstStyle/>
        <a:p>
          <a:r>
            <a:rPr lang="en-US" baseline="0"/>
            <a:t>Lakehouses integrate with data management and analytics tools for data engineering and analytics</a:t>
          </a:r>
          <a:endParaRPr lang="en-US"/>
        </a:p>
      </dgm:t>
    </dgm:pt>
    <dgm:pt modelId="{3F97EC74-AB89-4810-A3CB-B5B81B15838F}" type="parTrans" cxnId="{1618ACC2-C12B-42B6-BA9F-A498F6F27376}">
      <dgm:prSet/>
      <dgm:spPr/>
      <dgm:t>
        <a:bodyPr/>
        <a:lstStyle/>
        <a:p>
          <a:endParaRPr lang="en-US"/>
        </a:p>
      </dgm:t>
    </dgm:pt>
    <dgm:pt modelId="{0940EAB3-F8E6-4FF0-9FB8-72EF7DE2E9B8}" type="sibTrans" cxnId="{1618ACC2-C12B-42B6-BA9F-A498F6F27376}">
      <dgm:prSet/>
      <dgm:spPr/>
      <dgm:t>
        <a:bodyPr/>
        <a:lstStyle/>
        <a:p>
          <a:endParaRPr lang="en-US"/>
        </a:p>
      </dgm:t>
    </dgm:pt>
    <dgm:pt modelId="{699A7908-A187-4DF7-B3DF-ABD088F6A106}" type="pres">
      <dgm:prSet presAssocID="{A31DBF29-D354-423F-A417-1A2749992A4B}" presName="root" presStyleCnt="0">
        <dgm:presLayoutVars>
          <dgm:dir/>
          <dgm:resizeHandles val="exact"/>
        </dgm:presLayoutVars>
      </dgm:prSet>
      <dgm:spPr/>
    </dgm:pt>
    <dgm:pt modelId="{5451A6A8-32AF-4B2D-A3EC-2461817AD035}" type="pres">
      <dgm:prSet presAssocID="{0FF196AC-BE92-485B-BC26-2FF3EC68D426}" presName="compNode" presStyleCnt="0"/>
      <dgm:spPr/>
    </dgm:pt>
    <dgm:pt modelId="{47FCE974-212C-46FD-814E-76CA77E1FAE7}" type="pres">
      <dgm:prSet presAssocID="{0FF196AC-BE92-485B-BC26-2FF3EC68D426}" presName="bgRect" presStyleLbl="bgShp" presStyleIdx="0" presStyleCnt="3"/>
      <dgm:spPr/>
    </dgm:pt>
    <dgm:pt modelId="{8A292E65-99EE-44DA-8E97-F043937C0A49}" type="pres">
      <dgm:prSet presAssocID="{0FF196AC-BE92-485B-BC26-2FF3EC68D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4C69D8-3933-479D-A8E4-1FBC24C437DB}" type="pres">
      <dgm:prSet presAssocID="{0FF196AC-BE92-485B-BC26-2FF3EC68D426}" presName="spaceRect" presStyleCnt="0"/>
      <dgm:spPr/>
    </dgm:pt>
    <dgm:pt modelId="{B73409F4-89FE-4BDC-97E2-75F2522B32AD}" type="pres">
      <dgm:prSet presAssocID="{0FF196AC-BE92-485B-BC26-2FF3EC68D426}" presName="parTx" presStyleLbl="revTx" presStyleIdx="0" presStyleCnt="3">
        <dgm:presLayoutVars>
          <dgm:chMax val="0"/>
          <dgm:chPref val="0"/>
        </dgm:presLayoutVars>
      </dgm:prSet>
      <dgm:spPr/>
    </dgm:pt>
    <dgm:pt modelId="{921DEA20-E615-4B13-83CC-4DF03C86A810}" type="pres">
      <dgm:prSet presAssocID="{6870788A-E7CB-470B-875E-B729926EA19F}" presName="sibTrans" presStyleCnt="0"/>
      <dgm:spPr/>
    </dgm:pt>
    <dgm:pt modelId="{8E9BD778-FF65-4DBC-AFD2-CB8C72A4ACBA}" type="pres">
      <dgm:prSet presAssocID="{E1CE3F46-5F8B-49F0-AD5B-92A7D2AF3DF5}" presName="compNode" presStyleCnt="0"/>
      <dgm:spPr/>
    </dgm:pt>
    <dgm:pt modelId="{8D1CBB89-BA74-412B-BC9B-A50F893C59CE}" type="pres">
      <dgm:prSet presAssocID="{E1CE3F46-5F8B-49F0-AD5B-92A7D2AF3DF5}" presName="bgRect" presStyleLbl="bgShp" presStyleIdx="1" presStyleCnt="3"/>
      <dgm:spPr/>
    </dgm:pt>
    <dgm:pt modelId="{49EA27BC-71CC-4EA7-9C27-37A6E92D6C64}" type="pres">
      <dgm:prSet presAssocID="{E1CE3F46-5F8B-49F0-AD5B-92A7D2AF3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4E5602E-C7CF-434B-9594-8BC7DC47764A}" type="pres">
      <dgm:prSet presAssocID="{E1CE3F46-5F8B-49F0-AD5B-92A7D2AF3DF5}" presName="spaceRect" presStyleCnt="0"/>
      <dgm:spPr/>
    </dgm:pt>
    <dgm:pt modelId="{595AC83B-9891-4545-A374-9AD4A94E0DBD}" type="pres">
      <dgm:prSet presAssocID="{E1CE3F46-5F8B-49F0-AD5B-92A7D2AF3DF5}" presName="parTx" presStyleLbl="revTx" presStyleIdx="1" presStyleCnt="3">
        <dgm:presLayoutVars>
          <dgm:chMax val="0"/>
          <dgm:chPref val="0"/>
        </dgm:presLayoutVars>
      </dgm:prSet>
      <dgm:spPr/>
    </dgm:pt>
    <dgm:pt modelId="{5E452C03-6D63-4610-B840-DC5C0FBA42C5}" type="pres">
      <dgm:prSet presAssocID="{2654243C-35A0-4C18-A1CA-108FB69E88C5}" presName="sibTrans" presStyleCnt="0"/>
      <dgm:spPr/>
    </dgm:pt>
    <dgm:pt modelId="{5AA14132-8D39-4891-89FF-48066FB483DD}" type="pres">
      <dgm:prSet presAssocID="{CC30712A-A303-4990-9C1C-8E0E91439C4F}" presName="compNode" presStyleCnt="0"/>
      <dgm:spPr/>
    </dgm:pt>
    <dgm:pt modelId="{EA949DA5-2CD5-4CCB-8709-DDA8E3FD2681}" type="pres">
      <dgm:prSet presAssocID="{CC30712A-A303-4990-9C1C-8E0E91439C4F}" presName="bgRect" presStyleLbl="bgShp" presStyleIdx="2" presStyleCnt="3"/>
      <dgm:spPr/>
    </dgm:pt>
    <dgm:pt modelId="{FA8AE18C-2183-4013-A091-8B3F9D2E5736}" type="pres">
      <dgm:prSet presAssocID="{CC30712A-A303-4990-9C1C-8E0E91439C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236F67B-9CF4-47A0-8D83-A9FAB9FA798C}" type="pres">
      <dgm:prSet presAssocID="{CC30712A-A303-4990-9C1C-8E0E91439C4F}" presName="spaceRect" presStyleCnt="0"/>
      <dgm:spPr/>
    </dgm:pt>
    <dgm:pt modelId="{2764971E-F680-4635-8EF6-67AC72DB931A}" type="pres">
      <dgm:prSet presAssocID="{CC30712A-A303-4990-9C1C-8E0E91439C4F}" presName="parTx" presStyleLbl="revTx" presStyleIdx="2" presStyleCnt="3">
        <dgm:presLayoutVars>
          <dgm:chMax val="0"/>
          <dgm:chPref val="0"/>
        </dgm:presLayoutVars>
      </dgm:prSet>
      <dgm:spPr/>
    </dgm:pt>
  </dgm:ptLst>
  <dgm:cxnLst>
    <dgm:cxn modelId="{9DD9BA2E-D745-4A0A-9965-97030ED49EB1}" srcId="{A31DBF29-D354-423F-A417-1A2749992A4B}" destId="{0FF196AC-BE92-485B-BC26-2FF3EC68D426}" srcOrd="0" destOrd="0" parTransId="{5308393B-6E2D-460F-9020-EFCA029C5F20}" sibTransId="{6870788A-E7CB-470B-875E-B729926EA19F}"/>
    <dgm:cxn modelId="{2C971231-0E08-47EB-B190-D431818D229D}" type="presOf" srcId="{CC30712A-A303-4990-9C1C-8E0E91439C4F}" destId="{2764971E-F680-4635-8EF6-67AC72DB931A}" srcOrd="0" destOrd="0" presId="urn:microsoft.com/office/officeart/2018/2/layout/IconVerticalSolidList"/>
    <dgm:cxn modelId="{01342C71-CC25-41CD-A8B4-B83D30B3CAD6}" srcId="{A31DBF29-D354-423F-A417-1A2749992A4B}" destId="{E1CE3F46-5F8B-49F0-AD5B-92A7D2AF3DF5}" srcOrd="1" destOrd="0" parTransId="{26B533CC-3375-420B-9A80-58791E89FE65}" sibTransId="{2654243C-35A0-4C18-A1CA-108FB69E88C5}"/>
    <dgm:cxn modelId="{1618ACC2-C12B-42B6-BA9F-A498F6F27376}" srcId="{A31DBF29-D354-423F-A417-1A2749992A4B}" destId="{CC30712A-A303-4990-9C1C-8E0E91439C4F}" srcOrd="2" destOrd="0" parTransId="{3F97EC74-AB89-4810-A3CB-B5B81B15838F}" sibTransId="{0940EAB3-F8E6-4FF0-9FB8-72EF7DE2E9B8}"/>
    <dgm:cxn modelId="{690257C3-5171-403A-8225-2DFB59732FCD}" type="presOf" srcId="{A31DBF29-D354-423F-A417-1A2749992A4B}" destId="{699A7908-A187-4DF7-B3DF-ABD088F6A106}" srcOrd="0" destOrd="0" presId="urn:microsoft.com/office/officeart/2018/2/layout/IconVerticalSolidList"/>
    <dgm:cxn modelId="{CC1823E1-EBE0-4C47-809B-D47724850CDA}" type="presOf" srcId="{E1CE3F46-5F8B-49F0-AD5B-92A7D2AF3DF5}" destId="{595AC83B-9891-4545-A374-9AD4A94E0DBD}" srcOrd="0" destOrd="0" presId="urn:microsoft.com/office/officeart/2018/2/layout/IconVerticalSolidList"/>
    <dgm:cxn modelId="{0F4167EE-7461-4ECE-B659-70F636DADBA6}" type="presOf" srcId="{0FF196AC-BE92-485B-BC26-2FF3EC68D426}" destId="{B73409F4-89FE-4BDC-97E2-75F2522B32AD}" srcOrd="0" destOrd="0" presId="urn:microsoft.com/office/officeart/2018/2/layout/IconVerticalSolidList"/>
    <dgm:cxn modelId="{9829626A-0665-4AFA-81DC-E9703ADE1BCD}" type="presParOf" srcId="{699A7908-A187-4DF7-B3DF-ABD088F6A106}" destId="{5451A6A8-32AF-4B2D-A3EC-2461817AD035}" srcOrd="0" destOrd="0" presId="urn:microsoft.com/office/officeart/2018/2/layout/IconVerticalSolidList"/>
    <dgm:cxn modelId="{C7F1AD80-1AD8-41BB-8EC6-4DC76F10CFE4}" type="presParOf" srcId="{5451A6A8-32AF-4B2D-A3EC-2461817AD035}" destId="{47FCE974-212C-46FD-814E-76CA77E1FAE7}" srcOrd="0" destOrd="0" presId="urn:microsoft.com/office/officeart/2018/2/layout/IconVerticalSolidList"/>
    <dgm:cxn modelId="{659FE646-15B4-4764-8AC6-E9B1AE5AC3FE}" type="presParOf" srcId="{5451A6A8-32AF-4B2D-A3EC-2461817AD035}" destId="{8A292E65-99EE-44DA-8E97-F043937C0A49}" srcOrd="1" destOrd="0" presId="urn:microsoft.com/office/officeart/2018/2/layout/IconVerticalSolidList"/>
    <dgm:cxn modelId="{EA9F910D-4980-4B2F-A33A-4F8C58532986}" type="presParOf" srcId="{5451A6A8-32AF-4B2D-A3EC-2461817AD035}" destId="{824C69D8-3933-479D-A8E4-1FBC24C437DB}" srcOrd="2" destOrd="0" presId="urn:microsoft.com/office/officeart/2018/2/layout/IconVerticalSolidList"/>
    <dgm:cxn modelId="{E738A4B8-5D4F-40EF-9A42-AEBF5282C0C4}" type="presParOf" srcId="{5451A6A8-32AF-4B2D-A3EC-2461817AD035}" destId="{B73409F4-89FE-4BDC-97E2-75F2522B32AD}" srcOrd="3" destOrd="0" presId="urn:microsoft.com/office/officeart/2018/2/layout/IconVerticalSolidList"/>
    <dgm:cxn modelId="{F5148E7A-C889-4147-AD6B-648651146052}" type="presParOf" srcId="{699A7908-A187-4DF7-B3DF-ABD088F6A106}" destId="{921DEA20-E615-4B13-83CC-4DF03C86A810}" srcOrd="1" destOrd="0" presId="urn:microsoft.com/office/officeart/2018/2/layout/IconVerticalSolidList"/>
    <dgm:cxn modelId="{BD2C8391-3941-4D03-83AD-AB3C89BB85FF}" type="presParOf" srcId="{699A7908-A187-4DF7-B3DF-ABD088F6A106}" destId="{8E9BD778-FF65-4DBC-AFD2-CB8C72A4ACBA}" srcOrd="2" destOrd="0" presId="urn:microsoft.com/office/officeart/2018/2/layout/IconVerticalSolidList"/>
    <dgm:cxn modelId="{D837566B-3FE1-47C8-9B2E-C1B5C806DEBD}" type="presParOf" srcId="{8E9BD778-FF65-4DBC-AFD2-CB8C72A4ACBA}" destId="{8D1CBB89-BA74-412B-BC9B-A50F893C59CE}" srcOrd="0" destOrd="0" presId="urn:microsoft.com/office/officeart/2018/2/layout/IconVerticalSolidList"/>
    <dgm:cxn modelId="{EDE1F266-23BD-46E9-826A-B15DEE98AF3F}" type="presParOf" srcId="{8E9BD778-FF65-4DBC-AFD2-CB8C72A4ACBA}" destId="{49EA27BC-71CC-4EA7-9C27-37A6E92D6C64}" srcOrd="1" destOrd="0" presId="urn:microsoft.com/office/officeart/2018/2/layout/IconVerticalSolidList"/>
    <dgm:cxn modelId="{DB1C3909-8995-4944-85BA-65F8AE60CEAA}" type="presParOf" srcId="{8E9BD778-FF65-4DBC-AFD2-CB8C72A4ACBA}" destId="{24E5602E-C7CF-434B-9594-8BC7DC47764A}" srcOrd="2" destOrd="0" presId="urn:microsoft.com/office/officeart/2018/2/layout/IconVerticalSolidList"/>
    <dgm:cxn modelId="{8FE08394-3ADC-4BF1-93FA-948929239EA9}" type="presParOf" srcId="{8E9BD778-FF65-4DBC-AFD2-CB8C72A4ACBA}" destId="{595AC83B-9891-4545-A374-9AD4A94E0DBD}" srcOrd="3" destOrd="0" presId="urn:microsoft.com/office/officeart/2018/2/layout/IconVerticalSolidList"/>
    <dgm:cxn modelId="{F4AF3D5B-A2B6-43B3-96D7-C1449D1D2A34}" type="presParOf" srcId="{699A7908-A187-4DF7-B3DF-ABD088F6A106}" destId="{5E452C03-6D63-4610-B840-DC5C0FBA42C5}" srcOrd="3" destOrd="0" presId="urn:microsoft.com/office/officeart/2018/2/layout/IconVerticalSolidList"/>
    <dgm:cxn modelId="{F772A5C9-DA6E-4EB9-8DAC-7F96E86A2C16}" type="presParOf" srcId="{699A7908-A187-4DF7-B3DF-ABD088F6A106}" destId="{5AA14132-8D39-4891-89FF-48066FB483DD}" srcOrd="4" destOrd="0" presId="urn:microsoft.com/office/officeart/2018/2/layout/IconVerticalSolidList"/>
    <dgm:cxn modelId="{F05CBBB1-F47C-49B9-AC43-B4641494C22C}" type="presParOf" srcId="{5AA14132-8D39-4891-89FF-48066FB483DD}" destId="{EA949DA5-2CD5-4CCB-8709-DDA8E3FD2681}" srcOrd="0" destOrd="0" presId="urn:microsoft.com/office/officeart/2018/2/layout/IconVerticalSolidList"/>
    <dgm:cxn modelId="{CBF6D63D-F396-475D-8A1C-0B003AE10F23}" type="presParOf" srcId="{5AA14132-8D39-4891-89FF-48066FB483DD}" destId="{FA8AE18C-2183-4013-A091-8B3F9D2E5736}" srcOrd="1" destOrd="0" presId="urn:microsoft.com/office/officeart/2018/2/layout/IconVerticalSolidList"/>
    <dgm:cxn modelId="{E19688D1-6520-47D5-BED3-6CBFCB25DC02}" type="presParOf" srcId="{5AA14132-8D39-4891-89FF-48066FB483DD}" destId="{2236F67B-9CF4-47A0-8D83-A9FAB9FA798C}" srcOrd="2" destOrd="0" presId="urn:microsoft.com/office/officeart/2018/2/layout/IconVerticalSolidList"/>
    <dgm:cxn modelId="{8C2D4B48-5D1A-447F-9D86-4B28DE3AEC74}" type="presParOf" srcId="{5AA14132-8D39-4891-89FF-48066FB483DD}" destId="{2764971E-F680-4635-8EF6-67AC72DB9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CE974-212C-46FD-814E-76CA77E1FAE7}">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2E65-99EE-44DA-8E97-F043937C0A49}">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409F4-89FE-4BDC-97E2-75F2522B32A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A lakehouse is a data architecture for storing and analyzing both structured and unstructured data in the same location</a:t>
          </a:r>
          <a:endParaRPr lang="en-US" sz="2500" kern="1200"/>
        </a:p>
      </dsp:txBody>
      <dsp:txXfrm>
        <a:off x="1594810" y="590"/>
        <a:ext cx="9424027" cy="1380787"/>
      </dsp:txXfrm>
    </dsp:sp>
    <dsp:sp modelId="{8D1CBB89-BA74-412B-BC9B-A50F893C59C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A27BC-71CC-4EA7-9C27-37A6E92D6C64}">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AC83B-9891-4545-A374-9AD4A94E0DBD}">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The structure is flexibile and scalable, allowing organizations to handle large volumes of data </a:t>
          </a:r>
          <a:endParaRPr lang="en-US" sz="2500" kern="1200"/>
        </a:p>
      </dsp:txBody>
      <dsp:txXfrm>
        <a:off x="1594810" y="1726575"/>
        <a:ext cx="9424027" cy="1380787"/>
      </dsp:txXfrm>
    </dsp:sp>
    <dsp:sp modelId="{EA949DA5-2CD5-4CCB-8709-DDA8E3FD2681}">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AE18C-2183-4013-A091-8B3F9D2E5736}">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4971E-F680-4635-8EF6-67AC72DB931A}">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a:t>Lakehouses integrate with data management and analytics tools for data engineering and analytics</a:t>
          </a:r>
          <a:endParaRPr lang="en-US" sz="2500" kern="1200"/>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Fabric Lakehouse is a data architecture platform for storing, managing, and analyzing structured and unstructured data in a single location. It's a flexible and scalable solution that allows organizations to handle large volumes of data using various tools and frameworks to process and analyze that data. It integrates with other data management and analytics tools to provide a comprehensive solution for data engineering and analytics.</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416822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benefits of using Delta tables include:</a:t>
            </a:r>
          </a:p>
          <a:p>
            <a:pPr>
              <a:buFont typeface="Arial" panose="020B0604020202020204" pitchFamily="34" charset="0"/>
              <a:buChar char="•"/>
            </a:pPr>
            <a:r>
              <a:rPr lang="en-US" b="1" dirty="0"/>
              <a:t>Relational tables that support querying and data modification</a:t>
            </a:r>
            <a:r>
              <a:rPr lang="en-US" dirty="0"/>
              <a:t>. With Apache Spark, you can store data in Delta tables that support </a:t>
            </a:r>
            <a:r>
              <a:rPr lang="en-US" i="1" dirty="0"/>
              <a:t>CRUD</a:t>
            </a:r>
            <a:r>
              <a:rPr lang="en-US" dirty="0"/>
              <a:t> (create, read, update, and delete) operations. In other words, you can </a:t>
            </a:r>
            <a:r>
              <a:rPr lang="en-US" i="1" dirty="0"/>
              <a:t>select</a:t>
            </a:r>
            <a:r>
              <a:rPr lang="en-US" dirty="0"/>
              <a:t>, </a:t>
            </a:r>
            <a:r>
              <a:rPr lang="en-US" i="1" dirty="0"/>
              <a:t>insert</a:t>
            </a:r>
            <a:r>
              <a:rPr lang="en-US" dirty="0"/>
              <a:t>, </a:t>
            </a:r>
            <a:r>
              <a:rPr lang="en-US" i="1" dirty="0"/>
              <a:t>update</a:t>
            </a:r>
            <a:r>
              <a:rPr lang="en-US" dirty="0"/>
              <a:t>, and </a:t>
            </a:r>
            <a:r>
              <a:rPr lang="en-US" i="1" dirty="0"/>
              <a:t>delete</a:t>
            </a:r>
            <a:r>
              <a:rPr lang="en-US" dirty="0"/>
              <a:t> rows of data in the same way you would in a relational database system.</a:t>
            </a:r>
          </a:p>
          <a:p>
            <a:pPr>
              <a:buFont typeface="Arial" panose="020B0604020202020204" pitchFamily="34" charset="0"/>
              <a:buChar char="•"/>
            </a:pPr>
            <a:r>
              <a:rPr lang="en-US" b="1" dirty="0"/>
              <a:t>Support for </a:t>
            </a:r>
            <a:r>
              <a:rPr lang="en-US" b="1" i="1" dirty="0"/>
              <a:t>ACID</a:t>
            </a:r>
            <a:r>
              <a:rPr lang="en-US" b="1" dirty="0"/>
              <a:t> transactions</a:t>
            </a:r>
            <a:r>
              <a:rPr lang="en-US" dirty="0"/>
              <a:t>. Relational databases are designed to support transactional data modifications that provide </a:t>
            </a:r>
            <a:r>
              <a:rPr lang="en-US" i="1" dirty="0"/>
              <a:t>atomicity</a:t>
            </a:r>
            <a:r>
              <a:rPr lang="en-US" dirty="0"/>
              <a:t> (transactions complete as a single unit of work), </a:t>
            </a:r>
            <a:r>
              <a:rPr lang="en-US" i="1" dirty="0"/>
              <a:t>consistency</a:t>
            </a:r>
            <a:r>
              <a:rPr lang="en-US" dirty="0"/>
              <a:t> (transactions leave the database in a consistent state), </a:t>
            </a:r>
            <a:r>
              <a:rPr lang="en-US" i="1" dirty="0"/>
              <a:t>isolation</a:t>
            </a:r>
            <a:r>
              <a:rPr lang="en-US" dirty="0"/>
              <a:t> (in-process transactions can't interfere with one another), and </a:t>
            </a:r>
            <a:r>
              <a:rPr lang="en-US" i="1" dirty="0"/>
              <a:t>durability</a:t>
            </a:r>
            <a:r>
              <a:rPr lang="en-US" dirty="0"/>
              <a:t> (when a transaction completes, the changes it made are persisted). Delta Lake brings this same transactional support to Spark by implementing a transaction log and enforcing serializable isolation for concurrent operations.</a:t>
            </a:r>
          </a:p>
          <a:p>
            <a:pPr>
              <a:buFont typeface="Arial" panose="020B0604020202020204" pitchFamily="34" charset="0"/>
              <a:buChar char="•"/>
            </a:pPr>
            <a:r>
              <a:rPr lang="en-US" b="1" dirty="0"/>
              <a:t>Data versioning and </a:t>
            </a:r>
            <a:r>
              <a:rPr lang="en-US" b="1" i="1" dirty="0"/>
              <a:t>time travel</a:t>
            </a:r>
            <a:r>
              <a:rPr lang="en-US" dirty="0"/>
              <a:t>. Because all transactions are logged in the transaction log, you can track multiple versions of each table row and even use the </a:t>
            </a:r>
            <a:r>
              <a:rPr lang="en-US" i="1" dirty="0"/>
              <a:t>time travel</a:t>
            </a:r>
            <a:r>
              <a:rPr lang="en-US" dirty="0"/>
              <a:t> feature to retrieve a previous version of a row in a query.</a:t>
            </a:r>
          </a:p>
          <a:p>
            <a:pPr>
              <a:buFont typeface="Arial" panose="020B0604020202020204" pitchFamily="34" charset="0"/>
              <a:buChar char="•"/>
            </a:pPr>
            <a:r>
              <a:rPr lang="en-US" b="1" dirty="0"/>
              <a:t>Support for batch and streaming data</a:t>
            </a:r>
            <a:r>
              <a:rPr lang="en-US" dirty="0"/>
              <a:t>. While most relational databases include tables that store static data, Spark includes native support for streaming data through the Spark Structured Streaming API. Delta Lake tables can be used as both </a:t>
            </a:r>
            <a:r>
              <a:rPr lang="en-US" i="1" dirty="0"/>
              <a:t>sinks</a:t>
            </a:r>
            <a:r>
              <a:rPr lang="en-US" dirty="0"/>
              <a:t> (destinations) and </a:t>
            </a:r>
            <a:r>
              <a:rPr lang="en-US" i="1" dirty="0"/>
              <a:t>sources</a:t>
            </a:r>
            <a:r>
              <a:rPr lang="en-US" dirty="0"/>
              <a:t> for streaming data.</a:t>
            </a:r>
          </a:p>
          <a:p>
            <a:pPr>
              <a:buFont typeface="Arial" panose="020B0604020202020204" pitchFamily="34" charset="0"/>
              <a:buChar char="•"/>
            </a:pPr>
            <a:r>
              <a:rPr lang="en-US" b="1" dirty="0"/>
              <a:t>Standard formats and interoperability</a:t>
            </a:r>
            <a:r>
              <a:rPr lang="en-US" dirty="0"/>
              <a:t>. The underlying data for Delta tables is stored in Parquet format, which is commonly used in data lake ingestion pipelines. Additionally, you can use the SQL Endpoint for the Microsoft Fabric </a:t>
            </a:r>
            <a:r>
              <a:rPr lang="en-US" dirty="0" err="1"/>
              <a:t>lakehouse</a:t>
            </a:r>
            <a:r>
              <a:rPr lang="en-US"/>
              <a:t> to query Delta tables in SQL.</a:t>
            </a:r>
          </a:p>
          <a:p>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6048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Getting Started with </a:t>
            </a:r>
            <a:r>
              <a:rPr lang="en-US" sz="3700" dirty="0" err="1"/>
              <a:t>Lakehouses</a:t>
            </a:r>
            <a:r>
              <a:rPr lang="en-US" sz="3700" dirty="0"/>
              <a:t> in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4</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7CD24-22BA-8FF0-7A2F-A23D9F9C4506}"/>
              </a:ext>
            </a:extLst>
          </p:cNvPr>
          <p:cNvSpPr>
            <a:spLocks noGrp="1"/>
          </p:cNvSpPr>
          <p:nvPr>
            <p:ph type="title"/>
          </p:nvPr>
        </p:nvSpPr>
        <p:spPr>
          <a:xfrm>
            <a:off x="588263" y="457200"/>
            <a:ext cx="11018520" cy="553998"/>
          </a:xfrm>
        </p:spPr>
        <p:txBody>
          <a:bodyPr wrap="square" anchor="t">
            <a:normAutofit/>
          </a:bodyPr>
          <a:lstStyle/>
          <a:p>
            <a:r>
              <a:rPr lang="en-US" dirty="0"/>
              <a:t>What is a </a:t>
            </a:r>
            <a:r>
              <a:rPr lang="en-US" dirty="0" err="1"/>
              <a:t>lakehouse</a:t>
            </a:r>
            <a:r>
              <a:rPr lang="en-US" dirty="0"/>
              <a:t> in Microsoft Fabric?</a:t>
            </a:r>
          </a:p>
        </p:txBody>
      </p:sp>
      <p:graphicFrame>
        <p:nvGraphicFramePr>
          <p:cNvPr id="7" name="Content Placeholder 4">
            <a:extLst>
              <a:ext uri="{FF2B5EF4-FFF2-40B4-BE49-F238E27FC236}">
                <a16:creationId xmlns:a16="http://schemas.microsoft.com/office/drawing/2014/main" id="{7F64068D-3EEB-BD7E-B044-5DBCE0C4A392}"/>
              </a:ext>
            </a:extLst>
          </p:cNvPr>
          <p:cNvGraphicFramePr>
            <a:graphicFrameLocks noGrp="1"/>
          </p:cNvGraphicFramePr>
          <p:nvPr>
            <p:ph sz="quarter" idx="10"/>
            <p:extLst>
              <p:ext uri="{D42A27DB-BD31-4B8C-83A1-F6EECF244321}">
                <p14:modId xmlns:p14="http://schemas.microsoft.com/office/powerpoint/2010/main" val="142941692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1500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0C83-1C55-B1A0-4570-44CF42D390FF}"/>
              </a:ext>
            </a:extLst>
          </p:cNvPr>
          <p:cNvSpPr>
            <a:spLocks noGrp="1"/>
          </p:cNvSpPr>
          <p:nvPr>
            <p:ph type="title"/>
          </p:nvPr>
        </p:nvSpPr>
        <p:spPr/>
        <p:txBody>
          <a:bodyPr/>
          <a:lstStyle/>
          <a:p>
            <a:r>
              <a:rPr lang="en-US" dirty="0"/>
              <a:t>Delta Lake Tables—the core of the </a:t>
            </a:r>
            <a:r>
              <a:rPr lang="en-US" dirty="0" err="1"/>
              <a:t>Lakehosue</a:t>
            </a:r>
            <a:endParaRPr lang="en-US" dirty="0"/>
          </a:p>
        </p:txBody>
      </p:sp>
      <p:sp>
        <p:nvSpPr>
          <p:cNvPr id="3" name="Content Placeholder 2">
            <a:extLst>
              <a:ext uri="{FF2B5EF4-FFF2-40B4-BE49-F238E27FC236}">
                <a16:creationId xmlns:a16="http://schemas.microsoft.com/office/drawing/2014/main" id="{63C9E1A6-125C-1738-33AA-84B988877C03}"/>
              </a:ext>
            </a:extLst>
          </p:cNvPr>
          <p:cNvSpPr>
            <a:spLocks noGrp="1"/>
          </p:cNvSpPr>
          <p:nvPr>
            <p:ph sz="quarter" idx="10"/>
          </p:nvPr>
        </p:nvSpPr>
        <p:spPr>
          <a:xfrm>
            <a:off x="584200" y="1435100"/>
            <a:ext cx="11018838" cy="4136517"/>
          </a:xfrm>
        </p:spPr>
        <p:txBody>
          <a:bodyPr/>
          <a:lstStyle/>
          <a:p>
            <a:r>
              <a:rPr lang="en-US" dirty="0"/>
              <a:t>Fabric supports multiple table formations including managed, unmanaged, and regular non-Delta Hive tables.</a:t>
            </a:r>
          </a:p>
          <a:p>
            <a:r>
              <a:rPr lang="en-US" dirty="0"/>
              <a:t>However, the core of Fabric is the Delta Lake storage format commonly used in Apache Spark</a:t>
            </a:r>
          </a:p>
          <a:p>
            <a:r>
              <a:rPr lang="en-US" dirty="0"/>
              <a:t>Delta Lake is an open-source storage layer which adds relational database semantics to Spark-based data lake tables</a:t>
            </a:r>
          </a:p>
          <a:p>
            <a:r>
              <a:rPr lang="en-US" dirty="0"/>
              <a:t>Tables in Microsoft Fabric </a:t>
            </a:r>
            <a:r>
              <a:rPr lang="en-US" dirty="0" err="1"/>
              <a:t>lakehouses</a:t>
            </a:r>
            <a:r>
              <a:rPr lang="en-US" dirty="0"/>
              <a:t> are Delta tables, which is signified by the triangular Delta (</a:t>
            </a:r>
            <a:r>
              <a:rPr lang="en-US" b="1" dirty="0"/>
              <a:t>▴</a:t>
            </a:r>
            <a:r>
              <a:rPr lang="en-US" dirty="0"/>
              <a:t>) icon on tables in the </a:t>
            </a:r>
            <a:r>
              <a:rPr lang="en-US" dirty="0" err="1"/>
              <a:t>lakehouse</a:t>
            </a:r>
            <a:r>
              <a:rPr lang="en-US" dirty="0"/>
              <a:t> user interface.</a:t>
            </a:r>
          </a:p>
        </p:txBody>
      </p:sp>
    </p:spTree>
    <p:extLst>
      <p:ext uri="{BB962C8B-B14F-4D97-AF65-F5344CB8AC3E}">
        <p14:creationId xmlns:p14="http://schemas.microsoft.com/office/powerpoint/2010/main" val="11130954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E924-5684-6726-9F8E-E40D7C39ED41}"/>
              </a:ext>
            </a:extLst>
          </p:cNvPr>
          <p:cNvSpPr>
            <a:spLocks noGrp="1"/>
          </p:cNvSpPr>
          <p:nvPr>
            <p:ph type="title"/>
          </p:nvPr>
        </p:nvSpPr>
        <p:spPr/>
        <p:txBody>
          <a:bodyPr/>
          <a:lstStyle/>
          <a:p>
            <a:r>
              <a:rPr lang="en-US" dirty="0"/>
              <a:t>Fabric Lakehouse SQL </a:t>
            </a:r>
            <a:r>
              <a:rPr lang="en-US" dirty="0" err="1"/>
              <a:t>Endpoing</a:t>
            </a:r>
            <a:endParaRPr lang="en-US" dirty="0"/>
          </a:p>
        </p:txBody>
      </p:sp>
      <p:sp>
        <p:nvSpPr>
          <p:cNvPr id="3" name="Content Placeholder 2">
            <a:extLst>
              <a:ext uri="{FF2B5EF4-FFF2-40B4-BE49-F238E27FC236}">
                <a16:creationId xmlns:a16="http://schemas.microsoft.com/office/drawing/2014/main" id="{FDFE7623-E416-291D-C747-E39EDB153612}"/>
              </a:ext>
            </a:extLst>
          </p:cNvPr>
          <p:cNvSpPr>
            <a:spLocks noGrp="1"/>
          </p:cNvSpPr>
          <p:nvPr>
            <p:ph sz="quarter" idx="10"/>
          </p:nvPr>
        </p:nvSpPr>
        <p:spPr>
          <a:xfrm>
            <a:off x="584200" y="1435100"/>
            <a:ext cx="11018838" cy="1809726"/>
          </a:xfrm>
        </p:spPr>
        <p:txBody>
          <a:bodyPr/>
          <a:lstStyle/>
          <a:p>
            <a:r>
              <a:rPr lang="en-US" dirty="0"/>
              <a:t>In Fabric, there is a serving layer, which generates a SQL endpoint and a default dataset during creation.</a:t>
            </a:r>
          </a:p>
          <a:p>
            <a:r>
              <a:rPr lang="en-US" dirty="0"/>
              <a:t>This allows the user to work directly on top of the Delta tables in the data lake to provide an easy experience from ingestion to reporting</a:t>
            </a:r>
          </a:p>
        </p:txBody>
      </p:sp>
    </p:spTree>
    <p:extLst>
      <p:ext uri="{BB962C8B-B14F-4D97-AF65-F5344CB8AC3E}">
        <p14:creationId xmlns:p14="http://schemas.microsoft.com/office/powerpoint/2010/main" val="38043976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1715</TotalTime>
  <Words>833</Words>
  <Application>Microsoft Macintosh PowerPoint</Application>
  <PresentationFormat>Widescreen</PresentationFormat>
  <Paragraphs>48</Paragraphs>
  <Slides>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Segoe UI Semilight</vt:lpstr>
      <vt:lpstr>Wingdings</vt:lpstr>
      <vt:lpstr>1_Black Template</vt:lpstr>
      <vt:lpstr>Getting Started with Lakehouses in Microsoft Fabric</vt:lpstr>
      <vt:lpstr>What is a lakehouse in Microsoft Fabric?</vt:lpstr>
      <vt:lpstr>Delta Lake Tables—the core of the Lakehosue</vt:lpstr>
      <vt:lpstr>Fabric Lakehouse SQL Endpoing</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Joey D'Antoni</cp:lastModifiedBy>
  <cp:revision>25</cp:revision>
  <dcterms:created xsi:type="dcterms:W3CDTF">2023-04-14T00:23:05Z</dcterms:created>
  <dcterms:modified xsi:type="dcterms:W3CDTF">2023-09-13T13:42:44Z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