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147470553" r:id="rId5"/>
    <p:sldId id="2147470564" r:id="rId6"/>
    <p:sldId id="2147470565" r:id="rId7"/>
    <p:sldId id="2147470566" r:id="rId8"/>
    <p:sldId id="2147470567" r:id="rId9"/>
    <p:sldId id="2147470568" r:id="rId10"/>
    <p:sldId id="2147470569" r:id="rId11"/>
    <p:sldId id="2147470570" r:id="rId12"/>
    <p:sldId id="2147470571" r:id="rId13"/>
    <p:sldId id="2147470563" r:id="rId14"/>
    <p:sldId id="2147470555" r:id="rId15"/>
    <p:sldId id="207613702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63265"/>
  </p:normalViewPr>
  <p:slideViewPr>
    <p:cSldViewPr snapToGrid="0">
      <p:cViewPr varScale="1">
        <p:scale>
          <a:sx n="74" d="100"/>
          <a:sy n="74" d="100"/>
        </p:scale>
        <p:origin x="23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39BB22-8DA7-4258-BFA4-521145863DDB}" type="doc">
      <dgm:prSet loTypeId="urn:microsoft.com/office/officeart/2016/7/layout/BasicLinearProcessNumbered" loCatId="process" qsTypeId="urn:microsoft.com/office/officeart/2005/8/quickstyle/simple2" qsCatId="simple" csTypeId="urn:microsoft.com/office/officeart/2005/8/colors/accent1_2" csCatId="accent1"/>
      <dgm:spPr/>
      <dgm:t>
        <a:bodyPr/>
        <a:lstStyle/>
        <a:p>
          <a:endParaRPr lang="en-US"/>
        </a:p>
      </dgm:t>
    </dgm:pt>
    <dgm:pt modelId="{A7C454A0-7288-47C6-835B-B4F2C8410A31}">
      <dgm:prSet/>
      <dgm:spPr/>
      <dgm:t>
        <a:bodyPr/>
        <a:lstStyle/>
        <a:p>
          <a:r>
            <a:rPr lang="en-US" baseline="0"/>
            <a:t>Understand Delta Lake and delta tables in Microsoft Fabric</a:t>
          </a:r>
          <a:endParaRPr lang="en-US"/>
        </a:p>
      </dgm:t>
    </dgm:pt>
    <dgm:pt modelId="{E52ED86E-58B6-4BBD-B8B8-C25356A38D42}" type="parTrans" cxnId="{BE917C55-39D0-4E95-B585-32404AC96686}">
      <dgm:prSet/>
      <dgm:spPr/>
      <dgm:t>
        <a:bodyPr/>
        <a:lstStyle/>
        <a:p>
          <a:endParaRPr lang="en-US"/>
        </a:p>
      </dgm:t>
    </dgm:pt>
    <dgm:pt modelId="{575C6F98-C725-4AD9-B340-86B448096F03}" type="sibTrans" cxnId="{BE917C55-39D0-4E95-B585-32404AC96686}">
      <dgm:prSet phldrT="1" phldr="0"/>
      <dgm:spPr/>
      <dgm:t>
        <a:bodyPr/>
        <a:lstStyle/>
        <a:p>
          <a:r>
            <a:rPr lang="en-US"/>
            <a:t>1</a:t>
          </a:r>
        </a:p>
      </dgm:t>
    </dgm:pt>
    <dgm:pt modelId="{0EE125A2-C74F-43E4-AC35-658C4C100AA5}">
      <dgm:prSet/>
      <dgm:spPr/>
      <dgm:t>
        <a:bodyPr/>
        <a:lstStyle/>
        <a:p>
          <a:r>
            <a:rPr lang="en-US" baseline="0"/>
            <a:t>Create and manage delta tables using Spark</a:t>
          </a:r>
          <a:endParaRPr lang="en-US"/>
        </a:p>
      </dgm:t>
    </dgm:pt>
    <dgm:pt modelId="{22977D51-6ABC-4AB8-97AC-7114CBE2F3E2}" type="parTrans" cxnId="{17530CDD-280E-4A6E-920C-58CAAB5EFB02}">
      <dgm:prSet/>
      <dgm:spPr/>
      <dgm:t>
        <a:bodyPr/>
        <a:lstStyle/>
        <a:p>
          <a:endParaRPr lang="en-US"/>
        </a:p>
      </dgm:t>
    </dgm:pt>
    <dgm:pt modelId="{FB7388BB-D20C-47E7-97AF-9F30084E6006}" type="sibTrans" cxnId="{17530CDD-280E-4A6E-920C-58CAAB5EFB02}">
      <dgm:prSet phldrT="2" phldr="0"/>
      <dgm:spPr/>
      <dgm:t>
        <a:bodyPr/>
        <a:lstStyle/>
        <a:p>
          <a:r>
            <a:rPr lang="en-US"/>
            <a:t>2</a:t>
          </a:r>
        </a:p>
      </dgm:t>
    </dgm:pt>
    <dgm:pt modelId="{E76ECCD1-440B-4195-A9DE-5EBD93E93738}">
      <dgm:prSet/>
      <dgm:spPr/>
      <dgm:t>
        <a:bodyPr/>
        <a:lstStyle/>
        <a:p>
          <a:r>
            <a:rPr lang="en-US" baseline="0"/>
            <a:t>Use Spark to query and transform data in delta tables</a:t>
          </a:r>
          <a:endParaRPr lang="en-US"/>
        </a:p>
      </dgm:t>
    </dgm:pt>
    <dgm:pt modelId="{4990FE78-FDDF-4C49-9E5F-EB50890E42CA}" type="parTrans" cxnId="{39FC726B-3635-407E-8467-648BE0BF213A}">
      <dgm:prSet/>
      <dgm:spPr/>
      <dgm:t>
        <a:bodyPr/>
        <a:lstStyle/>
        <a:p>
          <a:endParaRPr lang="en-US"/>
        </a:p>
      </dgm:t>
    </dgm:pt>
    <dgm:pt modelId="{2348B446-7EBD-428C-AC7D-895A00DECAB4}" type="sibTrans" cxnId="{39FC726B-3635-407E-8467-648BE0BF213A}">
      <dgm:prSet phldrT="3" phldr="0"/>
      <dgm:spPr/>
      <dgm:t>
        <a:bodyPr/>
        <a:lstStyle/>
        <a:p>
          <a:r>
            <a:rPr lang="en-US"/>
            <a:t>3</a:t>
          </a:r>
        </a:p>
      </dgm:t>
    </dgm:pt>
    <dgm:pt modelId="{615C925C-F872-4E9E-BF26-ECBB3760CCAE}">
      <dgm:prSet/>
      <dgm:spPr/>
      <dgm:t>
        <a:bodyPr/>
        <a:lstStyle/>
        <a:p>
          <a:r>
            <a:rPr lang="en-US" baseline="0"/>
            <a:t>Use Delta tables with Spark structured streaming</a:t>
          </a:r>
          <a:endParaRPr lang="en-US"/>
        </a:p>
      </dgm:t>
    </dgm:pt>
    <dgm:pt modelId="{257BA737-D1BD-4EC0-97B4-F8B503D12387}" type="parTrans" cxnId="{C5CAAA13-2398-4E93-83B2-67317866FE32}">
      <dgm:prSet/>
      <dgm:spPr/>
      <dgm:t>
        <a:bodyPr/>
        <a:lstStyle/>
        <a:p>
          <a:endParaRPr lang="en-US"/>
        </a:p>
      </dgm:t>
    </dgm:pt>
    <dgm:pt modelId="{DA83EF21-221F-411E-B2BF-A7992573A5BC}" type="sibTrans" cxnId="{C5CAAA13-2398-4E93-83B2-67317866FE32}">
      <dgm:prSet phldrT="4" phldr="0"/>
      <dgm:spPr/>
      <dgm:t>
        <a:bodyPr/>
        <a:lstStyle/>
        <a:p>
          <a:r>
            <a:rPr lang="en-US"/>
            <a:t>4</a:t>
          </a:r>
        </a:p>
      </dgm:t>
    </dgm:pt>
    <dgm:pt modelId="{A14A9752-9DE7-C745-89C8-ABF5EA4C91AB}" type="pres">
      <dgm:prSet presAssocID="{A639BB22-8DA7-4258-BFA4-521145863DDB}" presName="Name0" presStyleCnt="0">
        <dgm:presLayoutVars>
          <dgm:animLvl val="lvl"/>
          <dgm:resizeHandles val="exact"/>
        </dgm:presLayoutVars>
      </dgm:prSet>
      <dgm:spPr/>
    </dgm:pt>
    <dgm:pt modelId="{634A73DE-7645-4340-A440-439EDAFE9919}" type="pres">
      <dgm:prSet presAssocID="{A7C454A0-7288-47C6-835B-B4F2C8410A31}" presName="compositeNode" presStyleCnt="0">
        <dgm:presLayoutVars>
          <dgm:bulletEnabled val="1"/>
        </dgm:presLayoutVars>
      </dgm:prSet>
      <dgm:spPr/>
    </dgm:pt>
    <dgm:pt modelId="{D032A75B-2963-AB49-B1AD-5C952D317460}" type="pres">
      <dgm:prSet presAssocID="{A7C454A0-7288-47C6-835B-B4F2C8410A31}" presName="bgRect" presStyleLbl="bgAccFollowNode1" presStyleIdx="0" presStyleCnt="4"/>
      <dgm:spPr/>
    </dgm:pt>
    <dgm:pt modelId="{87F074D7-D68A-0247-AE11-838AF6C2BE84}" type="pres">
      <dgm:prSet presAssocID="{575C6F98-C725-4AD9-B340-86B448096F03}" presName="sibTransNodeCircle" presStyleLbl="alignNode1" presStyleIdx="0" presStyleCnt="8">
        <dgm:presLayoutVars>
          <dgm:chMax val="0"/>
          <dgm:bulletEnabled/>
        </dgm:presLayoutVars>
      </dgm:prSet>
      <dgm:spPr/>
    </dgm:pt>
    <dgm:pt modelId="{C2825CAB-56FC-BC40-8757-FE753C16DA1F}" type="pres">
      <dgm:prSet presAssocID="{A7C454A0-7288-47C6-835B-B4F2C8410A31}" presName="bottomLine" presStyleLbl="alignNode1" presStyleIdx="1" presStyleCnt="8">
        <dgm:presLayoutVars/>
      </dgm:prSet>
      <dgm:spPr/>
    </dgm:pt>
    <dgm:pt modelId="{6424D672-7DF9-3C48-A6BA-A3A3F49E6972}" type="pres">
      <dgm:prSet presAssocID="{A7C454A0-7288-47C6-835B-B4F2C8410A31}" presName="nodeText" presStyleLbl="bgAccFollowNode1" presStyleIdx="0" presStyleCnt="4">
        <dgm:presLayoutVars>
          <dgm:bulletEnabled val="1"/>
        </dgm:presLayoutVars>
      </dgm:prSet>
      <dgm:spPr/>
    </dgm:pt>
    <dgm:pt modelId="{DBD46B07-0EDC-5046-8A34-6CA7D1C4DEB7}" type="pres">
      <dgm:prSet presAssocID="{575C6F98-C725-4AD9-B340-86B448096F03}" presName="sibTrans" presStyleCnt="0"/>
      <dgm:spPr/>
    </dgm:pt>
    <dgm:pt modelId="{793BFFA9-941E-0D43-B430-059BF140A7B8}" type="pres">
      <dgm:prSet presAssocID="{0EE125A2-C74F-43E4-AC35-658C4C100AA5}" presName="compositeNode" presStyleCnt="0">
        <dgm:presLayoutVars>
          <dgm:bulletEnabled val="1"/>
        </dgm:presLayoutVars>
      </dgm:prSet>
      <dgm:spPr/>
    </dgm:pt>
    <dgm:pt modelId="{07E879BA-4FA8-B744-8C9C-EB9AB19C95CF}" type="pres">
      <dgm:prSet presAssocID="{0EE125A2-C74F-43E4-AC35-658C4C100AA5}" presName="bgRect" presStyleLbl="bgAccFollowNode1" presStyleIdx="1" presStyleCnt="4"/>
      <dgm:spPr/>
    </dgm:pt>
    <dgm:pt modelId="{CAA360CC-B549-D642-BC88-98C0F6E6228C}" type="pres">
      <dgm:prSet presAssocID="{FB7388BB-D20C-47E7-97AF-9F30084E6006}" presName="sibTransNodeCircle" presStyleLbl="alignNode1" presStyleIdx="2" presStyleCnt="8">
        <dgm:presLayoutVars>
          <dgm:chMax val="0"/>
          <dgm:bulletEnabled/>
        </dgm:presLayoutVars>
      </dgm:prSet>
      <dgm:spPr/>
    </dgm:pt>
    <dgm:pt modelId="{F5DE7BCB-9980-F943-8518-49BB57E6C8F9}" type="pres">
      <dgm:prSet presAssocID="{0EE125A2-C74F-43E4-AC35-658C4C100AA5}" presName="bottomLine" presStyleLbl="alignNode1" presStyleIdx="3" presStyleCnt="8">
        <dgm:presLayoutVars/>
      </dgm:prSet>
      <dgm:spPr/>
    </dgm:pt>
    <dgm:pt modelId="{8E286893-A8BF-8941-9231-61720EF6C53B}" type="pres">
      <dgm:prSet presAssocID="{0EE125A2-C74F-43E4-AC35-658C4C100AA5}" presName="nodeText" presStyleLbl="bgAccFollowNode1" presStyleIdx="1" presStyleCnt="4">
        <dgm:presLayoutVars>
          <dgm:bulletEnabled val="1"/>
        </dgm:presLayoutVars>
      </dgm:prSet>
      <dgm:spPr/>
    </dgm:pt>
    <dgm:pt modelId="{FC944FCC-1AAE-4642-9DE2-7987885EC889}" type="pres">
      <dgm:prSet presAssocID="{FB7388BB-D20C-47E7-97AF-9F30084E6006}" presName="sibTrans" presStyleCnt="0"/>
      <dgm:spPr/>
    </dgm:pt>
    <dgm:pt modelId="{5FF5DC5B-63A7-594C-B410-49240826B31B}" type="pres">
      <dgm:prSet presAssocID="{E76ECCD1-440B-4195-A9DE-5EBD93E93738}" presName="compositeNode" presStyleCnt="0">
        <dgm:presLayoutVars>
          <dgm:bulletEnabled val="1"/>
        </dgm:presLayoutVars>
      </dgm:prSet>
      <dgm:spPr/>
    </dgm:pt>
    <dgm:pt modelId="{FDFE2BDA-6297-0E4A-83FC-6369820C07AD}" type="pres">
      <dgm:prSet presAssocID="{E76ECCD1-440B-4195-A9DE-5EBD93E93738}" presName="bgRect" presStyleLbl="bgAccFollowNode1" presStyleIdx="2" presStyleCnt="4"/>
      <dgm:spPr/>
    </dgm:pt>
    <dgm:pt modelId="{C09CD535-16B7-844D-B4F5-9EA5F558B940}" type="pres">
      <dgm:prSet presAssocID="{2348B446-7EBD-428C-AC7D-895A00DECAB4}" presName="sibTransNodeCircle" presStyleLbl="alignNode1" presStyleIdx="4" presStyleCnt="8">
        <dgm:presLayoutVars>
          <dgm:chMax val="0"/>
          <dgm:bulletEnabled/>
        </dgm:presLayoutVars>
      </dgm:prSet>
      <dgm:spPr/>
    </dgm:pt>
    <dgm:pt modelId="{97C8E268-639B-6546-BD01-FB4581933651}" type="pres">
      <dgm:prSet presAssocID="{E76ECCD1-440B-4195-A9DE-5EBD93E93738}" presName="bottomLine" presStyleLbl="alignNode1" presStyleIdx="5" presStyleCnt="8">
        <dgm:presLayoutVars/>
      </dgm:prSet>
      <dgm:spPr/>
    </dgm:pt>
    <dgm:pt modelId="{A4A80382-5D07-4141-B5F2-8702C6DF4613}" type="pres">
      <dgm:prSet presAssocID="{E76ECCD1-440B-4195-A9DE-5EBD93E93738}" presName="nodeText" presStyleLbl="bgAccFollowNode1" presStyleIdx="2" presStyleCnt="4">
        <dgm:presLayoutVars>
          <dgm:bulletEnabled val="1"/>
        </dgm:presLayoutVars>
      </dgm:prSet>
      <dgm:spPr/>
    </dgm:pt>
    <dgm:pt modelId="{94248E80-F7F7-B643-AFED-15B308890192}" type="pres">
      <dgm:prSet presAssocID="{2348B446-7EBD-428C-AC7D-895A00DECAB4}" presName="sibTrans" presStyleCnt="0"/>
      <dgm:spPr/>
    </dgm:pt>
    <dgm:pt modelId="{9744C66B-C77F-DA4E-957F-71EC2942E267}" type="pres">
      <dgm:prSet presAssocID="{615C925C-F872-4E9E-BF26-ECBB3760CCAE}" presName="compositeNode" presStyleCnt="0">
        <dgm:presLayoutVars>
          <dgm:bulletEnabled val="1"/>
        </dgm:presLayoutVars>
      </dgm:prSet>
      <dgm:spPr/>
    </dgm:pt>
    <dgm:pt modelId="{A5BCB745-D9FD-B841-B90F-AC51ACD30E95}" type="pres">
      <dgm:prSet presAssocID="{615C925C-F872-4E9E-BF26-ECBB3760CCAE}" presName="bgRect" presStyleLbl="bgAccFollowNode1" presStyleIdx="3" presStyleCnt="4"/>
      <dgm:spPr/>
    </dgm:pt>
    <dgm:pt modelId="{EAB791E9-1582-3C43-8176-922C383D1269}" type="pres">
      <dgm:prSet presAssocID="{DA83EF21-221F-411E-B2BF-A7992573A5BC}" presName="sibTransNodeCircle" presStyleLbl="alignNode1" presStyleIdx="6" presStyleCnt="8">
        <dgm:presLayoutVars>
          <dgm:chMax val="0"/>
          <dgm:bulletEnabled/>
        </dgm:presLayoutVars>
      </dgm:prSet>
      <dgm:spPr/>
    </dgm:pt>
    <dgm:pt modelId="{58932438-A410-E844-B5F8-DB81459DCD9F}" type="pres">
      <dgm:prSet presAssocID="{615C925C-F872-4E9E-BF26-ECBB3760CCAE}" presName="bottomLine" presStyleLbl="alignNode1" presStyleIdx="7" presStyleCnt="8">
        <dgm:presLayoutVars/>
      </dgm:prSet>
      <dgm:spPr/>
    </dgm:pt>
    <dgm:pt modelId="{22812471-C6A3-594D-8303-FF1BB6F752C1}" type="pres">
      <dgm:prSet presAssocID="{615C925C-F872-4E9E-BF26-ECBB3760CCAE}" presName="nodeText" presStyleLbl="bgAccFollowNode1" presStyleIdx="3" presStyleCnt="4">
        <dgm:presLayoutVars>
          <dgm:bulletEnabled val="1"/>
        </dgm:presLayoutVars>
      </dgm:prSet>
      <dgm:spPr/>
    </dgm:pt>
  </dgm:ptLst>
  <dgm:cxnLst>
    <dgm:cxn modelId="{6A845413-930D-9142-84E0-AFE400162952}" type="presOf" srcId="{2348B446-7EBD-428C-AC7D-895A00DECAB4}" destId="{C09CD535-16B7-844D-B4F5-9EA5F558B940}" srcOrd="0" destOrd="0" presId="urn:microsoft.com/office/officeart/2016/7/layout/BasicLinearProcessNumbered"/>
    <dgm:cxn modelId="{C5CAAA13-2398-4E93-83B2-67317866FE32}" srcId="{A639BB22-8DA7-4258-BFA4-521145863DDB}" destId="{615C925C-F872-4E9E-BF26-ECBB3760CCAE}" srcOrd="3" destOrd="0" parTransId="{257BA737-D1BD-4EC0-97B4-F8B503D12387}" sibTransId="{DA83EF21-221F-411E-B2BF-A7992573A5BC}"/>
    <dgm:cxn modelId="{2A23A224-B198-7444-A7AC-A7DEFC4A8985}" type="presOf" srcId="{A7C454A0-7288-47C6-835B-B4F2C8410A31}" destId="{D032A75B-2963-AB49-B1AD-5C952D317460}" srcOrd="0" destOrd="0" presId="urn:microsoft.com/office/officeart/2016/7/layout/BasicLinearProcessNumbered"/>
    <dgm:cxn modelId="{75462B33-676F-3F4A-A932-7B008C416BD2}" type="presOf" srcId="{FB7388BB-D20C-47E7-97AF-9F30084E6006}" destId="{CAA360CC-B549-D642-BC88-98C0F6E6228C}" srcOrd="0" destOrd="0" presId="urn:microsoft.com/office/officeart/2016/7/layout/BasicLinearProcessNumbered"/>
    <dgm:cxn modelId="{04E6A63E-5862-BC48-AA27-829B12A4632C}" type="presOf" srcId="{575C6F98-C725-4AD9-B340-86B448096F03}" destId="{87F074D7-D68A-0247-AE11-838AF6C2BE84}" srcOrd="0" destOrd="0" presId="urn:microsoft.com/office/officeart/2016/7/layout/BasicLinearProcessNumbered"/>
    <dgm:cxn modelId="{3558534C-D902-1C42-A050-EE9D4FEE26D2}" type="presOf" srcId="{0EE125A2-C74F-43E4-AC35-658C4C100AA5}" destId="{07E879BA-4FA8-B744-8C9C-EB9AB19C95CF}" srcOrd="0" destOrd="0" presId="urn:microsoft.com/office/officeart/2016/7/layout/BasicLinearProcessNumbered"/>
    <dgm:cxn modelId="{BE917C55-39D0-4E95-B585-32404AC96686}" srcId="{A639BB22-8DA7-4258-BFA4-521145863DDB}" destId="{A7C454A0-7288-47C6-835B-B4F2C8410A31}" srcOrd="0" destOrd="0" parTransId="{E52ED86E-58B6-4BBD-B8B8-C25356A38D42}" sibTransId="{575C6F98-C725-4AD9-B340-86B448096F03}"/>
    <dgm:cxn modelId="{39FC726B-3635-407E-8467-648BE0BF213A}" srcId="{A639BB22-8DA7-4258-BFA4-521145863DDB}" destId="{E76ECCD1-440B-4195-A9DE-5EBD93E93738}" srcOrd="2" destOrd="0" parTransId="{4990FE78-FDDF-4C49-9E5F-EB50890E42CA}" sibTransId="{2348B446-7EBD-428C-AC7D-895A00DECAB4}"/>
    <dgm:cxn modelId="{D4E43571-45C5-CF4F-9B3B-F673C15D2AAF}" type="presOf" srcId="{A7C454A0-7288-47C6-835B-B4F2C8410A31}" destId="{6424D672-7DF9-3C48-A6BA-A3A3F49E6972}" srcOrd="1" destOrd="0" presId="urn:microsoft.com/office/officeart/2016/7/layout/BasicLinearProcessNumbered"/>
    <dgm:cxn modelId="{08CF7B74-0ADC-7A41-9107-86E03F7073A6}" type="presOf" srcId="{615C925C-F872-4E9E-BF26-ECBB3760CCAE}" destId="{A5BCB745-D9FD-B841-B90F-AC51ACD30E95}" srcOrd="0" destOrd="0" presId="urn:microsoft.com/office/officeart/2016/7/layout/BasicLinearProcessNumbered"/>
    <dgm:cxn modelId="{E21CCB87-A0F5-C74A-9896-B9542107D166}" type="presOf" srcId="{E76ECCD1-440B-4195-A9DE-5EBD93E93738}" destId="{FDFE2BDA-6297-0E4A-83FC-6369820C07AD}" srcOrd="0" destOrd="0" presId="urn:microsoft.com/office/officeart/2016/7/layout/BasicLinearProcessNumbered"/>
    <dgm:cxn modelId="{2F2650B1-91DE-7C4C-A846-3E6F6D377F5E}" type="presOf" srcId="{A639BB22-8DA7-4258-BFA4-521145863DDB}" destId="{A14A9752-9DE7-C745-89C8-ABF5EA4C91AB}" srcOrd="0" destOrd="0" presId="urn:microsoft.com/office/officeart/2016/7/layout/BasicLinearProcessNumbered"/>
    <dgm:cxn modelId="{B95A9BB5-8F81-5842-AAFE-E51182DC5BB0}" type="presOf" srcId="{E76ECCD1-440B-4195-A9DE-5EBD93E93738}" destId="{A4A80382-5D07-4141-B5F2-8702C6DF4613}" srcOrd="1" destOrd="0" presId="urn:microsoft.com/office/officeart/2016/7/layout/BasicLinearProcessNumbered"/>
    <dgm:cxn modelId="{A1C7B2BF-3728-0C49-AE7E-07CDE8519F19}" type="presOf" srcId="{0EE125A2-C74F-43E4-AC35-658C4C100AA5}" destId="{8E286893-A8BF-8941-9231-61720EF6C53B}" srcOrd="1" destOrd="0" presId="urn:microsoft.com/office/officeart/2016/7/layout/BasicLinearProcessNumbered"/>
    <dgm:cxn modelId="{8499C6D2-6B98-2741-B316-50D121BB3B7B}" type="presOf" srcId="{615C925C-F872-4E9E-BF26-ECBB3760CCAE}" destId="{22812471-C6A3-594D-8303-FF1BB6F752C1}" srcOrd="1" destOrd="0" presId="urn:microsoft.com/office/officeart/2016/7/layout/BasicLinearProcessNumbered"/>
    <dgm:cxn modelId="{17530CDD-280E-4A6E-920C-58CAAB5EFB02}" srcId="{A639BB22-8DA7-4258-BFA4-521145863DDB}" destId="{0EE125A2-C74F-43E4-AC35-658C4C100AA5}" srcOrd="1" destOrd="0" parTransId="{22977D51-6ABC-4AB8-97AC-7114CBE2F3E2}" sibTransId="{FB7388BB-D20C-47E7-97AF-9F30084E6006}"/>
    <dgm:cxn modelId="{1F97FBF0-500D-7B40-B786-E22D236963E5}" type="presOf" srcId="{DA83EF21-221F-411E-B2BF-A7992573A5BC}" destId="{EAB791E9-1582-3C43-8176-922C383D1269}" srcOrd="0" destOrd="0" presId="urn:microsoft.com/office/officeart/2016/7/layout/BasicLinearProcessNumbered"/>
    <dgm:cxn modelId="{E3EED2DA-5321-FF42-BA03-0424AA4C4D19}" type="presParOf" srcId="{A14A9752-9DE7-C745-89C8-ABF5EA4C91AB}" destId="{634A73DE-7645-4340-A440-439EDAFE9919}" srcOrd="0" destOrd="0" presId="urn:microsoft.com/office/officeart/2016/7/layout/BasicLinearProcessNumbered"/>
    <dgm:cxn modelId="{7882867A-352F-F54E-A5E8-87AF49C43E5B}" type="presParOf" srcId="{634A73DE-7645-4340-A440-439EDAFE9919}" destId="{D032A75B-2963-AB49-B1AD-5C952D317460}" srcOrd="0" destOrd="0" presId="urn:microsoft.com/office/officeart/2016/7/layout/BasicLinearProcessNumbered"/>
    <dgm:cxn modelId="{3201945A-7960-DD40-A8EA-71EC299764CB}" type="presParOf" srcId="{634A73DE-7645-4340-A440-439EDAFE9919}" destId="{87F074D7-D68A-0247-AE11-838AF6C2BE84}" srcOrd="1" destOrd="0" presId="urn:microsoft.com/office/officeart/2016/7/layout/BasicLinearProcessNumbered"/>
    <dgm:cxn modelId="{9C7D5309-822F-0946-9F86-B734AA5170FC}" type="presParOf" srcId="{634A73DE-7645-4340-A440-439EDAFE9919}" destId="{C2825CAB-56FC-BC40-8757-FE753C16DA1F}" srcOrd="2" destOrd="0" presId="urn:microsoft.com/office/officeart/2016/7/layout/BasicLinearProcessNumbered"/>
    <dgm:cxn modelId="{4F0311B9-8F2E-4546-BBB2-C05992C80504}" type="presParOf" srcId="{634A73DE-7645-4340-A440-439EDAFE9919}" destId="{6424D672-7DF9-3C48-A6BA-A3A3F49E6972}" srcOrd="3" destOrd="0" presId="urn:microsoft.com/office/officeart/2016/7/layout/BasicLinearProcessNumbered"/>
    <dgm:cxn modelId="{E938D6D9-9F3B-3A45-8538-728DAB7294A0}" type="presParOf" srcId="{A14A9752-9DE7-C745-89C8-ABF5EA4C91AB}" destId="{DBD46B07-0EDC-5046-8A34-6CA7D1C4DEB7}" srcOrd="1" destOrd="0" presId="urn:microsoft.com/office/officeart/2016/7/layout/BasicLinearProcessNumbered"/>
    <dgm:cxn modelId="{FD3BF016-44FC-E74D-832E-B20080635246}" type="presParOf" srcId="{A14A9752-9DE7-C745-89C8-ABF5EA4C91AB}" destId="{793BFFA9-941E-0D43-B430-059BF140A7B8}" srcOrd="2" destOrd="0" presId="urn:microsoft.com/office/officeart/2016/7/layout/BasicLinearProcessNumbered"/>
    <dgm:cxn modelId="{60C27C47-3360-1F4E-B019-5EDA322D2FCE}" type="presParOf" srcId="{793BFFA9-941E-0D43-B430-059BF140A7B8}" destId="{07E879BA-4FA8-B744-8C9C-EB9AB19C95CF}" srcOrd="0" destOrd="0" presId="urn:microsoft.com/office/officeart/2016/7/layout/BasicLinearProcessNumbered"/>
    <dgm:cxn modelId="{CDED4D0D-EE6E-9940-9999-D5C961480C42}" type="presParOf" srcId="{793BFFA9-941E-0D43-B430-059BF140A7B8}" destId="{CAA360CC-B549-D642-BC88-98C0F6E6228C}" srcOrd="1" destOrd="0" presId="urn:microsoft.com/office/officeart/2016/7/layout/BasicLinearProcessNumbered"/>
    <dgm:cxn modelId="{8B7D0A5A-1030-CD4C-A834-59B56F78003D}" type="presParOf" srcId="{793BFFA9-941E-0D43-B430-059BF140A7B8}" destId="{F5DE7BCB-9980-F943-8518-49BB57E6C8F9}" srcOrd="2" destOrd="0" presId="urn:microsoft.com/office/officeart/2016/7/layout/BasicLinearProcessNumbered"/>
    <dgm:cxn modelId="{90729F13-0AED-C34A-97F5-0C0403A5FDBE}" type="presParOf" srcId="{793BFFA9-941E-0D43-B430-059BF140A7B8}" destId="{8E286893-A8BF-8941-9231-61720EF6C53B}" srcOrd="3" destOrd="0" presId="urn:microsoft.com/office/officeart/2016/7/layout/BasicLinearProcessNumbered"/>
    <dgm:cxn modelId="{25F6F99B-C400-804A-A106-6162F8E4CEDF}" type="presParOf" srcId="{A14A9752-9DE7-C745-89C8-ABF5EA4C91AB}" destId="{FC944FCC-1AAE-4642-9DE2-7987885EC889}" srcOrd="3" destOrd="0" presId="urn:microsoft.com/office/officeart/2016/7/layout/BasicLinearProcessNumbered"/>
    <dgm:cxn modelId="{194ABB85-2DD6-DA40-9552-668C06A745ED}" type="presParOf" srcId="{A14A9752-9DE7-C745-89C8-ABF5EA4C91AB}" destId="{5FF5DC5B-63A7-594C-B410-49240826B31B}" srcOrd="4" destOrd="0" presId="urn:microsoft.com/office/officeart/2016/7/layout/BasicLinearProcessNumbered"/>
    <dgm:cxn modelId="{722E4A47-7122-8B4D-8D65-B9616FE75F8F}" type="presParOf" srcId="{5FF5DC5B-63A7-594C-B410-49240826B31B}" destId="{FDFE2BDA-6297-0E4A-83FC-6369820C07AD}" srcOrd="0" destOrd="0" presId="urn:microsoft.com/office/officeart/2016/7/layout/BasicLinearProcessNumbered"/>
    <dgm:cxn modelId="{E4457DEA-DF66-4141-9007-6ADEB41008C3}" type="presParOf" srcId="{5FF5DC5B-63A7-594C-B410-49240826B31B}" destId="{C09CD535-16B7-844D-B4F5-9EA5F558B940}" srcOrd="1" destOrd="0" presId="urn:microsoft.com/office/officeart/2016/7/layout/BasicLinearProcessNumbered"/>
    <dgm:cxn modelId="{9BF0A773-70BA-0447-A8A6-038E27784AA4}" type="presParOf" srcId="{5FF5DC5B-63A7-594C-B410-49240826B31B}" destId="{97C8E268-639B-6546-BD01-FB4581933651}" srcOrd="2" destOrd="0" presId="urn:microsoft.com/office/officeart/2016/7/layout/BasicLinearProcessNumbered"/>
    <dgm:cxn modelId="{561C9B2B-43F2-3242-ADBA-AD001E8BC5EF}" type="presParOf" srcId="{5FF5DC5B-63A7-594C-B410-49240826B31B}" destId="{A4A80382-5D07-4141-B5F2-8702C6DF4613}" srcOrd="3" destOrd="0" presId="urn:microsoft.com/office/officeart/2016/7/layout/BasicLinearProcessNumbered"/>
    <dgm:cxn modelId="{4E3EF3BD-8D92-3C40-830B-46C5156605C5}" type="presParOf" srcId="{A14A9752-9DE7-C745-89C8-ABF5EA4C91AB}" destId="{94248E80-F7F7-B643-AFED-15B308890192}" srcOrd="5" destOrd="0" presId="urn:microsoft.com/office/officeart/2016/7/layout/BasicLinearProcessNumbered"/>
    <dgm:cxn modelId="{FB29A5C6-C46E-B34D-9EEF-C6397641D060}" type="presParOf" srcId="{A14A9752-9DE7-C745-89C8-ABF5EA4C91AB}" destId="{9744C66B-C77F-DA4E-957F-71EC2942E267}" srcOrd="6" destOrd="0" presId="urn:microsoft.com/office/officeart/2016/7/layout/BasicLinearProcessNumbered"/>
    <dgm:cxn modelId="{15FCF23C-51C1-D64D-BC92-B647724A1ABF}" type="presParOf" srcId="{9744C66B-C77F-DA4E-957F-71EC2942E267}" destId="{A5BCB745-D9FD-B841-B90F-AC51ACD30E95}" srcOrd="0" destOrd="0" presId="urn:microsoft.com/office/officeart/2016/7/layout/BasicLinearProcessNumbered"/>
    <dgm:cxn modelId="{00773812-7656-724E-9CDF-C6CB0D6851CE}" type="presParOf" srcId="{9744C66B-C77F-DA4E-957F-71EC2942E267}" destId="{EAB791E9-1582-3C43-8176-922C383D1269}" srcOrd="1" destOrd="0" presId="urn:microsoft.com/office/officeart/2016/7/layout/BasicLinearProcessNumbered"/>
    <dgm:cxn modelId="{7E832271-0C2D-7E46-A04E-CFC1E1327339}" type="presParOf" srcId="{9744C66B-C77F-DA4E-957F-71EC2942E267}" destId="{58932438-A410-E844-B5F8-DB81459DCD9F}" srcOrd="2" destOrd="0" presId="urn:microsoft.com/office/officeart/2016/7/layout/BasicLinearProcessNumbered"/>
    <dgm:cxn modelId="{2352422B-E881-8545-946F-3F90F4FF2380}" type="presParOf" srcId="{9744C66B-C77F-DA4E-957F-71EC2942E267}" destId="{22812471-C6A3-594D-8303-FF1BB6F752C1}"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2A75B-2963-AB49-B1AD-5C952D317460}">
      <dsp:nvSpPr>
        <dsp:cNvPr id="0" name=""/>
        <dsp:cNvSpPr/>
      </dsp:nvSpPr>
      <dsp:spPr>
        <a:xfrm>
          <a:off x="3228" y="624255"/>
          <a:ext cx="2561018" cy="358542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67" tIns="330200" rIns="199667" bIns="330200" numCol="1" spcCol="1270" anchor="t" anchorCtr="0">
          <a:noAutofit/>
        </a:bodyPr>
        <a:lstStyle/>
        <a:p>
          <a:pPr marL="0" lvl="0" indent="0" algn="l" defTabSz="1022350">
            <a:lnSpc>
              <a:spcPct val="90000"/>
            </a:lnSpc>
            <a:spcBef>
              <a:spcPct val="0"/>
            </a:spcBef>
            <a:spcAft>
              <a:spcPct val="35000"/>
            </a:spcAft>
            <a:buNone/>
          </a:pPr>
          <a:r>
            <a:rPr lang="en-US" sz="2300" kern="1200" baseline="0"/>
            <a:t>Understand Delta Lake and delta tables in Microsoft Fabric</a:t>
          </a:r>
          <a:endParaRPr lang="en-US" sz="2300" kern="1200"/>
        </a:p>
      </dsp:txBody>
      <dsp:txXfrm>
        <a:off x="3228" y="1986717"/>
        <a:ext cx="2561018" cy="2151255"/>
      </dsp:txXfrm>
    </dsp:sp>
    <dsp:sp modelId="{87F074D7-D68A-0247-AE11-838AF6C2BE84}">
      <dsp:nvSpPr>
        <dsp:cNvPr id="0" name=""/>
        <dsp:cNvSpPr/>
      </dsp:nvSpPr>
      <dsp:spPr>
        <a:xfrm>
          <a:off x="745923" y="982798"/>
          <a:ext cx="1075627" cy="1075627"/>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60" tIns="12700" rIns="8386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03445" y="1140320"/>
        <a:ext cx="760583" cy="760583"/>
      </dsp:txXfrm>
    </dsp:sp>
    <dsp:sp modelId="{C2825CAB-56FC-BC40-8757-FE753C16DA1F}">
      <dsp:nvSpPr>
        <dsp:cNvPr id="0" name=""/>
        <dsp:cNvSpPr/>
      </dsp:nvSpPr>
      <dsp:spPr>
        <a:xfrm>
          <a:off x="3228" y="4209610"/>
          <a:ext cx="2561018"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7E879BA-4FA8-B744-8C9C-EB9AB19C95CF}">
      <dsp:nvSpPr>
        <dsp:cNvPr id="0" name=""/>
        <dsp:cNvSpPr/>
      </dsp:nvSpPr>
      <dsp:spPr>
        <a:xfrm>
          <a:off x="2820349" y="624255"/>
          <a:ext cx="2561018" cy="358542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67" tIns="330200" rIns="199667" bIns="330200" numCol="1" spcCol="1270" anchor="t" anchorCtr="0">
          <a:noAutofit/>
        </a:bodyPr>
        <a:lstStyle/>
        <a:p>
          <a:pPr marL="0" lvl="0" indent="0" algn="l" defTabSz="1022350">
            <a:lnSpc>
              <a:spcPct val="90000"/>
            </a:lnSpc>
            <a:spcBef>
              <a:spcPct val="0"/>
            </a:spcBef>
            <a:spcAft>
              <a:spcPct val="35000"/>
            </a:spcAft>
            <a:buNone/>
          </a:pPr>
          <a:r>
            <a:rPr lang="en-US" sz="2300" kern="1200" baseline="0"/>
            <a:t>Create and manage delta tables using Spark</a:t>
          </a:r>
          <a:endParaRPr lang="en-US" sz="2300" kern="1200"/>
        </a:p>
      </dsp:txBody>
      <dsp:txXfrm>
        <a:off x="2820349" y="1986717"/>
        <a:ext cx="2561018" cy="2151255"/>
      </dsp:txXfrm>
    </dsp:sp>
    <dsp:sp modelId="{CAA360CC-B549-D642-BC88-98C0F6E6228C}">
      <dsp:nvSpPr>
        <dsp:cNvPr id="0" name=""/>
        <dsp:cNvSpPr/>
      </dsp:nvSpPr>
      <dsp:spPr>
        <a:xfrm>
          <a:off x="3563044" y="982798"/>
          <a:ext cx="1075627" cy="1075627"/>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60" tIns="12700" rIns="8386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720566" y="1140320"/>
        <a:ext cx="760583" cy="760583"/>
      </dsp:txXfrm>
    </dsp:sp>
    <dsp:sp modelId="{F5DE7BCB-9980-F943-8518-49BB57E6C8F9}">
      <dsp:nvSpPr>
        <dsp:cNvPr id="0" name=""/>
        <dsp:cNvSpPr/>
      </dsp:nvSpPr>
      <dsp:spPr>
        <a:xfrm>
          <a:off x="2820349" y="4209610"/>
          <a:ext cx="2561018"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DFE2BDA-6297-0E4A-83FC-6369820C07AD}">
      <dsp:nvSpPr>
        <dsp:cNvPr id="0" name=""/>
        <dsp:cNvSpPr/>
      </dsp:nvSpPr>
      <dsp:spPr>
        <a:xfrm>
          <a:off x="5637469" y="624255"/>
          <a:ext cx="2561018" cy="358542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67" tIns="330200" rIns="199667" bIns="330200" numCol="1" spcCol="1270" anchor="t" anchorCtr="0">
          <a:noAutofit/>
        </a:bodyPr>
        <a:lstStyle/>
        <a:p>
          <a:pPr marL="0" lvl="0" indent="0" algn="l" defTabSz="1022350">
            <a:lnSpc>
              <a:spcPct val="90000"/>
            </a:lnSpc>
            <a:spcBef>
              <a:spcPct val="0"/>
            </a:spcBef>
            <a:spcAft>
              <a:spcPct val="35000"/>
            </a:spcAft>
            <a:buNone/>
          </a:pPr>
          <a:r>
            <a:rPr lang="en-US" sz="2300" kern="1200" baseline="0"/>
            <a:t>Use Spark to query and transform data in delta tables</a:t>
          </a:r>
          <a:endParaRPr lang="en-US" sz="2300" kern="1200"/>
        </a:p>
      </dsp:txBody>
      <dsp:txXfrm>
        <a:off x="5637469" y="1986717"/>
        <a:ext cx="2561018" cy="2151255"/>
      </dsp:txXfrm>
    </dsp:sp>
    <dsp:sp modelId="{C09CD535-16B7-844D-B4F5-9EA5F558B940}">
      <dsp:nvSpPr>
        <dsp:cNvPr id="0" name=""/>
        <dsp:cNvSpPr/>
      </dsp:nvSpPr>
      <dsp:spPr>
        <a:xfrm>
          <a:off x="6380165" y="982798"/>
          <a:ext cx="1075627" cy="1075627"/>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60" tIns="12700" rIns="8386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537687" y="1140320"/>
        <a:ext cx="760583" cy="760583"/>
      </dsp:txXfrm>
    </dsp:sp>
    <dsp:sp modelId="{97C8E268-639B-6546-BD01-FB4581933651}">
      <dsp:nvSpPr>
        <dsp:cNvPr id="0" name=""/>
        <dsp:cNvSpPr/>
      </dsp:nvSpPr>
      <dsp:spPr>
        <a:xfrm>
          <a:off x="5637469" y="4209610"/>
          <a:ext cx="2561018"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5BCB745-D9FD-B841-B90F-AC51ACD30E95}">
      <dsp:nvSpPr>
        <dsp:cNvPr id="0" name=""/>
        <dsp:cNvSpPr/>
      </dsp:nvSpPr>
      <dsp:spPr>
        <a:xfrm>
          <a:off x="8454590" y="624255"/>
          <a:ext cx="2561018" cy="358542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67" tIns="330200" rIns="199667" bIns="330200" numCol="1" spcCol="1270" anchor="t" anchorCtr="0">
          <a:noAutofit/>
        </a:bodyPr>
        <a:lstStyle/>
        <a:p>
          <a:pPr marL="0" lvl="0" indent="0" algn="l" defTabSz="1022350">
            <a:lnSpc>
              <a:spcPct val="90000"/>
            </a:lnSpc>
            <a:spcBef>
              <a:spcPct val="0"/>
            </a:spcBef>
            <a:spcAft>
              <a:spcPct val="35000"/>
            </a:spcAft>
            <a:buNone/>
          </a:pPr>
          <a:r>
            <a:rPr lang="en-US" sz="2300" kern="1200" baseline="0"/>
            <a:t>Use Delta tables with Spark structured streaming</a:t>
          </a:r>
          <a:endParaRPr lang="en-US" sz="2300" kern="1200"/>
        </a:p>
      </dsp:txBody>
      <dsp:txXfrm>
        <a:off x="8454590" y="1986717"/>
        <a:ext cx="2561018" cy="2151255"/>
      </dsp:txXfrm>
    </dsp:sp>
    <dsp:sp modelId="{EAB791E9-1582-3C43-8176-922C383D1269}">
      <dsp:nvSpPr>
        <dsp:cNvPr id="0" name=""/>
        <dsp:cNvSpPr/>
      </dsp:nvSpPr>
      <dsp:spPr>
        <a:xfrm>
          <a:off x="9197286" y="982798"/>
          <a:ext cx="1075627" cy="1075627"/>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60" tIns="12700" rIns="8386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354808" y="1140320"/>
        <a:ext cx="760583" cy="760583"/>
      </dsp:txXfrm>
    </dsp:sp>
    <dsp:sp modelId="{58932438-A410-E844-B5F8-DB81459DCD9F}">
      <dsp:nvSpPr>
        <dsp:cNvPr id="0" name=""/>
        <dsp:cNvSpPr/>
      </dsp:nvSpPr>
      <dsp:spPr>
        <a:xfrm>
          <a:off x="8454590" y="4209610"/>
          <a:ext cx="2561018"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databricks.com/glossary/data-lakehous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Tables in a Microsoft Fabric </a:t>
            </a:r>
            <a:r>
              <a:rPr lang="en-US" dirty="0" err="1"/>
              <a:t>lakehouse</a:t>
            </a:r>
            <a:r>
              <a:rPr lang="en-US" dirty="0"/>
              <a:t> are based on the Delta Lake storage format commonly used in Apache Spark. By using the enhanced capabilities of delta tables, you can create advanced analytics solutions.</a:t>
            </a:r>
          </a:p>
          <a:p>
            <a:endParaRPr lang="en-US" dirty="0"/>
          </a:p>
          <a:p>
            <a:r>
              <a:rPr lang="en-US" dirty="0"/>
              <a:t>Tables in a Microsoft Fabric </a:t>
            </a:r>
            <a:r>
              <a:rPr lang="en-US" dirty="0" err="1"/>
              <a:t>lakehouse</a:t>
            </a:r>
            <a:r>
              <a:rPr lang="en-US" dirty="0"/>
              <a:t> are based on the Linux foundation </a:t>
            </a:r>
            <a:r>
              <a:rPr lang="en-US" i="1" dirty="0"/>
              <a:t>Delta Lake</a:t>
            </a:r>
            <a:r>
              <a:rPr lang="en-US" dirty="0"/>
              <a:t> table format, commonly used in Apache Spark. Delta Lake is an open-source storage layer for Spark that enables relational database capabilities for batch and streaming data. By using Delta Lake, you can implement a </a:t>
            </a:r>
            <a:r>
              <a:rPr lang="en-US" dirty="0" err="1"/>
              <a:t>lakehouse</a:t>
            </a:r>
            <a:r>
              <a:rPr lang="en-US" dirty="0"/>
              <a:t> architecture to support SQL-based data manipulation semantics in Spark with support for transactions and schema enforcement. The result is an analytical data store that offers many of the advantages of a relational database system with the flexibility of data file storage in a data lake.</a:t>
            </a:r>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a:p>
        </p:txBody>
      </p:sp>
    </p:spTree>
    <p:extLst>
      <p:ext uri="{BB962C8B-B14F-4D97-AF65-F5344CB8AC3E}">
        <p14:creationId xmlns:p14="http://schemas.microsoft.com/office/powerpoint/2010/main" val="244204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Detta Lake, an opensource ACID table storage layer over cloud object stores initially developed at Databricks. Delta Lake uses a transaction log that is</a:t>
            </a:r>
          </a:p>
          <a:p>
            <a:r>
              <a:rPr lang="en-US" dirty="0"/>
              <a:t>compacted into Apache Parquet format to provide ACID properties, time travel, and significantly faster metadata operations for large tabular datasets (e.g., the ability to quickly search billions of table partitions for those relevant to a query). It also leverages this design to provide high-level features such as automatic data layout</a:t>
            </a:r>
          </a:p>
          <a:p>
            <a:r>
              <a:rPr lang="en-US" dirty="0"/>
              <a:t>optimization, </a:t>
            </a:r>
            <a:r>
              <a:rPr lang="en-US" dirty="0" err="1"/>
              <a:t>upserts</a:t>
            </a:r>
            <a:r>
              <a:rPr lang="en-US" dirty="0"/>
              <a:t>, caching, and audit logs. </a:t>
            </a:r>
          </a:p>
          <a:p>
            <a:endParaRPr lang="en-US" dirty="0"/>
          </a:p>
          <a:p>
            <a:r>
              <a:rPr lang="en-US" dirty="0"/>
              <a:t>A </a:t>
            </a:r>
            <a:r>
              <a:rPr lang="en-US" b="1" dirty="0"/>
              <a:t>medallion architecture</a:t>
            </a:r>
            <a:r>
              <a:rPr lang="en-US" dirty="0"/>
              <a:t> is a data design pattern used to logically organize data in a </a:t>
            </a:r>
            <a:r>
              <a:rPr lang="en-US" dirty="0">
                <a:hlinkClick r:id="rId3"/>
              </a:rPr>
              <a:t>lakehouse</a:t>
            </a:r>
            <a:r>
              <a:rPr lang="en-US" dirty="0"/>
              <a:t>, with the goal of incrementally and progressively improving the structure and quality of data as it flows through each layer of the architecture (from Bronze ⇒ Silver ⇒ Gold layer tables). Medallion architectures are sometimes also referred to as "multi-hop" architectures.</a:t>
            </a:r>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a:p>
        </p:txBody>
      </p:sp>
    </p:spTree>
    <p:extLst>
      <p:ext uri="{BB962C8B-B14F-4D97-AF65-F5344CB8AC3E}">
        <p14:creationId xmlns:p14="http://schemas.microsoft.com/office/powerpoint/2010/main" val="361812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Relational tables that support querying and data modification</a:t>
            </a:r>
            <a:r>
              <a:rPr lang="en-US" dirty="0"/>
              <a:t>. With Apache Spark, you can store data in Delta tables that support </a:t>
            </a:r>
            <a:r>
              <a:rPr lang="en-US" i="1" dirty="0"/>
              <a:t>CRUD</a:t>
            </a:r>
            <a:r>
              <a:rPr lang="en-US" dirty="0"/>
              <a:t> (create, read, update, and delete) operations. In other words, you can </a:t>
            </a:r>
            <a:r>
              <a:rPr lang="en-US" i="1" dirty="0"/>
              <a:t>select</a:t>
            </a:r>
            <a:r>
              <a:rPr lang="en-US" dirty="0"/>
              <a:t>, </a:t>
            </a:r>
            <a:r>
              <a:rPr lang="en-US" i="1" dirty="0"/>
              <a:t>insert</a:t>
            </a:r>
            <a:r>
              <a:rPr lang="en-US" dirty="0"/>
              <a:t>, </a:t>
            </a:r>
            <a:r>
              <a:rPr lang="en-US" i="1" dirty="0"/>
              <a:t>update</a:t>
            </a:r>
            <a:r>
              <a:rPr lang="en-US" dirty="0"/>
              <a:t>, and </a:t>
            </a:r>
            <a:r>
              <a:rPr lang="en-US" i="1" dirty="0"/>
              <a:t>delete</a:t>
            </a:r>
            <a:r>
              <a:rPr lang="en-US" dirty="0"/>
              <a:t> rows of data in the same way you would in a relational database system.</a:t>
            </a:r>
          </a:p>
          <a:p>
            <a:pPr>
              <a:buFont typeface="Arial" panose="020B0604020202020204" pitchFamily="34" charset="0"/>
              <a:buChar char="•"/>
            </a:pPr>
            <a:r>
              <a:rPr lang="en-US" b="1" dirty="0"/>
              <a:t>Support for </a:t>
            </a:r>
            <a:r>
              <a:rPr lang="en-US" b="1" i="1" dirty="0"/>
              <a:t>ACID</a:t>
            </a:r>
            <a:r>
              <a:rPr lang="en-US" b="1" dirty="0"/>
              <a:t> transactions</a:t>
            </a:r>
            <a:r>
              <a:rPr lang="en-US" dirty="0"/>
              <a:t>. Relational databases are designed to support transactional data modifications that provide </a:t>
            </a:r>
            <a:r>
              <a:rPr lang="en-US" i="1" dirty="0"/>
              <a:t>atomicity</a:t>
            </a:r>
            <a:r>
              <a:rPr lang="en-US" dirty="0"/>
              <a:t> (transactions complete as a single unit of work), </a:t>
            </a:r>
            <a:r>
              <a:rPr lang="en-US" i="1" dirty="0"/>
              <a:t>consistency</a:t>
            </a:r>
            <a:r>
              <a:rPr lang="en-US" dirty="0"/>
              <a:t> (transactions leave the database in a consistent state), </a:t>
            </a:r>
            <a:r>
              <a:rPr lang="en-US" i="1" dirty="0"/>
              <a:t>isolation</a:t>
            </a:r>
            <a:r>
              <a:rPr lang="en-US" dirty="0"/>
              <a:t> (in-process transactions can't interfere with one another), and </a:t>
            </a:r>
            <a:r>
              <a:rPr lang="en-US" i="1" dirty="0"/>
              <a:t>durability</a:t>
            </a:r>
            <a:r>
              <a:rPr lang="en-US" dirty="0"/>
              <a:t> (when a transaction completes, the changes it made are persisted). Delta Lake brings this same transactional support to Spark by implementing a transaction log and enforcing serializable isolation for concurrent operations.</a:t>
            </a:r>
          </a:p>
          <a:p>
            <a:pPr>
              <a:buFont typeface="Arial" panose="020B0604020202020204" pitchFamily="34" charset="0"/>
              <a:buChar char="•"/>
            </a:pPr>
            <a:r>
              <a:rPr lang="en-US" b="1" dirty="0"/>
              <a:t>Data versioning and </a:t>
            </a:r>
            <a:r>
              <a:rPr lang="en-US" b="1" i="1" dirty="0"/>
              <a:t>time travel</a:t>
            </a:r>
            <a:r>
              <a:rPr lang="en-US" dirty="0"/>
              <a:t>. Because all transactions are logged in the transaction log, you can track multiple versions of each table row and even use the </a:t>
            </a:r>
            <a:r>
              <a:rPr lang="en-US" i="1" dirty="0"/>
              <a:t>time travel</a:t>
            </a:r>
            <a:r>
              <a:rPr lang="en-US" dirty="0"/>
              <a:t> feature to retrieve a previous version of a row in a query.</a:t>
            </a:r>
          </a:p>
          <a:p>
            <a:pPr>
              <a:buFont typeface="Arial" panose="020B0604020202020204" pitchFamily="34" charset="0"/>
              <a:buChar char="•"/>
            </a:pPr>
            <a:r>
              <a:rPr lang="en-US" b="1" dirty="0"/>
              <a:t>Support for batch and streaming data</a:t>
            </a:r>
            <a:r>
              <a:rPr lang="en-US" dirty="0"/>
              <a:t>. While most relational databases include tables that store static data, Spark includes native support for streaming data through the Spark Structured Streaming API. Delta Lake tables can be used as both </a:t>
            </a:r>
            <a:r>
              <a:rPr lang="en-US" i="1" dirty="0"/>
              <a:t>sinks</a:t>
            </a:r>
            <a:r>
              <a:rPr lang="en-US" dirty="0"/>
              <a:t> (destinations) and </a:t>
            </a:r>
            <a:r>
              <a:rPr lang="en-US" i="1" dirty="0"/>
              <a:t>sources</a:t>
            </a:r>
            <a:r>
              <a:rPr lang="en-US" dirty="0"/>
              <a:t> for streaming data.</a:t>
            </a:r>
          </a:p>
          <a:p>
            <a:pPr>
              <a:buFont typeface="Arial" panose="020B0604020202020204" pitchFamily="34" charset="0"/>
              <a:buChar char="•"/>
            </a:pPr>
            <a:r>
              <a:rPr lang="en-US" b="1" dirty="0"/>
              <a:t>Standard formats and interoperability</a:t>
            </a:r>
            <a:r>
              <a:rPr lang="en-US" dirty="0"/>
              <a:t>. The underlying data for Delta tables is stored in Parquet format, which is commonly used in data lake ingestion pipelines. Additionally, you can use the SQL Endpoint for the Microsoft Fabric </a:t>
            </a:r>
            <a:r>
              <a:rPr lang="en-US" dirty="0" err="1"/>
              <a:t>lakehouse</a:t>
            </a:r>
            <a:r>
              <a:rPr lang="en-US" dirty="0"/>
              <a:t> to query Delta tables in SQL.</a:t>
            </a:r>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a:p>
        </p:txBody>
      </p:sp>
    </p:spTree>
    <p:extLst>
      <p:ext uri="{BB962C8B-B14F-4D97-AF65-F5344CB8AC3E}">
        <p14:creationId xmlns:p14="http://schemas.microsoft.com/office/powerpoint/2010/main" val="2536445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Delta Lake is an open-source storage layer that adds relational database semantics to Spark-based data lake processing. Tables in Microsoft Fabric </a:t>
            </a:r>
            <a:r>
              <a:rPr lang="en-US" dirty="0" err="1"/>
              <a:t>lakehouses</a:t>
            </a:r>
            <a:r>
              <a:rPr lang="en-US" dirty="0"/>
              <a:t> are Delta tables, which is signified by the triangular Delta (</a:t>
            </a:r>
            <a:r>
              <a:rPr lang="en-US" b="1" dirty="0"/>
              <a:t>▴</a:t>
            </a:r>
            <a:r>
              <a:rPr lang="en-US" dirty="0"/>
              <a:t>) icon on tables in the </a:t>
            </a:r>
            <a:r>
              <a:rPr lang="en-US" dirty="0" err="1"/>
              <a:t>lakehouse</a:t>
            </a:r>
            <a:r>
              <a:rPr lang="en-US" dirty="0"/>
              <a:t> user interface. Delta tables are schema abstractions over data files that are stored in Delta format. For each table, the </a:t>
            </a:r>
            <a:r>
              <a:rPr lang="en-US" dirty="0" err="1"/>
              <a:t>lakehouse</a:t>
            </a:r>
            <a:r>
              <a:rPr lang="en-US" dirty="0"/>
              <a:t> stores a folder containing </a:t>
            </a:r>
            <a:r>
              <a:rPr lang="en-US" i="1" dirty="0"/>
              <a:t>Parquet</a:t>
            </a:r>
            <a:r>
              <a:rPr lang="en-US" dirty="0"/>
              <a:t> data files and a </a:t>
            </a:r>
            <a:r>
              <a:rPr lang="en-US" b="1" dirty="0"/>
              <a:t>_</a:t>
            </a:r>
            <a:r>
              <a:rPr lang="en-US" b="1" dirty="0" err="1"/>
              <a:t>delta_Log</a:t>
            </a:r>
            <a:r>
              <a:rPr lang="en-US" dirty="0"/>
              <a:t> folder in which transaction details are logged in JSON format</a:t>
            </a:r>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a:p>
        </p:txBody>
      </p:sp>
    </p:spTree>
    <p:extLst>
      <p:ext uri="{BB962C8B-B14F-4D97-AF65-F5344CB8AC3E}">
        <p14:creationId xmlns:p14="http://schemas.microsoft.com/office/powerpoint/2010/main" val="2875624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table in a Microsoft Fabric </a:t>
            </a:r>
            <a:r>
              <a:rPr lang="en-US" dirty="0" err="1"/>
              <a:t>lakehouse</a:t>
            </a:r>
            <a:r>
              <a:rPr lang="en-US" dirty="0"/>
              <a:t>, a delta table is defined in the </a:t>
            </a:r>
            <a:r>
              <a:rPr lang="en-US" dirty="0" err="1"/>
              <a:t>metastore</a:t>
            </a:r>
            <a:r>
              <a:rPr lang="en-US" dirty="0"/>
              <a:t> for the </a:t>
            </a:r>
            <a:r>
              <a:rPr lang="en-US" dirty="0" err="1"/>
              <a:t>lakehouse</a:t>
            </a:r>
            <a:r>
              <a:rPr lang="en-US" dirty="0"/>
              <a:t> and the data for the table is stored in the underlying Parquet files for the table.</a:t>
            </a:r>
          </a:p>
          <a:p>
            <a:r>
              <a:rPr lang="en-US" dirty="0"/>
              <a:t>With most interactive tools in the Microsoft Fabric environment, the details of mapping the table definition in the </a:t>
            </a:r>
            <a:r>
              <a:rPr lang="en-US" dirty="0" err="1"/>
              <a:t>metastore</a:t>
            </a:r>
            <a:r>
              <a:rPr lang="en-US" dirty="0"/>
              <a:t> to the underlying files are abstracted. However, when working with Apache Spark in a </a:t>
            </a:r>
            <a:r>
              <a:rPr lang="en-US" dirty="0" err="1"/>
              <a:t>lakehouse</a:t>
            </a:r>
            <a:r>
              <a:rPr lang="en-US" dirty="0"/>
              <a:t>, you have greater control of the creation and management of delta tables.</a:t>
            </a:r>
          </a:p>
          <a:p>
            <a:endParaRPr lang="en-US" dirty="0"/>
          </a:p>
          <a:p>
            <a:r>
              <a:rPr lang="en-US" dirty="0"/>
              <a:t>While it's common to create a table from existing data in a </a:t>
            </a:r>
            <a:r>
              <a:rPr lang="en-US" dirty="0" err="1"/>
              <a:t>dataframe</a:t>
            </a:r>
            <a:r>
              <a:rPr lang="en-US" dirty="0"/>
              <a:t>, there are often scenarios where you want to create a table definition in the </a:t>
            </a:r>
            <a:r>
              <a:rPr lang="en-US" dirty="0" err="1"/>
              <a:t>metastore</a:t>
            </a:r>
            <a:r>
              <a:rPr lang="en-US" dirty="0"/>
              <a:t> that will be populated with data in other ways. There are multiple ways you can accomplish this goal.</a:t>
            </a:r>
          </a:p>
          <a:p>
            <a:endParaRPr lang="en-US" dirty="0"/>
          </a:p>
          <a:p>
            <a:r>
              <a:rPr lang="en-US" dirty="0"/>
              <a:t>So far you've seen how to save a </a:t>
            </a:r>
            <a:r>
              <a:rPr lang="en-US" dirty="0" err="1"/>
              <a:t>dataframe</a:t>
            </a:r>
            <a:r>
              <a:rPr lang="en-US" dirty="0"/>
              <a:t> as a delta table (creating both the table schema definition in the </a:t>
            </a:r>
            <a:r>
              <a:rPr lang="en-US" dirty="0" err="1"/>
              <a:t>metastore</a:t>
            </a:r>
            <a:r>
              <a:rPr lang="en-US" dirty="0"/>
              <a:t> and the data files in delta format) and how to create the table definition (which creates the table schema in the </a:t>
            </a:r>
            <a:r>
              <a:rPr lang="en-US" dirty="0" err="1"/>
              <a:t>metastore</a:t>
            </a:r>
            <a:r>
              <a:rPr lang="en-US" dirty="0"/>
              <a:t> without saving any data files). A third possibility is to save data in delta format without creating a table definition in the </a:t>
            </a:r>
            <a:r>
              <a:rPr lang="en-US" dirty="0" err="1"/>
              <a:t>metastore</a:t>
            </a:r>
            <a:r>
              <a:rPr lang="en-US" dirty="0"/>
              <a:t>. This approach can be useful when you want to persist the results of data transformations performed in Spark in a file format over which you can later "overlay" a table definition or process directly by using the delta lake API.</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a:p>
        </p:txBody>
      </p:sp>
    </p:spTree>
    <p:extLst>
      <p:ext uri="{BB962C8B-B14F-4D97-AF65-F5344CB8AC3E}">
        <p14:creationId xmlns:p14="http://schemas.microsoft.com/office/powerpoint/2010/main" val="4196052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way to work with data in delta tables in Spark is to use Spark SQL. You can embed SQL statements in other languages (such as </a:t>
            </a:r>
            <a:r>
              <a:rPr lang="en-US" dirty="0" err="1"/>
              <a:t>PySpark</a:t>
            </a:r>
            <a:r>
              <a:rPr lang="en-US" dirty="0"/>
              <a:t> or Scala) by using the </a:t>
            </a:r>
            <a:r>
              <a:rPr lang="en-US" b="1" dirty="0" err="1"/>
              <a:t>spark.sql</a:t>
            </a:r>
            <a:r>
              <a:rPr lang="en-US" dirty="0"/>
              <a:t> library. </a:t>
            </a:r>
          </a:p>
          <a:p>
            <a:endParaRPr lang="en-US" dirty="0"/>
          </a:p>
          <a:p>
            <a:r>
              <a:rPr lang="en-US" dirty="0"/>
              <a:t>When you want to work with delta files rather than catalog tables, it may be simpler to use the Delta Lake API. You can create an instance of a </a:t>
            </a:r>
            <a:r>
              <a:rPr lang="en-US" b="1" dirty="0" err="1"/>
              <a:t>DeltaTable</a:t>
            </a:r>
            <a:r>
              <a:rPr lang="en-US" dirty="0"/>
              <a:t> from a folder location containing files in delta format, and then use the API to modify the data in the table.</a:t>
            </a:r>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a:p>
        </p:txBody>
      </p:sp>
    </p:spTree>
    <p:extLst>
      <p:ext uri="{BB962C8B-B14F-4D97-AF65-F5344CB8AC3E}">
        <p14:creationId xmlns:p14="http://schemas.microsoft.com/office/powerpoint/2010/main" val="800355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stream processing solution involves constantly reading a stream of data from a </a:t>
            </a:r>
            <a:r>
              <a:rPr lang="en-US" i="1" dirty="0"/>
              <a:t>source</a:t>
            </a:r>
            <a:r>
              <a:rPr lang="en-US" dirty="0"/>
              <a:t>, optionally processing it to select specific fields, aggregate and group values, or otherwise manipulate the data, and writing the results to a </a:t>
            </a:r>
            <a:r>
              <a:rPr lang="en-US" i="1" dirty="0"/>
              <a:t>sink</a:t>
            </a:r>
            <a:r>
              <a:rPr lang="en-US" dirty="0"/>
              <a:t>.</a:t>
            </a:r>
          </a:p>
          <a:p>
            <a:r>
              <a:rPr lang="en-US" dirty="0"/>
              <a:t>Spark includes native support for streaming data through </a:t>
            </a:r>
            <a:r>
              <a:rPr lang="en-US" i="1" dirty="0"/>
              <a:t>Spark Structured Streaming</a:t>
            </a:r>
            <a:r>
              <a:rPr lang="en-US" dirty="0"/>
              <a:t>, an API that is based on a boundless </a:t>
            </a:r>
            <a:r>
              <a:rPr lang="en-US" dirty="0" err="1"/>
              <a:t>dataframe</a:t>
            </a:r>
            <a:r>
              <a:rPr lang="en-US" dirty="0"/>
              <a:t> in which streaming data is captured for processing. A Spark Structured Streaming </a:t>
            </a:r>
            <a:r>
              <a:rPr lang="en-US" dirty="0" err="1"/>
              <a:t>dataframe</a:t>
            </a:r>
            <a:r>
              <a:rPr lang="en-US" dirty="0"/>
              <a:t> can read data from many different kinds of streaming source, including network ports, real time message brokering services such as Azure Event Hubs or Kafka, or file system locations.</a:t>
            </a:r>
          </a:p>
          <a:p>
            <a:endParaRPr lang="en-US" dirty="0"/>
          </a:p>
          <a:p>
            <a:r>
              <a:rPr lang="en-US" dirty="0"/>
              <a:t>You can use a delta table as a source or a sink for Spark Structured Streaming. For example, you could capture a stream of real time data from an IoT device and write the stream directly to a delta table as a sink - enabling you to query the table to see the latest streamed data. Or, you could read a delta as a streaming source, enabling you to constantly report new data as it is added to the table.</a:t>
            </a:r>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a:p>
        </p:txBody>
      </p:sp>
    </p:spTree>
    <p:extLst>
      <p:ext uri="{BB962C8B-B14F-4D97-AF65-F5344CB8AC3E}">
        <p14:creationId xmlns:p14="http://schemas.microsoft.com/office/powerpoint/2010/main" val="2697399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dirty="0">
                <a:effectLst/>
                <a:latin typeface="Aptos" panose="020B0004020202020204" pitchFamily="34" charset="0"/>
                <a:ea typeface="Aptos" panose="020B0004020202020204" pitchFamily="34" charset="0"/>
                <a:cs typeface="Times New Roman" panose="02020603050405020304" pitchFamily="18" charset="0"/>
              </a:rPr>
              <a:t>Work with Delta Lake tables in Microsoft Fabric </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6</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3705630"/>
          </a:xfrm>
        </p:spPr>
        <p:txBody>
          <a:bodyPr/>
          <a:lstStyle/>
          <a:p>
            <a:r>
              <a:rPr lang="en-US" dirty="0"/>
              <a:t>Delta tables add a great deal of functionality and allow Data Lakehouse architectures to be more robust</a:t>
            </a:r>
          </a:p>
          <a:p>
            <a:r>
              <a:rPr lang="en-US" dirty="0"/>
              <a:t>Spark supports a wide variety of methods for interacting with, creating, and ingesting data into delta tables</a:t>
            </a:r>
          </a:p>
          <a:p>
            <a:r>
              <a:rPr lang="en-US" dirty="0"/>
              <a:t>You can take advantage of time travel in delta tables to do temporal queries</a:t>
            </a:r>
          </a:p>
          <a:p>
            <a:r>
              <a:rPr lang="en-US" dirty="0"/>
              <a:t>You can use delta tables as a source or target for streaming data </a:t>
            </a:r>
            <a:r>
              <a:rPr lang="en-US"/>
              <a:t>with Spark</a:t>
            </a:r>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3BE5D1-F2E1-74BB-254B-E8165B2FB779}"/>
              </a:ext>
            </a:extLst>
          </p:cNvPr>
          <p:cNvSpPr>
            <a:spLocks noGrp="1"/>
          </p:cNvSpPr>
          <p:nvPr>
            <p:ph type="title"/>
          </p:nvPr>
        </p:nvSpPr>
        <p:spPr>
          <a:xfrm>
            <a:off x="588263" y="457200"/>
            <a:ext cx="11018520" cy="553998"/>
          </a:xfrm>
        </p:spPr>
        <p:txBody>
          <a:bodyPr wrap="square" anchor="t">
            <a:normAutofit/>
          </a:bodyPr>
          <a:lstStyle/>
          <a:p>
            <a:r>
              <a:rPr lang="en-US" dirty="0"/>
              <a:t>Module Objectives</a:t>
            </a:r>
          </a:p>
        </p:txBody>
      </p:sp>
      <p:graphicFrame>
        <p:nvGraphicFramePr>
          <p:cNvPr id="7" name="Content Placeholder 4">
            <a:extLst>
              <a:ext uri="{FF2B5EF4-FFF2-40B4-BE49-F238E27FC236}">
                <a16:creationId xmlns:a16="http://schemas.microsoft.com/office/drawing/2014/main" id="{521A208F-F03F-3FCF-F2E5-926A78712440}"/>
              </a:ext>
            </a:extLst>
          </p:cNvPr>
          <p:cNvGraphicFramePr>
            <a:graphicFrameLocks noGrp="1"/>
          </p:cNvGraphicFramePr>
          <p:nvPr>
            <p:ph sz="quarter" idx="10"/>
            <p:extLst>
              <p:ext uri="{D42A27DB-BD31-4B8C-83A1-F6EECF244321}">
                <p14:modId xmlns:p14="http://schemas.microsoft.com/office/powerpoint/2010/main" val="74987514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2375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2DA2-72C8-9A20-76CE-6E05263349DF}"/>
              </a:ext>
            </a:extLst>
          </p:cNvPr>
          <p:cNvSpPr>
            <a:spLocks noGrp="1"/>
          </p:cNvSpPr>
          <p:nvPr>
            <p:ph type="title"/>
          </p:nvPr>
        </p:nvSpPr>
        <p:spPr/>
        <p:txBody>
          <a:bodyPr/>
          <a:lstStyle/>
          <a:p>
            <a:r>
              <a:rPr lang="en-US" dirty="0"/>
              <a:t>Delta Lake </a:t>
            </a:r>
            <a:r>
              <a:rPr lang="en-US" dirty="0" err="1"/>
              <a:t>Formate</a:t>
            </a:r>
            <a:endParaRPr lang="en-US" dirty="0"/>
          </a:p>
        </p:txBody>
      </p:sp>
      <p:pic>
        <p:nvPicPr>
          <p:cNvPr id="5" name="Content Placeholder 4" descr="A diagram of a company&#10;&#10;Description automatically generated">
            <a:extLst>
              <a:ext uri="{FF2B5EF4-FFF2-40B4-BE49-F238E27FC236}">
                <a16:creationId xmlns:a16="http://schemas.microsoft.com/office/drawing/2014/main" id="{12E9D981-ED49-FB67-0E02-A36FCDB24126}"/>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638969" y="2112169"/>
            <a:ext cx="10909300" cy="3479800"/>
          </a:xfrm>
        </p:spPr>
      </p:pic>
    </p:spTree>
    <p:extLst>
      <p:ext uri="{BB962C8B-B14F-4D97-AF65-F5344CB8AC3E}">
        <p14:creationId xmlns:p14="http://schemas.microsoft.com/office/powerpoint/2010/main" val="15334098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DAE6-D79E-7006-E2ED-B6C76166E293}"/>
              </a:ext>
            </a:extLst>
          </p:cNvPr>
          <p:cNvSpPr>
            <a:spLocks noGrp="1"/>
          </p:cNvSpPr>
          <p:nvPr>
            <p:ph type="title"/>
          </p:nvPr>
        </p:nvSpPr>
        <p:spPr/>
        <p:txBody>
          <a:bodyPr/>
          <a:lstStyle/>
          <a:p>
            <a:r>
              <a:rPr lang="en-US" dirty="0"/>
              <a:t>Key Features of Delta Lake</a:t>
            </a:r>
          </a:p>
        </p:txBody>
      </p:sp>
      <p:pic>
        <p:nvPicPr>
          <p:cNvPr id="5" name="Content Placeholder 4" descr="A diagram of a key features&#10;&#10;Description automatically generated">
            <a:extLst>
              <a:ext uri="{FF2B5EF4-FFF2-40B4-BE49-F238E27FC236}">
                <a16:creationId xmlns:a16="http://schemas.microsoft.com/office/drawing/2014/main" id="{D730F90B-FA03-67A6-E090-559F48385231}"/>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158732" y="1435100"/>
            <a:ext cx="7869774" cy="4833938"/>
          </a:xfrm>
        </p:spPr>
      </p:pic>
    </p:spTree>
    <p:extLst>
      <p:ext uri="{BB962C8B-B14F-4D97-AF65-F5344CB8AC3E}">
        <p14:creationId xmlns:p14="http://schemas.microsoft.com/office/powerpoint/2010/main" val="31379028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D6A7-427F-94F6-9434-33B78F9FDDB9}"/>
              </a:ext>
            </a:extLst>
          </p:cNvPr>
          <p:cNvSpPr>
            <a:spLocks noGrp="1"/>
          </p:cNvSpPr>
          <p:nvPr>
            <p:ph type="title"/>
          </p:nvPr>
        </p:nvSpPr>
        <p:spPr/>
        <p:txBody>
          <a:bodyPr/>
          <a:lstStyle/>
          <a:p>
            <a:r>
              <a:rPr lang="en-US" dirty="0"/>
              <a:t>Delta Lake in Fabric</a:t>
            </a:r>
          </a:p>
        </p:txBody>
      </p:sp>
      <p:pic>
        <p:nvPicPr>
          <p:cNvPr id="9" name="Picture 8" descr="A screenshot of a computer&#10;&#10;Description automatically generated">
            <a:extLst>
              <a:ext uri="{FF2B5EF4-FFF2-40B4-BE49-F238E27FC236}">
                <a16:creationId xmlns:a16="http://schemas.microsoft.com/office/drawing/2014/main" id="{D5A58BC9-622D-786B-FB32-75300CC4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559" y="1813588"/>
            <a:ext cx="5080000" cy="40005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9AEEFD89-223D-CED5-0EC8-630EC5E1D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932" y="1813588"/>
            <a:ext cx="5080000" cy="4000500"/>
          </a:xfrm>
          <a:prstGeom prst="rect">
            <a:avLst/>
          </a:prstGeom>
        </p:spPr>
      </p:pic>
    </p:spTree>
    <p:extLst>
      <p:ext uri="{BB962C8B-B14F-4D97-AF65-F5344CB8AC3E}">
        <p14:creationId xmlns:p14="http://schemas.microsoft.com/office/powerpoint/2010/main" val="31415390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665E-0272-E81F-B6F8-B60A10339B44}"/>
              </a:ext>
            </a:extLst>
          </p:cNvPr>
          <p:cNvSpPr>
            <a:spLocks noGrp="1"/>
          </p:cNvSpPr>
          <p:nvPr>
            <p:ph type="title"/>
          </p:nvPr>
        </p:nvSpPr>
        <p:spPr/>
        <p:txBody>
          <a:bodyPr/>
          <a:lstStyle/>
          <a:p>
            <a:r>
              <a:rPr lang="en-US" dirty="0"/>
              <a:t>Create Delta Tables in Fabric</a:t>
            </a:r>
          </a:p>
        </p:txBody>
      </p:sp>
      <p:sp>
        <p:nvSpPr>
          <p:cNvPr id="3" name="Content Placeholder 2">
            <a:extLst>
              <a:ext uri="{FF2B5EF4-FFF2-40B4-BE49-F238E27FC236}">
                <a16:creationId xmlns:a16="http://schemas.microsoft.com/office/drawing/2014/main" id="{C0B41F1E-C350-86FB-425F-9632CF91FD52}"/>
              </a:ext>
            </a:extLst>
          </p:cNvPr>
          <p:cNvSpPr>
            <a:spLocks noGrp="1"/>
          </p:cNvSpPr>
          <p:nvPr>
            <p:ph sz="quarter" idx="10"/>
          </p:nvPr>
        </p:nvSpPr>
        <p:spPr>
          <a:xfrm>
            <a:off x="584200" y="1435100"/>
            <a:ext cx="11018838" cy="3890296"/>
          </a:xfrm>
        </p:spPr>
        <p:txBody>
          <a:bodyPr/>
          <a:lstStyle/>
          <a:p>
            <a:r>
              <a:rPr lang="en-US" dirty="0"/>
              <a:t>You can create a delta table directly from within a Spark </a:t>
            </a:r>
            <a:r>
              <a:rPr lang="en-US" dirty="0" err="1"/>
              <a:t>dataframe</a:t>
            </a:r>
            <a:endParaRPr lang="en-US" dirty="0"/>
          </a:p>
          <a:p>
            <a:r>
              <a:rPr lang="en-US" dirty="0"/>
              <a:t>You can create </a:t>
            </a:r>
            <a:r>
              <a:rPr lang="en-US" i="1" dirty="0"/>
              <a:t>managed </a:t>
            </a:r>
            <a:r>
              <a:rPr lang="en-US" dirty="0"/>
              <a:t>or </a:t>
            </a:r>
            <a:r>
              <a:rPr lang="en-US" i="1" dirty="0"/>
              <a:t>external</a:t>
            </a:r>
            <a:r>
              <a:rPr lang="en-US" dirty="0"/>
              <a:t> tables</a:t>
            </a:r>
          </a:p>
          <a:p>
            <a:pPr lvl="1"/>
            <a:r>
              <a:rPr lang="en-US" dirty="0"/>
              <a:t>External tables do not have their underlying data deleted in the event of </a:t>
            </a:r>
            <a:r>
              <a:rPr lang="en-US" dirty="0" err="1"/>
              <a:t>metastore</a:t>
            </a:r>
            <a:r>
              <a:rPr lang="en-US" dirty="0"/>
              <a:t> deletion</a:t>
            </a:r>
          </a:p>
          <a:p>
            <a:pPr lvl="1"/>
            <a:r>
              <a:rPr lang="en-US" dirty="0"/>
              <a:t>Managed tables have both their metadata and underlying data managed by Spark for the Fabric Lakehouse—deleting a table will delete the metadata and underlying files</a:t>
            </a:r>
          </a:p>
          <a:p>
            <a:r>
              <a:rPr lang="en-US" dirty="0"/>
              <a:t>You can also create delta tables using the </a:t>
            </a:r>
            <a:r>
              <a:rPr lang="en-US" dirty="0" err="1"/>
              <a:t>DeltaTableBuilder</a:t>
            </a:r>
            <a:r>
              <a:rPr lang="en-US" dirty="0"/>
              <a:t> API or Spark SQL</a:t>
            </a:r>
          </a:p>
          <a:p>
            <a:r>
              <a:rPr lang="en-US" dirty="0"/>
              <a:t>Spark provides you the option of saving data in delta format from </a:t>
            </a:r>
            <a:r>
              <a:rPr lang="en-US" dirty="0" err="1"/>
              <a:t>PySpark</a:t>
            </a:r>
            <a:endParaRPr lang="en-US" dirty="0"/>
          </a:p>
        </p:txBody>
      </p:sp>
    </p:spTree>
    <p:extLst>
      <p:ext uri="{BB962C8B-B14F-4D97-AF65-F5344CB8AC3E}">
        <p14:creationId xmlns:p14="http://schemas.microsoft.com/office/powerpoint/2010/main" val="1992034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D819-6585-302C-BE14-2BC06F58149C}"/>
              </a:ext>
            </a:extLst>
          </p:cNvPr>
          <p:cNvSpPr>
            <a:spLocks noGrp="1"/>
          </p:cNvSpPr>
          <p:nvPr>
            <p:ph type="title"/>
          </p:nvPr>
        </p:nvSpPr>
        <p:spPr/>
        <p:txBody>
          <a:bodyPr/>
          <a:lstStyle/>
          <a:p>
            <a:r>
              <a:rPr lang="en-US" dirty="0"/>
              <a:t>Working with Delta Tables in Spark</a:t>
            </a:r>
          </a:p>
        </p:txBody>
      </p:sp>
      <p:sp>
        <p:nvSpPr>
          <p:cNvPr id="3" name="Content Placeholder 2">
            <a:extLst>
              <a:ext uri="{FF2B5EF4-FFF2-40B4-BE49-F238E27FC236}">
                <a16:creationId xmlns:a16="http://schemas.microsoft.com/office/drawing/2014/main" id="{26689544-B7F2-42F6-54A3-44A05D10552F}"/>
              </a:ext>
            </a:extLst>
          </p:cNvPr>
          <p:cNvSpPr>
            <a:spLocks noGrp="1"/>
          </p:cNvSpPr>
          <p:nvPr>
            <p:ph sz="quarter" idx="10"/>
          </p:nvPr>
        </p:nvSpPr>
        <p:spPr>
          <a:xfrm>
            <a:off x="584200" y="1435100"/>
            <a:ext cx="11018838" cy="1895904"/>
          </a:xfrm>
        </p:spPr>
        <p:txBody>
          <a:bodyPr/>
          <a:lstStyle/>
          <a:p>
            <a:r>
              <a:rPr lang="en-US" dirty="0"/>
              <a:t>The most common way to work with delta tables is to use Spark SQL</a:t>
            </a:r>
          </a:p>
          <a:p>
            <a:r>
              <a:rPr lang="en-US" dirty="0"/>
              <a:t>Alternatively, if you want to work directly with the delta files, rather than tables, you can also use the Delta Lake API</a:t>
            </a:r>
          </a:p>
          <a:p>
            <a:endParaRPr lang="en-US" dirty="0"/>
          </a:p>
        </p:txBody>
      </p:sp>
      <p:pic>
        <p:nvPicPr>
          <p:cNvPr id="5" name="Picture 4" descr="A screen shot of a computer code&#10;&#10;Description automatically generated">
            <a:extLst>
              <a:ext uri="{FF2B5EF4-FFF2-40B4-BE49-F238E27FC236}">
                <a16:creationId xmlns:a16="http://schemas.microsoft.com/office/drawing/2014/main" id="{A1806D97-F459-FF14-D064-B6815A731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182" y="3331004"/>
            <a:ext cx="6413500" cy="3048000"/>
          </a:xfrm>
          <a:prstGeom prst="rect">
            <a:avLst/>
          </a:prstGeom>
        </p:spPr>
      </p:pic>
    </p:spTree>
    <p:extLst>
      <p:ext uri="{BB962C8B-B14F-4D97-AF65-F5344CB8AC3E}">
        <p14:creationId xmlns:p14="http://schemas.microsoft.com/office/powerpoint/2010/main" val="35870028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13E8-06D1-ED83-6401-2104E6361985}"/>
              </a:ext>
            </a:extLst>
          </p:cNvPr>
          <p:cNvSpPr>
            <a:spLocks noGrp="1"/>
          </p:cNvSpPr>
          <p:nvPr>
            <p:ph type="title"/>
          </p:nvPr>
        </p:nvSpPr>
        <p:spPr/>
        <p:txBody>
          <a:bodyPr/>
          <a:lstStyle/>
          <a:p>
            <a:r>
              <a:rPr lang="en-US" dirty="0"/>
              <a:t>Working with Time Travel</a:t>
            </a:r>
          </a:p>
        </p:txBody>
      </p:sp>
      <p:sp>
        <p:nvSpPr>
          <p:cNvPr id="3" name="Content Placeholder 2">
            <a:extLst>
              <a:ext uri="{FF2B5EF4-FFF2-40B4-BE49-F238E27FC236}">
                <a16:creationId xmlns:a16="http://schemas.microsoft.com/office/drawing/2014/main" id="{776A0BF7-B698-3EB5-EF47-B2EBB3414A99}"/>
              </a:ext>
            </a:extLst>
          </p:cNvPr>
          <p:cNvSpPr>
            <a:spLocks noGrp="1"/>
          </p:cNvSpPr>
          <p:nvPr>
            <p:ph sz="quarter" idx="10"/>
          </p:nvPr>
        </p:nvSpPr>
        <p:spPr>
          <a:xfrm>
            <a:off x="584200" y="1435100"/>
            <a:ext cx="11018838" cy="2326791"/>
          </a:xfrm>
        </p:spPr>
        <p:txBody>
          <a:bodyPr/>
          <a:lstStyle/>
          <a:p>
            <a:r>
              <a:rPr lang="en-US" dirty="0"/>
              <a:t>Changes to delta tables are logged in the table’s transaction log</a:t>
            </a:r>
          </a:p>
          <a:p>
            <a:r>
              <a:rPr lang="en-US" dirty="0"/>
              <a:t>You can use those logged transactions to retrieve older versions of the data</a:t>
            </a:r>
          </a:p>
          <a:p>
            <a:r>
              <a:rPr lang="en-US" dirty="0"/>
              <a:t>To do this—you can use the DESCRIBE SQL command as shown below</a:t>
            </a:r>
          </a:p>
        </p:txBody>
      </p:sp>
      <p:pic>
        <p:nvPicPr>
          <p:cNvPr id="5" name="Picture 4" descr="A white rectangular sign with black text&#10;&#10;Description automatically generated">
            <a:extLst>
              <a:ext uri="{FF2B5EF4-FFF2-40B4-BE49-F238E27FC236}">
                <a16:creationId xmlns:a16="http://schemas.microsoft.com/office/drawing/2014/main" id="{5A7B9CD6-F305-D7BC-9C81-FAA3032D6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650" y="3975100"/>
            <a:ext cx="3111500" cy="14478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E4CFADE-9F4E-4FC8-4422-D4AE6F1AC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964" y="3761891"/>
            <a:ext cx="7772400" cy="2269123"/>
          </a:xfrm>
          <a:prstGeom prst="rect">
            <a:avLst/>
          </a:prstGeom>
        </p:spPr>
      </p:pic>
    </p:spTree>
    <p:extLst>
      <p:ext uri="{BB962C8B-B14F-4D97-AF65-F5344CB8AC3E}">
        <p14:creationId xmlns:p14="http://schemas.microsoft.com/office/powerpoint/2010/main" val="40467069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0930-75D9-2549-3193-15B15AE2D6E6}"/>
              </a:ext>
            </a:extLst>
          </p:cNvPr>
          <p:cNvSpPr>
            <a:spLocks noGrp="1"/>
          </p:cNvSpPr>
          <p:nvPr>
            <p:ph type="title"/>
          </p:nvPr>
        </p:nvSpPr>
        <p:spPr/>
        <p:txBody>
          <a:bodyPr/>
          <a:lstStyle/>
          <a:p>
            <a:r>
              <a:rPr lang="en-US" dirty="0"/>
              <a:t>Using Delta Tables with Streaming Data</a:t>
            </a:r>
          </a:p>
        </p:txBody>
      </p:sp>
      <p:sp>
        <p:nvSpPr>
          <p:cNvPr id="3" name="Content Placeholder 2">
            <a:extLst>
              <a:ext uri="{FF2B5EF4-FFF2-40B4-BE49-F238E27FC236}">
                <a16:creationId xmlns:a16="http://schemas.microsoft.com/office/drawing/2014/main" id="{D0508359-9C5F-B94D-2AFB-33984B5E0344}"/>
              </a:ext>
            </a:extLst>
          </p:cNvPr>
          <p:cNvSpPr>
            <a:spLocks noGrp="1"/>
          </p:cNvSpPr>
          <p:nvPr>
            <p:ph sz="quarter" idx="10"/>
          </p:nvPr>
        </p:nvSpPr>
        <p:spPr>
          <a:xfrm>
            <a:off x="584200" y="1435100"/>
            <a:ext cx="11018838" cy="2843855"/>
          </a:xfrm>
        </p:spPr>
        <p:txBody>
          <a:bodyPr/>
          <a:lstStyle/>
          <a:p>
            <a:r>
              <a:rPr lang="en-US" dirty="0"/>
              <a:t>Spark includes support for streaming data natively through Spark Structured Streaming</a:t>
            </a:r>
          </a:p>
          <a:p>
            <a:r>
              <a:rPr lang="en-US" dirty="0"/>
              <a:t>Streaming </a:t>
            </a:r>
          </a:p>
          <a:p>
            <a:r>
              <a:rPr lang="en-US" dirty="0"/>
              <a:t>You can use a delta table for a source or target for Spark Structured Streaming</a:t>
            </a:r>
          </a:p>
          <a:p>
            <a:endParaRPr lang="en-US" dirty="0"/>
          </a:p>
        </p:txBody>
      </p:sp>
    </p:spTree>
    <p:extLst>
      <p:ext uri="{BB962C8B-B14F-4D97-AF65-F5344CB8AC3E}">
        <p14:creationId xmlns:p14="http://schemas.microsoft.com/office/powerpoint/2010/main" val="1191868594"/>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9ab3cf-5ffc-4e23-9951-e59f1d4d2772">
      <Terms xmlns="http://schemas.microsoft.com/office/infopath/2007/PartnerControls"/>
    </lcf76f155ced4ddcb4097134ff3c332f>
    <Credits xmlns="ec9ab3cf-5ffc-4e23-9951-e59f1d4d2772" xsi:nil="true"/>
    <Audience xmlns="ec9ab3cf-5ffc-4e23-9951-e59f1d4d2772" xsi:nil="true"/>
    <TaxCatchAll xmlns="df7f103e-597c-493b-bc31-914106b908e0" xsi:nil="true"/>
    <OverallScore xmlns="ec9ab3cf-5ffc-4e23-9951-e59f1d4d277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9AA89542497BB44B17EFF15C96C765B" ma:contentTypeVersion="22" ma:contentTypeDescription="Create a new document." ma:contentTypeScope="" ma:versionID="c9e3a3a2a1871a01c0bb174ddf2a8ada">
  <xsd:schema xmlns:xsd="http://www.w3.org/2001/XMLSchema" xmlns:xs="http://www.w3.org/2001/XMLSchema" xmlns:p="http://schemas.microsoft.com/office/2006/metadata/properties" xmlns:ns2="ec9ab3cf-5ffc-4e23-9951-e59f1d4d2772" xmlns:ns3="df7f103e-597c-493b-bc31-914106b908e0" targetNamespace="http://schemas.microsoft.com/office/2006/metadata/properties" ma:root="true" ma:fieldsID="9b3649dff5115b20f453b846654cb8f9" ns2:_="" ns3:_="">
    <xsd:import namespace="ec9ab3cf-5ffc-4e23-9951-e59f1d4d2772"/>
    <xsd:import namespace="df7f103e-597c-493b-bc31-914106b908e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Audience" minOccurs="0"/>
                <xsd:element ref="ns2:Credits" minOccurs="0"/>
                <xsd:element ref="ns2:OverallScor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ab3cf-5ffc-4e23-9951-e59f1d4d2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c2ae402-469f-44ac-8e1a-80fa5d90e29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Audience" ma:index="24" nillable="true" ma:displayName="Audience" ma:format="Dropdown" ma:internalName="Audience">
      <xsd:complexType>
        <xsd:complexContent>
          <xsd:extension base="dms:MultiChoice">
            <xsd:sequence>
              <xsd:element name="Value" maxOccurs="unbounded" minOccurs="0" nillable="true">
                <xsd:simpleType>
                  <xsd:restriction base="dms:Choice">
                    <xsd:enumeration value="Attendees"/>
                    <xsd:enumeration value="Organizers"/>
                    <xsd:enumeration value="Presenters and Moderators"/>
                    <xsd:enumeration value="Administrators"/>
                  </xsd:restriction>
                </xsd:simpleType>
              </xsd:element>
            </xsd:sequence>
          </xsd:extension>
        </xsd:complexContent>
      </xsd:complexType>
    </xsd:element>
    <xsd:element name="Credits" ma:index="25" nillable="true" ma:displayName="Credits" ma:format="Dropdown" ma:internalName="Credits">
      <xsd:simpleType>
        <xsd:restriction base="dms:Text">
          <xsd:maxLength value="255"/>
        </xsd:restriction>
      </xsd:simpleType>
    </xsd:element>
    <xsd:element name="OverallScore" ma:index="26" nillable="true" ma:displayName="Overall Score" ma:format="Dropdown" ma:internalName="OverallScore" ma:percentage="FALSE">
      <xsd:simpleType>
        <xsd:restriction base="dms:Number"/>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f103e-597c-493b-bc31-914106b908e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4637c3a-ca42-4f7c-af94-c76bdb54c656}" ma:internalName="TaxCatchAll" ma:showField="CatchAllData" ma:web="df7f103e-597c-493b-bc31-914106b908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2.xml><?xml version="1.0" encoding="utf-8"?>
<ds:datastoreItem xmlns:ds="http://schemas.openxmlformats.org/officeDocument/2006/customXml" ds:itemID="{C5DC1468-2D5A-4AF4-B6A1-FA3F00E879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9ab3cf-5ffc-4e23-9951-e59f1d4d2772"/>
    <ds:schemaRef ds:uri="df7f103e-597c-493b-bc31-914106b90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3136</TotalTime>
  <Words>1826</Words>
  <Application>Microsoft Macintosh PowerPoint</Application>
  <PresentationFormat>Widescreen</PresentationFormat>
  <Paragraphs>96</Paragraphs>
  <Slides>12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Arial</vt:lpstr>
      <vt:lpstr>Calibri</vt:lpstr>
      <vt:lpstr>Consolas</vt:lpstr>
      <vt:lpstr>Segoe UI</vt:lpstr>
      <vt:lpstr>Segoe UI Semibold</vt:lpstr>
      <vt:lpstr>Segoe UI Semilight</vt:lpstr>
      <vt:lpstr>Wingdings</vt:lpstr>
      <vt:lpstr>1_Black Template</vt:lpstr>
      <vt:lpstr>Work with Delta Lake tables in Microsoft Fabric </vt:lpstr>
      <vt:lpstr>Module Objectives</vt:lpstr>
      <vt:lpstr>Delta Lake Formate</vt:lpstr>
      <vt:lpstr>Key Features of Delta Lake</vt:lpstr>
      <vt:lpstr>Delta Lake in Fabric</vt:lpstr>
      <vt:lpstr>Create Delta Tables in Fabric</vt:lpstr>
      <vt:lpstr>Working with Delta Tables in Spark</vt:lpstr>
      <vt:lpstr>Working with Time Travel</vt:lpstr>
      <vt:lpstr>Using Delta Tables with Streaming Data</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Joey D'Antoni</cp:lastModifiedBy>
  <cp:revision>33</cp:revision>
  <dcterms:created xsi:type="dcterms:W3CDTF">2023-04-14T00:23:05Z</dcterms:created>
  <dcterms:modified xsi:type="dcterms:W3CDTF">2023-09-14T13:23:45Z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0x010100F9AA89542497BB44B17EFF15C96C765B</vt:lpwstr>
  </property>
  <property fmtid="{D5CDD505-2E9C-101B-9397-08002B2CF9AE}" pid="3" name="MediaServiceImageTags">
    <vt:lpwstr/>
  </property>
</Properties>
</file>