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5"/>
  </p:notesMasterIdLst>
  <p:sldIdLst>
    <p:sldId id="2147470553" r:id="rId5"/>
    <p:sldId id="2147470577" r:id="rId6"/>
    <p:sldId id="2147470580" r:id="rId7"/>
    <p:sldId id="2147470576" r:id="rId8"/>
    <p:sldId id="2147470579" r:id="rId9"/>
    <p:sldId id="2147470578" r:id="rId10"/>
    <p:sldId id="2147470581" r:id="rId11"/>
    <p:sldId id="2147470573" r:id="rId12"/>
    <p:sldId id="2147470572" r:id="rId13"/>
    <p:sldId id="207613702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05" autoAdjust="0"/>
    <p:restoredTop sz="59700" autoAdjust="0"/>
  </p:normalViewPr>
  <p:slideViewPr>
    <p:cSldViewPr snapToGrid="0">
      <p:cViewPr>
        <p:scale>
          <a:sx n="150" d="100"/>
          <a:sy n="150" d="100"/>
        </p:scale>
        <p:origin x="108" y="-108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354273-E04F-4A6B-AB46-301CAB090479}" type="datetimeFigureOut">
              <a:rPr lang="en-US" smtClean="0"/>
              <a:t>11/21/2023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97A4B63-AD09-44DE-BEEC-F379281B23CC}" type="slidenum">
              <a:rPr lang="en-US" smtClean="0"/>
              <a:t>‹#›</a:t>
            </a:fld>
            <a:endParaRPr lang="en-US" dirty="0"/>
          </a:p>
        </p:txBody>
      </p:sp>
    </p:spTree>
    <p:extLst>
      <p:ext uri="{BB962C8B-B14F-4D97-AF65-F5344CB8AC3E}">
        <p14:creationId xmlns:p14="http://schemas.microsoft.com/office/powerpoint/2010/main" val="41463849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learn.microsoft.com/en-us/power-bi/enterprise/service-premium-auto-scale"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learn.microsoft.com/en-us/fabric/data-warehouse/statistics#manual-statistics-for-all-tables" TargetMode="External"/><Relationship Id="rId2" Type="http://schemas.openxmlformats.org/officeDocument/2006/relationships/slide" Target="../slides/slide4.xml"/><Relationship Id="rId1" Type="http://schemas.openxmlformats.org/officeDocument/2006/relationships/notesMaster" Target="../notesMasters/notesMaster1.xml"/><Relationship Id="rId4" Type="http://schemas.openxmlformats.org/officeDocument/2006/relationships/hyperlink" Target="https://learn.microsoft.com/en-us/fabric/data-warehouse/table-constraints"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97A4B63-AD09-44DE-BEEC-F379281B23CC}" type="slidenum">
              <a:rPr lang="en-US" smtClean="0"/>
              <a:t>1</a:t>
            </a:fld>
            <a:endParaRPr lang="en-US" dirty="0"/>
          </a:p>
        </p:txBody>
      </p:sp>
    </p:spTree>
    <p:extLst>
      <p:ext uri="{BB962C8B-B14F-4D97-AF65-F5344CB8AC3E}">
        <p14:creationId xmlns:p14="http://schemas.microsoft.com/office/powerpoint/2010/main" val="41713302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E6E6E6"/>
                </a:solidFill>
                <a:effectLst/>
                <a:latin typeface="Segoe UI" panose="020B0502040204020203" pitchFamily="34" charset="0"/>
              </a:rPr>
              <a:t>The Microsoft Fabric Capacity Metrics app is designed to provide monitoring capabilities for Microsoft Fabric capacities. Monitoring your capacities is essential for making informed decisions on how to best use your capacity resources. For example, the app can help identify when to scale up your capacity or when to turn on </a:t>
            </a:r>
            <a:r>
              <a:rPr lang="en-US" b="0" i="0" u="none" strike="noStrike" dirty="0">
                <a:effectLst/>
                <a:latin typeface="Segoe UI" panose="020B0502040204020203" pitchFamily="34" charset="0"/>
                <a:hlinkClick r:id="rId3"/>
              </a:rPr>
              <a:t>autoscale</a:t>
            </a:r>
            <a:r>
              <a:rPr lang="en-US" b="0" i="0" dirty="0">
                <a:solidFill>
                  <a:srgbClr val="E6E6E6"/>
                </a:solidFill>
                <a:effectLst/>
                <a:latin typeface="Segoe UI" panose="020B0502040204020203" pitchFamily="34" charset="0"/>
              </a:rPr>
              <a:t>. </a:t>
            </a:r>
          </a:p>
          <a:p>
            <a:endParaRPr lang="en-US" b="0" i="0" dirty="0">
              <a:solidFill>
                <a:srgbClr val="E6E6E6"/>
              </a:solidFill>
              <a:effectLst/>
              <a:latin typeface="Segoe UI" panose="020B0502040204020203" pitchFamily="34" charset="0"/>
            </a:endParaRPr>
          </a:p>
          <a:p>
            <a:r>
              <a:rPr lang="en-US" b="0" i="0" dirty="0">
                <a:solidFill>
                  <a:srgbClr val="E6E6E6"/>
                </a:solidFill>
                <a:effectLst/>
                <a:latin typeface="Segoe UI" panose="020B0502040204020203" pitchFamily="34" charset="0"/>
              </a:rPr>
              <a:t>You can install the app from AppSource. </a:t>
            </a:r>
          </a:p>
          <a:p>
            <a:endParaRPr lang="en-US" b="0" i="0" dirty="0">
              <a:solidFill>
                <a:srgbClr val="E6E6E6"/>
              </a:solidFill>
              <a:effectLst/>
              <a:latin typeface="Segoe UI" panose="020B0502040204020203" pitchFamily="34" charset="0"/>
            </a:endParaRPr>
          </a:p>
          <a:p>
            <a:r>
              <a:rPr lang="en-US" b="0" i="0" dirty="0">
                <a:solidFill>
                  <a:srgbClr val="E6E6E6"/>
                </a:solidFill>
                <a:effectLst/>
                <a:latin typeface="Segoe UI" panose="020B0502040204020203" pitchFamily="34" charset="0"/>
              </a:rPr>
              <a:t>The multi-metric ribbon chart can help you identify if a certain type of workload is consuming all of your CUs. The items list can help you identify if there are performance issues or resource constraints due to a specific item, such as a notebook or semantic model. </a:t>
            </a:r>
            <a:endParaRPr lang="en-US" dirty="0"/>
          </a:p>
        </p:txBody>
      </p:sp>
      <p:sp>
        <p:nvSpPr>
          <p:cNvPr id="4" name="Slide Number Placeholder 3"/>
          <p:cNvSpPr>
            <a:spLocks noGrp="1"/>
          </p:cNvSpPr>
          <p:nvPr>
            <p:ph type="sldNum" sz="quarter" idx="5"/>
          </p:nvPr>
        </p:nvSpPr>
        <p:spPr/>
        <p:txBody>
          <a:bodyPr/>
          <a:lstStyle/>
          <a:p>
            <a:fld id="{297A4B63-AD09-44DE-BEEC-F379281B23CC}" type="slidenum">
              <a:rPr lang="en-US" smtClean="0"/>
              <a:t>2</a:t>
            </a:fld>
            <a:endParaRPr lang="en-US" dirty="0"/>
          </a:p>
        </p:txBody>
      </p:sp>
    </p:spTree>
    <p:extLst>
      <p:ext uri="{BB962C8B-B14F-4D97-AF65-F5344CB8AC3E}">
        <p14:creationId xmlns:p14="http://schemas.microsoft.com/office/powerpoint/2010/main" val="26709912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E6E6E6"/>
                </a:solidFill>
                <a:effectLst/>
                <a:latin typeface="Segoe UI" panose="020B0502040204020203" pitchFamily="34" charset="0"/>
              </a:rPr>
              <a:t>On the OneLake page, you can find workspaces that are taking the largest amount of storage. You can also see the trends in your storage by date. </a:t>
            </a:r>
          </a:p>
          <a:p>
            <a:endParaRPr lang="en-US" dirty="0"/>
          </a:p>
        </p:txBody>
      </p:sp>
      <p:sp>
        <p:nvSpPr>
          <p:cNvPr id="4" name="Slide Number Placeholder 3"/>
          <p:cNvSpPr>
            <a:spLocks noGrp="1"/>
          </p:cNvSpPr>
          <p:nvPr>
            <p:ph type="sldNum" sz="quarter" idx="5"/>
          </p:nvPr>
        </p:nvSpPr>
        <p:spPr/>
        <p:txBody>
          <a:bodyPr/>
          <a:lstStyle/>
          <a:p>
            <a:fld id="{297A4B63-AD09-44DE-BEEC-F379281B23CC}" type="slidenum">
              <a:rPr lang="en-US" smtClean="0"/>
              <a:t>3</a:t>
            </a:fld>
            <a:endParaRPr lang="en-US" dirty="0"/>
          </a:p>
        </p:txBody>
      </p:sp>
    </p:spTree>
    <p:extLst>
      <p:ext uri="{BB962C8B-B14F-4D97-AF65-F5344CB8AC3E}">
        <p14:creationId xmlns:p14="http://schemas.microsoft.com/office/powerpoint/2010/main" val="36783683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optimizing T-SQL executed in a data warehouse, </a:t>
            </a:r>
            <a:r>
              <a:rPr lang="en-US" b="0" i="0" dirty="0">
                <a:solidFill>
                  <a:srgbClr val="E6E6E6"/>
                </a:solidFill>
                <a:effectLst/>
                <a:latin typeface="Segoe UI" panose="020B0502040204020203" pitchFamily="34" charset="0"/>
              </a:rPr>
              <a:t>you can use existing dynamic management views (DMVs) to monitor connection, session, and request status in Microsoft Fabric. DMVs can help you find the user executing a long-running query. </a:t>
            </a:r>
          </a:p>
          <a:p>
            <a:endParaRPr lang="en-US" b="0" i="0" dirty="0">
              <a:solidFill>
                <a:srgbClr val="E6E6E6"/>
              </a:solidFill>
              <a:effectLst/>
              <a:latin typeface="Segoe UI" panose="020B0502040204020203" pitchFamily="34" charset="0"/>
            </a:endParaRPr>
          </a:p>
          <a:p>
            <a:r>
              <a:rPr lang="en-US" b="0" i="0" dirty="0">
                <a:solidFill>
                  <a:srgbClr val="E6E6E6"/>
                </a:solidFill>
                <a:effectLst/>
                <a:latin typeface="Segoe UI" panose="020B0502040204020203" pitchFamily="34" charset="0"/>
              </a:rPr>
              <a:t>The Warehouse uses a query engine to create an execution plan for a given SQL query. When you submit a query, the query optimizer tries to enumerate all possible plans and choose the most efficient candidate. To determine which plan would require the least overhead, the engine needs to be able to evaluate the amount of work or rows that might be processed by each operator. Then, based on each plan's cost, it chooses the one with the least amount of estimated work. Statistics are objects that contain relevant information about your data, to allow the query optimizer to estimate these costs. Currently, auto-update of statistics is not supported. You will need to </a:t>
            </a:r>
            <a:r>
              <a:rPr lang="en-US" b="0" i="0" u="none" strike="noStrike" dirty="0">
                <a:effectLst/>
                <a:latin typeface="Segoe UI" panose="020B0502040204020203" pitchFamily="34" charset="0"/>
                <a:hlinkClick r:id="rId3"/>
              </a:rPr>
              <a:t>manually update statistics</a:t>
            </a:r>
            <a:r>
              <a:rPr lang="en-US" b="0" i="0" dirty="0">
                <a:solidFill>
                  <a:srgbClr val="E6E6E6"/>
                </a:solidFill>
                <a:effectLst/>
                <a:latin typeface="Segoe UI" panose="020B0502040204020203" pitchFamily="34" charset="0"/>
              </a:rPr>
              <a:t> after each data load or data update to assure that the best query plan can be built.</a:t>
            </a:r>
          </a:p>
          <a:p>
            <a:endParaRPr lang="en-US" b="0" i="0" dirty="0">
              <a:solidFill>
                <a:srgbClr val="E6E6E6"/>
              </a:solidFill>
              <a:effectLst/>
              <a:latin typeface="Segoe UI" panose="020B0502040204020203" pitchFamily="34" charset="0"/>
            </a:endParaRPr>
          </a:p>
          <a:p>
            <a:r>
              <a:rPr lang="en-US" b="0" i="0" dirty="0">
                <a:solidFill>
                  <a:srgbClr val="E6E6E6"/>
                </a:solidFill>
                <a:effectLst/>
                <a:latin typeface="Segoe UI" panose="020B0502040204020203" pitchFamily="34" charset="0"/>
              </a:rPr>
              <a:t>If you need to load thousands or millions of rows throughout the day, it's likely that singleton INSERTS aren't optimal. </a:t>
            </a:r>
          </a:p>
          <a:p>
            <a:endParaRPr lang="en-US" b="0" i="0" dirty="0">
              <a:solidFill>
                <a:srgbClr val="E6E6E6"/>
              </a:solidFill>
              <a:effectLst/>
              <a:latin typeface="Segoe UI" panose="020B0502040204020203" pitchFamily="34" charset="0"/>
            </a:endParaRPr>
          </a:p>
          <a:p>
            <a:r>
              <a:rPr lang="en-US" b="0" i="0" dirty="0">
                <a:solidFill>
                  <a:srgbClr val="E6E6E6"/>
                </a:solidFill>
                <a:effectLst/>
                <a:latin typeface="Segoe UI" panose="020B0502040204020203" pitchFamily="34" charset="0"/>
              </a:rPr>
              <a:t>INSERT, UPDATE, and DELETE statements run in a transaction. When they fail, they must be rolled back. To reduce the potential for a long rollback, minimize transaction sizes whenever possible. Minimizing transaction sizes can be done by dividing INSERT, UPDATE, and DELETE statements into parts.</a:t>
            </a:r>
          </a:p>
          <a:p>
            <a:endParaRPr lang="en-US" b="0" i="0" dirty="0">
              <a:solidFill>
                <a:srgbClr val="E6E6E6"/>
              </a:solidFill>
              <a:effectLst/>
              <a:latin typeface="Segoe UI" panose="020B0502040204020203" pitchFamily="34" charset="0"/>
            </a:endParaRPr>
          </a:p>
          <a:p>
            <a:r>
              <a:rPr lang="en-US" b="0" i="0" dirty="0">
                <a:solidFill>
                  <a:srgbClr val="E6E6E6"/>
                </a:solidFill>
                <a:effectLst/>
                <a:latin typeface="Segoe UI" panose="020B0502040204020203" pitchFamily="34" charset="0"/>
              </a:rPr>
              <a:t>Having </a:t>
            </a:r>
            <a:r>
              <a:rPr lang="en-US" b="0" i="0" u="none" strike="noStrike" dirty="0">
                <a:effectLst/>
                <a:latin typeface="Segoe UI" panose="020B0502040204020203" pitchFamily="34" charset="0"/>
                <a:hlinkClick r:id="rId4"/>
              </a:rPr>
              <a:t>primary key, foreign key and/or unique</a:t>
            </a:r>
            <a:r>
              <a:rPr lang="en-US" b="0" i="0" dirty="0">
                <a:solidFill>
                  <a:srgbClr val="E6E6E6"/>
                </a:solidFill>
                <a:effectLst/>
                <a:latin typeface="Segoe UI" panose="020B0502040204020203" pitchFamily="34" charset="0"/>
              </a:rPr>
              <a:t> constraints may help the Query Optimizer to generate an execution plan for a query. These constraints can only be UNENFORCED in Warehouse so care must be taken to ensure referential integrity is not violated.</a:t>
            </a:r>
          </a:p>
          <a:p>
            <a:endParaRPr lang="en-US" b="0" i="0" dirty="0">
              <a:solidFill>
                <a:srgbClr val="E6E6E6"/>
              </a:solidFill>
              <a:effectLst/>
              <a:latin typeface="Segoe UI" panose="020B0502040204020203" pitchFamily="34" charset="0"/>
            </a:endParaRPr>
          </a:p>
          <a:p>
            <a:r>
              <a:rPr lang="en-US" b="0" i="0" dirty="0">
                <a:solidFill>
                  <a:srgbClr val="E6E6E6"/>
                </a:solidFill>
                <a:effectLst/>
                <a:latin typeface="Segoe UI" panose="020B0502040204020203" pitchFamily="34" charset="0"/>
              </a:rPr>
              <a:t>Star schemas minimizes JOINS at query time, reduces the number of rows read and facilitates aggregations and grouping processing.</a:t>
            </a:r>
          </a:p>
          <a:p>
            <a:endParaRPr lang="en-US" b="0" i="0" dirty="0">
              <a:solidFill>
                <a:srgbClr val="E6E6E6"/>
              </a:solidFill>
              <a:effectLst/>
              <a:latin typeface="Segoe UI" panose="020B0502040204020203" pitchFamily="34" charset="0"/>
            </a:endParaRPr>
          </a:p>
          <a:p>
            <a:pPr algn="l"/>
            <a:r>
              <a:rPr lang="en-US" b="0" i="0" dirty="0">
                <a:solidFill>
                  <a:srgbClr val="E6E6E6"/>
                </a:solidFill>
                <a:effectLst/>
                <a:latin typeface="Segoe UI" panose="020B0502040204020203" pitchFamily="34" charset="0"/>
              </a:rPr>
              <a:t>When defining your tables, use the smallest data type that supports your data as doing so will improve query performance. This recommendation is important for CHAR and VARCHAR columns. If the longest value in a column is 25 characters, then define your column as VARCHAR(25). Avoid defining all character columns with a large default length.</a:t>
            </a:r>
          </a:p>
          <a:p>
            <a:pPr algn="l"/>
            <a:r>
              <a:rPr lang="en-US" b="0" i="0" dirty="0">
                <a:solidFill>
                  <a:srgbClr val="E6E6E6"/>
                </a:solidFill>
                <a:effectLst/>
                <a:latin typeface="Segoe UI" panose="020B0502040204020203" pitchFamily="34" charset="0"/>
              </a:rPr>
              <a:t>Use integer-based data types if possible. SORT, JOIN, and GROUP BY operations complete faster on integers than on character data.</a:t>
            </a:r>
          </a:p>
          <a:p>
            <a:endParaRPr lang="en-US" b="0" i="0" dirty="0">
              <a:solidFill>
                <a:srgbClr val="E6E6E6"/>
              </a:solidFill>
              <a:effectLst/>
              <a:latin typeface="Segoe UI" panose="020B0502040204020203" pitchFamily="34" charset="0"/>
            </a:endParaRPr>
          </a:p>
          <a:p>
            <a:endParaRPr lang="en-US" dirty="0"/>
          </a:p>
        </p:txBody>
      </p:sp>
      <p:sp>
        <p:nvSpPr>
          <p:cNvPr id="4" name="Slide Number Placeholder 3"/>
          <p:cNvSpPr>
            <a:spLocks noGrp="1"/>
          </p:cNvSpPr>
          <p:nvPr>
            <p:ph type="sldNum" sz="quarter" idx="5"/>
          </p:nvPr>
        </p:nvSpPr>
        <p:spPr/>
        <p:txBody>
          <a:bodyPr/>
          <a:lstStyle/>
          <a:p>
            <a:fld id="{297A4B63-AD09-44DE-BEEC-F379281B23CC}" type="slidenum">
              <a:rPr lang="en-US" smtClean="0"/>
              <a:t>4</a:t>
            </a:fld>
            <a:endParaRPr lang="en-US" dirty="0"/>
          </a:p>
        </p:txBody>
      </p:sp>
    </p:spTree>
    <p:extLst>
      <p:ext uri="{BB962C8B-B14F-4D97-AF65-F5344CB8AC3E}">
        <p14:creationId xmlns:p14="http://schemas.microsoft.com/office/powerpoint/2010/main" val="7121921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404040"/>
                </a:solidFill>
                <a:effectLst/>
                <a:latin typeface="Source Sans Pro" panose="020B0503030403020204" pitchFamily="34" charset="0"/>
              </a:rPr>
              <a:t>Delta Lake can improve the speed of read queries from a table by coalescing small files into larger ones by using the OPTIMIZE command on a Delta table</a:t>
            </a:r>
          </a:p>
          <a:p>
            <a:endParaRPr lang="en-US" dirty="0"/>
          </a:p>
          <a:p>
            <a:pPr algn="l"/>
            <a:r>
              <a:rPr lang="en-US" b="0" i="0" dirty="0">
                <a:solidFill>
                  <a:srgbClr val="E6E6E6"/>
                </a:solidFill>
                <a:effectLst/>
                <a:latin typeface="Segoe UI" panose="020B0502040204020203" pitchFamily="34" charset="0"/>
              </a:rPr>
              <a:t>Delta Lake MERGE command allows users to update a delta table with advanced conditions. It can update data from a source table, view or DataFrame into a target table by using MERGE command. However, the current algorithm in the open source distribution of Delta Lake isn't fully optimized for handling unmodified rows. The Microsoft Spark Delta team implemented a custom Low Shuffle Merge optimization, unmodified rows are excluded from an expensive shuffling operation that is needed for updating matched rows.</a:t>
            </a:r>
          </a:p>
          <a:p>
            <a:pPr algn="l"/>
            <a:r>
              <a:rPr lang="en-US" b="0" i="0" dirty="0">
                <a:solidFill>
                  <a:srgbClr val="E6E6E6"/>
                </a:solidFill>
                <a:effectLst/>
                <a:latin typeface="Segoe UI" panose="020B0502040204020203" pitchFamily="34" charset="0"/>
              </a:rPr>
              <a:t>The implementation is controlled by the spark.microsoft.delta.merge.lowShuffle.enabled configuration, </a:t>
            </a:r>
            <a:r>
              <a:rPr lang="en-US" b="1" i="0" dirty="0">
                <a:solidFill>
                  <a:srgbClr val="E6E6E6"/>
                </a:solidFill>
                <a:effectLst/>
                <a:latin typeface="Segoe UI" panose="020B0502040204020203" pitchFamily="34" charset="0"/>
              </a:rPr>
              <a:t>enabled by default</a:t>
            </a:r>
            <a:r>
              <a:rPr lang="en-US" b="0" i="0" dirty="0">
                <a:solidFill>
                  <a:srgbClr val="E6E6E6"/>
                </a:solidFill>
                <a:effectLst/>
                <a:latin typeface="Segoe UI" panose="020B0502040204020203" pitchFamily="34" charset="0"/>
              </a:rPr>
              <a:t> in the runtime. If you disable this setting, have a good reason. </a:t>
            </a:r>
          </a:p>
          <a:p>
            <a:pPr algn="l"/>
            <a:endParaRPr lang="en-US" b="0" i="0" dirty="0">
              <a:solidFill>
                <a:srgbClr val="E6E6E6"/>
              </a:solidFill>
              <a:effectLst/>
              <a:latin typeface="Segoe UI" panose="020B0502040204020203" pitchFamily="34" charset="0"/>
            </a:endParaRPr>
          </a:p>
          <a:p>
            <a:pPr algn="l"/>
            <a:r>
              <a:rPr lang="en-US" b="1" i="0" dirty="0">
                <a:solidFill>
                  <a:srgbClr val="E6E6E6"/>
                </a:solidFill>
                <a:effectLst/>
                <a:latin typeface="Segoe UI" panose="020B0502040204020203" pitchFamily="34" charset="0"/>
              </a:rPr>
              <a:t>V-Order is a write time optimization to the parquet file format</a:t>
            </a:r>
            <a:r>
              <a:rPr lang="en-US" b="0" i="0" dirty="0">
                <a:solidFill>
                  <a:srgbClr val="E6E6E6"/>
                </a:solidFill>
                <a:effectLst/>
                <a:latin typeface="Segoe UI" panose="020B0502040204020203" pitchFamily="34" charset="0"/>
              </a:rPr>
              <a:t> that enables lightning-fast reads under the Microsoft Fabric compute engines, such as Power BI, SQL, Spark and others. V-Order works by applying special sorting, row group distribution, dictionary encoding and compression on parquet files, thus requiring less network, disk, and CPU resources in compute engines to read it, providing cost efficiency and performance. V-Order sorting has a 15% impact on average write times but provides up to 50% more compression. V-Order is applied at the parquet file level. Delta tables and its features, such as Z-Order, compaction, vacuum, time travel, etc. are orthogonal to V-Order, as such, are compatible and may be used together for extra benefits.  </a:t>
            </a:r>
          </a:p>
          <a:p>
            <a:pPr algn="l"/>
            <a:endParaRPr lang="en-US" b="0" i="0" dirty="0">
              <a:solidFill>
                <a:srgbClr val="E6E6E6"/>
              </a:solidFill>
              <a:effectLst/>
              <a:latin typeface="Segoe UI" panose="020B0502040204020203" pitchFamily="34" charset="0"/>
            </a:endParaRPr>
          </a:p>
          <a:p>
            <a:pPr algn="l"/>
            <a:r>
              <a:rPr lang="en-US" b="0" i="0" dirty="0">
                <a:solidFill>
                  <a:srgbClr val="E6E6E6"/>
                </a:solidFill>
                <a:effectLst/>
                <a:latin typeface="Segoe UI" panose="020B0502040204020203" pitchFamily="34" charset="0"/>
              </a:rPr>
              <a:t>V-Order is </a:t>
            </a:r>
            <a:r>
              <a:rPr lang="en-US" b="1" i="0" dirty="0">
                <a:solidFill>
                  <a:srgbClr val="E6E6E6"/>
                </a:solidFill>
                <a:effectLst/>
                <a:latin typeface="Segoe UI" panose="020B0502040204020203" pitchFamily="34" charset="0"/>
              </a:rPr>
              <a:t>enabled by default</a:t>
            </a:r>
            <a:r>
              <a:rPr lang="en-US" b="0" i="0" dirty="0">
                <a:solidFill>
                  <a:srgbClr val="E6E6E6"/>
                </a:solidFill>
                <a:effectLst/>
                <a:latin typeface="Segoe UI" panose="020B0502040204020203" pitchFamily="34" charset="0"/>
              </a:rPr>
              <a:t> in Microsoft Fabric and in Apache Spark it's controlled by a configuration at the session level or on write operations.</a:t>
            </a:r>
          </a:p>
          <a:p>
            <a:pPr algn="l"/>
            <a:endParaRPr lang="en-US" b="0" i="0" dirty="0">
              <a:solidFill>
                <a:srgbClr val="E6E6E6"/>
              </a:solidFill>
              <a:effectLst/>
              <a:latin typeface="Segoe UI" panose="020B0502040204020203" pitchFamily="34" charset="0"/>
            </a:endParaRPr>
          </a:p>
          <a:p>
            <a:endParaRPr lang="en-US" dirty="0"/>
          </a:p>
        </p:txBody>
      </p:sp>
      <p:sp>
        <p:nvSpPr>
          <p:cNvPr id="4" name="Slide Number Placeholder 3"/>
          <p:cNvSpPr>
            <a:spLocks noGrp="1"/>
          </p:cNvSpPr>
          <p:nvPr>
            <p:ph type="sldNum" sz="quarter" idx="5"/>
          </p:nvPr>
        </p:nvSpPr>
        <p:spPr/>
        <p:txBody>
          <a:bodyPr/>
          <a:lstStyle/>
          <a:p>
            <a:fld id="{297A4B63-AD09-44DE-BEEC-F379281B23CC}" type="slidenum">
              <a:rPr lang="en-US" smtClean="0"/>
              <a:t>5</a:t>
            </a:fld>
            <a:endParaRPr lang="en-US" dirty="0"/>
          </a:p>
        </p:txBody>
      </p:sp>
    </p:spTree>
    <p:extLst>
      <p:ext uri="{BB962C8B-B14F-4D97-AF65-F5344CB8AC3E}">
        <p14:creationId xmlns:p14="http://schemas.microsoft.com/office/powerpoint/2010/main" val="25862288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E6E6E6"/>
                </a:solidFill>
                <a:effectLst/>
                <a:latin typeface="Segoe UI" panose="020B0502040204020203" pitchFamily="34" charset="0"/>
              </a:rPr>
              <a:t>Specify to optimize the throughput. You can choose from:</a:t>
            </a:r>
            <a:br>
              <a:rPr lang="en-US" dirty="0"/>
            </a:br>
            <a:r>
              <a:rPr lang="en-US" b="0" i="0" dirty="0">
                <a:solidFill>
                  <a:srgbClr val="E6E6E6"/>
                </a:solidFill>
                <a:effectLst/>
                <a:latin typeface="Segoe UI" panose="020B0502040204020203" pitchFamily="34" charset="0"/>
              </a:rPr>
              <a:t>• </a:t>
            </a:r>
            <a:r>
              <a:rPr lang="en-US" b="1" i="0" dirty="0">
                <a:solidFill>
                  <a:srgbClr val="E6E6E6"/>
                </a:solidFill>
                <a:effectLst/>
                <a:latin typeface="Segoe UI" panose="020B0502040204020203" pitchFamily="34" charset="0"/>
              </a:rPr>
              <a:t>Auto</a:t>
            </a:r>
            <a:br>
              <a:rPr lang="en-US" dirty="0"/>
            </a:br>
            <a:r>
              <a:rPr lang="en-US" b="0" i="0" dirty="0">
                <a:solidFill>
                  <a:srgbClr val="E6E6E6"/>
                </a:solidFill>
                <a:effectLst/>
                <a:latin typeface="Segoe UI" panose="020B0502040204020203" pitchFamily="34" charset="0"/>
              </a:rPr>
              <a:t>• </a:t>
            </a:r>
            <a:r>
              <a:rPr lang="en-US" b="1" i="0" dirty="0">
                <a:solidFill>
                  <a:srgbClr val="E6E6E6"/>
                </a:solidFill>
                <a:effectLst/>
                <a:latin typeface="Segoe UI" panose="020B0502040204020203" pitchFamily="34" charset="0"/>
              </a:rPr>
              <a:t>Standard</a:t>
            </a:r>
            <a:br>
              <a:rPr lang="en-US" dirty="0"/>
            </a:br>
            <a:r>
              <a:rPr lang="en-US" b="0" i="0" dirty="0">
                <a:solidFill>
                  <a:srgbClr val="E6E6E6"/>
                </a:solidFill>
                <a:effectLst/>
                <a:latin typeface="Segoe UI" panose="020B0502040204020203" pitchFamily="34" charset="0"/>
              </a:rPr>
              <a:t>• </a:t>
            </a:r>
            <a:r>
              <a:rPr lang="en-US" b="1" i="0" dirty="0">
                <a:solidFill>
                  <a:srgbClr val="E6E6E6"/>
                </a:solidFill>
                <a:effectLst/>
                <a:latin typeface="Segoe UI" panose="020B0502040204020203" pitchFamily="34" charset="0"/>
              </a:rPr>
              <a:t>Balanced</a:t>
            </a:r>
            <a:br>
              <a:rPr lang="en-US" dirty="0"/>
            </a:br>
            <a:r>
              <a:rPr lang="en-US" b="0" i="0" dirty="0">
                <a:solidFill>
                  <a:srgbClr val="E6E6E6"/>
                </a:solidFill>
                <a:effectLst/>
                <a:latin typeface="Segoe UI" panose="020B0502040204020203" pitchFamily="34" charset="0"/>
              </a:rPr>
              <a:t>• </a:t>
            </a:r>
            <a:r>
              <a:rPr lang="en-US" b="1" i="0" dirty="0">
                <a:solidFill>
                  <a:srgbClr val="E6E6E6"/>
                </a:solidFill>
                <a:effectLst/>
                <a:latin typeface="Segoe UI" panose="020B0502040204020203" pitchFamily="34" charset="0"/>
              </a:rPr>
              <a:t>Maximum</a:t>
            </a:r>
            <a:br>
              <a:rPr lang="en-US" dirty="0"/>
            </a:br>
            <a:r>
              <a:rPr lang="en-US" b="0" i="0" dirty="0">
                <a:solidFill>
                  <a:srgbClr val="E6E6E6"/>
                </a:solidFill>
                <a:effectLst/>
                <a:latin typeface="Segoe UI" panose="020B0502040204020203" pitchFamily="34" charset="0"/>
              </a:rPr>
              <a:t>When you choose </a:t>
            </a:r>
            <a:r>
              <a:rPr lang="en-US" b="1" i="0" dirty="0">
                <a:solidFill>
                  <a:srgbClr val="E6E6E6"/>
                </a:solidFill>
                <a:effectLst/>
                <a:latin typeface="Segoe UI" panose="020B0502040204020203" pitchFamily="34" charset="0"/>
              </a:rPr>
              <a:t>Auto</a:t>
            </a:r>
            <a:r>
              <a:rPr lang="en-US" b="0" i="0" dirty="0">
                <a:solidFill>
                  <a:srgbClr val="E6E6E6"/>
                </a:solidFill>
                <a:effectLst/>
                <a:latin typeface="Segoe UI" panose="020B0502040204020203" pitchFamily="34" charset="0"/>
              </a:rPr>
              <a:t>, the optimal setting is dynamically applied based on your source-destination pair and data pattern. You can also customize your throughput, and custom value can be 2-256 while higher value implies more gains.</a:t>
            </a:r>
          </a:p>
          <a:p>
            <a:endParaRPr lang="en-US" b="0" i="0" dirty="0">
              <a:solidFill>
                <a:srgbClr val="E6E6E6"/>
              </a:solidFill>
              <a:effectLst/>
              <a:latin typeface="Segoe UI" panose="020B0502040204020203" pitchFamily="34" charset="0"/>
            </a:endParaRPr>
          </a:p>
          <a:p>
            <a:r>
              <a:rPr lang="en-US" b="0" i="0" dirty="0">
                <a:solidFill>
                  <a:srgbClr val="E6E6E6"/>
                </a:solidFill>
                <a:effectLst/>
                <a:latin typeface="Segoe UI" panose="020B0502040204020203" pitchFamily="34" charset="0"/>
              </a:rPr>
              <a:t>Specify the degree of parallelism that data loading would use. If you notice that either the data store or the capacity is overwhelmed with the load, decrease the </a:t>
            </a:r>
            <a:r>
              <a:rPr lang="en-US" dirty="0"/>
              <a:t>parallelCopies</a:t>
            </a:r>
            <a:r>
              <a:rPr lang="en-US" b="0" i="0" dirty="0">
                <a:solidFill>
                  <a:srgbClr val="E6E6E6"/>
                </a:solidFill>
                <a:effectLst/>
                <a:latin typeface="Segoe UI" panose="020B0502040204020203" pitchFamily="34" charset="0"/>
              </a:rPr>
              <a:t> value to relieve the load.</a:t>
            </a:r>
          </a:p>
          <a:p>
            <a:endParaRPr lang="en-US" b="0" i="0" dirty="0">
              <a:solidFill>
                <a:srgbClr val="E6E6E6"/>
              </a:solidFill>
              <a:effectLst/>
              <a:latin typeface="Segoe UI" panose="020B0502040204020203" pitchFamily="34" charset="0"/>
            </a:endParaRPr>
          </a:p>
          <a:p>
            <a:r>
              <a:rPr lang="en-US" b="0" i="0" dirty="0">
                <a:solidFill>
                  <a:srgbClr val="E6E6E6"/>
                </a:solidFill>
                <a:effectLst/>
                <a:latin typeface="Segoe UI" panose="020B0502040204020203" pitchFamily="34" charset="0"/>
              </a:rPr>
              <a:t>Specify whether to copy data via an interim staging store (ADLS). Enable staging only for the beneficial scenarios. To improve performance, you can use staged copy to compress the data on-premises so that it takes less time to move data to the staging data store in the cloud. Then you can decompress the data in the staging store before you load into the destination data store.</a:t>
            </a:r>
            <a:endParaRPr lang="en-US" dirty="0"/>
          </a:p>
        </p:txBody>
      </p:sp>
      <p:sp>
        <p:nvSpPr>
          <p:cNvPr id="4" name="Slide Number Placeholder 3"/>
          <p:cNvSpPr>
            <a:spLocks noGrp="1"/>
          </p:cNvSpPr>
          <p:nvPr>
            <p:ph type="sldNum" sz="quarter" idx="5"/>
          </p:nvPr>
        </p:nvSpPr>
        <p:spPr/>
        <p:txBody>
          <a:bodyPr/>
          <a:lstStyle/>
          <a:p>
            <a:fld id="{297A4B63-AD09-44DE-BEEC-F379281B23CC}" type="slidenum">
              <a:rPr lang="en-US" smtClean="0"/>
              <a:t>6</a:t>
            </a:fld>
            <a:endParaRPr lang="en-US" dirty="0"/>
          </a:p>
        </p:txBody>
      </p:sp>
    </p:spTree>
    <p:extLst>
      <p:ext uri="{BB962C8B-B14F-4D97-AF65-F5344CB8AC3E}">
        <p14:creationId xmlns:p14="http://schemas.microsoft.com/office/powerpoint/2010/main" val="1384896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Disabling auto date/time can reduce the size of imported semantic model as that feature creates a date table for each date or date/time field in the semantic model. </a:t>
            </a:r>
          </a:p>
          <a:p>
            <a:endParaRPr lang="en-US" dirty="0"/>
          </a:p>
          <a:p>
            <a:r>
              <a:rPr lang="en-US" dirty="0"/>
              <a:t>Many to many relationships can cause query performance issues. They can be resolved by implementing bridge tables in many cases. </a:t>
            </a:r>
          </a:p>
          <a:p>
            <a:endParaRPr lang="en-US" dirty="0"/>
          </a:p>
          <a:p>
            <a:r>
              <a:rPr lang="en-US" dirty="0"/>
              <a:t>Rather than using a DAX custom column in an imported semantic model, you could implement the same logic in the source warehouse or lakehouse</a:t>
            </a:r>
          </a:p>
          <a:p>
            <a:endParaRPr lang="en-US" dirty="0"/>
          </a:p>
          <a:p>
            <a:r>
              <a:rPr lang="en-US" dirty="0"/>
              <a:t>Often tables have columns that are analytically irrelevant like audit columns in data warehouse tables. These columns should be removed from tables when importing into Power BI semantic models or data flows. </a:t>
            </a:r>
          </a:p>
          <a:p>
            <a:endParaRPr lang="en-US" dirty="0"/>
          </a:p>
          <a:p>
            <a:pPr algn="l"/>
            <a:r>
              <a:rPr lang="en-US" b="0" i="0" dirty="0">
                <a:solidFill>
                  <a:srgbClr val="E6E6E6"/>
                </a:solidFill>
                <a:effectLst/>
                <a:latin typeface="Segoe UI" panose="020B0502040204020203" pitchFamily="34" charset="0"/>
              </a:rPr>
              <a:t>It's recommended that your measures return BLANK when a meaningful value cannot be returned.</a:t>
            </a:r>
          </a:p>
          <a:p>
            <a:pPr algn="l"/>
            <a:r>
              <a:rPr lang="en-US" b="0" i="0" dirty="0">
                <a:solidFill>
                  <a:srgbClr val="E6E6E6"/>
                </a:solidFill>
                <a:effectLst/>
                <a:latin typeface="Segoe UI" panose="020B0502040204020203" pitchFamily="34" charset="0"/>
              </a:rPr>
              <a:t>This design approach is efficient, allowing Power BI to render reports faster. Also, returning BLANK is better because report visuals—by default—eliminate groupings when summarizations are BLANK. </a:t>
            </a:r>
          </a:p>
          <a:p>
            <a:pPr algn="l"/>
            <a:endParaRPr lang="en-US" b="0" i="0" dirty="0">
              <a:solidFill>
                <a:srgbClr val="E6E6E6"/>
              </a:solidFill>
              <a:effectLst/>
              <a:latin typeface="Segoe UI" panose="020B0502040204020203" pitchFamily="34" charset="0"/>
            </a:endParaRPr>
          </a:p>
          <a:p>
            <a:pPr algn="l"/>
            <a:r>
              <a:rPr lang="en-US" b="0" i="0" dirty="0">
                <a:solidFill>
                  <a:srgbClr val="E6E6E6"/>
                </a:solidFill>
                <a:effectLst/>
                <a:latin typeface="Segoe UI" panose="020B0502040204020203" pitchFamily="34" charset="0"/>
              </a:rPr>
              <a:t>When row-level security filters are implemented, the DAX query from the report must be executed with these filters applied every time. A simple filter may not have a noticeable impact on query performance. But a very complex filter might cause queries to slow down noticeably. </a:t>
            </a:r>
          </a:p>
          <a:p>
            <a:pPr algn="l"/>
            <a:endParaRPr lang="en-US" b="0" i="0" dirty="0">
              <a:solidFill>
                <a:srgbClr val="E6E6E6"/>
              </a:solidFill>
              <a:effectLst/>
              <a:latin typeface="Segoe UI" panose="020B0502040204020203" pitchFamily="34" charset="0"/>
            </a:endParaRPr>
          </a:p>
          <a:p>
            <a:pPr algn="l"/>
            <a:r>
              <a:rPr lang="en-US" b="0" i="0" dirty="0">
                <a:solidFill>
                  <a:srgbClr val="E6E6E6"/>
                </a:solidFill>
                <a:effectLst/>
                <a:latin typeface="Segoe UI" panose="020B0502040204020203" pitchFamily="34" charset="0"/>
              </a:rPr>
              <a:t>It's recommended you pass filter arguments as Boolean expressions, whenever possible. It's because Import model tables are in-memory column stores. They are explicitly optimized to efficiently filter columns in this way. </a:t>
            </a:r>
          </a:p>
          <a:p>
            <a:pPr algn="l"/>
            <a:endParaRPr lang="en-US" b="0" i="0" dirty="0">
              <a:solidFill>
                <a:srgbClr val="E6E6E6"/>
              </a:solidFill>
              <a:effectLst/>
              <a:latin typeface="Segoe UI" panose="020B0502040204020203" pitchFamily="34" charset="0"/>
            </a:endParaRPr>
          </a:p>
          <a:p>
            <a:pPr algn="l">
              <a:buFont typeface="Arial" panose="020B0604020202020204" pitchFamily="34" charset="0"/>
              <a:buChar char="•"/>
            </a:pPr>
            <a:r>
              <a:rPr lang="en-US" b="0" i="0" dirty="0">
                <a:solidFill>
                  <a:srgbClr val="E6E6E6"/>
                </a:solidFill>
                <a:effectLst/>
                <a:latin typeface="Segoe UI" panose="020B0502040204020203" pitchFamily="34" charset="0"/>
              </a:rPr>
              <a:t>Use COUNTROWS over Count when applicable because: It's more efficient, and so it will perform better.</a:t>
            </a:r>
          </a:p>
          <a:p>
            <a:pPr algn="l">
              <a:buFont typeface="Arial" panose="020B0604020202020204" pitchFamily="34" charset="0"/>
              <a:buChar char="•"/>
            </a:pPr>
            <a:r>
              <a:rPr lang="en-US" b="0" i="0" dirty="0">
                <a:solidFill>
                  <a:srgbClr val="E6E6E6"/>
                </a:solidFill>
                <a:effectLst/>
                <a:latin typeface="Segoe UI" panose="020B0502040204020203" pitchFamily="34" charset="0"/>
              </a:rPr>
              <a:t>It doesn't consider BLANKs contained in any column of the table.</a:t>
            </a:r>
          </a:p>
          <a:p>
            <a:pPr algn="l">
              <a:buFont typeface="Arial" panose="020B0604020202020204" pitchFamily="34" charset="0"/>
              <a:buChar char="•"/>
            </a:pPr>
            <a:r>
              <a:rPr lang="en-US" b="0" i="0" dirty="0">
                <a:solidFill>
                  <a:srgbClr val="E6E6E6"/>
                </a:solidFill>
                <a:effectLst/>
                <a:latin typeface="Segoe UI" panose="020B0502040204020203" pitchFamily="34" charset="0"/>
              </a:rPr>
              <a:t>The intention of formula is clearer, to the point of being self-describing.</a:t>
            </a:r>
          </a:p>
          <a:p>
            <a:pPr algn="l"/>
            <a:endParaRPr lang="en-US" b="0" i="0" dirty="0">
              <a:solidFill>
                <a:srgbClr val="E6E6E6"/>
              </a:solidFill>
              <a:effectLst/>
              <a:latin typeface="Segoe UI" panose="020B0502040204020203" pitchFamily="34" charset="0"/>
            </a:endParaRPr>
          </a:p>
          <a:p>
            <a:pPr algn="l"/>
            <a:endParaRPr lang="en-US" b="0" i="0" dirty="0">
              <a:solidFill>
                <a:srgbClr val="E6E6E6"/>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297A4B63-AD09-44DE-BEEC-F379281B23CC}" type="slidenum">
              <a:rPr lang="en-US" smtClean="0"/>
              <a:t>7</a:t>
            </a:fld>
            <a:endParaRPr lang="en-US" dirty="0"/>
          </a:p>
        </p:txBody>
      </p:sp>
    </p:spTree>
    <p:extLst>
      <p:ext uri="{BB962C8B-B14F-4D97-AF65-F5344CB8AC3E}">
        <p14:creationId xmlns:p14="http://schemas.microsoft.com/office/powerpoint/2010/main" val="4376024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97A4B63-AD09-44DE-BEEC-F379281B23CC}" type="slidenum">
              <a:rPr lang="en-US" smtClean="0"/>
              <a:t>8</a:t>
            </a:fld>
            <a:endParaRPr lang="en-US" dirty="0"/>
          </a:p>
        </p:txBody>
      </p:sp>
    </p:spTree>
    <p:extLst>
      <p:ext uri="{BB962C8B-B14F-4D97-AF65-F5344CB8AC3E}">
        <p14:creationId xmlns:p14="http://schemas.microsoft.com/office/powerpoint/2010/main" val="16777380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CB2646-9805-4E6F-8DC9-9E34B0CFAF1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563009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pic>
        <p:nvPicPr>
          <p:cNvPr id="8" name="MS logo white - EMF" descr="Microsoft logo white text version">
            <a:extLst>
              <a:ext uri="{FF2B5EF4-FFF2-40B4-BE49-F238E27FC236}">
                <a16:creationId xmlns:a16="http://schemas.microsoft.com/office/drawing/2014/main" id="{D2BBF83B-AB94-4635-A784-5E8484DEC774}"/>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1502212"/>
            <a:ext cx="4167887" cy="2031325"/>
          </a:xfrm>
        </p:spPr>
        <p:txBody>
          <a:bodyPr anchor="b" anchorCtr="0">
            <a:spAutoFit/>
          </a:bodyPr>
          <a:lstStyle>
            <a:lvl1pPr>
              <a:defRPr sz="4400"/>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a:t>
            </a:r>
          </a:p>
        </p:txBody>
      </p:sp>
      <p:pic>
        <p:nvPicPr>
          <p:cNvPr id="3" name="Picture 2" descr="A meeting in a conference room.">
            <a:extLst>
              <a:ext uri="{FF2B5EF4-FFF2-40B4-BE49-F238E27FC236}">
                <a16:creationId xmlns:a16="http://schemas.microsoft.com/office/drawing/2014/main" id="{85A24E5A-A589-444B-A12E-6729B21E6E45}"/>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3469990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5ACBF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a:t>Speaker name</a:t>
            </a:r>
          </a:p>
        </p:txBody>
      </p:sp>
    </p:spTree>
    <p:extLst>
      <p:ext uri="{BB962C8B-B14F-4D97-AF65-F5344CB8AC3E}">
        <p14:creationId xmlns:p14="http://schemas.microsoft.com/office/powerpoint/2010/main" val="746074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50E6FF"/>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185341780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179701"/>
            <a:ext cx="9144000" cy="498598"/>
          </a:xfrm>
          <a:noFill/>
        </p:spPr>
        <p:txBody>
          <a:bodyPr lIns="0" tIns="0" rIns="0" bIns="0" anchor="ctr"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10497359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275343943"/>
      </p:ext>
    </p:extLst>
  </p:cSld>
  <p:clrMapOvr>
    <a:masterClrMapping/>
  </p:clrMapOvr>
  <p:transition>
    <p:fade/>
  </p:transition>
  <p:extLst>
    <p:ext uri="{DCECCB84-F9BA-43D5-87BE-67443E8EF086}">
      <p15:sldGuideLst xmlns:p15="http://schemas.microsoft.com/office/powerpoint/2012/main">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07013529"/>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solidFill>
                  <a:schemeClr val="tx1"/>
                </a:solidFill>
              </a:defRPr>
            </a:lvl1pPr>
          </a:lstStyle>
          <a:p>
            <a:r>
              <a:rPr lang="en-US"/>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solidFill>
                  <a:schemeClr val="tx1"/>
                </a:solidFill>
                <a:latin typeface="Consolas" panose="020B0609020204030204" pitchFamily="49" charset="0"/>
                <a:cs typeface="Consolas" panose="020B0609020204030204" pitchFamily="49" charset="0"/>
              </a:defRPr>
            </a:lvl1pPr>
            <a:lvl2pPr marL="346553" indent="0">
              <a:buNone/>
              <a:defRPr sz="2400">
                <a:solidFill>
                  <a:schemeClr val="tx1"/>
                </a:solidFill>
                <a:latin typeface="Consolas" panose="020B0609020204030204" pitchFamily="49" charset="0"/>
                <a:cs typeface="Consolas" panose="020B0609020204030204" pitchFamily="49" charset="0"/>
              </a:defRPr>
            </a:lvl2pPr>
            <a:lvl3pPr marL="584607" indent="0">
              <a:buNone/>
              <a:defRPr sz="2000">
                <a:solidFill>
                  <a:schemeClr val="tx1"/>
                </a:solidFill>
                <a:latin typeface="Consolas" panose="020B0609020204030204" pitchFamily="49" charset="0"/>
                <a:cs typeface="Consolas" panose="020B0609020204030204" pitchFamily="49" charset="0"/>
              </a:defRPr>
            </a:lvl3pPr>
            <a:lvl4pPr marL="814563" indent="0">
              <a:buNone/>
              <a:defRPr sz="1800">
                <a:solidFill>
                  <a:schemeClr val="tx1"/>
                </a:solidFill>
                <a:latin typeface="Consolas" panose="020B0609020204030204" pitchFamily="49" charset="0"/>
                <a:cs typeface="Consolas" panose="020B0609020204030204" pitchFamily="49" charset="0"/>
              </a:defRPr>
            </a:lvl4pPr>
            <a:lvl5pPr marL="1050997" indent="0">
              <a:buNone/>
              <a:defRPr sz="18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09464293"/>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marL="0" marR="0" lvl="0" indent="0" algn="l" defTabSz="932290" rtl="0" eaLnBrk="0" fontAlgn="auto" latinLnBrk="0" hangingPunct="0">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FFFFFF"/>
                </a:solidFill>
                <a:effectLst/>
                <a:uLnTx/>
                <a:uFillTx/>
                <a:latin typeface="Segoe UI"/>
                <a:ea typeface="+mn-ea"/>
                <a:cs typeface="Segoe UI" pitchFamily="34" charset="0"/>
              </a:rPr>
              <a:t>© Copyright Microsoft Corporation. All rights reserved. </a:t>
            </a:r>
          </a:p>
        </p:txBody>
      </p:sp>
    </p:spTree>
    <p:extLst>
      <p:ext uri="{BB962C8B-B14F-4D97-AF65-F5344CB8AC3E}">
        <p14:creationId xmlns:p14="http://schemas.microsoft.com/office/powerpoint/2010/main" val="84582495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gray">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solidFill>
                  <a:schemeClr val="tx1"/>
                </a:solidFill>
                <a:latin typeface="+mn-lt"/>
              </a:defRPr>
            </a:lvl1pPr>
            <a:lvl2pPr>
              <a:defRPr sz="2800">
                <a:solidFill>
                  <a:schemeClr val="tx1"/>
                </a:solidFill>
                <a:latin typeface="+mn-lt"/>
              </a:defRPr>
            </a:lvl2pPr>
            <a:lvl3pPr>
              <a:defRPr sz="2400">
                <a:solidFill>
                  <a:schemeClr val="tx1"/>
                </a:solidFill>
                <a:latin typeface="+mn-lt"/>
              </a:defRPr>
            </a:lvl3pPr>
            <a:lvl4pPr>
              <a:defRPr sz="2000">
                <a:solidFill>
                  <a:schemeClr val="tx1"/>
                </a:solidFill>
                <a:latin typeface="+mn-lt"/>
              </a:defRPr>
            </a:lvl4pPr>
            <a:lvl5pPr>
              <a:defRPr sz="1800">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1741188016"/>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2_centered tit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1BCAC9-E25C-4A29-A7D2-82C7DE406CE6}"/>
              </a:ext>
            </a:extLst>
          </p:cNvPr>
          <p:cNvSpPr>
            <a:spLocks noGrp="1"/>
          </p:cNvSpPr>
          <p:nvPr userDrawn="1">
            <p:ph type="title"/>
          </p:nvPr>
        </p:nvSpPr>
        <p:spPr/>
        <p:txBody>
          <a:bodyPr/>
          <a:lstStyle/>
          <a:p>
            <a:r>
              <a:rPr lang="en-US"/>
              <a:t>Click to edit Master title style</a:t>
            </a:r>
          </a:p>
        </p:txBody>
      </p:sp>
      <p:sp>
        <p:nvSpPr>
          <p:cNvPr id="8" name="TextBox 7">
            <a:extLst>
              <a:ext uri="{FF2B5EF4-FFF2-40B4-BE49-F238E27FC236}">
                <a16:creationId xmlns:a16="http://schemas.microsoft.com/office/drawing/2014/main" id="{AE9C5276-7B68-429C-9DA6-E4F27E0CA047}"/>
              </a:ext>
            </a:extLst>
          </p:cNvPr>
          <p:cNvSpPr txBox="1"/>
          <p:nvPr userDrawn="1"/>
        </p:nvSpPr>
        <p:spPr>
          <a:xfrm>
            <a:off x="436379" y="6431005"/>
            <a:ext cx="960199" cy="94962"/>
          </a:xfrm>
          <a:prstGeom prst="rect">
            <a:avLst/>
          </a:prstGeom>
          <a:noFill/>
        </p:spPr>
        <p:txBody>
          <a:bodyPr wrap="none" lIns="0" tIns="0" rIns="0" bIns="0" rtlCol="0">
            <a:spAutoFit/>
          </a:bodyPr>
          <a:lstStyle/>
          <a:p>
            <a:pPr>
              <a:lnSpc>
                <a:spcPct val="90000"/>
              </a:lnSpc>
              <a:spcAft>
                <a:spcPts val="588"/>
              </a:spcAft>
            </a:pPr>
            <a:r>
              <a:rPr lang="en-US" sz="686" dirty="0">
                <a:solidFill>
                  <a:schemeClr val="tx1"/>
                </a:solidFill>
              </a:rPr>
              <a:t>© Microsoft Corporation</a:t>
            </a:r>
            <a:endParaRPr lang="en-US" sz="784" dirty="0">
              <a:solidFill>
                <a:schemeClr val="tx1"/>
              </a:solidFill>
            </a:endParaRPr>
          </a:p>
        </p:txBody>
      </p:sp>
      <p:sp>
        <p:nvSpPr>
          <p:cNvPr id="9" name="Freeform: Shape 8">
            <a:extLst>
              <a:ext uri="{FF2B5EF4-FFF2-40B4-BE49-F238E27FC236}">
                <a16:creationId xmlns:a16="http://schemas.microsoft.com/office/drawing/2014/main" id="{F2F457BA-782B-49BA-97AD-00B8135A75A7}"/>
              </a:ext>
            </a:extLst>
          </p:cNvPr>
          <p:cNvSpPr/>
          <p:nvPr userDrawn="1"/>
        </p:nvSpPr>
        <p:spPr bwMode="auto">
          <a:xfrm>
            <a:off x="11552525" y="6444913"/>
            <a:ext cx="209939" cy="60464"/>
          </a:xfrm>
          <a:custGeom>
            <a:avLst/>
            <a:gdLst/>
            <a:ahLst/>
            <a:cxnLst/>
            <a:rect l="l" t="t" r="r" b="b"/>
            <a:pathLst>
              <a:path w="306116" h="88152">
                <a:moveTo>
                  <a:pt x="280481" y="31681"/>
                </a:moveTo>
                <a:cubicBezTo>
                  <a:pt x="275805" y="31681"/>
                  <a:pt x="271835" y="33354"/>
                  <a:pt x="268570" y="36700"/>
                </a:cubicBezTo>
                <a:cubicBezTo>
                  <a:pt x="265305" y="40045"/>
                  <a:pt x="263290" y="44419"/>
                  <a:pt x="262524" y="49820"/>
                </a:cubicBezTo>
                <a:lnTo>
                  <a:pt x="295959" y="49820"/>
                </a:lnTo>
                <a:cubicBezTo>
                  <a:pt x="295919" y="44096"/>
                  <a:pt x="294538" y="39642"/>
                  <a:pt x="291817" y="36458"/>
                </a:cubicBezTo>
                <a:cubicBezTo>
                  <a:pt x="289096" y="33273"/>
                  <a:pt x="285318" y="31681"/>
                  <a:pt x="280481" y="31681"/>
                </a:cubicBezTo>
                <a:close/>
                <a:moveTo>
                  <a:pt x="140726" y="24789"/>
                </a:moveTo>
                <a:lnTo>
                  <a:pt x="150582" y="24789"/>
                </a:lnTo>
                <a:lnTo>
                  <a:pt x="150582" y="60219"/>
                </a:lnTo>
                <a:cubicBezTo>
                  <a:pt x="150582" y="73279"/>
                  <a:pt x="155580" y="79809"/>
                  <a:pt x="165576" y="79809"/>
                </a:cubicBezTo>
                <a:cubicBezTo>
                  <a:pt x="170413" y="79809"/>
                  <a:pt x="174393" y="78025"/>
                  <a:pt x="177517" y="74458"/>
                </a:cubicBezTo>
                <a:cubicBezTo>
                  <a:pt x="180641" y="70891"/>
                  <a:pt x="182203" y="66225"/>
                  <a:pt x="182203" y="60461"/>
                </a:cubicBezTo>
                <a:lnTo>
                  <a:pt x="182203" y="24789"/>
                </a:lnTo>
                <a:lnTo>
                  <a:pt x="192119" y="24789"/>
                </a:lnTo>
                <a:lnTo>
                  <a:pt x="192119" y="86701"/>
                </a:lnTo>
                <a:lnTo>
                  <a:pt x="182203" y="86701"/>
                </a:lnTo>
                <a:lnTo>
                  <a:pt x="182203" y="76906"/>
                </a:lnTo>
                <a:lnTo>
                  <a:pt x="181961" y="76906"/>
                </a:lnTo>
                <a:cubicBezTo>
                  <a:pt x="177850" y="84404"/>
                  <a:pt x="171481" y="88152"/>
                  <a:pt x="162855" y="88152"/>
                </a:cubicBezTo>
                <a:cubicBezTo>
                  <a:pt x="148103" y="88152"/>
                  <a:pt x="140726" y="79365"/>
                  <a:pt x="140726" y="61791"/>
                </a:cubicBezTo>
                <a:close/>
                <a:moveTo>
                  <a:pt x="235093" y="23700"/>
                </a:moveTo>
                <a:cubicBezTo>
                  <a:pt x="237672" y="23700"/>
                  <a:pt x="239648" y="23983"/>
                  <a:pt x="241018" y="24547"/>
                </a:cubicBezTo>
                <a:lnTo>
                  <a:pt x="241018" y="34825"/>
                </a:lnTo>
                <a:cubicBezTo>
                  <a:pt x="239285" y="33495"/>
                  <a:pt x="236786" y="32830"/>
                  <a:pt x="233521" y="32830"/>
                </a:cubicBezTo>
                <a:cubicBezTo>
                  <a:pt x="229288" y="32830"/>
                  <a:pt x="225751" y="34825"/>
                  <a:pt x="222910" y="38816"/>
                </a:cubicBezTo>
                <a:cubicBezTo>
                  <a:pt x="220068" y="42806"/>
                  <a:pt x="218647" y="48248"/>
                  <a:pt x="218647" y="55140"/>
                </a:cubicBezTo>
                <a:lnTo>
                  <a:pt x="218647" y="86701"/>
                </a:lnTo>
                <a:lnTo>
                  <a:pt x="208732" y="86701"/>
                </a:lnTo>
                <a:lnTo>
                  <a:pt x="208732" y="24789"/>
                </a:lnTo>
                <a:lnTo>
                  <a:pt x="218647" y="24789"/>
                </a:lnTo>
                <a:lnTo>
                  <a:pt x="218647" y="37546"/>
                </a:lnTo>
                <a:lnTo>
                  <a:pt x="218889" y="37546"/>
                </a:lnTo>
                <a:cubicBezTo>
                  <a:pt x="220300" y="33193"/>
                  <a:pt x="222456" y="29797"/>
                  <a:pt x="225358" y="27358"/>
                </a:cubicBezTo>
                <a:cubicBezTo>
                  <a:pt x="228261" y="24920"/>
                  <a:pt x="231505" y="23700"/>
                  <a:pt x="235093" y="23700"/>
                </a:cubicBezTo>
                <a:close/>
                <a:moveTo>
                  <a:pt x="280662" y="23338"/>
                </a:moveTo>
                <a:cubicBezTo>
                  <a:pt x="288764" y="23338"/>
                  <a:pt x="295032" y="25958"/>
                  <a:pt x="299466" y="31198"/>
                </a:cubicBezTo>
                <a:cubicBezTo>
                  <a:pt x="303899" y="36438"/>
                  <a:pt x="306116" y="43713"/>
                  <a:pt x="306116" y="53024"/>
                </a:cubicBezTo>
                <a:lnTo>
                  <a:pt x="306116" y="58224"/>
                </a:lnTo>
                <a:lnTo>
                  <a:pt x="262403" y="58224"/>
                </a:lnTo>
                <a:cubicBezTo>
                  <a:pt x="262564" y="65117"/>
                  <a:pt x="264418" y="70437"/>
                  <a:pt x="267965" y="74186"/>
                </a:cubicBezTo>
                <a:cubicBezTo>
                  <a:pt x="271512" y="77934"/>
                  <a:pt x="276390" y="79809"/>
                  <a:pt x="282597" y="79809"/>
                </a:cubicBezTo>
                <a:cubicBezTo>
                  <a:pt x="289570" y="79809"/>
                  <a:pt x="295979" y="77511"/>
                  <a:pt x="301824" y="72916"/>
                </a:cubicBezTo>
                <a:lnTo>
                  <a:pt x="301824" y="82227"/>
                </a:lnTo>
                <a:cubicBezTo>
                  <a:pt x="296382" y="86177"/>
                  <a:pt x="289187" y="88152"/>
                  <a:pt x="280239" y="88152"/>
                </a:cubicBezTo>
                <a:cubicBezTo>
                  <a:pt x="271492" y="88152"/>
                  <a:pt x="264620" y="85341"/>
                  <a:pt x="259622" y="79718"/>
                </a:cubicBezTo>
                <a:cubicBezTo>
                  <a:pt x="254623" y="74095"/>
                  <a:pt x="252124" y="66185"/>
                  <a:pt x="252124" y="55987"/>
                </a:cubicBezTo>
                <a:cubicBezTo>
                  <a:pt x="252124" y="46353"/>
                  <a:pt x="254855" y="38503"/>
                  <a:pt x="260317" y="32437"/>
                </a:cubicBezTo>
                <a:cubicBezTo>
                  <a:pt x="265778" y="26371"/>
                  <a:pt x="272560" y="23338"/>
                  <a:pt x="280662" y="23338"/>
                </a:cubicBezTo>
                <a:close/>
                <a:moveTo>
                  <a:pt x="38212" y="10520"/>
                </a:moveTo>
                <a:cubicBezTo>
                  <a:pt x="37809" y="12979"/>
                  <a:pt x="37345" y="14913"/>
                  <a:pt x="36821" y="16324"/>
                </a:cubicBezTo>
                <a:lnTo>
                  <a:pt x="23338" y="53266"/>
                </a:lnTo>
                <a:lnTo>
                  <a:pt x="53388" y="53266"/>
                </a:lnTo>
                <a:lnTo>
                  <a:pt x="39784" y="16324"/>
                </a:lnTo>
                <a:cubicBezTo>
                  <a:pt x="39340" y="15115"/>
                  <a:pt x="38897" y="13180"/>
                  <a:pt x="38454" y="10520"/>
                </a:cubicBezTo>
                <a:close/>
                <a:moveTo>
                  <a:pt x="33254" y="0"/>
                </a:moveTo>
                <a:lnTo>
                  <a:pt x="43774" y="0"/>
                </a:lnTo>
                <a:lnTo>
                  <a:pt x="76865" y="85964"/>
                </a:lnTo>
                <a:lnTo>
                  <a:pt x="76865" y="83618"/>
                </a:lnTo>
                <a:lnTo>
                  <a:pt x="113505" y="33253"/>
                </a:lnTo>
                <a:lnTo>
                  <a:pt x="80312" y="33253"/>
                </a:lnTo>
                <a:lnTo>
                  <a:pt x="80312" y="24789"/>
                </a:lnTo>
                <a:lnTo>
                  <a:pt x="128076" y="24789"/>
                </a:lnTo>
                <a:lnTo>
                  <a:pt x="128076" y="27630"/>
                </a:lnTo>
                <a:lnTo>
                  <a:pt x="91436" y="78237"/>
                </a:lnTo>
                <a:lnTo>
                  <a:pt x="127713" y="78237"/>
                </a:lnTo>
                <a:lnTo>
                  <a:pt x="127713" y="86701"/>
                </a:lnTo>
                <a:lnTo>
                  <a:pt x="77149" y="86701"/>
                </a:lnTo>
                <a:lnTo>
                  <a:pt x="76865" y="86701"/>
                </a:lnTo>
                <a:lnTo>
                  <a:pt x="65903" y="86701"/>
                </a:lnTo>
                <a:lnTo>
                  <a:pt x="56713" y="62396"/>
                </a:lnTo>
                <a:lnTo>
                  <a:pt x="19952" y="62396"/>
                </a:lnTo>
                <a:lnTo>
                  <a:pt x="11306" y="86701"/>
                </a:lnTo>
                <a:lnTo>
                  <a:pt x="0" y="86701"/>
                </a:lnTo>
                <a:close/>
              </a:path>
            </a:pathLst>
          </a:custGeom>
          <a:solidFill>
            <a:schemeClr val="bg1">
              <a:lumMod val="6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en-US" sz="2353" dirty="0">
              <a:solidFill>
                <a:schemeClr val="tx1"/>
              </a:solidFill>
              <a:ea typeface="Segoe UI" pitchFamily="34" charset="0"/>
              <a:cs typeface="Segoe UI" pitchFamily="34" charset="0"/>
            </a:endParaRPr>
          </a:p>
        </p:txBody>
      </p:sp>
    </p:spTree>
    <p:extLst>
      <p:ext uri="{BB962C8B-B14F-4D97-AF65-F5344CB8AC3E}">
        <p14:creationId xmlns:p14="http://schemas.microsoft.com/office/powerpoint/2010/main" val="179993710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Title Only - left side ">
    <p:spTree>
      <p:nvGrpSpPr>
        <p:cNvPr id="1" name=""/>
        <p:cNvGrpSpPr/>
        <p:nvPr/>
      </p:nvGrpSpPr>
      <p:grpSpPr>
        <a:xfrm>
          <a:off x="0" y="0"/>
          <a:ext cx="0" cy="0"/>
          <a:chOff x="0" y="0"/>
          <a:chExt cx="0" cy="0"/>
        </a:xfrm>
      </p:grpSpPr>
      <p:pic>
        <p:nvPicPr>
          <p:cNvPr id="5" name="Picture 4" descr="Microsoft Azure logo">
            <a:extLst>
              <a:ext uri="{FF2B5EF4-FFF2-40B4-BE49-F238E27FC236}">
                <a16:creationId xmlns:a16="http://schemas.microsoft.com/office/drawing/2014/main" id="{477BD162-8300-4F28-8023-6DD1BF73E8B8}"/>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584201" y="578571"/>
            <a:ext cx="1892300" cy="269574"/>
          </a:xfrm>
          <a:prstGeom prst="rect">
            <a:avLst/>
          </a:prstGeom>
        </p:spPr>
      </p:pic>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2875002"/>
            <a:ext cx="4160521" cy="1107996"/>
          </a:xfrm>
        </p:spPr>
        <p:txBody>
          <a:bodyPr wrap="square" anchor="ctr">
            <a:spAutoFit/>
          </a:bodyPr>
          <a:lstStyle/>
          <a:p>
            <a:r>
              <a:rPr lang="en-US"/>
              <a:t>Click to edit Master title style</a:t>
            </a:r>
          </a:p>
        </p:txBody>
      </p:sp>
      <p:sp>
        <p:nvSpPr>
          <p:cNvPr id="4" name="Text Placeholder 10">
            <a:extLst>
              <a:ext uri="{FF2B5EF4-FFF2-40B4-BE49-F238E27FC236}">
                <a16:creationId xmlns:a16="http://schemas.microsoft.com/office/drawing/2014/main" id="{E7F188F7-5D69-4A37-B62E-1322D2E033E4}"/>
              </a:ext>
            </a:extLst>
          </p:cNvPr>
          <p:cNvSpPr>
            <a:spLocks noGrp="1"/>
          </p:cNvSpPr>
          <p:nvPr>
            <p:ph type="body" sz="quarter" idx="15" hasCustomPrompt="1"/>
          </p:nvPr>
        </p:nvSpPr>
        <p:spPr>
          <a:xfrm>
            <a:off x="584200" y="4426314"/>
            <a:ext cx="4945744" cy="553998"/>
          </a:xfrm>
          <a:prstGeom prst="rect">
            <a:avLst/>
          </a:prstGeom>
        </p:spPr>
        <p:txBody>
          <a:bodyPr/>
          <a:lstStyle>
            <a:lvl1pPr marL="0" indent="0" algn="l">
              <a:buNone/>
              <a:defRPr sz="1800">
                <a:solidFill>
                  <a:schemeClr val="tx1"/>
                </a:solidFill>
              </a:defRPr>
            </a:lvl1pPr>
            <a:lvl2pPr>
              <a:defRPr sz="1765">
                <a:solidFill>
                  <a:srgbClr val="000000"/>
                </a:solidFill>
              </a:defRPr>
            </a:lvl2pPr>
            <a:lvl3pPr>
              <a:defRPr sz="1371"/>
            </a:lvl3pPr>
            <a:lvl4pPr>
              <a:defRPr sz="1371"/>
            </a:lvl4pPr>
            <a:lvl5pPr>
              <a:defRPr sz="1028"/>
            </a:lvl5pPr>
          </a:lstStyle>
          <a:p>
            <a:pPr lvl="0"/>
            <a:r>
              <a:rPr lang="en-US"/>
              <a:t>Author name</a:t>
            </a:r>
            <a:br>
              <a:rPr lang="en-US"/>
            </a:br>
            <a:r>
              <a:rPr lang="en-US"/>
              <a:t>Date</a:t>
            </a:r>
          </a:p>
        </p:txBody>
      </p:sp>
    </p:spTree>
    <p:extLst>
      <p:ext uri="{BB962C8B-B14F-4D97-AF65-F5344CB8AC3E}">
        <p14:creationId xmlns:p14="http://schemas.microsoft.com/office/powerpoint/2010/main" val="10998158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5ACBF0"/>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30" orient="horz" pos="288">
          <p15:clr>
            <a:srgbClr val="5ACBF0"/>
          </p15:clr>
        </p15:guide>
        <p15:guide id="31" pos="3336">
          <p15:clr>
            <a:srgbClr val="FBAE40"/>
          </p15:clr>
        </p15:guide>
        <p15:guide id="32" orient="horz" pos="2160">
          <p15:clr>
            <a:srgbClr val="5ACBF0"/>
          </p15:clr>
        </p15:guide>
        <p15:guide id="33" pos="2994">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856668"/>
            <a:ext cx="9144000" cy="677108"/>
          </a:xfrm>
          <a:noFill/>
        </p:spPr>
        <p:txBody>
          <a:bodyPr lIns="0" tIns="0" rIns="0" bIns="0" anchor="b" anchorCtr="0">
            <a:spAutoFit/>
          </a:bodyPr>
          <a:lstStyle>
            <a:lvl1pPr>
              <a:defRPr sz="4400" spc="-50" baseline="0">
                <a:solidFill>
                  <a:srgbClr val="50E6FF"/>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90463979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6B02BF2A-7BE7-4F1F-819E-97933FE2DD80}"/>
              </a:ext>
              <a:ext uri="{C183D7F6-B498-43B3-948B-1728B52AA6E4}">
                <adec:decorative xmlns:adec="http://schemas.microsoft.com/office/drawing/2017/decorative" val="1"/>
              </a:ext>
            </a:extLst>
          </p:cNvPr>
          <p:cNvGrpSpPr/>
          <p:nvPr userDrawn="1"/>
        </p:nvGrpSpPr>
        <p:grpSpPr>
          <a:xfrm>
            <a:off x="-1" y="0"/>
            <a:ext cx="12190271" cy="5483600"/>
            <a:chOff x="-1" y="0"/>
            <a:chExt cx="12434711" cy="5592764"/>
          </a:xfrm>
        </p:grpSpPr>
        <p:pic>
          <p:nvPicPr>
            <p:cNvPr id="8" name="Picture 7" descr="A nurse writing&#10;">
              <a:extLst>
                <a:ext uri="{FF2B5EF4-FFF2-40B4-BE49-F238E27FC236}">
                  <a16:creationId xmlns:a16="http://schemas.microsoft.com/office/drawing/2014/main" id="{5CB044E4-A9A6-4A1B-A5D4-607833EBE337}"/>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0" y="1"/>
              <a:ext cx="12434710" cy="5592763"/>
            </a:xfrm>
            <a:custGeom>
              <a:avLst/>
              <a:gdLst>
                <a:gd name="connsiteX0" fmla="*/ 0 w 12434710"/>
                <a:gd name="connsiteY0" fmla="*/ 0 h 5592763"/>
                <a:gd name="connsiteX1" fmla="*/ 12434710 w 12434710"/>
                <a:gd name="connsiteY1" fmla="*/ 0 h 5592763"/>
                <a:gd name="connsiteX2" fmla="*/ 12434710 w 12434710"/>
                <a:gd name="connsiteY2" fmla="*/ 5592763 h 5592763"/>
                <a:gd name="connsiteX3" fmla="*/ 0 w 12434710"/>
                <a:gd name="connsiteY3" fmla="*/ 5592763 h 5592763"/>
              </a:gdLst>
              <a:ahLst/>
              <a:cxnLst>
                <a:cxn ang="0">
                  <a:pos x="connsiteX0" y="connsiteY0"/>
                </a:cxn>
                <a:cxn ang="0">
                  <a:pos x="connsiteX1" y="connsiteY1"/>
                </a:cxn>
                <a:cxn ang="0">
                  <a:pos x="connsiteX2" y="connsiteY2"/>
                </a:cxn>
                <a:cxn ang="0">
                  <a:pos x="connsiteX3" y="connsiteY3"/>
                </a:cxn>
              </a:cxnLst>
              <a:rect l="l" t="t" r="r" b="b"/>
              <a:pathLst>
                <a:path w="12434710" h="5592763">
                  <a:moveTo>
                    <a:pt x="0" y="0"/>
                  </a:moveTo>
                  <a:lnTo>
                    <a:pt x="12434710" y="0"/>
                  </a:lnTo>
                  <a:lnTo>
                    <a:pt x="12434710" y="5592763"/>
                  </a:lnTo>
                  <a:lnTo>
                    <a:pt x="0" y="5592763"/>
                  </a:lnTo>
                  <a:close/>
                </a:path>
              </a:pathLst>
            </a:custGeom>
          </p:spPr>
        </p:pic>
        <p:sp>
          <p:nvSpPr>
            <p:cNvPr id="5" name="Rectangle 4">
              <a:extLst>
                <a:ext uri="{FF2B5EF4-FFF2-40B4-BE49-F238E27FC236}">
                  <a16:creationId xmlns:a16="http://schemas.microsoft.com/office/drawing/2014/main" id="{3BFC33DA-54D0-4F30-A2E6-C0BB69A6326B}"/>
                </a:ext>
                <a:ext uri="{C183D7F6-B498-43B3-948B-1728B52AA6E4}">
                  <adec:decorative xmlns:adec="http://schemas.microsoft.com/office/drawing/2017/decorative" val="1"/>
                </a:ext>
              </a:extLst>
            </p:cNvPr>
            <p:cNvSpPr/>
            <p:nvPr/>
          </p:nvSpPr>
          <p:spPr bwMode="auto">
            <a:xfrm>
              <a:off x="-1" y="0"/>
              <a:ext cx="12434711" cy="5592763"/>
            </a:xfrm>
            <a:prstGeom prst="rect">
              <a:avLst/>
            </a:prstGeom>
            <a:solidFill>
              <a:schemeClr val="bg1">
                <a:alpha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l" defTabSz="932293"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2" name="Title 1">
            <a:extLst>
              <a:ext uri="{FF2B5EF4-FFF2-40B4-BE49-F238E27FC236}">
                <a16:creationId xmlns:a16="http://schemas.microsoft.com/office/drawing/2014/main" id="{D0AAD849-7CFE-4AF7-A7C5-6BBD50C88C1A}"/>
              </a:ext>
            </a:extLst>
          </p:cNvPr>
          <p:cNvSpPr>
            <a:spLocks noGrp="1"/>
          </p:cNvSpPr>
          <p:nvPr userDrawn="1">
            <p:ph type="title"/>
          </p:nvPr>
        </p:nvSpPr>
        <p:spPr/>
        <p:txBody>
          <a:bodyPr/>
          <a:lstStyle/>
          <a:p>
            <a:r>
              <a:rPr lang="en-US"/>
              <a:t>Click to edit Master title style</a:t>
            </a:r>
          </a:p>
        </p:txBody>
      </p:sp>
    </p:spTree>
    <p:extLst>
      <p:ext uri="{BB962C8B-B14F-4D97-AF65-F5344CB8AC3E}">
        <p14:creationId xmlns:p14="http://schemas.microsoft.com/office/powerpoint/2010/main" val="419570882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Title &amp; bulleted text">
    <p:bg bwMode="black">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85216" y="379457"/>
            <a:ext cx="11018520" cy="553998"/>
          </a:xfrm>
          <a:noFill/>
        </p:spPr>
        <p:txBody>
          <a:bodyPr/>
          <a:lstStyle>
            <a:lvl1pPr>
              <a:defRPr>
                <a:solidFill>
                  <a:srgbClr val="2E3E3E"/>
                </a:solidFill>
              </a:defRPr>
            </a:lvl1pPr>
          </a:lstStyle>
          <a:p>
            <a:r>
              <a:rPr lang="en-US"/>
              <a:t>Click to edit Master title style</a:t>
            </a:r>
            <a:endParaRPr lang="en-US" dirty="0"/>
          </a:p>
        </p:txBody>
      </p:sp>
      <p:sp>
        <p:nvSpPr>
          <p:cNvPr id="7" name="Text Placeholder 5">
            <a:extLst>
              <a:ext uri="{FF2B5EF4-FFF2-40B4-BE49-F238E27FC236}">
                <a16:creationId xmlns:a16="http://schemas.microsoft.com/office/drawing/2014/main" id="{2F560E33-ACD2-4712-B2F7-7BA58446696B}"/>
              </a:ext>
            </a:extLst>
          </p:cNvPr>
          <p:cNvSpPr>
            <a:spLocks noGrp="1"/>
          </p:cNvSpPr>
          <p:nvPr>
            <p:ph type="body" sz="quarter" idx="10" hasCustomPrompt="1"/>
          </p:nvPr>
        </p:nvSpPr>
        <p:spPr bwMode="white">
          <a:xfrm>
            <a:off x="585216" y="1447799"/>
            <a:ext cx="11151917" cy="2979277"/>
          </a:xfrm>
        </p:spPr>
        <p:txBody>
          <a:bodyPr lIns="182880" tIns="182880" rIns="182880" bIns="182880">
            <a:noAutofit/>
          </a:bodyPr>
          <a:lstStyle>
            <a:lvl1pPr marL="339725" indent="-339725">
              <a:buClr>
                <a:schemeClr val="tx1">
                  <a:lumMod val="90000"/>
                  <a:lumOff val="10000"/>
                </a:schemeClr>
              </a:buClr>
              <a:buSzPct val="100000"/>
              <a:buFont typeface="Arial" panose="020B0604020202020204" pitchFamily="34" charset="0"/>
              <a:buChar char="•"/>
              <a:defRPr sz="2800">
                <a:solidFill>
                  <a:srgbClr val="11627B"/>
                </a:solidFill>
              </a:defRPr>
            </a:lvl1pPr>
            <a:lvl2pPr marL="631825" indent="-292100">
              <a:buClr>
                <a:schemeClr val="tx1">
                  <a:lumMod val="90000"/>
                  <a:lumOff val="10000"/>
                </a:schemeClr>
              </a:buClr>
              <a:buSzPct val="100000"/>
              <a:buFont typeface="Arial" panose="020B0604020202020204" pitchFamily="34" charset="0"/>
              <a:buChar char="•"/>
              <a:defRPr sz="2000">
                <a:solidFill>
                  <a:schemeClr val="tx1"/>
                </a:solidFill>
              </a:defRPr>
            </a:lvl2pPr>
            <a:lvl3pPr marL="914400" indent="-282575">
              <a:buClr>
                <a:schemeClr val="tx1">
                  <a:lumMod val="90000"/>
                  <a:lumOff val="10000"/>
                </a:schemeClr>
              </a:buClr>
              <a:buSzPct val="100000"/>
              <a:buFont typeface="Arial" panose="020B0604020202020204" pitchFamily="34" charset="0"/>
              <a:buChar char="•"/>
              <a:defRPr sz="1600">
                <a:solidFill>
                  <a:schemeClr val="tx1"/>
                </a:solidFill>
              </a:defRPr>
            </a:lvl3pPr>
            <a:lvl4pPr marL="1196975" indent="-282575">
              <a:buClr>
                <a:schemeClr val="tx1">
                  <a:lumMod val="90000"/>
                  <a:lumOff val="10000"/>
                </a:schemeClr>
              </a:buClr>
              <a:buSzPct val="100000"/>
              <a:buFont typeface="Arial" panose="020B0604020202020204" pitchFamily="34" charset="0"/>
              <a:buChar char="•"/>
              <a:defRPr sz="1400">
                <a:solidFill>
                  <a:schemeClr val="tx1"/>
                </a:solidFill>
              </a:defRPr>
            </a:lvl4pPr>
            <a:lvl5pPr marL="1430338" indent="-233363">
              <a:buClr>
                <a:schemeClr val="tx1">
                  <a:lumMod val="90000"/>
                  <a:lumOff val="10000"/>
                </a:schemeClr>
              </a:buClr>
              <a:buSzPct val="100000"/>
              <a:buFont typeface="Arial" panose="020B0604020202020204" pitchFamily="34" charset="0"/>
              <a:buChar char="•"/>
              <a:defRPr sz="14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87696266"/>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userDrawn="1">
  <p:cSld name="Title &amp; Non-bulleted text - blue">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a:xfrm>
            <a:off x="588263" y="384048"/>
            <a:ext cx="11018520" cy="553998"/>
          </a:xfrm>
          <a:prstGeom prst="rect">
            <a:avLst/>
          </a:prstGeom>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Box 4">
            <a:extLst>
              <a:ext uri="{FF2B5EF4-FFF2-40B4-BE49-F238E27FC236}">
                <a16:creationId xmlns:a16="http://schemas.microsoft.com/office/drawing/2014/main" id="{24438552-2874-4DC9-8D16-71FC1093BAC3}"/>
              </a:ext>
            </a:extLst>
          </p:cNvPr>
          <p:cNvSpPr txBox="1"/>
          <p:nvPr userDrawn="1"/>
        </p:nvSpPr>
        <p:spPr>
          <a:xfrm>
            <a:off x="187037" y="6606983"/>
            <a:ext cx="8453001" cy="110800"/>
          </a:xfrm>
          <a:prstGeom prst="rect">
            <a:avLst/>
          </a:prstGeom>
          <a:noFill/>
        </p:spPr>
        <p:txBody>
          <a:bodyPr wrap="square" lIns="0" tIns="0" rIns="0" bIns="0" rtlCol="0">
            <a:spAutoFit/>
          </a:bodyPr>
          <a:lstStyle/>
          <a:p>
            <a:pPr marL="0" marR="0" lvl="0" indent="0" defTabSz="914400" eaLnBrk="1" fontAlgn="auto" latinLnBrk="0" hangingPunct="1">
              <a:lnSpc>
                <a:spcPct val="90000"/>
              </a:lnSpc>
              <a:spcBef>
                <a:spcPct val="20000"/>
              </a:spcBef>
              <a:spcAft>
                <a:spcPts val="0"/>
              </a:spcAft>
              <a:buClrTx/>
              <a:buSzPct val="80000"/>
              <a:buFontTx/>
              <a:buNone/>
              <a:tabLst/>
              <a:defRPr/>
            </a:pPr>
            <a:r>
              <a:rPr kumimoji="0" lang="en-US" sz="800" b="0" i="0" u="none" strike="noStrike" kern="0" cap="none" spc="0" normalizeH="0" baseline="0" noProof="0" dirty="0">
                <a:ln>
                  <a:noFill/>
                </a:ln>
                <a:solidFill>
                  <a:schemeClr val="bg1"/>
                </a:solidFill>
                <a:effectLst/>
                <a:uLnTx/>
                <a:uFillTx/>
                <a:latin typeface="Segoe UI Semilight" panose="020B0402040204020203" pitchFamily="34" charset="0"/>
                <a:cs typeface="Segoe UI Semilight" panose="020B0402040204020203" pitchFamily="34" charset="0"/>
              </a:rPr>
              <a:t>Copyright © Opsgility, LLC - Not for redistribution or redelivery</a:t>
            </a:r>
          </a:p>
        </p:txBody>
      </p:sp>
      <p:pic>
        <p:nvPicPr>
          <p:cNvPr id="6" name="NEW Brand Colors 2018">
            <a:extLst>
              <a:ext uri="{FF2B5EF4-FFF2-40B4-BE49-F238E27FC236}">
                <a16:creationId xmlns:a16="http://schemas.microsoft.com/office/drawing/2014/main" id="{6B7A4B0D-4A22-488A-86AF-44F435F2EEF2}"/>
              </a:ext>
            </a:extLst>
          </p:cNvPr>
          <p:cNvPicPr>
            <a:picLocks noChangeAspect="1"/>
          </p:cNvPicPr>
          <p:nvPr userDrawn="1"/>
        </p:nvPicPr>
        <p:blipFill>
          <a:blip r:embed="rId2"/>
          <a:stretch>
            <a:fillRect/>
          </a:stretch>
        </p:blipFill>
        <p:spPr>
          <a:xfrm rot="5400000">
            <a:off x="9288988" y="2942644"/>
            <a:ext cx="6858000" cy="972712"/>
          </a:xfrm>
          <a:prstGeom prst="rect">
            <a:avLst/>
          </a:prstGeom>
        </p:spPr>
      </p:pic>
      <p:sp>
        <p:nvSpPr>
          <p:cNvPr id="2" name="Rectangle 1">
            <a:extLst>
              <a:ext uri="{FF2B5EF4-FFF2-40B4-BE49-F238E27FC236}">
                <a16:creationId xmlns:a16="http://schemas.microsoft.com/office/drawing/2014/main" id="{CDAE4A5F-F4AB-40BE-86A5-C88E4481198F}"/>
              </a:ext>
            </a:extLst>
          </p:cNvPr>
          <p:cNvSpPr/>
          <p:nvPr userDrawn="1"/>
        </p:nvSpPr>
        <p:spPr bwMode="auto">
          <a:xfrm>
            <a:off x="0" y="0"/>
            <a:ext cx="12192000" cy="291402"/>
          </a:xfrm>
          <a:prstGeom prst="rect">
            <a:avLst/>
          </a:prstGeom>
          <a:solidFill>
            <a:srgbClr val="1C698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pic>
        <p:nvPicPr>
          <p:cNvPr id="9" name="Picture 8">
            <a:extLst>
              <a:ext uri="{FF2B5EF4-FFF2-40B4-BE49-F238E27FC236}">
                <a16:creationId xmlns:a16="http://schemas.microsoft.com/office/drawing/2014/main" id="{C31B51C8-F0A2-4DC1-8821-36947EDA6BFA}"/>
              </a:ext>
            </a:extLst>
          </p:cNvPr>
          <p:cNvPicPr>
            <a:picLocks noChangeAspect="1"/>
          </p:cNvPicPr>
          <p:nvPr userDrawn="1"/>
        </p:nvPicPr>
        <p:blipFill>
          <a:blip r:embed="rId3"/>
          <a:stretch>
            <a:fillRect/>
          </a:stretch>
        </p:blipFill>
        <p:spPr>
          <a:xfrm>
            <a:off x="10171681" y="326739"/>
            <a:ext cx="1746590" cy="668616"/>
          </a:xfrm>
          <a:prstGeom prst="rect">
            <a:avLst/>
          </a:prstGeom>
        </p:spPr>
      </p:pic>
    </p:spTree>
    <p:extLst>
      <p:ext uri="{BB962C8B-B14F-4D97-AF65-F5344CB8AC3E}">
        <p14:creationId xmlns:p14="http://schemas.microsoft.com/office/powerpoint/2010/main" val="130406217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cSld name="Title Only (Whit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85216" y="384048"/>
            <a:ext cx="11151917" cy="553998"/>
          </a:xfrm>
        </p:spPr>
        <p:txBody>
          <a:bodyPr/>
          <a:lstStyle>
            <a:lvl1pPr>
              <a:defRPr sz="3600">
                <a:solidFill>
                  <a:schemeClr val="tx1">
                    <a:lumMod val="90000"/>
                    <a:lumOff val="10000"/>
                  </a:schemeClr>
                </a:solidFill>
              </a:defRPr>
            </a:lvl1pPr>
          </a:lstStyle>
          <a:p>
            <a:r>
              <a:rPr lang="en-US"/>
              <a:t>Click to edit Master title style</a:t>
            </a:r>
            <a:endParaRPr lang="en-US" dirty="0"/>
          </a:p>
        </p:txBody>
      </p:sp>
      <p:sp>
        <p:nvSpPr>
          <p:cNvPr id="5" name="Rectangle 4">
            <a:extLst>
              <a:ext uri="{FF2B5EF4-FFF2-40B4-BE49-F238E27FC236}">
                <a16:creationId xmlns:a16="http://schemas.microsoft.com/office/drawing/2014/main" id="{5088720D-3E13-4F7A-B395-DE80891786BD}"/>
              </a:ext>
            </a:extLst>
          </p:cNvPr>
          <p:cNvSpPr/>
          <p:nvPr userDrawn="1"/>
        </p:nvSpPr>
        <p:spPr bwMode="auto">
          <a:xfrm>
            <a:off x="0" y="0"/>
            <a:ext cx="12192000" cy="291402"/>
          </a:xfrm>
          <a:prstGeom prst="rect">
            <a:avLst/>
          </a:prstGeom>
          <a:solidFill>
            <a:srgbClr val="1C698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pic>
        <p:nvPicPr>
          <p:cNvPr id="7" name="Picture 6">
            <a:extLst>
              <a:ext uri="{FF2B5EF4-FFF2-40B4-BE49-F238E27FC236}">
                <a16:creationId xmlns:a16="http://schemas.microsoft.com/office/drawing/2014/main" id="{1E1E10B1-A5C3-4325-AEE2-BD7EA83B9339}"/>
              </a:ext>
            </a:extLst>
          </p:cNvPr>
          <p:cNvPicPr>
            <a:picLocks noChangeAspect="1"/>
          </p:cNvPicPr>
          <p:nvPr userDrawn="1"/>
        </p:nvPicPr>
        <p:blipFill>
          <a:blip r:embed="rId2"/>
          <a:stretch>
            <a:fillRect/>
          </a:stretch>
        </p:blipFill>
        <p:spPr>
          <a:xfrm>
            <a:off x="10171681" y="326739"/>
            <a:ext cx="1746590" cy="668616"/>
          </a:xfrm>
          <a:prstGeom prst="rect">
            <a:avLst/>
          </a:prstGeom>
        </p:spPr>
      </p:pic>
    </p:spTree>
    <p:extLst>
      <p:ext uri="{BB962C8B-B14F-4D97-AF65-F5344CB8AC3E}">
        <p14:creationId xmlns:p14="http://schemas.microsoft.com/office/powerpoint/2010/main" val="2814380251"/>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EB02FAD1-E14D-41F9-A1BC-FCCF46262910}"/>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856668"/>
            <a:ext cx="9144000" cy="677108"/>
          </a:xfrm>
          <a:noFill/>
        </p:spPr>
        <p:txBody>
          <a:bodyPr lIns="0" tIns="0" rIns="0" bIns="0" anchor="b" anchorCtr="0">
            <a:spAutoFit/>
          </a:bodyPr>
          <a:lstStyle>
            <a:lvl1pPr>
              <a:defRPr sz="4400" spc="-50" baseline="0">
                <a:solidFill>
                  <a:schemeClr val="tx1"/>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accent1"/>
                </a:soli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37500488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9121006B-09FA-4F62-9542-4F6479B0897F}"/>
              </a:ext>
            </a:extLst>
          </p:cNvPr>
          <p:cNvSpPr txBox="1"/>
          <p:nvPr userDrawn="1"/>
        </p:nvSpPr>
        <p:spPr>
          <a:xfrm>
            <a:off x="12355721" y="-203944"/>
            <a:ext cx="577081" cy="153888"/>
          </a:xfrm>
          <a:prstGeom prst="rect">
            <a:avLst/>
          </a:prstGeom>
          <a:noFill/>
        </p:spPr>
        <p:txBody>
          <a:bodyPr wrap="non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A3A3A3"/>
                </a:solidFill>
                <a:effectLst/>
                <a:uLnTx/>
                <a:uFillTx/>
                <a:latin typeface="Segoe UI"/>
                <a:ea typeface="+mn-ea"/>
                <a:cs typeface="+mn-cs"/>
              </a:rPr>
              <a:t>ELT layout</a:t>
            </a:r>
          </a:p>
        </p:txBody>
      </p:sp>
    </p:spTree>
    <p:extLst>
      <p:ext uri="{BB962C8B-B14F-4D97-AF65-F5344CB8AC3E}">
        <p14:creationId xmlns:p14="http://schemas.microsoft.com/office/powerpoint/2010/main" val="3772443994"/>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0215577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Lst>
          </p:cNvPr>
          <p:cNvSpPr txBox="1"/>
          <p:nvPr userDrawn="1"/>
        </p:nvSpPr>
        <p:spPr>
          <a:xfrm>
            <a:off x="12355721" y="-203944"/>
            <a:ext cx="577081" cy="153888"/>
          </a:xfrm>
          <a:prstGeom prst="rect">
            <a:avLst/>
          </a:prstGeom>
          <a:noFill/>
        </p:spPr>
        <p:txBody>
          <a:bodyPr wrap="non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A3A3A3"/>
                </a:solidFill>
                <a:effectLst/>
                <a:uLnTx/>
                <a:uFillTx/>
                <a:latin typeface="Segoe UI"/>
                <a:ea typeface="+mn-ea"/>
                <a:cs typeface="+mn-cs"/>
              </a:rPr>
              <a:t>ELT layout</a:t>
            </a:r>
          </a:p>
        </p:txBody>
      </p:sp>
    </p:spTree>
    <p:extLst>
      <p:ext uri="{BB962C8B-B14F-4D97-AF65-F5344CB8AC3E}">
        <p14:creationId xmlns:p14="http://schemas.microsoft.com/office/powerpoint/2010/main" val="1250328240"/>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guide id="4" pos="3660">
          <p15:clr>
            <a:srgbClr val="5ACBF0"/>
          </p15:clr>
        </p15:guide>
        <p15:guide id="5" pos="4024">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83057370"/>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guide id="4" pos="3656">
          <p15:clr>
            <a:srgbClr val="5ACBF0"/>
          </p15:clr>
        </p15:guide>
        <p15:guide id="5" pos="4024">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94158312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50E6FF"/>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a:t>Speaker name</a:t>
            </a:r>
          </a:p>
        </p:txBody>
      </p:sp>
    </p:spTree>
    <p:extLst>
      <p:ext uri="{BB962C8B-B14F-4D97-AF65-F5344CB8AC3E}">
        <p14:creationId xmlns:p14="http://schemas.microsoft.com/office/powerpoint/2010/main" val="221764214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25" cstate="screen">
            <a:extLst>
              <a:ext uri="{28A0092B-C50C-407E-A947-70E740481C1C}">
                <a14:useLocalDpi xmlns:a14="http://schemas.microsoft.com/office/drawing/2010/main"/>
              </a:ext>
            </a:extLst>
          </a:blip>
          <a:srcRect l="762"/>
          <a:stretch/>
        </p:blipFill>
        <p:spPr>
          <a:xfrm rot="5400000">
            <a:off x="9509760" y="2843773"/>
            <a:ext cx="6858000" cy="1170455"/>
          </a:xfrm>
          <a:prstGeom prst="rect">
            <a:avLst/>
          </a:prstGeom>
        </p:spPr>
      </p:pic>
    </p:spTree>
    <p:extLst>
      <p:ext uri="{BB962C8B-B14F-4D97-AF65-F5344CB8AC3E}">
        <p14:creationId xmlns:p14="http://schemas.microsoft.com/office/powerpoint/2010/main" val="210042719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hyperlink" Target="https://docs.microsoft.com/en-us/learn/" TargetMode="External"/><Relationship Id="rId13" Type="http://schemas.openxmlformats.org/officeDocument/2006/relationships/hyperlink" Target="https://reactor.microsoft.com/en-us/reactor/?search=fasttrack&amp;eventLanguage=all&amp;preferredLanguage=English&amp;page=1" TargetMode="External"/><Relationship Id="rId3" Type="http://schemas.openxmlformats.org/officeDocument/2006/relationships/hyperlink" Target="https://partner.microsoft.com/en-us/training/training-center" TargetMode="External"/><Relationship Id="rId7" Type="http://schemas.openxmlformats.org/officeDocument/2006/relationships/hyperlink" Target="https://azure.microsoft.com/en-us/get-started/#explore-azure" TargetMode="External"/><Relationship Id="rId12" Type="http://schemas.openxmlformats.org/officeDocument/2006/relationships/hyperlink" Target="https://techcommunity.microsoft.com/" TargetMode="External"/><Relationship Id="rId2" Type="http://schemas.openxmlformats.org/officeDocument/2006/relationships/notesSlide" Target="../notesSlides/notesSlide9.xml"/><Relationship Id="rId1" Type="http://schemas.openxmlformats.org/officeDocument/2006/relationships/slideLayout" Target="../slideLayouts/slideLayout8.xml"/><Relationship Id="rId6" Type="http://schemas.openxmlformats.org/officeDocument/2006/relationships/hyperlink" Target="https://docs.microsoft.com/en-us/learn/azure/" TargetMode="External"/><Relationship Id="rId11" Type="http://schemas.openxmlformats.org/officeDocument/2006/relationships/hyperlink" Target="https://www.microsoft.com/en-us/mtc" TargetMode="External"/><Relationship Id="rId5" Type="http://schemas.openxmlformats.org/officeDocument/2006/relationships/hyperlink" Target="https://sway.office.com/CDBAqgB3HA7EsQ1L" TargetMode="External"/><Relationship Id="rId10" Type="http://schemas.openxmlformats.org/officeDocument/2006/relationships/hyperlink" Target="https://www.microsoft.com/en-ie/training-days/#azure" TargetMode="External"/><Relationship Id="rId4" Type="http://schemas.openxmlformats.org/officeDocument/2006/relationships/hyperlink" Target="https://www.microsoft.com/en-us/us-partner-blog/calendar/" TargetMode="External"/><Relationship Id="rId9" Type="http://schemas.openxmlformats.org/officeDocument/2006/relationships/hyperlink" Target="https://docs.microsoft.com/en-us/learn/certifications/browse/" TargetMode="External"/><Relationship Id="rId14" Type="http://schemas.openxmlformats.org/officeDocument/2006/relationships/image" Target="../media/image12.png"/></Relationships>
</file>

<file path=ppt/slides/_rels/slide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hyperlink" Target="https://learn.microsoft.com/en-us/" TargetMode="External"/><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8D485-FD33-2DA7-238E-EDF73027901B}"/>
              </a:ext>
            </a:extLst>
          </p:cNvPr>
          <p:cNvSpPr>
            <a:spLocks noGrp="1"/>
          </p:cNvSpPr>
          <p:nvPr>
            <p:ph type="title"/>
          </p:nvPr>
        </p:nvSpPr>
        <p:spPr>
          <a:xfrm>
            <a:off x="588263" y="1502212"/>
            <a:ext cx="4167887" cy="2031325"/>
          </a:xfrm>
        </p:spPr>
        <p:txBody>
          <a:bodyPr wrap="square" anchor="b">
            <a:normAutofit/>
          </a:bodyPr>
          <a:lstStyle/>
          <a:p>
            <a:pPr>
              <a:lnSpc>
                <a:spcPct val="90000"/>
              </a:lnSpc>
            </a:pPr>
            <a:r>
              <a:rPr lang="en-US" sz="4000" dirty="0">
                <a:effectLst/>
                <a:latin typeface="Aptos" panose="020B0004020202020204" pitchFamily="34" charset="0"/>
                <a:ea typeface="Times New Roman" panose="02020603050405020304" pitchFamily="18" charset="0"/>
                <a:cs typeface="Aptos" panose="020B0004020202020204" pitchFamily="34" charset="0"/>
              </a:rPr>
              <a:t>Optimize and Troubleshoot Data Processing</a:t>
            </a:r>
            <a:endParaRPr lang="en-US" sz="4000" dirty="0"/>
          </a:p>
        </p:txBody>
      </p:sp>
      <p:sp>
        <p:nvSpPr>
          <p:cNvPr id="3" name="Text Placeholder 2">
            <a:extLst>
              <a:ext uri="{FF2B5EF4-FFF2-40B4-BE49-F238E27FC236}">
                <a16:creationId xmlns:a16="http://schemas.microsoft.com/office/drawing/2014/main" id="{33B3B159-A982-E03B-7830-66591F295CD8}"/>
              </a:ext>
            </a:extLst>
          </p:cNvPr>
          <p:cNvSpPr>
            <a:spLocks noGrp="1"/>
          </p:cNvSpPr>
          <p:nvPr>
            <p:ph type="body" sz="quarter" idx="12"/>
          </p:nvPr>
        </p:nvSpPr>
        <p:spPr>
          <a:xfrm>
            <a:off x="582042" y="3962400"/>
            <a:ext cx="4164583" cy="338554"/>
          </a:xfrm>
        </p:spPr>
        <p:txBody>
          <a:bodyPr wrap="square">
            <a:normAutofit/>
          </a:bodyPr>
          <a:lstStyle/>
          <a:p>
            <a:pPr>
              <a:spcAft>
                <a:spcPts val="600"/>
              </a:spcAft>
            </a:pPr>
            <a:r>
              <a:rPr lang="en-US" dirty="0"/>
              <a:t>Module 12</a:t>
            </a:r>
          </a:p>
        </p:txBody>
      </p:sp>
    </p:spTree>
    <p:extLst>
      <p:ext uri="{BB962C8B-B14F-4D97-AF65-F5344CB8AC3E}">
        <p14:creationId xmlns:p14="http://schemas.microsoft.com/office/powerpoint/2010/main" val="192979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DA61EA3-5803-446D-B286-B5CDEA6F5F74}"/>
              </a:ext>
            </a:extLst>
          </p:cNvPr>
          <p:cNvSpPr>
            <a:spLocks noGrp="1"/>
          </p:cNvSpPr>
          <p:nvPr>
            <p:ph type="title"/>
          </p:nvPr>
        </p:nvSpPr>
        <p:spPr/>
        <p:txBody>
          <a:bodyPr/>
          <a:lstStyle/>
          <a:p>
            <a:r>
              <a:rPr lang="en-IN" dirty="0"/>
              <a:t>Readiness and Enablement Links</a:t>
            </a:r>
            <a:endParaRPr lang="en-US" dirty="0"/>
          </a:p>
        </p:txBody>
      </p:sp>
      <p:sp>
        <p:nvSpPr>
          <p:cNvPr id="13" name="TextBox 12">
            <a:extLst>
              <a:ext uri="{FF2B5EF4-FFF2-40B4-BE49-F238E27FC236}">
                <a16:creationId xmlns:a16="http://schemas.microsoft.com/office/drawing/2014/main" id="{81B15E12-433C-23A4-B09C-03D14CACDEAA}"/>
              </a:ext>
            </a:extLst>
          </p:cNvPr>
          <p:cNvSpPr txBox="1"/>
          <p:nvPr/>
        </p:nvSpPr>
        <p:spPr>
          <a:xfrm>
            <a:off x="323782" y="1225689"/>
            <a:ext cx="10589036" cy="58785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panose="020F0502020204030204" pitchFamily="34" charset="0"/>
                <a:ea typeface="+mn-ea"/>
                <a:cs typeface="+mn-cs"/>
              </a:rPr>
              <a:t>The Microsoft Federal Team is here to help you accelerate customers' digital transformation. Microsoft Federal has tailored to make your organizations skilling journey successful. From the Business Decision Maker to the technical community and end-users, Microsoft provides customers with access to endless skilling resources. Below you will find links to these resources:</a:t>
            </a:r>
            <a:br>
              <a:rPr kumimoji="0" lang="en-US" sz="1200" b="0" i="0" u="none" strike="noStrike" kern="1200" cap="none" spc="0" normalizeH="0" baseline="0" noProof="0" dirty="0">
                <a:ln>
                  <a:noFill/>
                </a:ln>
                <a:solidFill>
                  <a:srgbClr val="FFFFFF"/>
                </a:solidFill>
                <a:effectLst/>
                <a:uLnTx/>
                <a:uFillTx/>
                <a:latin typeface="Calibri" panose="020F0502020204030204" pitchFamily="34" charset="0"/>
                <a:ea typeface="+mn-ea"/>
                <a:cs typeface="+mn-cs"/>
              </a:rPr>
            </a:br>
            <a:endParaRPr kumimoji="0" lang="en-US" sz="1200" b="0" i="0" u="none" strike="noStrike" kern="1200" cap="none" spc="0" normalizeH="0" baseline="0" noProof="0" dirty="0">
              <a:ln>
                <a:noFill/>
              </a:ln>
              <a:solidFill>
                <a:srgbClr val="FFFFFF"/>
              </a:solidFill>
              <a:effectLst/>
              <a:uLnTx/>
              <a:uFillTx/>
              <a:latin typeface="Calibri" panose="020F050202020403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FFFFFF"/>
                </a:solidFill>
                <a:effectLst/>
                <a:uLnTx/>
                <a:uFillTx/>
                <a:latin typeface="Calibri" panose="020F0502020204030204" pitchFamily="34" charset="0"/>
                <a:ea typeface="+mn-ea"/>
                <a:cs typeface="+mn-cs"/>
              </a:rPr>
              <a:t>Get training tailored to your organization's needs: </a:t>
            </a:r>
            <a:r>
              <a:rPr kumimoji="0" lang="en-US" sz="1200" b="0" i="0" u="none" strike="noStrike" kern="1200" cap="none" spc="0" normalizeH="0" baseline="0" noProof="0" dirty="0">
                <a:ln>
                  <a:noFill/>
                </a:ln>
                <a:solidFill>
                  <a:srgbClr val="FFFFFF"/>
                </a:solidFill>
                <a:effectLst/>
                <a:uLnTx/>
                <a:uFillTx/>
                <a:latin typeface="Calibri" panose="020F0502020204030204" pitchFamily="34" charset="0"/>
                <a:ea typeface="+mn-ea"/>
                <a:cs typeface="+mn-cs"/>
              </a:rPr>
              <a:t>Find learning paths for specific roles in your organization, plus course recommendations based on technology, skill level, and solution area:</a:t>
            </a:r>
            <a:r>
              <a:rPr kumimoji="0" lang="en-US" sz="1200" b="0" i="0" u="none" strike="noStrike" kern="1200" cap="none" spc="0" normalizeH="0" baseline="0" noProof="0" dirty="0">
                <a:ln>
                  <a:noFill/>
                </a:ln>
                <a:solidFill>
                  <a:srgbClr val="212121"/>
                </a:solidFill>
                <a:effectLst/>
                <a:uLnTx/>
                <a:uFillTx/>
                <a:latin typeface="Calibri" panose="020F0502020204030204" pitchFamily="34" charset="0"/>
                <a:ea typeface="+mn-ea"/>
                <a:cs typeface="+mn-cs"/>
              </a:rPr>
              <a:t> </a:t>
            </a:r>
            <a:r>
              <a:rPr kumimoji="0" lang="en-US" sz="1200" b="0" i="0" u="none" strike="noStrike" kern="1200" cap="none" spc="0" normalizeH="0" baseline="0" noProof="0" dirty="0">
                <a:ln>
                  <a:noFill/>
                </a:ln>
                <a:solidFill>
                  <a:srgbClr val="008272"/>
                </a:solidFill>
                <a:effectLst/>
                <a:uLnTx/>
                <a:uFillTx/>
                <a:latin typeface="Calibri" panose="020F0502020204030204" pitchFamily="34" charset="0"/>
                <a:ea typeface="+mn-ea"/>
                <a:cs typeface="+mn-cs"/>
                <a:hlinkClick r:id="rId3"/>
              </a:rPr>
              <a:t>Training | Learning Portal (microsoft.com)</a:t>
            </a:r>
            <a:br>
              <a:rPr kumimoji="0" lang="en-US" sz="1200" b="0" i="0" u="none" strike="noStrike" kern="1200" cap="none" spc="0" normalizeH="0" baseline="0" noProof="0" dirty="0">
                <a:ln>
                  <a:noFill/>
                </a:ln>
                <a:solidFill>
                  <a:srgbClr val="212121"/>
                </a:solidFill>
                <a:effectLst/>
                <a:uLnTx/>
                <a:uFillTx/>
                <a:latin typeface="Calibri" panose="020F0502020204030204" pitchFamily="34" charset="0"/>
                <a:ea typeface="+mn-ea"/>
                <a:cs typeface="+mn-cs"/>
              </a:rPr>
            </a:br>
            <a:endParaRPr kumimoji="0" lang="en-US" sz="1200" b="0" i="0" u="none" strike="noStrike" kern="1200" cap="none" spc="0" normalizeH="0" baseline="0" noProof="0" dirty="0">
              <a:ln>
                <a:noFill/>
              </a:ln>
              <a:solidFill>
                <a:srgbClr val="212121"/>
              </a:solidFill>
              <a:effectLst/>
              <a:uLnTx/>
              <a:uFillTx/>
              <a:latin typeface="Calibri" panose="020F050202020403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8272"/>
                </a:solidFill>
                <a:effectLst/>
                <a:uLnTx/>
                <a:uFillTx/>
                <a:latin typeface="Calibri" panose="020F0502020204030204" pitchFamily="34" charset="0"/>
                <a:ea typeface="+mn-ea"/>
                <a:cs typeface="+mn-cs"/>
                <a:hlinkClick r:id="rId4"/>
              </a:rPr>
              <a:t>Events Calendar - US Partner Community Blog – Microsoft</a:t>
            </a:r>
            <a:endParaRPr kumimoji="0" lang="en-US" sz="1200" b="0" i="0" u="none" strike="noStrike" kern="1200" cap="none" spc="0" normalizeH="0" baseline="0" noProof="0" dirty="0">
              <a:ln>
                <a:noFill/>
              </a:ln>
              <a:solidFill>
                <a:srgbClr val="008272"/>
              </a:solidFill>
              <a:effectLst/>
              <a:uLnTx/>
              <a:uFillTx/>
              <a:latin typeface="Calibri" panose="020F050202020403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008272"/>
              </a:solidFill>
              <a:effectLst/>
              <a:uLnTx/>
              <a:uFillTx/>
              <a:latin typeface="Calibri" panose="020F050202020403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FFFFFF"/>
                </a:solidFill>
                <a:effectLst/>
                <a:uLnTx/>
                <a:uFillTx/>
                <a:latin typeface="Calibri" panose="020F0502020204030204" pitchFamily="34" charset="0"/>
                <a:ea typeface="+mn-ea"/>
                <a:cs typeface="+mn-cs"/>
              </a:rPr>
              <a:t>In addition to the above, the Microsoft Federal Team can address the needs of your non-technical community of your learners through: </a:t>
            </a:r>
            <a:endParaRPr kumimoji="0" lang="en-US" sz="1200" b="0" i="0" u="none" strike="noStrike" kern="1200" cap="none" spc="0" normalizeH="0" baseline="0" noProof="0" dirty="0">
              <a:ln>
                <a:noFill/>
              </a:ln>
              <a:solidFill>
                <a:srgbClr val="FFFFFF"/>
              </a:solidFill>
              <a:effectLst/>
              <a:uLnTx/>
              <a:uFillTx/>
              <a:latin typeface="Calibri" panose="020F050202020403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srgbClr val="FFFFFF"/>
                </a:solidFill>
                <a:effectLst/>
                <a:uLnTx/>
                <a:uFillTx/>
                <a:latin typeface="Calibri" panose="020F0502020204030204" pitchFamily="34" charset="0"/>
                <a:ea typeface="+mn-ea"/>
                <a:cs typeface="+mn-cs"/>
              </a:rPr>
              <a:t> Skilling Hours </a:t>
            </a:r>
            <a:r>
              <a:rPr kumimoji="0" lang="en-US" sz="1200" b="0" i="0" u="none" strike="noStrike" kern="1200" cap="none" spc="0" normalizeH="0" baseline="0" noProof="0" dirty="0">
                <a:ln>
                  <a:noFill/>
                </a:ln>
                <a:solidFill>
                  <a:srgbClr val="212121"/>
                </a:solidFill>
                <a:effectLst/>
                <a:uLnTx/>
                <a:uFillTx/>
                <a:latin typeface="Calibri" panose="020F0502020204030204" pitchFamily="34" charset="0"/>
                <a:ea typeface="+mn-ea"/>
                <a:cs typeface="+mn-cs"/>
              </a:rPr>
              <a:t>- </a:t>
            </a:r>
            <a:r>
              <a:rPr kumimoji="0" lang="en-US" sz="1200" b="0" i="0" u="none" strike="noStrike" kern="1200" cap="none" spc="0" normalizeH="0" baseline="0" noProof="0" dirty="0">
                <a:ln>
                  <a:noFill/>
                </a:ln>
                <a:solidFill>
                  <a:srgbClr val="FFFFFF"/>
                </a:solidFill>
                <a:effectLst/>
                <a:uLnTx/>
                <a:uFillTx/>
                <a:latin typeface="Segoe UI"/>
                <a:ea typeface="+mn-ea"/>
                <a:cs typeface="+mn-cs"/>
                <a:hlinkClick r:id="rId5"/>
              </a:rPr>
              <a:t>Readiness and Enablement: Skilling our Federal Customers and Partners (office.com)</a:t>
            </a:r>
            <a:br>
              <a:rPr kumimoji="0" lang="en-US" sz="1200" b="0" i="0" u="none" strike="noStrike" kern="1200" cap="none" spc="0" normalizeH="0" baseline="0" noProof="0" dirty="0">
                <a:ln>
                  <a:noFill/>
                </a:ln>
                <a:solidFill>
                  <a:srgbClr val="212121"/>
                </a:solidFill>
                <a:effectLst/>
                <a:uLnTx/>
                <a:uFillTx/>
                <a:latin typeface="Calibri" panose="020F0502020204030204" pitchFamily="34" charset="0"/>
                <a:ea typeface="+mn-ea"/>
                <a:cs typeface="+mn-cs"/>
              </a:rPr>
            </a:br>
            <a:endParaRPr kumimoji="0" lang="en-US" sz="1200" b="0" i="0" u="none" strike="noStrike" kern="1200" cap="none" spc="0" normalizeH="0" baseline="0" noProof="0" dirty="0">
              <a:ln>
                <a:noFill/>
              </a:ln>
              <a:solidFill>
                <a:srgbClr val="212121"/>
              </a:solidFill>
              <a:effectLst/>
              <a:uLnTx/>
              <a:uFillTx/>
              <a:latin typeface="Calibri" panose="020F050202020403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FFFFFF"/>
                </a:solidFill>
                <a:effectLst/>
                <a:uLnTx/>
                <a:uFillTx/>
                <a:latin typeface="Calibri" panose="020F0502020204030204" pitchFamily="34" charset="0"/>
                <a:ea typeface="+mn-ea"/>
                <a:cs typeface="+mn-cs"/>
              </a:rPr>
              <a:t>Microsoft Learning Portal: </a:t>
            </a:r>
            <a:r>
              <a:rPr kumimoji="0" lang="en-US" sz="1200" b="0" i="0" u="none" strike="noStrike" kern="1200" cap="none" spc="0" normalizeH="0" baseline="0" noProof="0" dirty="0">
                <a:ln>
                  <a:noFill/>
                </a:ln>
                <a:solidFill>
                  <a:srgbClr val="FFFFFF"/>
                </a:solidFill>
                <a:effectLst/>
                <a:uLnTx/>
                <a:uFillTx/>
                <a:latin typeface="Calibri" panose="020F0502020204030204" pitchFamily="34" charset="0"/>
                <a:ea typeface="+mn-ea"/>
                <a:cs typeface="+mn-cs"/>
              </a:rPr>
              <a:t>A closer look at Azure through training modules and gamified learning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panose="020F0502020204030204" pitchFamily="34" charset="0"/>
                <a:ea typeface="+mn-ea"/>
                <a:cs typeface="+mn-cs"/>
                <a:hlinkClick r:id="rId6"/>
              </a:rPr>
              <a:t>Microsoft Learning Portal</a:t>
            </a:r>
            <a:endParaRPr kumimoji="0" lang="en-US" sz="1200" b="0" i="0" u="none" strike="noStrike" kern="1200" cap="none" spc="0" normalizeH="0" baseline="0" noProof="0" dirty="0">
              <a:ln>
                <a:noFill/>
              </a:ln>
              <a:solidFill>
                <a:srgbClr val="FFFFFF"/>
              </a:solidFill>
              <a:effectLst/>
              <a:uLnTx/>
              <a:uFillTx/>
              <a:latin typeface="Calibri" panose="020F050202020403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212121"/>
              </a:solidFill>
              <a:effectLst/>
              <a:uLnTx/>
              <a:uFillTx/>
              <a:latin typeface="Calibri" panose="020F050202020403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FFFFFF"/>
                </a:solidFill>
                <a:effectLst/>
                <a:uLnTx/>
                <a:uFillTx/>
                <a:latin typeface="Calibri" panose="020F0502020204030204" pitchFamily="34" charset="0"/>
                <a:ea typeface="+mn-ea"/>
                <a:cs typeface="+mn-cs"/>
              </a:rPr>
              <a:t>Additional Learning Resources</a:t>
            </a:r>
            <a:r>
              <a:rPr kumimoji="0" lang="en-US" sz="1200" b="0" i="0" u="none" strike="noStrike" kern="1200" cap="none" spc="0" normalizeH="0" baseline="0" noProof="0" dirty="0">
                <a:ln>
                  <a:noFill/>
                </a:ln>
                <a:solidFill>
                  <a:srgbClr val="FFFFFF"/>
                </a:solidFill>
                <a:effectLst/>
                <a:uLnTx/>
                <a:uFillTx/>
                <a:latin typeface="Calibri" panose="020F0502020204030204" pitchFamily="34" charset="0"/>
                <a:ea typeface="+mn-ea"/>
                <a:cs typeface="+mn-cs"/>
              </a:rPr>
              <a:t>:</a:t>
            </a:r>
            <a:br>
              <a:rPr kumimoji="0" lang="en-US" sz="1200" b="0" i="0" u="none" strike="noStrike" kern="1200" cap="none" spc="0" normalizeH="0" baseline="0" noProof="0" dirty="0">
                <a:ln>
                  <a:noFill/>
                </a:ln>
                <a:solidFill>
                  <a:srgbClr val="212121"/>
                </a:solidFill>
                <a:effectLst/>
                <a:uLnTx/>
                <a:uFillTx/>
                <a:latin typeface="Calibri" panose="020F0502020204030204" pitchFamily="34" charset="0"/>
                <a:ea typeface="+mn-ea"/>
                <a:cs typeface="+mn-cs"/>
              </a:rPr>
            </a:br>
            <a:endParaRPr kumimoji="0" lang="en-US" sz="1000" b="0" i="0" u="none" strike="noStrike" kern="1200" cap="none" spc="0" normalizeH="0" baseline="0" noProof="0" dirty="0">
              <a:ln>
                <a:noFill/>
              </a:ln>
              <a:solidFill>
                <a:srgbClr val="212121"/>
              </a:solidFill>
              <a:effectLst/>
              <a:uLnTx/>
              <a:uFillTx/>
              <a:latin typeface="Calibri" panose="020F050202020403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FFFFFF"/>
                </a:solidFill>
                <a:effectLst/>
                <a:uLnTx/>
                <a:uFillTx/>
                <a:latin typeface="Segoe UI"/>
                <a:ea typeface="+mn-ea"/>
                <a:cs typeface="+mn-cs"/>
                <a:hlinkClick r:id="rId7"/>
              </a:rPr>
              <a:t>Get started with Azure – Introduction | Microsoft Azure</a:t>
            </a:r>
            <a:endParaRPr kumimoji="0" lang="en-US" sz="1000" b="0" i="0" u="none" strike="noStrike" kern="1200" cap="none" spc="0" normalizeH="0" baseline="0" noProof="0" dirty="0">
              <a:ln>
                <a:noFill/>
              </a:ln>
              <a:solidFill>
                <a:srgbClr val="FFFFFF"/>
              </a:solidFill>
              <a:effectLst/>
              <a:uLnTx/>
              <a:uFillTx/>
              <a:latin typeface="Segoe U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rgbClr val="008272"/>
              </a:solidFill>
              <a:effectLst/>
              <a:uLnTx/>
              <a:uFillTx/>
              <a:latin typeface="Calibri" panose="020F0502020204030204" pitchFamily="34" charset="0"/>
              <a:ea typeface="+mn-ea"/>
              <a:cs typeface="+mn-cs"/>
              <a:hlinkClick r:id="rId8"/>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8272"/>
                </a:solidFill>
                <a:effectLst/>
                <a:uLnTx/>
                <a:uFillTx/>
                <a:latin typeface="Calibri" panose="020F0502020204030204" pitchFamily="34" charset="0"/>
                <a:ea typeface="+mn-ea"/>
                <a:cs typeface="+mn-cs"/>
                <a:hlinkClick r:id="rId8"/>
              </a:rPr>
              <a:t>Microsoft Learn</a:t>
            </a:r>
            <a:r>
              <a:rPr kumimoji="0" lang="en-US" sz="1000" b="0" i="0" u="none" strike="noStrike" kern="1200" cap="none" spc="0" normalizeH="0" baseline="0" noProof="0" dirty="0">
                <a:ln>
                  <a:noFill/>
                </a:ln>
                <a:solidFill>
                  <a:srgbClr val="212121"/>
                </a:solidFill>
                <a:effectLst/>
                <a:uLnTx/>
                <a:uFillTx/>
                <a:latin typeface="Calibri" panose="020F0502020204030204" pitchFamily="34" charset="0"/>
                <a:ea typeface="+mn-ea"/>
                <a:cs typeface="+mn-cs"/>
              </a:rPr>
              <a:t> </a:t>
            </a:r>
            <a:r>
              <a:rPr kumimoji="0" lang="en-US" sz="1000" b="0" i="0" u="none" strike="noStrike" kern="1200" cap="none" spc="0" normalizeH="0" baseline="0" noProof="0" dirty="0">
                <a:ln>
                  <a:noFill/>
                </a:ln>
                <a:solidFill>
                  <a:srgbClr val="FFFFFF"/>
                </a:solidFill>
                <a:effectLst/>
                <a:uLnTx/>
                <a:uFillTx/>
                <a:latin typeface="Calibri" panose="020F0502020204030204" pitchFamily="34" charset="0"/>
                <a:ea typeface="+mn-ea"/>
                <a:cs typeface="+mn-cs"/>
              </a:rPr>
              <a:t>(path-based)</a:t>
            </a:r>
            <a:br>
              <a:rPr kumimoji="0" lang="en-US" sz="1000" b="0" i="0" u="none" strike="noStrike" kern="1200" cap="none" spc="0" normalizeH="0" baseline="0" noProof="0" dirty="0">
                <a:ln>
                  <a:noFill/>
                </a:ln>
                <a:solidFill>
                  <a:srgbClr val="212121"/>
                </a:solidFill>
                <a:effectLst/>
                <a:uLnTx/>
                <a:uFillTx/>
                <a:latin typeface="Calibri" panose="020F0502020204030204" pitchFamily="34" charset="0"/>
                <a:ea typeface="+mn-ea"/>
                <a:cs typeface="+mn-cs"/>
              </a:rPr>
            </a:br>
            <a:endParaRPr kumimoji="0" lang="en-US" sz="1000" b="0" i="0" u="none" strike="noStrike" kern="1200" cap="none" spc="0" normalizeH="0" baseline="0" noProof="0" dirty="0">
              <a:ln>
                <a:noFill/>
              </a:ln>
              <a:solidFill>
                <a:srgbClr val="212121"/>
              </a:solidFill>
              <a:effectLst/>
              <a:uLnTx/>
              <a:uFillTx/>
              <a:latin typeface="Calibri" panose="020F050202020403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8272"/>
                </a:solidFill>
                <a:effectLst/>
                <a:uLnTx/>
                <a:uFillTx/>
                <a:latin typeface="Calibri" panose="020F0502020204030204" pitchFamily="34" charset="0"/>
                <a:ea typeface="+mn-ea"/>
                <a:cs typeface="+mn-cs"/>
                <a:hlinkClick r:id="rId9"/>
              </a:rPr>
              <a:t>Exam-based</a:t>
            </a:r>
            <a:r>
              <a:rPr kumimoji="0" lang="en-US" sz="1000" b="0" i="0" u="none" strike="noStrike" kern="1200" cap="none" spc="0" normalizeH="0" baseline="0" noProof="0" dirty="0">
                <a:ln>
                  <a:noFill/>
                </a:ln>
                <a:solidFill>
                  <a:srgbClr val="FFFFFF"/>
                </a:solidFill>
                <a:effectLst/>
                <a:uLnTx/>
                <a:uFillTx/>
                <a:latin typeface="Calibri" panose="020F0502020204030204" pitchFamily="34" charset="0"/>
                <a:ea typeface="+mn-ea"/>
                <a:cs typeface="+mn-cs"/>
              </a:rPr>
              <a:t>: Select filters: Azure, D365, M365, Power Platform, and more</a:t>
            </a:r>
            <a:br>
              <a:rPr kumimoji="0" lang="en-US" sz="1000" b="0" i="0" u="none" strike="noStrike" kern="1200" cap="none" spc="0" normalizeH="0" baseline="0" noProof="0" dirty="0">
                <a:ln>
                  <a:noFill/>
                </a:ln>
                <a:solidFill>
                  <a:srgbClr val="212121"/>
                </a:solidFill>
                <a:effectLst/>
                <a:uLnTx/>
                <a:uFillTx/>
                <a:latin typeface="Calibri" panose="020F0502020204030204" pitchFamily="34" charset="0"/>
                <a:ea typeface="+mn-ea"/>
                <a:cs typeface="+mn-cs"/>
              </a:rPr>
            </a:br>
            <a:endParaRPr kumimoji="0" lang="en-US" sz="1000" b="0" i="0" u="none" strike="noStrike" kern="1200" cap="none" spc="0" normalizeH="0" baseline="0" noProof="0" dirty="0">
              <a:ln>
                <a:noFill/>
              </a:ln>
              <a:solidFill>
                <a:srgbClr val="212121"/>
              </a:solidFill>
              <a:effectLst/>
              <a:uLnTx/>
              <a:uFillTx/>
              <a:latin typeface="Calibri" panose="020F050202020403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8272"/>
                </a:solidFill>
                <a:effectLst/>
                <a:uLnTx/>
                <a:uFillTx/>
                <a:latin typeface="Calibri" panose="020F0502020204030204" pitchFamily="34" charset="0"/>
                <a:ea typeface="+mn-ea"/>
                <a:cs typeface="+mn-cs"/>
                <a:hlinkClick r:id="rId10"/>
              </a:rPr>
              <a:t>Microsoft Virtual Training Days</a:t>
            </a:r>
            <a:r>
              <a:rPr kumimoji="0" lang="en-US" sz="1000" b="0" i="0" u="none" strike="noStrike" kern="1200" cap="none" spc="0" normalizeH="0" baseline="0" noProof="0" dirty="0">
                <a:ln>
                  <a:noFill/>
                </a:ln>
                <a:solidFill>
                  <a:srgbClr val="008272"/>
                </a:solidFill>
                <a:effectLst/>
                <a:uLnTx/>
                <a:uFillTx/>
                <a:latin typeface="Calibri" panose="020F0502020204030204" pitchFamily="34" charset="0"/>
                <a:ea typeface="+mn-ea"/>
                <a:cs typeface="+mn-cs"/>
              </a:rPr>
              <a:t> </a:t>
            </a:r>
            <a:r>
              <a:rPr kumimoji="0" lang="en-US" sz="1000" b="0" i="0" u="none" strike="noStrike" kern="1200" cap="none" spc="0" normalizeH="0" baseline="0" noProof="0" dirty="0">
                <a:ln>
                  <a:noFill/>
                </a:ln>
                <a:solidFill>
                  <a:srgbClr val="FFFFFF"/>
                </a:solidFill>
                <a:effectLst/>
                <a:uLnTx/>
                <a:uFillTx/>
                <a:latin typeface="Segoe UI"/>
                <a:ea typeface="+mn-ea"/>
                <a:cs typeface="+mn-cs"/>
              </a:rPr>
              <a:t>– Virtual Instructor Led</a:t>
            </a:r>
            <a:br>
              <a:rPr kumimoji="0" lang="en-US" sz="1000" b="0" i="0" u="none" strike="noStrike" kern="1200" cap="none" spc="0" normalizeH="0" baseline="0" noProof="0" dirty="0">
                <a:ln>
                  <a:noFill/>
                </a:ln>
                <a:solidFill>
                  <a:srgbClr val="212121"/>
                </a:solidFill>
                <a:effectLst/>
                <a:uLnTx/>
                <a:uFillTx/>
                <a:latin typeface="Calibri" panose="020F0502020204030204" pitchFamily="34" charset="0"/>
                <a:ea typeface="+mn-ea"/>
                <a:cs typeface="+mn-cs"/>
              </a:rPr>
            </a:br>
            <a:endParaRPr kumimoji="0" lang="en-US" sz="1000" b="0" i="0" u="none" strike="noStrike" kern="1200" cap="none" spc="0" normalizeH="0" baseline="0" noProof="0" dirty="0">
              <a:ln>
                <a:noFill/>
              </a:ln>
              <a:solidFill>
                <a:srgbClr val="212121"/>
              </a:solidFill>
              <a:effectLst/>
              <a:uLnTx/>
              <a:uFillTx/>
              <a:latin typeface="Calibri" panose="020F050202020403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8272"/>
                </a:solidFill>
                <a:effectLst/>
                <a:uLnTx/>
                <a:uFillTx/>
                <a:latin typeface="Calibri" panose="020F0502020204030204" pitchFamily="34" charset="0"/>
                <a:ea typeface="+mn-ea"/>
                <a:cs typeface="+mn-cs"/>
                <a:hlinkClick r:id="rId11"/>
              </a:rPr>
              <a:t>Microsoft Technology Center</a:t>
            </a:r>
            <a:r>
              <a:rPr kumimoji="0" lang="en-US" sz="1000" b="0" i="0" u="none" strike="noStrike" kern="1200" cap="none" spc="0" normalizeH="0" baseline="0" noProof="0" dirty="0">
                <a:ln>
                  <a:noFill/>
                </a:ln>
                <a:solidFill>
                  <a:srgbClr val="008272"/>
                </a:solidFill>
                <a:effectLst/>
                <a:uLnTx/>
                <a:uFillTx/>
                <a:latin typeface="Calibri" panose="020F0502020204030204" pitchFamily="34" charset="0"/>
                <a:ea typeface="+mn-ea"/>
                <a:cs typeface="+mn-cs"/>
              </a:rPr>
              <a:t>  </a:t>
            </a:r>
            <a:r>
              <a:rPr kumimoji="0" lang="en-US" sz="1000" b="0" i="0" u="none" strike="noStrike" kern="1200" cap="none" spc="0" normalizeH="0" baseline="0" noProof="0" dirty="0">
                <a:ln>
                  <a:noFill/>
                </a:ln>
                <a:solidFill>
                  <a:srgbClr val="FFFFFF"/>
                </a:solidFill>
                <a:effectLst/>
                <a:uLnTx/>
                <a:uFillTx/>
                <a:latin typeface="Segoe UI"/>
                <a:ea typeface="+mn-ea"/>
                <a:cs typeface="+mn-cs"/>
              </a:rPr>
              <a:t>- Work through your Account Manager</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rgbClr val="008272"/>
              </a:solidFill>
              <a:effectLst/>
              <a:uLnTx/>
              <a:uFillTx/>
              <a:latin typeface="Calibri" panose="020F050202020403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FFFFFF"/>
                </a:solidFill>
                <a:effectLst/>
                <a:uLnTx/>
                <a:uFillTx/>
                <a:latin typeface="Segoe UI"/>
                <a:ea typeface="+mn-ea"/>
                <a:cs typeface="+mn-cs"/>
                <a:hlinkClick r:id="rId12"/>
              </a:rPr>
              <a:t>Home - Microsoft Tech Community</a:t>
            </a:r>
            <a:endParaRPr kumimoji="0" lang="en-US" sz="1000" b="0" i="0" u="none" strike="noStrike" kern="1200" cap="none" spc="0" normalizeH="0" baseline="0" noProof="0" dirty="0">
              <a:ln>
                <a:noFill/>
              </a:ln>
              <a:solidFill>
                <a:srgbClr val="008272"/>
              </a:solidFill>
              <a:effectLst/>
              <a:uLnTx/>
              <a:uFillTx/>
              <a:latin typeface="Calibri" panose="020F050202020403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rgbClr val="008272"/>
              </a:solidFill>
              <a:effectLst/>
              <a:uLnTx/>
              <a:uFillTx/>
              <a:latin typeface="Calibri" panose="020F050202020403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FFFFFF"/>
                </a:solidFill>
                <a:effectLst/>
                <a:uLnTx/>
                <a:uFillTx/>
                <a:latin typeface="Segoe UI"/>
                <a:ea typeface="+mn-ea"/>
                <a:cs typeface="+mn-cs"/>
                <a:hlinkClick r:id="rId13"/>
              </a:rPr>
              <a:t>Microsoft Reactor | Microsoft Developer</a:t>
            </a:r>
            <a:r>
              <a:rPr kumimoji="0" lang="en-US" sz="1000" b="0" i="0" u="none" strike="noStrike" kern="1200" cap="none" spc="0" normalizeH="0" baseline="0" noProof="0" dirty="0">
                <a:ln>
                  <a:noFill/>
                </a:ln>
                <a:solidFill>
                  <a:srgbClr val="FFFFFF"/>
                </a:solidFill>
                <a:effectLst/>
                <a:uLnTx/>
                <a:uFillTx/>
                <a:latin typeface="Segoe UI"/>
                <a:ea typeface="+mn-ea"/>
                <a:cs typeface="+mn-cs"/>
              </a:rPr>
              <a:t> – Virtual Instructor Led</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rgbClr val="FFFFFF"/>
              </a:solidFill>
              <a:effectLst/>
              <a:uLnTx/>
              <a:uFillTx/>
              <a:latin typeface="Segoe U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212121"/>
              </a:solidFill>
              <a:effectLst/>
              <a:uLnTx/>
              <a:uFillTx/>
              <a:latin typeface="Calibri" panose="020F050202020403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008272"/>
              </a:solidFill>
              <a:effectLst/>
              <a:uLnTx/>
              <a:uFillTx/>
              <a:latin typeface="Calibri" panose="020F0502020204030204" pitchFamily="34" charset="0"/>
              <a:ea typeface="+mn-ea"/>
              <a:cs typeface="+mn-cs"/>
            </a:endParaRPr>
          </a:p>
        </p:txBody>
      </p:sp>
      <p:pic>
        <p:nvPicPr>
          <p:cNvPr id="2" name="Picture 1">
            <a:extLst>
              <a:ext uri="{FF2B5EF4-FFF2-40B4-BE49-F238E27FC236}">
                <a16:creationId xmlns:a16="http://schemas.microsoft.com/office/drawing/2014/main" id="{6CA8E0FA-D45A-033D-ECC9-3BCF48250C89}"/>
              </a:ext>
            </a:extLst>
          </p:cNvPr>
          <p:cNvPicPr>
            <a:picLocks noChangeAspect="1"/>
          </p:cNvPicPr>
          <p:nvPr/>
        </p:nvPicPr>
        <p:blipFill>
          <a:blip r:embed="rId14"/>
          <a:stretch>
            <a:fillRect/>
          </a:stretch>
        </p:blipFill>
        <p:spPr>
          <a:xfrm>
            <a:off x="10215234" y="-96283"/>
            <a:ext cx="1976766" cy="653831"/>
          </a:xfrm>
          <a:prstGeom prst="rect">
            <a:avLst/>
          </a:prstGeom>
        </p:spPr>
      </p:pic>
    </p:spTree>
    <p:extLst>
      <p:ext uri="{BB962C8B-B14F-4D97-AF65-F5344CB8AC3E}">
        <p14:creationId xmlns:p14="http://schemas.microsoft.com/office/powerpoint/2010/main" val="3164376787"/>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84BA28-41FF-BBC5-1271-E2BCAC007D3B}"/>
              </a:ext>
            </a:extLst>
          </p:cNvPr>
          <p:cNvSpPr>
            <a:spLocks noGrp="1"/>
          </p:cNvSpPr>
          <p:nvPr>
            <p:ph type="title"/>
          </p:nvPr>
        </p:nvSpPr>
        <p:spPr/>
        <p:txBody>
          <a:bodyPr/>
          <a:lstStyle/>
          <a:p>
            <a:r>
              <a:rPr lang="en-US" dirty="0"/>
              <a:t>Capacity Metrics App</a:t>
            </a:r>
          </a:p>
        </p:txBody>
      </p:sp>
      <p:pic>
        <p:nvPicPr>
          <p:cNvPr id="1026" name="Picture 2">
            <a:extLst>
              <a:ext uri="{FF2B5EF4-FFF2-40B4-BE49-F238E27FC236}">
                <a16:creationId xmlns:a16="http://schemas.microsoft.com/office/drawing/2014/main" id="{93418638-F0A3-DA66-576E-B13FEF04AE6B}"/>
              </a:ext>
            </a:extLst>
          </p:cNvPr>
          <p:cNvPicPr>
            <a:picLocks noGrp="1" noChangeAspect="1" noChangeArrowheads="1"/>
          </p:cNvPicPr>
          <p:nvPr>
            <p:ph sz="quarter" idx="10"/>
          </p:nvPr>
        </p:nvPicPr>
        <p:blipFill>
          <a:blip r:embed="rId3">
            <a:extLst>
              <a:ext uri="{28A0092B-C50C-407E-A947-70E740481C1C}">
                <a14:useLocalDpi xmlns:a14="http://schemas.microsoft.com/office/drawing/2010/main" val="0"/>
              </a:ext>
            </a:extLst>
          </a:blip>
          <a:srcRect/>
          <a:stretch>
            <a:fillRect/>
          </a:stretch>
        </p:blipFill>
        <p:spPr bwMode="auto">
          <a:xfrm>
            <a:off x="1796785" y="1435100"/>
            <a:ext cx="8593667" cy="48339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0573183"/>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887AAF-3354-FF3A-07D0-72C2CA0A4997}"/>
              </a:ext>
            </a:extLst>
          </p:cNvPr>
          <p:cNvSpPr>
            <a:spLocks noGrp="1"/>
          </p:cNvSpPr>
          <p:nvPr>
            <p:ph type="title"/>
          </p:nvPr>
        </p:nvSpPr>
        <p:spPr/>
        <p:txBody>
          <a:bodyPr/>
          <a:lstStyle/>
          <a:p>
            <a:r>
              <a:rPr lang="en-US" dirty="0"/>
              <a:t>Capacity Metrics - OneLake</a:t>
            </a:r>
          </a:p>
        </p:txBody>
      </p:sp>
      <p:pic>
        <p:nvPicPr>
          <p:cNvPr id="2050" name="Picture 2" descr="selected image">
            <a:extLst>
              <a:ext uri="{FF2B5EF4-FFF2-40B4-BE49-F238E27FC236}">
                <a16:creationId xmlns:a16="http://schemas.microsoft.com/office/drawing/2014/main" id="{C77124B1-7B37-E401-330B-186E4E4B4BF2}"/>
              </a:ext>
            </a:extLst>
          </p:cNvPr>
          <p:cNvPicPr>
            <a:picLocks noGrp="1" noChangeAspect="1" noChangeArrowheads="1"/>
          </p:cNvPicPr>
          <p:nvPr>
            <p:ph sz="quarter" idx="10"/>
          </p:nvPr>
        </p:nvPicPr>
        <p:blipFill>
          <a:blip r:embed="rId3">
            <a:extLst>
              <a:ext uri="{28A0092B-C50C-407E-A947-70E740481C1C}">
                <a14:useLocalDpi xmlns:a14="http://schemas.microsoft.com/office/drawing/2010/main" val="0"/>
              </a:ext>
            </a:extLst>
          </a:blip>
          <a:srcRect/>
          <a:stretch>
            <a:fillRect/>
          </a:stretch>
        </p:blipFill>
        <p:spPr bwMode="auto">
          <a:xfrm>
            <a:off x="1796785" y="1435100"/>
            <a:ext cx="8593667" cy="48339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8752685"/>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95144E-8190-5F4D-2461-D4294DF88659}"/>
              </a:ext>
            </a:extLst>
          </p:cNvPr>
          <p:cNvSpPr>
            <a:spLocks noGrp="1"/>
          </p:cNvSpPr>
          <p:nvPr>
            <p:ph type="title"/>
          </p:nvPr>
        </p:nvSpPr>
        <p:spPr/>
        <p:txBody>
          <a:bodyPr/>
          <a:lstStyle/>
          <a:p>
            <a:r>
              <a:rPr lang="en-US" dirty="0"/>
              <a:t>Data Warehouse Performance Tips</a:t>
            </a:r>
          </a:p>
        </p:txBody>
      </p:sp>
      <p:sp>
        <p:nvSpPr>
          <p:cNvPr id="3" name="Content Placeholder 2">
            <a:extLst>
              <a:ext uri="{FF2B5EF4-FFF2-40B4-BE49-F238E27FC236}">
                <a16:creationId xmlns:a16="http://schemas.microsoft.com/office/drawing/2014/main" id="{9638DB0C-2552-C1BE-44F7-7346C3F28331}"/>
              </a:ext>
            </a:extLst>
          </p:cNvPr>
          <p:cNvSpPr>
            <a:spLocks noGrp="1"/>
          </p:cNvSpPr>
          <p:nvPr>
            <p:ph sz="quarter" idx="10"/>
          </p:nvPr>
        </p:nvSpPr>
        <p:spPr>
          <a:xfrm>
            <a:off x="584200" y="1435100"/>
            <a:ext cx="11018838" cy="3533275"/>
          </a:xfrm>
        </p:spPr>
        <p:txBody>
          <a:bodyPr/>
          <a:lstStyle/>
          <a:p>
            <a:r>
              <a:rPr lang="en-US" dirty="0"/>
              <a:t>Use DMVs (dynamic management views) to monitor query execution</a:t>
            </a:r>
          </a:p>
          <a:p>
            <a:r>
              <a:rPr lang="en-US" dirty="0"/>
              <a:t>Update statistics after data loads</a:t>
            </a:r>
          </a:p>
          <a:p>
            <a:r>
              <a:rPr lang="en-US" dirty="0"/>
              <a:t>Group insert statements into batches</a:t>
            </a:r>
          </a:p>
          <a:p>
            <a:r>
              <a:rPr lang="en-US" dirty="0"/>
              <a:t>Minimize transaction sizes</a:t>
            </a:r>
          </a:p>
          <a:p>
            <a:r>
              <a:rPr lang="en-US" dirty="0"/>
              <a:t>Create primary keys, foreign keys, and unique constraints</a:t>
            </a:r>
          </a:p>
          <a:p>
            <a:r>
              <a:rPr lang="en-US" dirty="0"/>
              <a:t>Use a star schema design</a:t>
            </a:r>
          </a:p>
          <a:p>
            <a:r>
              <a:rPr lang="en-US" dirty="0"/>
              <a:t>U</a:t>
            </a:r>
            <a:r>
              <a:rPr lang="en-US" b="0" i="0" dirty="0">
                <a:solidFill>
                  <a:srgbClr val="E6E6E6"/>
                </a:solidFill>
                <a:effectLst/>
                <a:latin typeface="Segoe UI" panose="020B0502040204020203" pitchFamily="34" charset="0"/>
              </a:rPr>
              <a:t>se the smallest data type that supports your data</a:t>
            </a:r>
            <a:endParaRPr lang="en-US" dirty="0"/>
          </a:p>
        </p:txBody>
      </p:sp>
    </p:spTree>
    <p:extLst>
      <p:ext uri="{BB962C8B-B14F-4D97-AF65-F5344CB8AC3E}">
        <p14:creationId xmlns:p14="http://schemas.microsoft.com/office/powerpoint/2010/main" val="1962407068"/>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3A80AE-DBD4-3440-A456-65D77B9A44A3}"/>
              </a:ext>
            </a:extLst>
          </p:cNvPr>
          <p:cNvSpPr>
            <a:spLocks noGrp="1"/>
          </p:cNvSpPr>
          <p:nvPr>
            <p:ph type="title"/>
          </p:nvPr>
        </p:nvSpPr>
        <p:spPr/>
        <p:txBody>
          <a:bodyPr/>
          <a:lstStyle/>
          <a:p>
            <a:r>
              <a:rPr lang="en-US" dirty="0"/>
              <a:t>Spark Optimization Tips</a:t>
            </a:r>
          </a:p>
        </p:txBody>
      </p:sp>
      <p:sp>
        <p:nvSpPr>
          <p:cNvPr id="3" name="Content Placeholder 2">
            <a:extLst>
              <a:ext uri="{FF2B5EF4-FFF2-40B4-BE49-F238E27FC236}">
                <a16:creationId xmlns:a16="http://schemas.microsoft.com/office/drawing/2014/main" id="{AD31F7AC-0756-146D-A49D-F8DC5C16B0EF}"/>
              </a:ext>
            </a:extLst>
          </p:cNvPr>
          <p:cNvSpPr>
            <a:spLocks noGrp="1"/>
          </p:cNvSpPr>
          <p:nvPr>
            <p:ph sz="quarter" idx="12"/>
          </p:nvPr>
        </p:nvSpPr>
        <p:spPr>
          <a:xfrm>
            <a:off x="584200" y="1435100"/>
            <a:ext cx="5211763" cy="1895904"/>
          </a:xfrm>
        </p:spPr>
        <p:txBody>
          <a:bodyPr/>
          <a:lstStyle/>
          <a:p>
            <a:r>
              <a:rPr lang="en-US" dirty="0"/>
              <a:t>Optimized write (small files problem)</a:t>
            </a:r>
          </a:p>
          <a:p>
            <a:r>
              <a:rPr lang="en-US" dirty="0"/>
              <a:t>Low-shuffle merge</a:t>
            </a:r>
          </a:p>
          <a:p>
            <a:r>
              <a:rPr lang="en-US" dirty="0"/>
              <a:t>Understand V-Order</a:t>
            </a:r>
          </a:p>
        </p:txBody>
      </p:sp>
      <p:pic>
        <p:nvPicPr>
          <p:cNvPr id="11" name="Picture 10">
            <a:extLst>
              <a:ext uri="{FF2B5EF4-FFF2-40B4-BE49-F238E27FC236}">
                <a16:creationId xmlns:a16="http://schemas.microsoft.com/office/drawing/2014/main" id="{FD1F570D-91A9-1178-6B20-9299FBF496C0}"/>
              </a:ext>
            </a:extLst>
          </p:cNvPr>
          <p:cNvPicPr>
            <a:picLocks noChangeAspect="1"/>
          </p:cNvPicPr>
          <p:nvPr/>
        </p:nvPicPr>
        <p:blipFill>
          <a:blip r:embed="rId3"/>
          <a:stretch>
            <a:fillRect/>
          </a:stretch>
        </p:blipFill>
        <p:spPr>
          <a:xfrm>
            <a:off x="6389688" y="1435100"/>
            <a:ext cx="5113338" cy="971534"/>
          </a:xfrm>
          <a:prstGeom prst="rect">
            <a:avLst/>
          </a:prstGeom>
        </p:spPr>
      </p:pic>
    </p:spTree>
    <p:extLst>
      <p:ext uri="{BB962C8B-B14F-4D97-AF65-F5344CB8AC3E}">
        <p14:creationId xmlns:p14="http://schemas.microsoft.com/office/powerpoint/2010/main" val="492527681"/>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9D46D2-2A09-0966-63BB-070808F90E98}"/>
              </a:ext>
            </a:extLst>
          </p:cNvPr>
          <p:cNvSpPr>
            <a:spLocks noGrp="1"/>
          </p:cNvSpPr>
          <p:nvPr>
            <p:ph type="title"/>
          </p:nvPr>
        </p:nvSpPr>
        <p:spPr/>
        <p:txBody>
          <a:bodyPr/>
          <a:lstStyle/>
          <a:p>
            <a:r>
              <a:rPr lang="en-US" dirty="0"/>
              <a:t>Data Factory Pipelines</a:t>
            </a:r>
          </a:p>
        </p:txBody>
      </p:sp>
      <p:sp>
        <p:nvSpPr>
          <p:cNvPr id="3" name="Content Placeholder 2">
            <a:extLst>
              <a:ext uri="{FF2B5EF4-FFF2-40B4-BE49-F238E27FC236}">
                <a16:creationId xmlns:a16="http://schemas.microsoft.com/office/drawing/2014/main" id="{BB8BF996-ADF1-0BE6-84C0-3ADAE57331EE}"/>
              </a:ext>
            </a:extLst>
          </p:cNvPr>
          <p:cNvSpPr>
            <a:spLocks noGrp="1"/>
          </p:cNvSpPr>
          <p:nvPr>
            <p:ph sz="quarter" idx="10"/>
          </p:nvPr>
        </p:nvSpPr>
        <p:spPr>
          <a:xfrm>
            <a:off x="584200" y="1435100"/>
            <a:ext cx="11018838" cy="2573012"/>
          </a:xfrm>
        </p:spPr>
        <p:txBody>
          <a:bodyPr/>
          <a:lstStyle/>
          <a:p>
            <a:r>
              <a:rPr lang="en-US" b="0" i="0" dirty="0">
                <a:solidFill>
                  <a:srgbClr val="E6E6E6"/>
                </a:solidFill>
                <a:effectLst/>
                <a:latin typeface="Segoe UI" panose="020B0502040204020203" pitchFamily="34" charset="0"/>
              </a:rPr>
              <a:t>Copy activity</a:t>
            </a:r>
          </a:p>
          <a:p>
            <a:pPr lvl="1"/>
            <a:r>
              <a:rPr lang="en-US" dirty="0">
                <a:solidFill>
                  <a:srgbClr val="E6E6E6"/>
                </a:solidFill>
                <a:latin typeface="Segoe UI" panose="020B0502040204020203" pitchFamily="34" charset="0"/>
              </a:rPr>
              <a:t>Intelligent throughput optimization</a:t>
            </a:r>
          </a:p>
          <a:p>
            <a:pPr lvl="1"/>
            <a:r>
              <a:rPr lang="en-US" b="0" i="0" dirty="0">
                <a:solidFill>
                  <a:srgbClr val="E6E6E6"/>
                </a:solidFill>
                <a:effectLst/>
                <a:latin typeface="Segoe UI" panose="020B0502040204020203" pitchFamily="34" charset="0"/>
              </a:rPr>
              <a:t>Degree of copy parallelism</a:t>
            </a:r>
          </a:p>
          <a:p>
            <a:pPr lvl="1"/>
            <a:r>
              <a:rPr lang="en-US" dirty="0"/>
              <a:t>Enable staging</a:t>
            </a:r>
          </a:p>
          <a:p>
            <a:r>
              <a:rPr lang="en-US" dirty="0"/>
              <a:t>Incremental loads where possible</a:t>
            </a:r>
          </a:p>
          <a:p>
            <a:r>
              <a:rPr lang="en-US" dirty="0"/>
              <a:t>Parallelize with ForEach</a:t>
            </a:r>
          </a:p>
        </p:txBody>
      </p:sp>
    </p:spTree>
    <p:extLst>
      <p:ext uri="{BB962C8B-B14F-4D97-AF65-F5344CB8AC3E}">
        <p14:creationId xmlns:p14="http://schemas.microsoft.com/office/powerpoint/2010/main" val="2975301030"/>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5F5447-3B12-BD7D-7587-04E022B0E404}"/>
              </a:ext>
            </a:extLst>
          </p:cNvPr>
          <p:cNvSpPr>
            <a:spLocks noGrp="1"/>
          </p:cNvSpPr>
          <p:nvPr>
            <p:ph type="title"/>
          </p:nvPr>
        </p:nvSpPr>
        <p:spPr/>
        <p:txBody>
          <a:bodyPr/>
          <a:lstStyle/>
          <a:p>
            <a:r>
              <a:rPr lang="en-US" dirty="0"/>
              <a:t>Power BI Semantic Models</a:t>
            </a:r>
          </a:p>
        </p:txBody>
      </p:sp>
      <p:sp>
        <p:nvSpPr>
          <p:cNvPr id="3" name="Content Placeholder 2">
            <a:extLst>
              <a:ext uri="{FF2B5EF4-FFF2-40B4-BE49-F238E27FC236}">
                <a16:creationId xmlns:a16="http://schemas.microsoft.com/office/drawing/2014/main" id="{E40B16B0-63F7-72EE-2A06-80C90CC3A9EE}"/>
              </a:ext>
            </a:extLst>
          </p:cNvPr>
          <p:cNvSpPr>
            <a:spLocks noGrp="1"/>
          </p:cNvSpPr>
          <p:nvPr>
            <p:ph sz="quarter" idx="10"/>
          </p:nvPr>
        </p:nvSpPr>
        <p:spPr>
          <a:xfrm>
            <a:off x="584200" y="1435100"/>
            <a:ext cx="11018838" cy="4998291"/>
          </a:xfrm>
        </p:spPr>
        <p:txBody>
          <a:bodyPr/>
          <a:lstStyle/>
          <a:p>
            <a:r>
              <a:rPr lang="en-US" dirty="0"/>
              <a:t>Disable auto date/time</a:t>
            </a:r>
          </a:p>
          <a:p>
            <a:r>
              <a:rPr lang="en-US" dirty="0"/>
              <a:t>Avoid many:many relationships</a:t>
            </a:r>
          </a:p>
          <a:p>
            <a:r>
              <a:rPr lang="en-US" dirty="0"/>
              <a:t>Push custom columns as far up in the process as possible</a:t>
            </a:r>
          </a:p>
          <a:p>
            <a:r>
              <a:rPr lang="en-US" dirty="0"/>
              <a:t>Remove unnecessary rows and columns in imported semantic models</a:t>
            </a:r>
          </a:p>
          <a:p>
            <a:r>
              <a:rPr lang="en-US" dirty="0"/>
              <a:t>Avoid converting blanks to values</a:t>
            </a:r>
          </a:p>
          <a:p>
            <a:r>
              <a:rPr lang="en-US" dirty="0"/>
              <a:t>Avoid overly complex RLS filters</a:t>
            </a:r>
          </a:p>
          <a:p>
            <a:r>
              <a:rPr lang="en-US" dirty="0">
                <a:solidFill>
                  <a:srgbClr val="E6E6E6"/>
                </a:solidFill>
                <a:latin typeface="Segoe UI" panose="020B0502040204020203" pitchFamily="34" charset="0"/>
              </a:rPr>
              <a:t>U</a:t>
            </a:r>
            <a:r>
              <a:rPr lang="en-US" b="0" i="0" dirty="0">
                <a:solidFill>
                  <a:srgbClr val="E6E6E6"/>
                </a:solidFill>
                <a:effectLst/>
                <a:latin typeface="Segoe UI" panose="020B0502040204020203" pitchFamily="34" charset="0"/>
              </a:rPr>
              <a:t>se Boolean expressions as filter arguments</a:t>
            </a:r>
          </a:p>
          <a:p>
            <a:r>
              <a:rPr lang="en-US" dirty="0"/>
              <a:t>Use DAX COUNTROWS() instead of COUNT()</a:t>
            </a:r>
          </a:p>
          <a:p>
            <a:r>
              <a:rPr lang="en-US" dirty="0"/>
              <a:t>Use variables to improve formulas</a:t>
            </a:r>
          </a:p>
        </p:txBody>
      </p:sp>
    </p:spTree>
    <p:extLst>
      <p:ext uri="{BB962C8B-B14F-4D97-AF65-F5344CB8AC3E}">
        <p14:creationId xmlns:p14="http://schemas.microsoft.com/office/powerpoint/2010/main" val="3343712534"/>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AAA27BA-98F9-1C26-01EB-813054F08200}"/>
              </a:ext>
            </a:extLst>
          </p:cNvPr>
          <p:cNvSpPr>
            <a:spLocks noGrp="1"/>
          </p:cNvSpPr>
          <p:nvPr>
            <p:ph type="title"/>
          </p:nvPr>
        </p:nvSpPr>
        <p:spPr/>
        <p:txBody>
          <a:bodyPr/>
          <a:lstStyle/>
          <a:p>
            <a:r>
              <a:rPr lang="en-US" dirty="0"/>
              <a:t>Summary</a:t>
            </a:r>
          </a:p>
        </p:txBody>
      </p:sp>
      <p:sp>
        <p:nvSpPr>
          <p:cNvPr id="6" name="Content Placeholder 5">
            <a:extLst>
              <a:ext uri="{FF2B5EF4-FFF2-40B4-BE49-F238E27FC236}">
                <a16:creationId xmlns:a16="http://schemas.microsoft.com/office/drawing/2014/main" id="{12A2236E-26A0-03B6-A8C6-BC4ED3822FF7}"/>
              </a:ext>
            </a:extLst>
          </p:cNvPr>
          <p:cNvSpPr>
            <a:spLocks noGrp="1"/>
          </p:cNvSpPr>
          <p:nvPr>
            <p:ph sz="quarter" idx="10"/>
          </p:nvPr>
        </p:nvSpPr>
        <p:spPr>
          <a:xfrm>
            <a:off x="584200" y="1435100"/>
            <a:ext cx="11018838" cy="2412968"/>
          </a:xfrm>
        </p:spPr>
        <p:txBody>
          <a:bodyPr/>
          <a:lstStyle/>
          <a:p>
            <a:r>
              <a:rPr lang="en-US" dirty="0"/>
              <a:t>Use the Capacity Metrics App to understand CUs (capacity units) and storage used</a:t>
            </a:r>
          </a:p>
          <a:p>
            <a:r>
              <a:rPr lang="en-US" dirty="0"/>
              <a:t>Optimize each data processing tool according to best practices</a:t>
            </a:r>
          </a:p>
          <a:p>
            <a:endParaRPr lang="en-US" dirty="0"/>
          </a:p>
          <a:p>
            <a:endParaRPr lang="en-US" dirty="0"/>
          </a:p>
        </p:txBody>
      </p:sp>
    </p:spTree>
    <p:extLst>
      <p:ext uri="{BB962C8B-B14F-4D97-AF65-F5344CB8AC3E}">
        <p14:creationId xmlns:p14="http://schemas.microsoft.com/office/powerpoint/2010/main" val="563601498"/>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2E251F-BFA0-1625-E8DC-45A1D32C3431}"/>
              </a:ext>
            </a:extLst>
          </p:cNvPr>
          <p:cNvSpPr>
            <a:spLocks noGrp="1"/>
          </p:cNvSpPr>
          <p:nvPr>
            <p:ph type="title"/>
          </p:nvPr>
        </p:nvSpPr>
        <p:spPr/>
        <p:txBody>
          <a:bodyPr wrap="square" anchor="t">
            <a:normAutofit/>
          </a:bodyPr>
          <a:lstStyle/>
          <a:p>
            <a:r>
              <a:rPr lang="en-US" dirty="0"/>
              <a:t> Microsoft Learn Demo </a:t>
            </a:r>
          </a:p>
        </p:txBody>
      </p:sp>
      <p:sp>
        <p:nvSpPr>
          <p:cNvPr id="6" name="Text Placeholder 5">
            <a:extLst>
              <a:ext uri="{FF2B5EF4-FFF2-40B4-BE49-F238E27FC236}">
                <a16:creationId xmlns:a16="http://schemas.microsoft.com/office/drawing/2014/main" id="{C4F44000-97E9-9B97-308D-2DB86A4BB2EE}"/>
              </a:ext>
            </a:extLst>
          </p:cNvPr>
          <p:cNvSpPr>
            <a:spLocks noGrp="1"/>
          </p:cNvSpPr>
          <p:nvPr>
            <p:ph type="body" sz="quarter" idx="12"/>
          </p:nvPr>
        </p:nvSpPr>
        <p:spPr/>
        <p:txBody>
          <a:bodyPr/>
          <a:lstStyle/>
          <a:p>
            <a:endParaRPr lang="en-US" dirty="0"/>
          </a:p>
        </p:txBody>
      </p:sp>
      <p:pic>
        <p:nvPicPr>
          <p:cNvPr id="5" name="Content Placeholder 4">
            <a:extLst>
              <a:ext uri="{FF2B5EF4-FFF2-40B4-BE49-F238E27FC236}">
                <a16:creationId xmlns:a16="http://schemas.microsoft.com/office/drawing/2014/main" id="{5D848AD9-57E4-8297-4DBB-0A74105729BC}"/>
              </a:ext>
            </a:extLst>
          </p:cNvPr>
          <p:cNvPicPr>
            <a:picLocks noGrp="1" noChangeAspect="1"/>
          </p:cNvPicPr>
          <p:nvPr>
            <p:ph sz="quarter" idx="4294967295"/>
          </p:nvPr>
        </p:nvPicPr>
        <p:blipFill>
          <a:blip r:embed="rId2"/>
          <a:stretch>
            <a:fillRect/>
          </a:stretch>
        </p:blipFill>
        <p:spPr>
          <a:xfrm>
            <a:off x="0" y="1150938"/>
            <a:ext cx="8124825" cy="4833937"/>
          </a:xfrm>
          <a:noFill/>
        </p:spPr>
      </p:pic>
      <p:sp>
        <p:nvSpPr>
          <p:cNvPr id="3" name="TextBox 2">
            <a:extLst>
              <a:ext uri="{FF2B5EF4-FFF2-40B4-BE49-F238E27FC236}">
                <a16:creationId xmlns:a16="http://schemas.microsoft.com/office/drawing/2014/main" id="{1269C0F8-6300-3866-7B09-28563A92ECD2}"/>
              </a:ext>
            </a:extLst>
          </p:cNvPr>
          <p:cNvSpPr txBox="1"/>
          <p:nvPr/>
        </p:nvSpPr>
        <p:spPr>
          <a:xfrm>
            <a:off x="2813225" y="6148089"/>
            <a:ext cx="7709481" cy="307777"/>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FFFFFF"/>
                </a:solidFill>
                <a:effectLst/>
                <a:uLnTx/>
                <a:uFillTx/>
                <a:latin typeface="Segoe UI"/>
                <a:ea typeface="+mn-ea"/>
                <a:cs typeface="+mn-cs"/>
                <a:hlinkClick r:id="rId3"/>
              </a:rPr>
              <a:t>Microsoft Learn: Build skills that open doors in your career</a:t>
            </a:r>
            <a:endParaRPr kumimoji="0" lang="en-US" sz="2000" b="0" i="0" u="none" strike="noStrike" kern="1200" cap="none" spc="0" normalizeH="0" baseline="0" noProof="0" dirty="0">
              <a:ln>
                <a:noFill/>
              </a:ln>
              <a:solidFill>
                <a:srgbClr val="FFFFFF"/>
              </a:solidFill>
              <a:effectLst/>
              <a:uLnTx/>
              <a:uFillTx/>
              <a:latin typeface="Segoe UI"/>
              <a:ea typeface="+mn-ea"/>
              <a:cs typeface="+mn-cs"/>
            </a:endParaRPr>
          </a:p>
        </p:txBody>
      </p:sp>
      <p:pic>
        <p:nvPicPr>
          <p:cNvPr id="4" name="Picture 3">
            <a:extLst>
              <a:ext uri="{FF2B5EF4-FFF2-40B4-BE49-F238E27FC236}">
                <a16:creationId xmlns:a16="http://schemas.microsoft.com/office/drawing/2014/main" id="{48EF99B3-90FD-CA78-691E-43C1BF78BB42}"/>
              </a:ext>
            </a:extLst>
          </p:cNvPr>
          <p:cNvPicPr>
            <a:picLocks noChangeAspect="1"/>
          </p:cNvPicPr>
          <p:nvPr/>
        </p:nvPicPr>
        <p:blipFill>
          <a:blip r:embed="rId4"/>
          <a:stretch>
            <a:fillRect/>
          </a:stretch>
        </p:blipFill>
        <p:spPr>
          <a:xfrm>
            <a:off x="10215234" y="-96283"/>
            <a:ext cx="1976766" cy="653831"/>
          </a:xfrm>
          <a:prstGeom prst="rect">
            <a:avLst/>
          </a:prstGeom>
        </p:spPr>
      </p:pic>
    </p:spTree>
    <p:extLst>
      <p:ext uri="{BB962C8B-B14F-4D97-AF65-F5344CB8AC3E}">
        <p14:creationId xmlns:p14="http://schemas.microsoft.com/office/powerpoint/2010/main" val="6826116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1_Black Template">
  <a:themeElements>
    <a:clrScheme name="TS_20_Blue on Black">
      <a:dk1>
        <a:srgbClr val="000000"/>
      </a:dk1>
      <a:lt1>
        <a:srgbClr val="FFFFFF"/>
      </a:lt1>
      <a:dk2>
        <a:srgbClr val="243A5E"/>
      </a:dk2>
      <a:lt2>
        <a:srgbClr val="E6E6E6"/>
      </a:lt2>
      <a:accent1>
        <a:srgbClr val="50E6FF"/>
      </a:accent1>
      <a:accent2>
        <a:srgbClr val="0078D4"/>
      </a:accent2>
      <a:accent3>
        <a:srgbClr val="243A5E"/>
      </a:accent3>
      <a:accent4>
        <a:srgbClr val="30E5D0"/>
      </a:accent4>
      <a:accent5>
        <a:srgbClr val="008575"/>
      </a:accent5>
      <a:accent6>
        <a:srgbClr val="D2D2D2"/>
      </a:accent6>
      <a:hlink>
        <a:srgbClr val="50E6FF"/>
      </a:hlink>
      <a:folHlink>
        <a:srgbClr val="50E6FF"/>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000000"/>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smtClean="0"/>
        </a:defPPr>
      </a:lstStyle>
    </a:txDef>
  </a:objectDefaults>
  <a:extraClrSchemeLst/>
  <a:extLst>
    <a:ext uri="{05A4C25C-085E-4340-85A3-A5531E510DB2}">
      <thm15:themeFamily xmlns:thm15="http://schemas.microsoft.com/office/thememl/2012/main" name="Microsoft brand template_WHITE_Blue_Accent.potx" id="{D66F7511-47FD-43CB-A804-3BD691A97EAD}" vid="{5E227C23-4ECD-456A-8393-399A513A27C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B8CFE09A3088BA4C8DAD689BB01679B8" ma:contentTypeVersion="10" ma:contentTypeDescription="Create a new document." ma:contentTypeScope="" ma:versionID="76f34acd9020c8ce1aab729b67fd078e">
  <xsd:schema xmlns:xsd="http://www.w3.org/2001/XMLSchema" xmlns:xs="http://www.w3.org/2001/XMLSchema" xmlns:p="http://schemas.microsoft.com/office/2006/metadata/properties" xmlns:ns2="30241bb1-3633-4696-a205-62244f9c1dd7" targetNamespace="http://schemas.microsoft.com/office/2006/metadata/properties" ma:root="true" ma:fieldsID="a37d36f2a6ec64e42d083cbe14a0e6d2" ns2:_="">
    <xsd:import namespace="30241bb1-3633-4696-a205-62244f9c1dd7"/>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element ref="ns2:MediaServiceAutoTags" minOccurs="0"/>
                <xsd:element ref="ns2:MediaServiceGenerationTime" minOccurs="0"/>
                <xsd:element ref="ns2:MediaServiceEventHashCode" minOccurs="0"/>
                <xsd:element ref="ns2:MediaServiceOCR"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0241bb1-3633-4696-a205-62244f9c1dd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ObjectDetectorVersions" ma:index="17"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DCB3B52-9508-4A63-AFCC-05E7630C15CA}">
  <ds:schemaRefs>
    <ds:schemaRef ds:uri="http://schemas.microsoft.com/office/2006/metadata/properties"/>
    <ds:schemaRef ds:uri="http://schemas.microsoft.com/office/infopath/2007/PartnerControls"/>
    <ds:schemaRef ds:uri="ec9ab3cf-5ffc-4e23-9951-e59f1d4d2772"/>
    <ds:schemaRef ds:uri="df7f103e-597c-493b-bc31-914106b908e0"/>
  </ds:schemaRefs>
</ds:datastoreItem>
</file>

<file path=customXml/itemProps2.xml><?xml version="1.0" encoding="utf-8"?>
<ds:datastoreItem xmlns:ds="http://schemas.openxmlformats.org/officeDocument/2006/customXml" ds:itemID="{5D03A620-156E-4864-9F34-0AE3E48FD2C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0241bb1-3633-4696-a205-62244f9c1dd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8B55F93-F793-45E6-8EF9-B02CA25D11D4}">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otalTime>3930</TotalTime>
  <Words>1807</Words>
  <Application>Microsoft Office PowerPoint</Application>
  <PresentationFormat>Widescreen</PresentationFormat>
  <Paragraphs>120</Paragraphs>
  <Slides>10</Slides>
  <Notes>9</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10</vt:i4>
      </vt:variant>
    </vt:vector>
  </HeadingPairs>
  <TitlesOfParts>
    <vt:vector size="20" baseType="lpstr">
      <vt:lpstr>Aptos</vt:lpstr>
      <vt:lpstr>Arial</vt:lpstr>
      <vt:lpstr>Calibri</vt:lpstr>
      <vt:lpstr>Consolas</vt:lpstr>
      <vt:lpstr>Segoe UI</vt:lpstr>
      <vt:lpstr>Segoe UI Semibold</vt:lpstr>
      <vt:lpstr>Segoe UI Semilight</vt:lpstr>
      <vt:lpstr>Source Sans Pro</vt:lpstr>
      <vt:lpstr>Wingdings</vt:lpstr>
      <vt:lpstr>1_Black Template</vt:lpstr>
      <vt:lpstr>Optimize and Troubleshoot Data Processing</vt:lpstr>
      <vt:lpstr>Capacity Metrics App</vt:lpstr>
      <vt:lpstr>Capacity Metrics - OneLake</vt:lpstr>
      <vt:lpstr>Data Warehouse Performance Tips</vt:lpstr>
      <vt:lpstr>Spark Optimization Tips</vt:lpstr>
      <vt:lpstr>Data Factory Pipelines</vt:lpstr>
      <vt:lpstr>Power BI Semantic Models</vt:lpstr>
      <vt:lpstr>Summary</vt:lpstr>
      <vt:lpstr> Microsoft Learn Demo </vt:lpstr>
      <vt:lpstr>Readiness and Enablement Links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Where can I learn more?</dc:title>
  <dc:creator>Chris Harrold</dc:creator>
  <cp:lastModifiedBy>Meagan Longoria</cp:lastModifiedBy>
  <cp:revision>45</cp:revision>
  <dcterms:created xsi:type="dcterms:W3CDTF">2023-04-14T00:23:05Z</dcterms:created>
  <dcterms:modified xsi:type="dcterms:W3CDTF">2023-11-21T17:48:53Z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0x010100B8CFE09A3088BA4C8DAD689BB01679B8</vt:lpwstr>
  </property>
  <property fmtid="{D5CDD505-2E9C-101B-9397-08002B2CF9AE}" pid="3" name="MediaServiceImageTags">
    <vt:lpwstr/>
  </property>
</Properties>
</file>