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147470553" r:id="rId5"/>
    <p:sldId id="2147470564" r:id="rId6"/>
    <p:sldId id="2147470565" r:id="rId7"/>
    <p:sldId id="2147470571" r:id="rId8"/>
    <p:sldId id="2147470569" r:id="rId9"/>
    <p:sldId id="2147470566" r:id="rId10"/>
    <p:sldId id="2147470572" r:id="rId11"/>
    <p:sldId id="2147470573" r:id="rId12"/>
    <p:sldId id="2147470574" r:id="rId13"/>
    <p:sldId id="2147470575" r:id="rId14"/>
    <p:sldId id="2147470567" r:id="rId15"/>
    <p:sldId id="2147470568" r:id="rId16"/>
    <p:sldId id="2147470570" r:id="rId17"/>
    <p:sldId id="2147470576" r:id="rId18"/>
    <p:sldId id="2147470563" r:id="rId19"/>
    <p:sldId id="2147470555" r:id="rId20"/>
    <p:sldId id="20761370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63265"/>
  </p:normalViewPr>
  <p:slideViewPr>
    <p:cSldViewPr snapToGrid="0">
      <p:cViewPr varScale="1">
        <p:scale>
          <a:sx n="84" d="100"/>
          <a:sy n="84"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a:p>
        </p:txBody>
      </p:sp>
    </p:spTree>
    <p:extLst>
      <p:ext uri="{BB962C8B-B14F-4D97-AF65-F5344CB8AC3E}">
        <p14:creationId xmlns:p14="http://schemas.microsoft.com/office/powerpoint/2010/main" val="417133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You can define pipelines from any combination of activities you choose, enabling to create custom data ingestion and transformation processes to meet your specific needs. However, there are many common pipeline scenarios for which Microsoft Fabric includes predefined pipeline templates that you can use and customize as required.</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use a template, create a new pipeline and then select Choose a Task to Start. This will open the menu of templates for you to choose from.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Examples of templates include: </a:t>
            </a:r>
          </a:p>
          <a:p>
            <a:r>
              <a:rPr lang="en-US" b="0" i="0" dirty="0">
                <a:solidFill>
                  <a:srgbClr val="E6E6E6"/>
                </a:solidFill>
                <a:effectLst/>
                <a:latin typeface="Segoe UI" panose="020B0502040204020203" pitchFamily="34" charset="0"/>
              </a:rPr>
              <a:t>Bulk copy from database</a:t>
            </a:r>
          </a:p>
          <a:p>
            <a:r>
              <a:rPr lang="en-US" b="0" i="0" dirty="0">
                <a:solidFill>
                  <a:srgbClr val="E6E6E6"/>
                </a:solidFill>
                <a:effectLst/>
                <a:latin typeface="Segoe UI" panose="020B0502040204020203" pitchFamily="34" charset="0"/>
              </a:rPr>
              <a:t>Copy data from Azure SQL DB to Lakehouse table</a:t>
            </a:r>
          </a:p>
          <a:p>
            <a:r>
              <a:rPr lang="en-US" b="0" i="0" dirty="0">
                <a:solidFill>
                  <a:srgbClr val="E6E6E6"/>
                </a:solidFill>
                <a:effectLst/>
                <a:latin typeface="Segoe UI" panose="020B0502040204020203" pitchFamily="34" charset="0"/>
              </a:rPr>
              <a:t>Copy new files only by </a:t>
            </a:r>
            <a:r>
              <a:rPr lang="en-US" b="0" i="0" dirty="0" err="1">
                <a:solidFill>
                  <a:srgbClr val="E6E6E6"/>
                </a:solidFill>
                <a:effectLst/>
                <a:latin typeface="Segoe UI" panose="020B0502040204020203" pitchFamily="34" charset="0"/>
              </a:rPr>
              <a:t>LastModifiedDate</a:t>
            </a:r>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Delete files older than 30 days</a:t>
            </a:r>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74735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To monitor your data pipeline runs, hover over your pipeline in your workspace. Doing so will bring up three dots to the right of your pipeline name. Select the three dots to find a list of options. Then select </a:t>
            </a:r>
            <a:r>
              <a:rPr lang="en-US" b="1" i="0" dirty="0">
                <a:solidFill>
                  <a:srgbClr val="E6E6E6"/>
                </a:solidFill>
                <a:effectLst/>
                <a:latin typeface="Segoe UI" panose="020B0502040204020203" pitchFamily="34" charset="0"/>
              </a:rPr>
              <a:t>View run history</a:t>
            </a:r>
            <a:r>
              <a:rPr lang="en-US" b="0" i="0" dirty="0">
                <a:solidFill>
                  <a:srgbClr val="E6E6E6"/>
                </a:solidFill>
                <a:effectLst/>
                <a:latin typeface="Segoe UI" panose="020B0502040204020203" pitchFamily="34" charset="0"/>
              </a:rPr>
              <a:t>. This action opens a fly-out on the right side of your screen with all your recent runs and run statuses. Select one of your pipeline runs to view detailed information. You’ll be able to view what your pipeline looks like and view more properties like Run ID or errors if your pipeline run failed.</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view performance details, hover over an activity row and select the glasses icon. Performance details will pop up. If your data pipeline failed, view the error message by hovering over the activity row and select the message icon under </a:t>
            </a:r>
            <a:r>
              <a:rPr lang="en-US" b="1" i="0" dirty="0">
                <a:solidFill>
                  <a:srgbClr val="E6E6E6"/>
                </a:solidFill>
                <a:effectLst/>
                <a:latin typeface="Segoe UI" panose="020B0502040204020203" pitchFamily="34" charset="0"/>
              </a:rPr>
              <a:t>Status</a:t>
            </a:r>
            <a:r>
              <a:rPr lang="en-US" b="0" i="0" dirty="0">
                <a:solidFill>
                  <a:srgbClr val="E6E6E6"/>
                </a:solidFill>
                <a:effectLst/>
                <a:latin typeface="Segoe UI" panose="020B0502040204020203" pitchFamily="34" charset="0"/>
              </a:rPr>
              <a:t>. This selection will bring up error details, such as the error code and message.</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a:p>
        </p:txBody>
      </p:sp>
    </p:spTree>
    <p:extLst>
      <p:ext uri="{BB962C8B-B14F-4D97-AF65-F5344CB8AC3E}">
        <p14:creationId xmlns:p14="http://schemas.microsoft.com/office/powerpoint/2010/main" val="189851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Copy activity has additional details that you can view to understand performance. You can see, the amount of data read and written, the number of files read and written, the number of rows read and written. You’ll also see the status and start time of the activity. </a:t>
            </a:r>
          </a:p>
          <a:p>
            <a:endParaRPr lang="en-US" dirty="0"/>
          </a:p>
          <a:p>
            <a:r>
              <a:rPr lang="en-US" dirty="0"/>
              <a:t>Toward the bottom of the copy data details you’ll find the throughput and total duration. Expanding the duration breakdown can show the time split between queueing and data transfer.</a:t>
            </a:r>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13</a:t>
            </a:fld>
            <a:endParaRPr lang="en-US"/>
          </a:p>
        </p:txBody>
      </p:sp>
    </p:spTree>
    <p:extLst>
      <p:ext uri="{BB962C8B-B14F-4D97-AF65-F5344CB8AC3E}">
        <p14:creationId xmlns:p14="http://schemas.microsoft.com/office/powerpoint/2010/main" val="1842127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 Gantt chart is a view that lets you see the run history over a time range. If you switch to a Gantt view, all pipeline runs will be grouped by name, displayed as bars relative to how long the run took. The length of the bar relates to the duration of the pipeline. You can select the bar to view more details.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This is helpful when performance tuning or looking for long-running activities.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14</a:t>
            </a:fld>
            <a:endParaRPr lang="en-US"/>
          </a:p>
        </p:txBody>
      </p:sp>
    </p:spTree>
    <p:extLst>
      <p:ext uri="{BB962C8B-B14F-4D97-AF65-F5344CB8AC3E}">
        <p14:creationId xmlns:p14="http://schemas.microsoft.com/office/powerpoint/2010/main" val="993827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Data Factory experience in Microsoft Fabric provides data integration combining Power Query with the scale of Azure Data Factory to move and transform data.</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Data pipelines define a sequence of activities that orchestrate an overall process, usually by extracting data from one or more sources and loading it into a destination; often transforming it along the way. Pipelines are commonly used to automate </a:t>
            </a:r>
            <a:r>
              <a:rPr lang="en-US" b="0" i="1" dirty="0">
                <a:solidFill>
                  <a:srgbClr val="E6E6E6"/>
                </a:solidFill>
                <a:effectLst/>
                <a:latin typeface="Segoe UI" panose="020B0502040204020203" pitchFamily="34" charset="0"/>
              </a:rPr>
              <a:t>extract</a:t>
            </a:r>
            <a:r>
              <a:rPr lang="en-US" b="0" i="0" dirty="0">
                <a:solidFill>
                  <a:srgbClr val="E6E6E6"/>
                </a:solidFill>
                <a:effectLst/>
                <a:latin typeface="Segoe UI" panose="020B0502040204020203" pitchFamily="34" charset="0"/>
              </a:rPr>
              <a:t>, </a:t>
            </a:r>
            <a:r>
              <a:rPr lang="en-US" b="0" i="1" dirty="0">
                <a:solidFill>
                  <a:srgbClr val="E6E6E6"/>
                </a:solidFill>
                <a:effectLst/>
                <a:latin typeface="Segoe UI" panose="020B0502040204020203" pitchFamily="34" charset="0"/>
              </a:rPr>
              <a:t>transform</a:t>
            </a:r>
            <a:r>
              <a:rPr lang="en-US" b="0" i="0" dirty="0">
                <a:solidFill>
                  <a:srgbClr val="E6E6E6"/>
                </a:solidFill>
                <a:effectLst/>
                <a:latin typeface="Segoe UI" panose="020B0502040204020203" pitchFamily="34" charset="0"/>
              </a:rPr>
              <a:t>, and </a:t>
            </a:r>
            <a:r>
              <a:rPr lang="en-US" b="0" i="1" dirty="0">
                <a:solidFill>
                  <a:srgbClr val="E6E6E6"/>
                </a:solidFill>
                <a:effectLst/>
                <a:latin typeface="Segoe UI" panose="020B0502040204020203" pitchFamily="34" charset="0"/>
              </a:rPr>
              <a:t>load</a:t>
            </a:r>
            <a:r>
              <a:rPr lang="en-US" b="0" i="0" dirty="0">
                <a:solidFill>
                  <a:srgbClr val="E6E6E6"/>
                </a:solidFill>
                <a:effectLst/>
                <a:latin typeface="Segoe UI" panose="020B0502040204020203" pitchFamily="34" charset="0"/>
              </a:rPr>
              <a:t> (ETL) processes that ingest transactional data from operational data stores into an analytical data store, such as a lakehouse or data warehouse.</a:t>
            </a:r>
          </a:p>
          <a:p>
            <a:pPr algn="l"/>
            <a:r>
              <a:rPr lang="en-US" b="0" i="0" dirty="0">
                <a:solidFill>
                  <a:srgbClr val="E6E6E6"/>
                </a:solidFill>
                <a:effectLst/>
                <a:latin typeface="Segoe UI" panose="020B0502040204020203" pitchFamily="34" charset="0"/>
              </a:rPr>
              <a:t>If you're already familiar with Azure Data Factory, then data pipelines in Microsoft Fabric will be immediately familiar. They use the same architecture of connected activities to define a process that can include multiple kinds of data processing tasks and control flow logic. You can run pipelines interactively in the Microsoft Fabric user interface, or schedule them to run automatically.</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3537967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Activities are the executable tasks in a pipeline. You can define a flow of activities by connecting them in a sequence. The outcome of a particular activity (success, failure, or completion) can be used to direct the flow to the next activity in the sequence.</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Pipelines can be parameterized, enabling you to provide specific values to be used each time a pipeline is run. For example, you might want to use a pipeline to save ingested data in a folder, but have the flexibility to specify a folder name each time the pipeline is run.</a:t>
            </a:r>
          </a:p>
          <a:p>
            <a:pPr algn="l"/>
            <a:r>
              <a:rPr lang="en-US" b="0" i="0" dirty="0">
                <a:solidFill>
                  <a:srgbClr val="E6E6E6"/>
                </a:solidFill>
                <a:effectLst/>
                <a:latin typeface="Segoe UI" panose="020B0502040204020203" pitchFamily="34" charset="0"/>
              </a:rPr>
              <a:t>Using parameters increases the reusability of your pipelines, enabling you to create flexible data ingestion and transformation processes.</a:t>
            </a:r>
          </a:p>
          <a:p>
            <a:endParaRPr lang="en-US" dirty="0"/>
          </a:p>
          <a:p>
            <a:r>
              <a:rPr lang="en-US" b="0" i="0" dirty="0">
                <a:solidFill>
                  <a:srgbClr val="E6E6E6"/>
                </a:solidFill>
                <a:effectLst/>
                <a:latin typeface="Segoe UI" panose="020B0502040204020203" pitchFamily="34" charset="0"/>
              </a:rPr>
              <a:t>Each time a pipeline is executed, a </a:t>
            </a:r>
            <a:r>
              <a:rPr lang="en-US" b="0" i="1" dirty="0">
                <a:solidFill>
                  <a:srgbClr val="E6E6E6"/>
                </a:solidFill>
                <a:effectLst/>
                <a:latin typeface="Segoe UI" panose="020B0502040204020203" pitchFamily="34" charset="0"/>
              </a:rPr>
              <a:t>data pipeline run</a:t>
            </a:r>
            <a:r>
              <a:rPr lang="en-US" b="0" i="0" dirty="0">
                <a:solidFill>
                  <a:srgbClr val="E6E6E6"/>
                </a:solidFill>
                <a:effectLst/>
                <a:latin typeface="Segoe UI" panose="020B0502040204020203" pitchFamily="34" charset="0"/>
              </a:rPr>
              <a:t> is initiated. Runs can be initiated on-demand in the Fabric user interface or scheduled to start at a specific frequency. Use the unique run ID to review run details to confirm they completed successfully and investigate the specific settings used for each execution.</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289168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Connections to data sources outside of Fabric are catalogued in the Connections list under Settings. You can access them here to edit and manage them. </a:t>
            </a:r>
          </a:p>
          <a:p>
            <a:endParaRPr lang="en-US" dirty="0"/>
          </a:p>
          <a:p>
            <a:r>
              <a:rPr lang="en-US" dirty="0"/>
              <a:t>This differs from Azure Data Factory, where you would deal with Linked Services. </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a:p>
        </p:txBody>
      </p:sp>
    </p:spTree>
    <p:extLst>
      <p:ext uri="{BB962C8B-B14F-4D97-AF65-F5344CB8AC3E}">
        <p14:creationId xmlns:p14="http://schemas.microsoft.com/office/powerpoint/2010/main" val="145226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Control Flow </a:t>
            </a:r>
            <a:r>
              <a:rPr lang="en-US" b="0" i="0" dirty="0">
                <a:solidFill>
                  <a:srgbClr val="E6E6E6"/>
                </a:solidFill>
                <a:effectLst/>
                <a:latin typeface="Segoe UI" panose="020B0502040204020203" pitchFamily="34" charset="0"/>
              </a:rPr>
              <a:t>There are two broad categories of activity in a pipeline.</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 transformation activities</a:t>
            </a:r>
            <a:r>
              <a:rPr lang="en-US" b="0" i="0" dirty="0">
                <a:solidFill>
                  <a:srgbClr val="E6E6E6"/>
                </a:solidFill>
                <a:effectLst/>
                <a:latin typeface="Segoe UI" panose="020B0502040204020203" pitchFamily="34" charset="0"/>
              </a:rPr>
              <a:t> - activities that encapsulate data transfer operations, including simple </a:t>
            </a:r>
            <a:r>
              <a:rPr lang="en-US" b="1" i="0" dirty="0">
                <a:solidFill>
                  <a:srgbClr val="E6E6E6"/>
                </a:solidFill>
                <a:effectLst/>
                <a:latin typeface="Segoe UI" panose="020B0502040204020203" pitchFamily="34" charset="0"/>
              </a:rPr>
              <a:t>Copy Data</a:t>
            </a:r>
            <a:r>
              <a:rPr lang="en-US" b="0" i="0" dirty="0">
                <a:solidFill>
                  <a:srgbClr val="E6E6E6"/>
                </a:solidFill>
                <a:effectLst/>
                <a:latin typeface="Segoe UI" panose="020B0502040204020203" pitchFamily="34" charset="0"/>
              </a:rPr>
              <a:t> activities that extract data from a source and load it to a destination, and more complex </a:t>
            </a:r>
            <a:r>
              <a:rPr lang="en-US" b="1" i="0" dirty="0">
                <a:solidFill>
                  <a:srgbClr val="E6E6E6"/>
                </a:solidFill>
                <a:effectLst/>
                <a:latin typeface="Segoe UI" panose="020B0502040204020203" pitchFamily="34" charset="0"/>
              </a:rPr>
              <a:t>Data Flow</a:t>
            </a:r>
            <a:r>
              <a:rPr lang="en-US" b="0" i="0" dirty="0">
                <a:solidFill>
                  <a:srgbClr val="E6E6E6"/>
                </a:solidFill>
                <a:effectLst/>
                <a:latin typeface="Segoe UI" panose="020B0502040204020203" pitchFamily="34" charset="0"/>
              </a:rPr>
              <a:t> activities that encapsulate dataflows (Gen2) that apply transformations to the data as it is transferred. Other data transformation activities include </a:t>
            </a:r>
            <a:r>
              <a:rPr lang="en-US" b="1" i="0" dirty="0">
                <a:solidFill>
                  <a:srgbClr val="E6E6E6"/>
                </a:solidFill>
                <a:effectLst/>
                <a:latin typeface="Segoe UI" panose="020B0502040204020203" pitchFamily="34" charset="0"/>
              </a:rPr>
              <a:t>Notebook</a:t>
            </a:r>
            <a:r>
              <a:rPr lang="en-US" b="0" i="0" dirty="0">
                <a:solidFill>
                  <a:srgbClr val="E6E6E6"/>
                </a:solidFill>
                <a:effectLst/>
                <a:latin typeface="Segoe UI" panose="020B0502040204020203" pitchFamily="34" charset="0"/>
              </a:rPr>
              <a:t> activities to run a Spark notebook, </a:t>
            </a:r>
            <a:r>
              <a:rPr lang="en-US" b="1" i="0" dirty="0">
                <a:solidFill>
                  <a:srgbClr val="E6E6E6"/>
                </a:solidFill>
                <a:effectLst/>
                <a:latin typeface="Segoe UI" panose="020B0502040204020203" pitchFamily="34" charset="0"/>
              </a:rPr>
              <a:t>Stored procedure</a:t>
            </a:r>
            <a:r>
              <a:rPr lang="en-US" b="0" i="0" dirty="0">
                <a:solidFill>
                  <a:srgbClr val="E6E6E6"/>
                </a:solidFill>
                <a:effectLst/>
                <a:latin typeface="Segoe UI" panose="020B0502040204020203" pitchFamily="34" charset="0"/>
              </a:rPr>
              <a:t> activities to run SQL code, </a:t>
            </a:r>
            <a:r>
              <a:rPr lang="en-US" b="1" i="0" dirty="0">
                <a:solidFill>
                  <a:srgbClr val="E6E6E6"/>
                </a:solidFill>
                <a:effectLst/>
                <a:latin typeface="Segoe UI" panose="020B0502040204020203" pitchFamily="34" charset="0"/>
              </a:rPr>
              <a:t>Delete data</a:t>
            </a:r>
            <a:r>
              <a:rPr lang="en-US" b="0" i="0" dirty="0">
                <a:solidFill>
                  <a:srgbClr val="E6E6E6"/>
                </a:solidFill>
                <a:effectLst/>
                <a:latin typeface="Segoe UI" panose="020B0502040204020203" pitchFamily="34" charset="0"/>
              </a:rPr>
              <a:t> activities to delete existing data, and others.</a:t>
            </a:r>
          </a:p>
          <a:p>
            <a:pPr algn="l">
              <a:buFont typeface="Arial" panose="020B0604020202020204" pitchFamily="34" charset="0"/>
              <a:buChar char="•"/>
            </a:pPr>
            <a:r>
              <a:rPr lang="en-US" b="1" i="0" dirty="0">
                <a:solidFill>
                  <a:srgbClr val="E6E6E6"/>
                </a:solidFill>
                <a:effectLst/>
                <a:latin typeface="Segoe UI" panose="020B0502040204020203" pitchFamily="34" charset="0"/>
              </a:rPr>
              <a:t>Control flow activities</a:t>
            </a:r>
            <a:r>
              <a:rPr lang="en-US" b="0" i="0" dirty="0">
                <a:solidFill>
                  <a:srgbClr val="E6E6E6"/>
                </a:solidFill>
                <a:effectLst/>
                <a:latin typeface="Segoe UI" panose="020B0502040204020203" pitchFamily="34" charset="0"/>
              </a:rPr>
              <a:t> - activities that you can use to implement loops, conditional branching, or manage variable and parameter values. The wide range of control flow activities enables you to implement complex pipeline logic to orchestrate data ingestion and transformation flow.</a:t>
            </a:r>
          </a:p>
          <a:p>
            <a:endParaRPr lang="en-US" dirty="0"/>
          </a:p>
          <a:p>
            <a:endParaRPr lang="en-US" dirty="0"/>
          </a:p>
          <a:p>
            <a:r>
              <a:rPr lang="en-US" dirty="0"/>
              <a:t>Control flow activities are executed by the data factory engine. Some data transformation tasks are executed by the data factory engine (copy data and delete data), but others use external compute. For example stored procedure and SQL Script activities use the compute from the database or warehouse where the SQL should run. </a:t>
            </a:r>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132378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Fabric Lookup activity can retrieve a dataset from any of the data sources supported by Microsoft Fabric. You can use it to dynamically determine which objects to operate on in a subsequent activity, instead of hard coding the object name. Some object examples are files and tables.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Lookup activity reads and returns the content of a configuration file or table. It also returns the result of executing a query or stored procedure. The output can be a singleton value or an array of attributes, which can be consumed in a subsequent copy, transformation, or control flow activities like </a:t>
            </a:r>
            <a:r>
              <a:rPr lang="en-US" b="0" i="0" dirty="0" err="1">
                <a:solidFill>
                  <a:srgbClr val="E6E6E6"/>
                </a:solidFill>
                <a:effectLst/>
                <a:latin typeface="Segoe UI" panose="020B0502040204020203" pitchFamily="34" charset="0"/>
              </a:rPr>
              <a:t>ForEach</a:t>
            </a:r>
            <a:r>
              <a:rPr lang="en-US" b="0" i="0" dirty="0">
                <a:solidFill>
                  <a:srgbClr val="E6E6E6"/>
                </a:solidFill>
                <a:effectLst/>
                <a:latin typeface="Segoe UI" panose="020B0502040204020203" pitchFamily="34" charset="0"/>
              </a:rPr>
              <a:t> activity.</a:t>
            </a:r>
          </a:p>
          <a:p>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The Lookup activity can return up to 5000 rows; if the result set contains more records, the first 5000 rows are returned. The Lookup activity output supports up to 4 MB in size; activity fails if the size exceeds the limit. The longest duration for Lookup activity before timeout is 24 hours.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a:p>
        </p:txBody>
      </p:sp>
    </p:spTree>
    <p:extLst>
      <p:ext uri="{BB962C8B-B14F-4D97-AF65-F5344CB8AC3E}">
        <p14:creationId xmlns:p14="http://schemas.microsoft.com/office/powerpoint/2010/main" val="162991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a:t>
            </a:r>
            <a:r>
              <a:rPr lang="en-US" b="0" i="0" dirty="0" err="1">
                <a:solidFill>
                  <a:srgbClr val="E6E6E6"/>
                </a:solidFill>
                <a:effectLst/>
                <a:latin typeface="Segoe UI" panose="020B0502040204020203" pitchFamily="34" charset="0"/>
              </a:rPr>
              <a:t>ForEach</a:t>
            </a:r>
            <a:r>
              <a:rPr lang="en-US" b="0" i="0" dirty="0">
                <a:solidFill>
                  <a:srgbClr val="E6E6E6"/>
                </a:solidFill>
                <a:effectLst/>
                <a:latin typeface="Segoe UI" panose="020B0502040204020203" pitchFamily="34" charset="0"/>
              </a:rPr>
              <a:t> Activity defines a repeating control flow in a Microsoft Fabric pipeline. This activity is used to iterate over a collection and executes specified activities in a loop. The loop implementation of this activity is similar to a </a:t>
            </a:r>
            <a:r>
              <a:rPr lang="en-US" b="0" i="0" dirty="0" err="1">
                <a:solidFill>
                  <a:srgbClr val="E6E6E6"/>
                </a:solidFill>
                <a:effectLst/>
                <a:latin typeface="Segoe UI" panose="020B0502040204020203" pitchFamily="34" charset="0"/>
              </a:rPr>
              <a:t>ForEach</a:t>
            </a:r>
            <a:r>
              <a:rPr lang="en-US" b="0" i="0" dirty="0">
                <a:solidFill>
                  <a:srgbClr val="E6E6E6"/>
                </a:solidFill>
                <a:effectLst/>
                <a:latin typeface="Segoe UI" panose="020B0502040204020203" pitchFamily="34" charset="0"/>
              </a:rPr>
              <a:t> looping structure in programming languages.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In the </a:t>
            </a:r>
            <a:r>
              <a:rPr lang="en-US" b="1" i="0" dirty="0">
                <a:solidFill>
                  <a:srgbClr val="E6E6E6"/>
                </a:solidFill>
                <a:effectLst/>
                <a:latin typeface="Segoe UI" panose="020B0502040204020203" pitchFamily="34" charset="0"/>
              </a:rPr>
              <a:t>Settings</a:t>
            </a:r>
            <a:r>
              <a:rPr lang="en-US" b="0" i="0" dirty="0">
                <a:solidFill>
                  <a:srgbClr val="E6E6E6"/>
                </a:solidFill>
                <a:effectLst/>
                <a:latin typeface="Segoe UI" panose="020B0502040204020203" pitchFamily="34" charset="0"/>
              </a:rPr>
              <a:t> tab you can specify whether processing of the items in the batch should be </a:t>
            </a:r>
            <a:r>
              <a:rPr lang="en-US" b="1" i="0" dirty="0">
                <a:solidFill>
                  <a:srgbClr val="E6E6E6"/>
                </a:solidFill>
                <a:effectLst/>
                <a:latin typeface="Segoe UI" panose="020B0502040204020203" pitchFamily="34" charset="0"/>
              </a:rPr>
              <a:t>Sequential</a:t>
            </a:r>
            <a:r>
              <a:rPr lang="en-US" b="0" i="0" dirty="0">
                <a:solidFill>
                  <a:srgbClr val="E6E6E6"/>
                </a:solidFill>
                <a:effectLst/>
                <a:latin typeface="Segoe UI" panose="020B0502040204020203" pitchFamily="34" charset="0"/>
              </a:rPr>
              <a:t> (or otherwise in parallel). You can also specify a maximum number of items to process at the same time with </a:t>
            </a:r>
            <a:r>
              <a:rPr lang="en-US" b="1" i="0" dirty="0">
                <a:solidFill>
                  <a:srgbClr val="E6E6E6"/>
                </a:solidFill>
                <a:effectLst/>
                <a:latin typeface="Segoe UI" panose="020B0502040204020203" pitchFamily="34" charset="0"/>
              </a:rPr>
              <a:t>Batch count</a:t>
            </a:r>
            <a:r>
              <a:rPr lang="en-US" b="0" i="0" dirty="0">
                <a:solidFill>
                  <a:srgbClr val="E6E6E6"/>
                </a:solidFill>
                <a:effectLst/>
                <a:latin typeface="Segoe UI" panose="020B0502040204020203" pitchFamily="34" charset="0"/>
              </a:rPr>
              <a: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items can be a static list, like what’s shown in the screenshot, or it can be the items retrieved in a </a:t>
            </a:r>
            <a:r>
              <a:rPr lang="en-US" b="0" i="0" dirty="0" err="1">
                <a:solidFill>
                  <a:srgbClr val="E6E6E6"/>
                </a:solidFill>
                <a:effectLst/>
                <a:latin typeface="Segoe UI" panose="020B0502040204020203" pitchFamily="34" charset="0"/>
              </a:rPr>
              <a:t>ForEach</a:t>
            </a:r>
            <a:r>
              <a:rPr lang="en-US" b="0" i="0" dirty="0">
                <a:solidFill>
                  <a:srgbClr val="E6E6E6"/>
                </a:solidFill>
                <a:effectLst/>
                <a:latin typeface="Segoe UI" panose="020B0502040204020203" pitchFamily="34" charset="0"/>
              </a:rPr>
              <a:t> or SQL Script activity.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98828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Fabric Invoke pipeline activity can execute another Microsoft Fabric pipeline. You can use it to orchestrate the execution of one or multiple pipelines from within a single pipeline. </a:t>
            </a:r>
          </a:p>
          <a:p>
            <a:r>
              <a:rPr lang="en-US" b="0" i="0" dirty="0">
                <a:solidFill>
                  <a:srgbClr val="E6E6E6"/>
                </a:solidFill>
                <a:effectLst/>
                <a:latin typeface="Segoe UI" panose="020B0502040204020203" pitchFamily="34" charset="0"/>
              </a:rPr>
              <a:t>You can use the dependencies between activities to execute one pipeline only after another succeeds or fails. Additional control flow activities can be used with the Invoke Pipeline Activity. Using the If activity, you can specify other conditions under which a pipeline should execute or be skipped.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choose to wait on completion, or continue directly, in which case the invoked pipeline executes in parallel with activities following it within the parent pipeline's execution flow.</a:t>
            </a:r>
          </a:p>
          <a:p>
            <a:endParaRPr lang="en-US" dirty="0"/>
          </a:p>
          <a:p>
            <a:r>
              <a:rPr lang="en-US" dirty="0"/>
              <a:t>Activities inside the </a:t>
            </a:r>
            <a:r>
              <a:rPr lang="en-US" dirty="0" err="1"/>
              <a:t>ForEach</a:t>
            </a:r>
            <a:r>
              <a:rPr lang="en-US" dirty="0"/>
              <a:t> loop can reference @item in parameters and other expressions.</a:t>
            </a:r>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368817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have used the Lookup, </a:t>
            </a:r>
            <a:r>
              <a:rPr lang="en-US" dirty="0" err="1"/>
              <a:t>ForEach</a:t>
            </a:r>
            <a:r>
              <a:rPr lang="en-US" dirty="0"/>
              <a:t>, Copy data, and invoke pipeline activities. </a:t>
            </a:r>
          </a:p>
          <a:p>
            <a:endParaRPr lang="en-US" dirty="0"/>
          </a:p>
          <a:p>
            <a:r>
              <a:rPr lang="en-US" dirty="0"/>
              <a:t>First, we look up a list of all the tables in a schema in an Azure SQL DB. </a:t>
            </a:r>
          </a:p>
          <a:p>
            <a:r>
              <a:rPr lang="en-US" dirty="0"/>
              <a:t>For each table, we copy data from the table to a lakehouse. </a:t>
            </a:r>
          </a:p>
          <a:p>
            <a:r>
              <a:rPr lang="en-US" dirty="0"/>
              <a:t>Once the tables are copied, we refresh a Power BI semantic model that contains some of the tables. </a:t>
            </a:r>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4120754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Use Data Factory pipelines in Microsoft Fabric</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7</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013B8F-080C-DC01-5D96-D85EDD8A90F7}"/>
              </a:ext>
            </a:extLst>
          </p:cNvPr>
          <p:cNvSpPr>
            <a:spLocks noGrp="1"/>
          </p:cNvSpPr>
          <p:nvPr>
            <p:ph type="title"/>
          </p:nvPr>
        </p:nvSpPr>
        <p:spPr/>
        <p:txBody>
          <a:bodyPr/>
          <a:lstStyle/>
          <a:p>
            <a:r>
              <a:rPr lang="en-US" dirty="0"/>
              <a:t>Use Activities Together</a:t>
            </a:r>
          </a:p>
        </p:txBody>
      </p:sp>
      <p:sp>
        <p:nvSpPr>
          <p:cNvPr id="6" name="Text Placeholder 5">
            <a:extLst>
              <a:ext uri="{FF2B5EF4-FFF2-40B4-BE49-F238E27FC236}">
                <a16:creationId xmlns:a16="http://schemas.microsoft.com/office/drawing/2014/main" id="{CC206AD3-2BA2-A163-FE4A-C30DE6265FAF}"/>
              </a:ext>
            </a:extLst>
          </p:cNvPr>
          <p:cNvSpPr>
            <a:spLocks noGrp="1"/>
          </p:cNvSpPr>
          <p:nvPr>
            <p:ph type="body" sz="quarter" idx="10"/>
          </p:nvPr>
        </p:nvSpPr>
        <p:spPr/>
        <p:txBody>
          <a:bodyPr/>
          <a:lstStyle/>
          <a:p>
            <a:endParaRPr lang="en-US" dirty="0"/>
          </a:p>
        </p:txBody>
      </p:sp>
      <p:pic>
        <p:nvPicPr>
          <p:cNvPr id="8" name="Picture 7">
            <a:extLst>
              <a:ext uri="{FF2B5EF4-FFF2-40B4-BE49-F238E27FC236}">
                <a16:creationId xmlns:a16="http://schemas.microsoft.com/office/drawing/2014/main" id="{4A7CBC78-B8CA-6BD8-7073-7228FBE9BDDC}"/>
              </a:ext>
            </a:extLst>
          </p:cNvPr>
          <p:cNvPicPr>
            <a:picLocks noChangeAspect="1"/>
          </p:cNvPicPr>
          <p:nvPr/>
        </p:nvPicPr>
        <p:blipFill>
          <a:blip r:embed="rId3"/>
          <a:stretch>
            <a:fillRect/>
          </a:stretch>
        </p:blipFill>
        <p:spPr>
          <a:xfrm>
            <a:off x="586389" y="1434370"/>
            <a:ext cx="11018521" cy="3518762"/>
          </a:xfrm>
          <a:prstGeom prst="rect">
            <a:avLst/>
          </a:prstGeom>
        </p:spPr>
      </p:pic>
    </p:spTree>
    <p:extLst>
      <p:ext uri="{BB962C8B-B14F-4D97-AF65-F5344CB8AC3E}">
        <p14:creationId xmlns:p14="http://schemas.microsoft.com/office/powerpoint/2010/main" val="18587039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4799-A264-13FF-F741-46C77793CA0D}"/>
              </a:ext>
            </a:extLst>
          </p:cNvPr>
          <p:cNvSpPr>
            <a:spLocks noGrp="1"/>
          </p:cNvSpPr>
          <p:nvPr>
            <p:ph type="title"/>
          </p:nvPr>
        </p:nvSpPr>
        <p:spPr/>
        <p:txBody>
          <a:bodyPr/>
          <a:lstStyle/>
          <a:p>
            <a:r>
              <a:rPr lang="en-US" dirty="0"/>
              <a:t>Pipeline Templates</a:t>
            </a:r>
          </a:p>
        </p:txBody>
      </p:sp>
      <p:sp>
        <p:nvSpPr>
          <p:cNvPr id="3" name="Content Placeholder 2">
            <a:extLst>
              <a:ext uri="{FF2B5EF4-FFF2-40B4-BE49-F238E27FC236}">
                <a16:creationId xmlns:a16="http://schemas.microsoft.com/office/drawing/2014/main" id="{D948CE98-E453-7353-9FBA-E295234C9144}"/>
              </a:ext>
            </a:extLst>
          </p:cNvPr>
          <p:cNvSpPr>
            <a:spLocks noGrp="1"/>
          </p:cNvSpPr>
          <p:nvPr>
            <p:ph sz="quarter" idx="12"/>
          </p:nvPr>
        </p:nvSpPr>
        <p:spPr>
          <a:xfrm>
            <a:off x="584200" y="1435100"/>
            <a:ext cx="5211763" cy="2240613"/>
          </a:xfrm>
        </p:spPr>
        <p:txBody>
          <a:bodyPr/>
          <a:lstStyle/>
          <a:p>
            <a:r>
              <a:rPr lang="en-US" dirty="0"/>
              <a:t>Predefined templates for common data processing scenarios</a:t>
            </a:r>
          </a:p>
          <a:p>
            <a:r>
              <a:rPr lang="en-US" dirty="0"/>
              <a:t>Choose as a starting place and customize</a:t>
            </a:r>
          </a:p>
        </p:txBody>
      </p:sp>
      <p:pic>
        <p:nvPicPr>
          <p:cNvPr id="2050" name="Picture 2" descr="Screenshot of pipeline templates.">
            <a:extLst>
              <a:ext uri="{FF2B5EF4-FFF2-40B4-BE49-F238E27FC236}">
                <a16:creationId xmlns:a16="http://schemas.microsoft.com/office/drawing/2014/main" id="{97C2845E-E9DA-9148-1665-63B5338EEE25}"/>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459407" y="1880292"/>
            <a:ext cx="5080261" cy="394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2796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4734-CCC0-F4DA-75CB-98035B3B1905}"/>
              </a:ext>
            </a:extLst>
          </p:cNvPr>
          <p:cNvSpPr>
            <a:spLocks noGrp="1"/>
          </p:cNvSpPr>
          <p:nvPr>
            <p:ph type="title"/>
          </p:nvPr>
        </p:nvSpPr>
        <p:spPr/>
        <p:txBody>
          <a:bodyPr/>
          <a:lstStyle/>
          <a:p>
            <a:r>
              <a:rPr lang="en-US" dirty="0"/>
              <a:t>Monitor Pipelines</a:t>
            </a:r>
          </a:p>
        </p:txBody>
      </p:sp>
      <p:sp>
        <p:nvSpPr>
          <p:cNvPr id="3" name="Content Placeholder 2">
            <a:extLst>
              <a:ext uri="{FF2B5EF4-FFF2-40B4-BE49-F238E27FC236}">
                <a16:creationId xmlns:a16="http://schemas.microsoft.com/office/drawing/2014/main" id="{D13F9970-9DCB-9C85-522F-948CD45006E3}"/>
              </a:ext>
            </a:extLst>
          </p:cNvPr>
          <p:cNvSpPr>
            <a:spLocks noGrp="1"/>
          </p:cNvSpPr>
          <p:nvPr>
            <p:ph sz="quarter" idx="12"/>
          </p:nvPr>
        </p:nvSpPr>
        <p:spPr>
          <a:xfrm>
            <a:off x="584200" y="1435100"/>
            <a:ext cx="5211763" cy="1378839"/>
          </a:xfrm>
        </p:spPr>
        <p:txBody>
          <a:bodyPr/>
          <a:lstStyle/>
          <a:p>
            <a:r>
              <a:rPr lang="en-US" dirty="0"/>
              <a:t>View the run history for a pipeline in the Fabric UI</a:t>
            </a:r>
          </a:p>
          <a:p>
            <a:endParaRPr lang="en-US" dirty="0"/>
          </a:p>
        </p:txBody>
      </p:sp>
      <p:pic>
        <p:nvPicPr>
          <p:cNvPr id="5122" name="Picture 2" descr="Screenshot of a pipeline run history in Microsoft Fabric.">
            <a:extLst>
              <a:ext uri="{FF2B5EF4-FFF2-40B4-BE49-F238E27FC236}">
                <a16:creationId xmlns:a16="http://schemas.microsoft.com/office/drawing/2014/main" id="{99040BE5-A651-41FD-FB03-610E84C1298A}"/>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459407" y="1880292"/>
            <a:ext cx="5080261" cy="394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8035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AFD7A5-31C9-A7CF-3EF2-C2E6BAD114FC}"/>
              </a:ext>
            </a:extLst>
          </p:cNvPr>
          <p:cNvSpPr>
            <a:spLocks noGrp="1"/>
          </p:cNvSpPr>
          <p:nvPr>
            <p:ph type="title"/>
          </p:nvPr>
        </p:nvSpPr>
        <p:spPr/>
        <p:txBody>
          <a:bodyPr/>
          <a:lstStyle/>
          <a:p>
            <a:r>
              <a:rPr lang="en-US" dirty="0"/>
              <a:t>Copy Activity Run Details</a:t>
            </a:r>
          </a:p>
        </p:txBody>
      </p:sp>
      <p:pic>
        <p:nvPicPr>
          <p:cNvPr id="8" name="Content Placeholder 7">
            <a:extLst>
              <a:ext uri="{FF2B5EF4-FFF2-40B4-BE49-F238E27FC236}">
                <a16:creationId xmlns:a16="http://schemas.microsoft.com/office/drawing/2014/main" id="{CD8D52D3-017E-BB2D-68E6-183607D566CD}"/>
              </a:ext>
            </a:extLst>
          </p:cNvPr>
          <p:cNvPicPr>
            <a:picLocks noGrp="1" noChangeAspect="1"/>
          </p:cNvPicPr>
          <p:nvPr>
            <p:ph sz="quarter" idx="10"/>
          </p:nvPr>
        </p:nvPicPr>
        <p:blipFill>
          <a:blip r:embed="rId3"/>
          <a:stretch>
            <a:fillRect/>
          </a:stretch>
        </p:blipFill>
        <p:spPr>
          <a:xfrm>
            <a:off x="4028546" y="1435100"/>
            <a:ext cx="4130146" cy="4833938"/>
          </a:xfrm>
          <a:prstGeom prst="rect">
            <a:avLst/>
          </a:prstGeom>
        </p:spPr>
      </p:pic>
    </p:spTree>
    <p:extLst>
      <p:ext uri="{BB962C8B-B14F-4D97-AF65-F5344CB8AC3E}">
        <p14:creationId xmlns:p14="http://schemas.microsoft.com/office/powerpoint/2010/main" val="32928412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2176-384C-FF6D-F51C-D484FD142C59}"/>
              </a:ext>
            </a:extLst>
          </p:cNvPr>
          <p:cNvSpPr>
            <a:spLocks noGrp="1"/>
          </p:cNvSpPr>
          <p:nvPr>
            <p:ph type="title"/>
          </p:nvPr>
        </p:nvSpPr>
        <p:spPr/>
        <p:txBody>
          <a:bodyPr/>
          <a:lstStyle/>
          <a:p>
            <a:r>
              <a:rPr lang="en-US" dirty="0"/>
              <a:t>Gantt View</a:t>
            </a:r>
          </a:p>
        </p:txBody>
      </p:sp>
      <p:pic>
        <p:nvPicPr>
          <p:cNvPr id="5" name="Content Placeholder 4">
            <a:extLst>
              <a:ext uri="{FF2B5EF4-FFF2-40B4-BE49-F238E27FC236}">
                <a16:creationId xmlns:a16="http://schemas.microsoft.com/office/drawing/2014/main" id="{63569333-1365-E0C4-6716-9610E71C5D49}"/>
              </a:ext>
            </a:extLst>
          </p:cNvPr>
          <p:cNvPicPr>
            <a:picLocks noGrp="1" noChangeAspect="1"/>
          </p:cNvPicPr>
          <p:nvPr>
            <p:ph sz="quarter" idx="10"/>
          </p:nvPr>
        </p:nvPicPr>
        <p:blipFill>
          <a:blip r:embed="rId3"/>
          <a:stretch>
            <a:fillRect/>
          </a:stretch>
        </p:blipFill>
        <p:spPr>
          <a:xfrm>
            <a:off x="1194635" y="1435100"/>
            <a:ext cx="9797967" cy="4833938"/>
          </a:xfrm>
          <a:prstGeom prst="rect">
            <a:avLst/>
          </a:prstGeom>
        </p:spPr>
      </p:pic>
    </p:spTree>
    <p:extLst>
      <p:ext uri="{BB962C8B-B14F-4D97-AF65-F5344CB8AC3E}">
        <p14:creationId xmlns:p14="http://schemas.microsoft.com/office/powerpoint/2010/main" val="13604517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3877985"/>
          </a:xfrm>
        </p:spPr>
        <p:txBody>
          <a:bodyPr/>
          <a:lstStyle/>
          <a:p>
            <a:r>
              <a:rPr lang="en-US" dirty="0"/>
              <a:t>Data pipelines orchestrate ETL processes using </a:t>
            </a:r>
            <a:r>
              <a:rPr lang="en-US"/>
              <a:t>a GUI.</a:t>
            </a:r>
            <a:endParaRPr lang="en-US" dirty="0"/>
          </a:p>
          <a:p>
            <a:r>
              <a:rPr lang="en-US" dirty="0"/>
              <a:t>Pipelines contain activities such as Copy data, </a:t>
            </a:r>
            <a:r>
              <a:rPr lang="en-US" dirty="0" err="1"/>
              <a:t>ForEach</a:t>
            </a:r>
            <a:r>
              <a:rPr lang="en-US" dirty="0"/>
              <a:t>, and Invoke Pipeline.</a:t>
            </a:r>
          </a:p>
          <a:p>
            <a:r>
              <a:rPr lang="en-US" dirty="0"/>
              <a:t>Activities can be chained together using dependencies.</a:t>
            </a:r>
          </a:p>
          <a:p>
            <a:r>
              <a:rPr lang="en-US" dirty="0"/>
              <a:t>Templates are available to speed up development of common data processing tasks.</a:t>
            </a:r>
          </a:p>
          <a:p>
            <a:r>
              <a:rPr lang="en-US" dirty="0"/>
              <a:t>Pipelines and activities can be monitored inside Fabric.</a:t>
            </a:r>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D7BA7F-74C8-7625-5939-5E5C9AD0099E}"/>
              </a:ext>
            </a:extLst>
          </p:cNvPr>
          <p:cNvSpPr>
            <a:spLocks noGrp="1"/>
          </p:cNvSpPr>
          <p:nvPr>
            <p:ph type="title"/>
          </p:nvPr>
        </p:nvSpPr>
        <p:spPr/>
        <p:txBody>
          <a:bodyPr/>
          <a:lstStyle/>
          <a:p>
            <a:r>
              <a:rPr lang="en-US" dirty="0"/>
              <a:t>Data Pipelines</a:t>
            </a:r>
          </a:p>
        </p:txBody>
      </p:sp>
      <p:sp>
        <p:nvSpPr>
          <p:cNvPr id="5" name="Content Placeholder 4">
            <a:extLst>
              <a:ext uri="{FF2B5EF4-FFF2-40B4-BE49-F238E27FC236}">
                <a16:creationId xmlns:a16="http://schemas.microsoft.com/office/drawing/2014/main" id="{E882019A-F94C-5C5E-3EED-DBD56178F26C}"/>
              </a:ext>
            </a:extLst>
          </p:cNvPr>
          <p:cNvSpPr>
            <a:spLocks noGrp="1"/>
          </p:cNvSpPr>
          <p:nvPr>
            <p:ph sz="quarter" idx="10"/>
          </p:nvPr>
        </p:nvSpPr>
        <p:spPr>
          <a:xfrm>
            <a:off x="584200" y="1435100"/>
            <a:ext cx="11018838" cy="3016210"/>
          </a:xfrm>
        </p:spPr>
        <p:txBody>
          <a:bodyPr/>
          <a:lstStyle/>
          <a:p>
            <a:r>
              <a:rPr lang="en-US" dirty="0"/>
              <a:t>Orchestrate overall process by sequencing activities</a:t>
            </a:r>
          </a:p>
          <a:p>
            <a:r>
              <a:rPr lang="en-US" dirty="0"/>
              <a:t>Commonly used for ETL (extract, transform, and load) processes</a:t>
            </a:r>
          </a:p>
          <a:p>
            <a:r>
              <a:rPr lang="en-US" dirty="0"/>
              <a:t>Can load data to/from OneLake, a lakehouse, or warehouse</a:t>
            </a:r>
          </a:p>
          <a:p>
            <a:r>
              <a:rPr lang="en-US" dirty="0"/>
              <a:t>Run on demand or on a schedule</a:t>
            </a:r>
          </a:p>
          <a:p>
            <a:r>
              <a:rPr lang="en-US" dirty="0"/>
              <a:t>Similar to the standalone Azure Data Factory service in Azure</a:t>
            </a:r>
          </a:p>
          <a:p>
            <a:endParaRPr lang="en-US" dirty="0"/>
          </a:p>
        </p:txBody>
      </p:sp>
    </p:spTree>
    <p:extLst>
      <p:ext uri="{BB962C8B-B14F-4D97-AF65-F5344CB8AC3E}">
        <p14:creationId xmlns:p14="http://schemas.microsoft.com/office/powerpoint/2010/main" val="1775737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D9BA-36DB-C14F-0124-6964FEB11876}"/>
              </a:ext>
            </a:extLst>
          </p:cNvPr>
          <p:cNvSpPr>
            <a:spLocks noGrp="1"/>
          </p:cNvSpPr>
          <p:nvPr>
            <p:ph type="title"/>
          </p:nvPr>
        </p:nvSpPr>
        <p:spPr/>
        <p:txBody>
          <a:bodyPr/>
          <a:lstStyle/>
          <a:p>
            <a:r>
              <a:rPr lang="en-US" dirty="0"/>
              <a:t>Pipeline Concepts</a:t>
            </a:r>
          </a:p>
        </p:txBody>
      </p:sp>
      <p:sp>
        <p:nvSpPr>
          <p:cNvPr id="3" name="Content Placeholder 2">
            <a:extLst>
              <a:ext uri="{FF2B5EF4-FFF2-40B4-BE49-F238E27FC236}">
                <a16:creationId xmlns:a16="http://schemas.microsoft.com/office/drawing/2014/main" id="{36F2BB0F-39C9-D786-198D-6329712FDAAE}"/>
              </a:ext>
            </a:extLst>
          </p:cNvPr>
          <p:cNvSpPr>
            <a:spLocks noGrp="1"/>
          </p:cNvSpPr>
          <p:nvPr>
            <p:ph sz="quarter" idx="12"/>
          </p:nvPr>
        </p:nvSpPr>
        <p:spPr/>
        <p:txBody>
          <a:bodyPr/>
          <a:lstStyle/>
          <a:p>
            <a:r>
              <a:rPr lang="en-US" dirty="0"/>
              <a:t>Activities</a:t>
            </a:r>
          </a:p>
          <a:p>
            <a:pPr lvl="1"/>
            <a:r>
              <a:rPr lang="en-US" sz="2400" dirty="0"/>
              <a:t>Control Flow</a:t>
            </a:r>
          </a:p>
          <a:p>
            <a:pPr lvl="1"/>
            <a:r>
              <a:rPr lang="en-US" sz="2400" dirty="0"/>
              <a:t>Data Transformation</a:t>
            </a:r>
          </a:p>
          <a:p>
            <a:r>
              <a:rPr lang="en-US" dirty="0"/>
              <a:t>Parameters</a:t>
            </a:r>
          </a:p>
          <a:p>
            <a:r>
              <a:rPr lang="en-US" dirty="0"/>
              <a:t>Pipeline Runs</a:t>
            </a:r>
          </a:p>
        </p:txBody>
      </p:sp>
      <p:pic>
        <p:nvPicPr>
          <p:cNvPr id="5" name="Picture 2" descr="Screenshot of a pipeline in Microsoft Fabric.">
            <a:extLst>
              <a:ext uri="{FF2B5EF4-FFF2-40B4-BE49-F238E27FC236}">
                <a16:creationId xmlns:a16="http://schemas.microsoft.com/office/drawing/2014/main" id="{377A6DA7-AC70-D698-FAFA-5FEB8881FEC1}"/>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4716879" y="1380477"/>
            <a:ext cx="6889904" cy="453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983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B1AC-3D44-D1F6-DB63-D11C6827A757}"/>
              </a:ext>
            </a:extLst>
          </p:cNvPr>
          <p:cNvSpPr>
            <a:spLocks noGrp="1"/>
          </p:cNvSpPr>
          <p:nvPr>
            <p:ph type="title"/>
          </p:nvPr>
        </p:nvSpPr>
        <p:spPr/>
        <p:txBody>
          <a:bodyPr/>
          <a:lstStyle/>
          <a:p>
            <a:r>
              <a:rPr lang="en-US" dirty="0"/>
              <a:t>Connections</a:t>
            </a:r>
          </a:p>
        </p:txBody>
      </p:sp>
      <p:sp>
        <p:nvSpPr>
          <p:cNvPr id="3" name="Content Placeholder 2">
            <a:extLst>
              <a:ext uri="{FF2B5EF4-FFF2-40B4-BE49-F238E27FC236}">
                <a16:creationId xmlns:a16="http://schemas.microsoft.com/office/drawing/2014/main" id="{5BF2FF4E-60F3-6A09-E376-788CFFE860C8}"/>
              </a:ext>
            </a:extLst>
          </p:cNvPr>
          <p:cNvSpPr>
            <a:spLocks noGrp="1"/>
          </p:cNvSpPr>
          <p:nvPr>
            <p:ph sz="quarter" idx="12"/>
          </p:nvPr>
        </p:nvSpPr>
        <p:spPr>
          <a:xfrm>
            <a:off x="584200" y="1435100"/>
            <a:ext cx="5211763" cy="2585323"/>
          </a:xfrm>
        </p:spPr>
        <p:txBody>
          <a:bodyPr/>
          <a:lstStyle/>
          <a:p>
            <a:r>
              <a:rPr lang="en-US" dirty="0"/>
              <a:t>When you create a connection to an external data source in a data pipeline activity, the connection is added to the Connections list found under Settings.</a:t>
            </a:r>
          </a:p>
        </p:txBody>
      </p:sp>
      <p:pic>
        <p:nvPicPr>
          <p:cNvPr id="7170" name="Picture 2" descr="Screenshot of where to select Remove.">
            <a:extLst>
              <a:ext uri="{FF2B5EF4-FFF2-40B4-BE49-F238E27FC236}">
                <a16:creationId xmlns:a16="http://schemas.microsoft.com/office/drawing/2014/main" id="{A4577AD1-A56A-9C03-C095-4CC1EFB1C22B}"/>
              </a:ext>
            </a:extLst>
          </p:cNvPr>
          <p:cNvPicPr>
            <a:picLocks noGrp="1" noChangeAspect="1" noChangeArrowheads="1"/>
          </p:cNvPicPr>
          <p:nvPr>
            <p:ph sz="quarter" idx="13"/>
          </p:nvPr>
        </p:nvPicPr>
        <p:blipFill rotWithShape="1">
          <a:blip r:embed="rId3">
            <a:extLst>
              <a:ext uri="{28A0092B-C50C-407E-A947-70E740481C1C}">
                <a14:useLocalDpi xmlns:a14="http://schemas.microsoft.com/office/drawing/2010/main" val="0"/>
              </a:ext>
            </a:extLst>
          </a:blip>
          <a:srcRect t="18843"/>
          <a:stretch/>
        </p:blipFill>
        <p:spPr bwMode="auto">
          <a:xfrm>
            <a:off x="6396039" y="1435099"/>
            <a:ext cx="5219700" cy="215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3411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F064-7230-31A2-56C5-4D5216A4B32C}"/>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7622B0CA-CDA9-522C-5AC4-D1435C308DAB}"/>
              </a:ext>
            </a:extLst>
          </p:cNvPr>
          <p:cNvSpPr>
            <a:spLocks noGrp="1"/>
          </p:cNvSpPr>
          <p:nvPr>
            <p:ph sz="quarter" idx="12"/>
          </p:nvPr>
        </p:nvSpPr>
        <p:spPr>
          <a:xfrm>
            <a:off x="584200" y="1435100"/>
            <a:ext cx="5211763" cy="3533275"/>
          </a:xfrm>
        </p:spPr>
        <p:txBody>
          <a:bodyPr/>
          <a:lstStyle/>
          <a:p>
            <a:r>
              <a:rPr lang="en-US" dirty="0"/>
              <a:t>Control Flow</a:t>
            </a:r>
          </a:p>
          <a:p>
            <a:pPr lvl="1"/>
            <a:r>
              <a:rPr lang="en-US" sz="2400" dirty="0"/>
              <a:t>Invoke Pipeline</a:t>
            </a:r>
          </a:p>
          <a:p>
            <a:pPr lvl="1"/>
            <a:r>
              <a:rPr lang="en-US" sz="2400" dirty="0"/>
              <a:t>For Each</a:t>
            </a:r>
          </a:p>
          <a:p>
            <a:pPr lvl="1"/>
            <a:r>
              <a:rPr lang="en-US" sz="2400" dirty="0"/>
              <a:t>If</a:t>
            </a:r>
          </a:p>
          <a:p>
            <a:pPr lvl="1"/>
            <a:r>
              <a:rPr lang="en-US" sz="2400" dirty="0"/>
              <a:t>Lookup</a:t>
            </a:r>
          </a:p>
          <a:p>
            <a:pPr lvl="1"/>
            <a:r>
              <a:rPr lang="en-US" sz="2400" dirty="0"/>
              <a:t>Set Variable</a:t>
            </a:r>
          </a:p>
          <a:p>
            <a:pPr lvl="1"/>
            <a:r>
              <a:rPr lang="en-US" sz="2400" dirty="0"/>
              <a:t>Web Activity</a:t>
            </a:r>
          </a:p>
          <a:p>
            <a:pPr lvl="1"/>
            <a:r>
              <a:rPr lang="en-US" sz="2400" dirty="0"/>
              <a:t>Get Metadata</a:t>
            </a:r>
          </a:p>
        </p:txBody>
      </p:sp>
      <p:sp>
        <p:nvSpPr>
          <p:cNvPr id="4" name="Content Placeholder 3">
            <a:extLst>
              <a:ext uri="{FF2B5EF4-FFF2-40B4-BE49-F238E27FC236}">
                <a16:creationId xmlns:a16="http://schemas.microsoft.com/office/drawing/2014/main" id="{40BF5CB7-DE87-2A7A-BC3A-D5E6DEAFB45A}"/>
              </a:ext>
            </a:extLst>
          </p:cNvPr>
          <p:cNvSpPr>
            <a:spLocks noGrp="1"/>
          </p:cNvSpPr>
          <p:nvPr>
            <p:ph sz="quarter" idx="13"/>
          </p:nvPr>
        </p:nvSpPr>
        <p:spPr>
          <a:xfrm>
            <a:off x="6389688" y="1435100"/>
            <a:ext cx="5219700" cy="3090077"/>
          </a:xfrm>
        </p:spPr>
        <p:txBody>
          <a:bodyPr/>
          <a:lstStyle/>
          <a:p>
            <a:r>
              <a:rPr lang="en-US" dirty="0"/>
              <a:t>Data Transformation</a:t>
            </a:r>
          </a:p>
          <a:p>
            <a:pPr lvl="1"/>
            <a:r>
              <a:rPr lang="en-US" sz="2400" dirty="0"/>
              <a:t>Copy Data</a:t>
            </a:r>
          </a:p>
          <a:p>
            <a:pPr lvl="1"/>
            <a:r>
              <a:rPr lang="en-US" sz="2400" dirty="0"/>
              <a:t>Dataflow Gen2</a:t>
            </a:r>
          </a:p>
          <a:p>
            <a:pPr lvl="1"/>
            <a:r>
              <a:rPr lang="en-US" sz="2400" dirty="0"/>
              <a:t>Delete Data</a:t>
            </a:r>
          </a:p>
          <a:p>
            <a:pPr lvl="1"/>
            <a:r>
              <a:rPr lang="en-US" sz="2400" dirty="0"/>
              <a:t>Fabric Notebook</a:t>
            </a:r>
          </a:p>
          <a:p>
            <a:pPr lvl="1"/>
            <a:r>
              <a:rPr lang="en-US" sz="2400" dirty="0"/>
              <a:t>Stored Procedure</a:t>
            </a:r>
          </a:p>
          <a:p>
            <a:pPr lvl="1"/>
            <a:r>
              <a:rPr lang="en-US" sz="2400" dirty="0"/>
              <a:t>SQL Script</a:t>
            </a:r>
          </a:p>
        </p:txBody>
      </p:sp>
    </p:spTree>
    <p:extLst>
      <p:ext uri="{BB962C8B-B14F-4D97-AF65-F5344CB8AC3E}">
        <p14:creationId xmlns:p14="http://schemas.microsoft.com/office/powerpoint/2010/main" val="42432975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587C-E6FB-0C8B-C802-5D1A553BA2E4}"/>
              </a:ext>
            </a:extLst>
          </p:cNvPr>
          <p:cNvSpPr>
            <a:spLocks noGrp="1"/>
          </p:cNvSpPr>
          <p:nvPr>
            <p:ph type="title"/>
          </p:nvPr>
        </p:nvSpPr>
        <p:spPr/>
        <p:txBody>
          <a:bodyPr/>
          <a:lstStyle/>
          <a:p>
            <a:r>
              <a:rPr lang="en-US" dirty="0"/>
              <a:t>Copy Activity</a:t>
            </a:r>
          </a:p>
        </p:txBody>
      </p:sp>
      <p:sp>
        <p:nvSpPr>
          <p:cNvPr id="3" name="Content Placeholder 2">
            <a:extLst>
              <a:ext uri="{FF2B5EF4-FFF2-40B4-BE49-F238E27FC236}">
                <a16:creationId xmlns:a16="http://schemas.microsoft.com/office/drawing/2014/main" id="{60166944-BEE8-FA72-F7DC-B2D6F311D26A}"/>
              </a:ext>
            </a:extLst>
          </p:cNvPr>
          <p:cNvSpPr>
            <a:spLocks noGrp="1"/>
          </p:cNvSpPr>
          <p:nvPr>
            <p:ph sz="quarter" idx="12"/>
          </p:nvPr>
        </p:nvSpPr>
        <p:spPr>
          <a:xfrm>
            <a:off x="584200" y="1435100"/>
            <a:ext cx="5211763" cy="2757678"/>
          </a:xfrm>
        </p:spPr>
        <p:txBody>
          <a:bodyPr/>
          <a:lstStyle/>
          <a:p>
            <a:r>
              <a:rPr lang="en-US" dirty="0"/>
              <a:t>One of the most commonly use activities</a:t>
            </a:r>
          </a:p>
          <a:p>
            <a:r>
              <a:rPr lang="en-US" dirty="0"/>
              <a:t>Copy data from source to destination without transformations</a:t>
            </a:r>
          </a:p>
          <a:p>
            <a:endParaRPr lang="en-US" dirty="0"/>
          </a:p>
        </p:txBody>
      </p:sp>
      <p:pic>
        <p:nvPicPr>
          <p:cNvPr id="4098" name="Picture 2" descr="Screenshot of a Copy Data activity in Microsoft Fabric.">
            <a:extLst>
              <a:ext uri="{FF2B5EF4-FFF2-40B4-BE49-F238E27FC236}">
                <a16:creationId xmlns:a16="http://schemas.microsoft.com/office/drawing/2014/main" id="{34263681-B127-4A76-28BB-0302FB12B2E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326672" y="1435100"/>
            <a:ext cx="5450588" cy="423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3939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922C-C52F-4135-E152-4B91AE45903C}"/>
              </a:ext>
            </a:extLst>
          </p:cNvPr>
          <p:cNvSpPr>
            <a:spLocks noGrp="1"/>
          </p:cNvSpPr>
          <p:nvPr>
            <p:ph type="title"/>
          </p:nvPr>
        </p:nvSpPr>
        <p:spPr/>
        <p:txBody>
          <a:bodyPr/>
          <a:lstStyle/>
          <a:p>
            <a:r>
              <a:rPr lang="en-US" dirty="0"/>
              <a:t>Lookup Activity</a:t>
            </a:r>
          </a:p>
        </p:txBody>
      </p:sp>
      <p:sp>
        <p:nvSpPr>
          <p:cNvPr id="3" name="Content Placeholder 2">
            <a:extLst>
              <a:ext uri="{FF2B5EF4-FFF2-40B4-BE49-F238E27FC236}">
                <a16:creationId xmlns:a16="http://schemas.microsoft.com/office/drawing/2014/main" id="{EBBE73CC-A21A-3104-8771-9D2E8C51E582}"/>
              </a:ext>
            </a:extLst>
          </p:cNvPr>
          <p:cNvSpPr>
            <a:spLocks noGrp="1"/>
          </p:cNvSpPr>
          <p:nvPr>
            <p:ph sz="quarter" idx="12"/>
          </p:nvPr>
        </p:nvSpPr>
        <p:spPr>
          <a:xfrm>
            <a:off x="584200" y="1435100"/>
            <a:ext cx="5211763" cy="3274743"/>
          </a:xfrm>
        </p:spPr>
        <p:txBody>
          <a:bodyPr/>
          <a:lstStyle/>
          <a:p>
            <a:r>
              <a:rPr lang="en-US" dirty="0"/>
              <a:t>Retrieve a dataset </a:t>
            </a:r>
          </a:p>
          <a:p>
            <a:r>
              <a:rPr lang="en-US" dirty="0"/>
              <a:t>Use it to dynamically determine which objects to operate on in a subsequent activity</a:t>
            </a:r>
          </a:p>
          <a:p>
            <a:r>
              <a:rPr lang="en-US" dirty="0"/>
              <a:t>Look up records in a database or files in OneLake</a:t>
            </a:r>
          </a:p>
          <a:p>
            <a:r>
              <a:rPr lang="en-US" dirty="0"/>
              <a:t>Single or multi-row output</a:t>
            </a:r>
          </a:p>
        </p:txBody>
      </p:sp>
      <p:pic>
        <p:nvPicPr>
          <p:cNvPr id="6" name="Content Placeholder 5">
            <a:extLst>
              <a:ext uri="{FF2B5EF4-FFF2-40B4-BE49-F238E27FC236}">
                <a16:creationId xmlns:a16="http://schemas.microsoft.com/office/drawing/2014/main" id="{BCB089A4-9AEA-975C-5CA8-61B80CB5FE76}"/>
              </a:ext>
            </a:extLst>
          </p:cNvPr>
          <p:cNvPicPr>
            <a:picLocks noGrp="1" noChangeAspect="1"/>
          </p:cNvPicPr>
          <p:nvPr>
            <p:ph sz="quarter" idx="13"/>
          </p:nvPr>
        </p:nvPicPr>
        <p:blipFill>
          <a:blip r:embed="rId3"/>
          <a:stretch>
            <a:fillRect/>
          </a:stretch>
        </p:blipFill>
        <p:spPr>
          <a:xfrm>
            <a:off x="6599165" y="1435100"/>
            <a:ext cx="4800746" cy="4833938"/>
          </a:xfrm>
        </p:spPr>
      </p:pic>
    </p:spTree>
    <p:extLst>
      <p:ext uri="{BB962C8B-B14F-4D97-AF65-F5344CB8AC3E}">
        <p14:creationId xmlns:p14="http://schemas.microsoft.com/office/powerpoint/2010/main" val="16401747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81E2-C25E-7903-80FE-677719DA7C13}"/>
              </a:ext>
            </a:extLst>
          </p:cNvPr>
          <p:cNvSpPr>
            <a:spLocks noGrp="1"/>
          </p:cNvSpPr>
          <p:nvPr>
            <p:ph type="title"/>
          </p:nvPr>
        </p:nvSpPr>
        <p:spPr/>
        <p:txBody>
          <a:bodyPr/>
          <a:lstStyle/>
          <a:p>
            <a:r>
              <a:rPr lang="en-US" dirty="0" err="1"/>
              <a:t>ForEach</a:t>
            </a:r>
            <a:r>
              <a:rPr lang="en-US" dirty="0"/>
              <a:t> Activity</a:t>
            </a:r>
          </a:p>
        </p:txBody>
      </p:sp>
      <p:sp>
        <p:nvSpPr>
          <p:cNvPr id="3" name="Content Placeholder 2">
            <a:extLst>
              <a:ext uri="{FF2B5EF4-FFF2-40B4-BE49-F238E27FC236}">
                <a16:creationId xmlns:a16="http://schemas.microsoft.com/office/drawing/2014/main" id="{E3ECC4B7-A5A9-3982-F5AC-D33C5F31C91B}"/>
              </a:ext>
            </a:extLst>
          </p:cNvPr>
          <p:cNvSpPr>
            <a:spLocks noGrp="1"/>
          </p:cNvSpPr>
          <p:nvPr>
            <p:ph sz="quarter" idx="12"/>
          </p:nvPr>
        </p:nvSpPr>
        <p:spPr>
          <a:xfrm>
            <a:off x="584200" y="1435100"/>
            <a:ext cx="5211763" cy="2757678"/>
          </a:xfrm>
        </p:spPr>
        <p:txBody>
          <a:bodyPr/>
          <a:lstStyle/>
          <a:p>
            <a:r>
              <a:rPr lang="en-US" dirty="0">
                <a:solidFill>
                  <a:srgbClr val="E6E6E6"/>
                </a:solidFill>
                <a:latin typeface="Segoe UI" panose="020B0502040204020203" pitchFamily="34" charset="0"/>
              </a:rPr>
              <a:t>I</a:t>
            </a:r>
            <a:r>
              <a:rPr lang="en-US" b="0" i="0" dirty="0">
                <a:solidFill>
                  <a:srgbClr val="E6E6E6"/>
                </a:solidFill>
                <a:effectLst/>
                <a:latin typeface="Segoe UI" panose="020B0502040204020203" pitchFamily="34" charset="0"/>
              </a:rPr>
              <a:t>terate over a collection and execute specified activities</a:t>
            </a:r>
          </a:p>
          <a:p>
            <a:r>
              <a:rPr lang="en-US" dirty="0">
                <a:solidFill>
                  <a:srgbClr val="E6E6E6"/>
                </a:solidFill>
                <a:latin typeface="Segoe UI" panose="020B0502040204020203" pitchFamily="34" charset="0"/>
              </a:rPr>
              <a:t>Add multiple activities inside the </a:t>
            </a:r>
            <a:r>
              <a:rPr lang="en-US" dirty="0" err="1">
                <a:solidFill>
                  <a:srgbClr val="E6E6E6"/>
                </a:solidFill>
                <a:latin typeface="Segoe UI" panose="020B0502040204020203" pitchFamily="34" charset="0"/>
              </a:rPr>
              <a:t>ForEach</a:t>
            </a:r>
            <a:r>
              <a:rPr lang="en-US" dirty="0">
                <a:solidFill>
                  <a:srgbClr val="E6E6E6"/>
                </a:solidFill>
                <a:latin typeface="Segoe UI" panose="020B0502040204020203" pitchFamily="34" charset="0"/>
              </a:rPr>
              <a:t> activity</a:t>
            </a:r>
          </a:p>
          <a:p>
            <a:r>
              <a:rPr lang="en-US" dirty="0">
                <a:solidFill>
                  <a:srgbClr val="E6E6E6"/>
                </a:solidFill>
                <a:latin typeface="Segoe UI" panose="020B0502040204020203" pitchFamily="34" charset="0"/>
              </a:rPr>
              <a:t>Choose sequential or parallel execution</a:t>
            </a:r>
            <a:endParaRPr lang="en-US" dirty="0"/>
          </a:p>
        </p:txBody>
      </p:sp>
      <p:pic>
        <p:nvPicPr>
          <p:cNvPr id="8194" name="Picture 2" descr="Screenshot showing a ForEach activity with multiple child activities specified, and the + button highlighted showing a list of child activities to choose from when adding new activities to the pane.">
            <a:extLst>
              <a:ext uri="{FF2B5EF4-FFF2-40B4-BE49-F238E27FC236}">
                <a16:creationId xmlns:a16="http://schemas.microsoft.com/office/drawing/2014/main" id="{08456E10-81CC-C6A0-41B5-2F3F264A18D9}"/>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860094" y="1435100"/>
            <a:ext cx="4609850" cy="4360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5110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16F0-7303-C827-C071-FD895CACAD59}"/>
              </a:ext>
            </a:extLst>
          </p:cNvPr>
          <p:cNvSpPr>
            <a:spLocks noGrp="1"/>
          </p:cNvSpPr>
          <p:nvPr>
            <p:ph type="title"/>
          </p:nvPr>
        </p:nvSpPr>
        <p:spPr/>
        <p:txBody>
          <a:bodyPr/>
          <a:lstStyle/>
          <a:p>
            <a:r>
              <a:rPr lang="en-US" dirty="0"/>
              <a:t>Invoke Pipeline Activity</a:t>
            </a:r>
          </a:p>
        </p:txBody>
      </p:sp>
      <p:sp>
        <p:nvSpPr>
          <p:cNvPr id="3" name="Content Placeholder 2">
            <a:extLst>
              <a:ext uri="{FF2B5EF4-FFF2-40B4-BE49-F238E27FC236}">
                <a16:creationId xmlns:a16="http://schemas.microsoft.com/office/drawing/2014/main" id="{950685EF-B00A-FA8B-07DD-94404AC837F2}"/>
              </a:ext>
            </a:extLst>
          </p:cNvPr>
          <p:cNvSpPr>
            <a:spLocks noGrp="1"/>
          </p:cNvSpPr>
          <p:nvPr>
            <p:ph sz="quarter" idx="12"/>
          </p:nvPr>
        </p:nvSpPr>
        <p:spPr>
          <a:xfrm>
            <a:off x="584200" y="1435100"/>
            <a:ext cx="5211763" cy="3619452"/>
          </a:xfrm>
        </p:spPr>
        <p:txBody>
          <a:bodyPr/>
          <a:lstStyle/>
          <a:p>
            <a:r>
              <a:rPr lang="en-US" dirty="0"/>
              <a:t>Execute another Fabric pipeline</a:t>
            </a:r>
          </a:p>
          <a:p>
            <a:r>
              <a:rPr lang="en-US" dirty="0"/>
              <a:t>Used to orchestrate the execution of one or more pipelines from within a single pipeline</a:t>
            </a:r>
          </a:p>
          <a:p>
            <a:r>
              <a:rPr lang="en-US" dirty="0"/>
              <a:t>Choose whether to continue once the pipeline run is started or completed</a:t>
            </a:r>
          </a:p>
        </p:txBody>
      </p:sp>
      <p:pic>
        <p:nvPicPr>
          <p:cNvPr id="9218" name="Picture 2" descr="Screenshot showing the Invoke pipeline activity settings tab, highlighting the tab.">
            <a:extLst>
              <a:ext uri="{FF2B5EF4-FFF2-40B4-BE49-F238E27FC236}">
                <a16:creationId xmlns:a16="http://schemas.microsoft.com/office/drawing/2014/main" id="{46AA15ED-CAC5-C638-0A38-8D55F751F212}"/>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396039" y="1435100"/>
            <a:ext cx="5517502" cy="303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812231"/>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9D8B48-9C73-4B61-9BA6-E8B4BEA4D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3471</TotalTime>
  <Words>2127</Words>
  <Application>Microsoft Office PowerPoint</Application>
  <PresentationFormat>Widescreen</PresentationFormat>
  <Paragraphs>158</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Calibri</vt:lpstr>
      <vt:lpstr>Consolas</vt:lpstr>
      <vt:lpstr>Segoe UI</vt:lpstr>
      <vt:lpstr>Segoe UI Semibold</vt:lpstr>
      <vt:lpstr>Segoe UI Semilight</vt:lpstr>
      <vt:lpstr>Wingdings</vt:lpstr>
      <vt:lpstr>1_Black Template</vt:lpstr>
      <vt:lpstr>Use Data Factory pipelines in Microsoft Fabric</vt:lpstr>
      <vt:lpstr>Data Pipelines</vt:lpstr>
      <vt:lpstr>Pipeline Concepts</vt:lpstr>
      <vt:lpstr>Connections</vt:lpstr>
      <vt:lpstr>Activities</vt:lpstr>
      <vt:lpstr>Copy Activity</vt:lpstr>
      <vt:lpstr>Lookup Activity</vt:lpstr>
      <vt:lpstr>ForEach Activity</vt:lpstr>
      <vt:lpstr>Invoke Pipeline Activity</vt:lpstr>
      <vt:lpstr>Use Activities Together</vt:lpstr>
      <vt:lpstr>Pipeline Templates</vt:lpstr>
      <vt:lpstr>Monitor Pipelines</vt:lpstr>
      <vt:lpstr>Copy Activity Run Details</vt:lpstr>
      <vt:lpstr>Gantt View</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37</cp:revision>
  <dcterms:created xsi:type="dcterms:W3CDTF">2023-04-14T00:23:05Z</dcterms:created>
  <dcterms:modified xsi:type="dcterms:W3CDTF">2023-11-21T17:29:12Z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