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147470553" r:id="rId5"/>
    <p:sldId id="2147470554" r:id="rId6"/>
    <p:sldId id="2147470557" r:id="rId7"/>
    <p:sldId id="2147470558" r:id="rId8"/>
    <p:sldId id="2147470561" r:id="rId9"/>
    <p:sldId id="2147470563" r:id="rId10"/>
    <p:sldId id="2147470564" r:id="rId11"/>
    <p:sldId id="2147470562" r:id="rId12"/>
    <p:sldId id="2147470560" r:id="rId13"/>
    <p:sldId id="2147470559" r:id="rId14"/>
    <p:sldId id="2147470569" r:id="rId15"/>
    <p:sldId id="2147470555" r:id="rId16"/>
    <p:sldId id="2147470565" r:id="rId17"/>
    <p:sldId id="2147470566" r:id="rId18"/>
    <p:sldId id="2147470568" r:id="rId19"/>
    <p:sldId id="2147470567" r:id="rId20"/>
    <p:sldId id="2147470570" r:id="rId21"/>
    <p:sldId id="2147470571" r:id="rId22"/>
    <p:sldId id="2147470573" r:id="rId23"/>
    <p:sldId id="2147470572" r:id="rId24"/>
    <p:sldId id="207613702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D9EF65-87AC-36EC-B555-D3676F4B4435}" v="2" dt="2023-09-25T09:38:25.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86627" autoAdjust="0"/>
  </p:normalViewPr>
  <p:slideViewPr>
    <p:cSldViewPr snapToGrid="0">
      <p:cViewPr varScale="1">
        <p:scale>
          <a:sx n="87" d="100"/>
          <a:sy n="87" d="100"/>
        </p:scale>
        <p:origin x="60"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gan Longoria" userId="S::meagan@dcac.com::5bb0f969-1731-49a3-87cb-f923b6b540b9" providerId="AD" clId="Web-{42D9EF65-87AC-36EC-B555-D3676F4B4435}"/>
    <pc:docChg chg="modSld">
      <pc:chgData name="Meagan Longoria" userId="S::meagan@dcac.com::5bb0f969-1731-49a3-87cb-f923b6b540b9" providerId="AD" clId="Web-{42D9EF65-87AC-36EC-B555-D3676F4B4435}" dt="2023-09-25T09:38:25.161" v="1" actId="20577"/>
      <pc:docMkLst>
        <pc:docMk/>
      </pc:docMkLst>
      <pc:sldChg chg="modSp">
        <pc:chgData name="Meagan Longoria" userId="S::meagan@dcac.com::5bb0f969-1731-49a3-87cb-f923b6b540b9" providerId="AD" clId="Web-{42D9EF65-87AC-36EC-B555-D3676F4B4435}" dt="2023-09-25T09:38:25.161" v="1" actId="20577"/>
        <pc:sldMkLst>
          <pc:docMk/>
          <pc:sldMk cId="19297968" sldId="2147470553"/>
        </pc:sldMkLst>
        <pc:spChg chg="mod">
          <ac:chgData name="Meagan Longoria" userId="S::meagan@dcac.com::5bb0f969-1731-49a3-87cb-f923b6b540b9" providerId="AD" clId="Web-{42D9EF65-87AC-36EC-B555-D3676F4B4435}" dt="2023-09-25T09:38:25.161" v="1" actId="20577"/>
          <ac:spMkLst>
            <pc:docMk/>
            <pc:sldMk cId="19297968" sldId="2147470553"/>
            <ac:spMk id="3" creationId="{33B3B159-A982-E03B-7830-66591F295C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power-bi/transform-model/desktop-external-tool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tabulareditor.co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power-bi/consumer/end-user-q-and-a"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learn.microsoft.com/en-us/power-bi/visuals/power-bi-report-visualization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fabric/data-engineering/lakehouse-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learn.microsoft.com/en-us/fabric/data-warehouse/data-warehousing#synapse-data-warehouse" TargetMode="External"/><Relationship Id="rId4" Type="http://schemas.openxmlformats.org/officeDocument/2006/relationships/hyperlink" Target="https://learn.microsoft.com/en-us/fabric/data-warehouse/query-warehouse#write-a-cross-database-quer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a:p>
        </p:txBody>
      </p:sp>
    </p:spTree>
    <p:extLst>
      <p:ext uri="{BB962C8B-B14F-4D97-AF65-F5344CB8AC3E}">
        <p14:creationId xmlns:p14="http://schemas.microsoft.com/office/powerpoint/2010/main" val="417133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you can create semantic models using Power BI Desktop or the web. The web is the newer and more limited experience, but it is also the only way to create Direct Lake semantic models. </a:t>
            </a:r>
          </a:p>
          <a:p>
            <a:endParaRPr lang="en-US" dirty="0"/>
          </a:p>
          <a:p>
            <a:r>
              <a:rPr lang="en-US" dirty="0"/>
              <a:t>When you aren’t working in Direct Lake, you can choose a mode for each table, depending on the source. When you have an imported semantic model, you can use Power Query to get and transform data. Then you can use DAX to create calculated tables and columns. </a:t>
            </a:r>
          </a:p>
          <a:p>
            <a:endParaRPr lang="en-US" dirty="0"/>
          </a:p>
          <a:p>
            <a:r>
              <a:rPr lang="en-US" dirty="0"/>
              <a:t>And for all model types, you can use DAX to create measures. </a:t>
            </a:r>
          </a:p>
          <a:p>
            <a:endParaRPr lang="en-US" dirty="0"/>
          </a:p>
          <a:p>
            <a:r>
              <a:rPr lang="en-US" dirty="0"/>
              <a:t>Once you have created and published your semantic model, you can use it to create reports. </a:t>
            </a:r>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a:p>
        </p:txBody>
      </p:sp>
    </p:spTree>
    <p:extLst>
      <p:ext uri="{BB962C8B-B14F-4D97-AF65-F5344CB8AC3E}">
        <p14:creationId xmlns:p14="http://schemas.microsoft.com/office/powerpoint/2010/main" val="3082137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12</a:t>
            </a:fld>
            <a:endParaRPr lang="en-US"/>
          </a:p>
        </p:txBody>
      </p:sp>
    </p:spTree>
    <p:extLst>
      <p:ext uri="{BB962C8B-B14F-4D97-AF65-F5344CB8AC3E}">
        <p14:creationId xmlns:p14="http://schemas.microsoft.com/office/powerpoint/2010/main" val="151303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 Power BI report is a multi-perspective view into a semantic model, with visuals that represent findings and insights from that semantic model. A report can have a single visual or many pages full of visuals.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It could be one page or many pages. A page could contain one visual or a dozen or more visuals.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Power BI reports generally offer interactivity and customization. They also offer mobile-friendly report layouts that can be created separately from the main desktop layout.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the semantic model updates, the report shows the updated data.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Reports can be created in Power BI Desktop or the service using a web browser.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13</a:t>
            </a:fld>
            <a:endParaRPr lang="en-US"/>
          </a:p>
        </p:txBody>
      </p:sp>
    </p:spTree>
    <p:extLst>
      <p:ext uri="{BB962C8B-B14F-4D97-AF65-F5344CB8AC3E}">
        <p14:creationId xmlns:p14="http://schemas.microsoft.com/office/powerpoint/2010/main" val="801497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Power BI report, you can decide whether to create a new semantic model as the source for the report or to use an existing semantic model. </a:t>
            </a:r>
          </a:p>
          <a:p>
            <a:endParaRPr lang="en-US" dirty="0"/>
          </a:p>
          <a:p>
            <a:r>
              <a:rPr lang="en-US" dirty="0"/>
              <a:t>You can publish the semantic model first, and then connect to it to create a report. You can create multiple reports using the same semantic model - this makes it a “shared semantic model”.  Having shared semantic models reduces the need to duplicate logic across multiple semantic models. The semantic model you use for a report does not have to exist in the same workspace as the report. </a:t>
            </a:r>
          </a:p>
          <a:p>
            <a:endParaRPr lang="en-US" dirty="0"/>
          </a:p>
          <a:p>
            <a:r>
              <a:rPr lang="en-US" dirty="0"/>
              <a:t>If you are using the web experience, you can have Power BI auto-generate a report for you. But the usefulness of that report may vary. You can always start with a blank report and build it yourself. </a:t>
            </a:r>
          </a:p>
        </p:txBody>
      </p:sp>
      <p:sp>
        <p:nvSpPr>
          <p:cNvPr id="4" name="Slide Number Placeholder 3"/>
          <p:cNvSpPr>
            <a:spLocks noGrp="1"/>
          </p:cNvSpPr>
          <p:nvPr>
            <p:ph type="sldNum" sz="quarter" idx="5"/>
          </p:nvPr>
        </p:nvSpPr>
        <p:spPr/>
        <p:txBody>
          <a:bodyPr/>
          <a:lstStyle/>
          <a:p>
            <a:fld id="{297A4B63-AD09-44DE-BEEC-F379281B23CC}" type="slidenum">
              <a:rPr lang="en-US" smtClean="0"/>
              <a:t>15</a:t>
            </a:fld>
            <a:endParaRPr lang="en-US"/>
          </a:p>
        </p:txBody>
      </p:sp>
    </p:spTree>
    <p:extLst>
      <p:ext uri="{BB962C8B-B14F-4D97-AF65-F5344CB8AC3E}">
        <p14:creationId xmlns:p14="http://schemas.microsoft.com/office/powerpoint/2010/main" val="62942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that a use could gain access to a report or semantic model. </a:t>
            </a:r>
          </a:p>
          <a:p>
            <a:endParaRPr lang="en-US" dirty="0"/>
          </a:p>
          <a:p>
            <a:r>
              <a:rPr lang="en-US" dirty="0"/>
              <a:t>They could be granted access via a workspace role. </a:t>
            </a:r>
          </a:p>
          <a:p>
            <a:endParaRPr lang="en-US" dirty="0"/>
          </a:p>
          <a:p>
            <a:r>
              <a:rPr lang="en-US" dirty="0"/>
              <a:t>Or they could not be a member of a workspace role but have direct access to a particular semantic model. </a:t>
            </a:r>
          </a:p>
          <a:p>
            <a:endParaRPr lang="en-US" dirty="0"/>
          </a:p>
          <a:p>
            <a:r>
              <a:rPr lang="en-US" dirty="0"/>
              <a:t>Within the semantic model, you can secure data so that users only see their own data by using row-level security. </a:t>
            </a:r>
            <a:r>
              <a:rPr lang="en-US" b="0" i="0" dirty="0">
                <a:solidFill>
                  <a:srgbClr val="E6E6E6"/>
                </a:solidFill>
                <a:effectLst/>
                <a:latin typeface="Segoe UI" panose="020B0502040204020203" pitchFamily="34" charset="0"/>
              </a:rPr>
              <a:t>Row-level security (RLS) with Power BI can be used to restrict data access for given users. Filters restrict data access at the row level, and you can define filters within roles.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Be aware that in the Power BI service, users with access to a workspace have access to semantic models in that workspace. RLS only restricts data access for users with </a:t>
            </a:r>
            <a:r>
              <a:rPr lang="en-US" b="1" i="0" dirty="0">
                <a:solidFill>
                  <a:srgbClr val="E6E6E6"/>
                </a:solidFill>
                <a:effectLst/>
                <a:latin typeface="Segoe UI" panose="020B0502040204020203" pitchFamily="34" charset="0"/>
              </a:rPr>
              <a:t>Viewer</a:t>
            </a:r>
            <a:r>
              <a:rPr lang="en-US" b="0" i="0" dirty="0">
                <a:solidFill>
                  <a:srgbClr val="E6E6E6"/>
                </a:solidFill>
                <a:effectLst/>
                <a:latin typeface="Segoe UI" panose="020B0502040204020203" pitchFamily="34" charset="0"/>
              </a:rPr>
              <a:t> permissions. It doesn't apply to Admins, Members, or Contributors.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configure row-level security roles and filters in Power BI Desktop. </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Object-level security (OLS) enables model authors to secure specific tables or columns from report viewers. For example, a column that includes personal data can be restricted so that only certain viewers can see and interact with it. In addition, you can also restrict object names and metadata. Like RLS, OLS is also defined within model roles. Currently, you can't create OLS definitions natively in Power BI Desktop. To create roles on </a:t>
            </a:r>
            <a:r>
              <a:rPr lang="en-US" b="1" i="0" dirty="0">
                <a:solidFill>
                  <a:srgbClr val="E6E6E6"/>
                </a:solidFill>
                <a:effectLst/>
                <a:latin typeface="Segoe UI" panose="020B0502040204020203" pitchFamily="34" charset="0"/>
              </a:rPr>
              <a:t>Power BI Desktop</a:t>
            </a:r>
            <a:r>
              <a:rPr lang="en-US" b="0" i="0" dirty="0">
                <a:solidFill>
                  <a:srgbClr val="E6E6E6"/>
                </a:solidFill>
                <a:effectLst/>
                <a:latin typeface="Segoe UI" panose="020B0502040204020203" pitchFamily="34" charset="0"/>
              </a:rPr>
              <a:t> semantic models, use </a:t>
            </a:r>
            <a:r>
              <a:rPr lang="en-US" b="0" i="0" u="none" strike="noStrike" dirty="0">
                <a:solidFill>
                  <a:srgbClr val="E6E6E6"/>
                </a:solidFill>
                <a:effectLst/>
                <a:latin typeface="Segoe UI" panose="020B0502040204020203" pitchFamily="34" charset="0"/>
                <a:hlinkClick r:id="rId3"/>
              </a:rPr>
              <a:t>external tools</a:t>
            </a:r>
            <a:r>
              <a:rPr lang="en-US" b="0" i="0" dirty="0">
                <a:solidFill>
                  <a:srgbClr val="E6E6E6"/>
                </a:solidFill>
                <a:effectLst/>
                <a:latin typeface="Segoe UI" panose="020B0502040204020203" pitchFamily="34" charset="0"/>
              </a:rPr>
              <a:t> such as </a:t>
            </a:r>
            <a:r>
              <a:rPr lang="en-US" b="0" i="0" u="none" strike="noStrike" dirty="0">
                <a:solidFill>
                  <a:srgbClr val="E6E6E6"/>
                </a:solidFill>
                <a:effectLst/>
                <a:latin typeface="Segoe UI" panose="020B0502040204020203" pitchFamily="34" charset="0"/>
                <a:hlinkClick r:id="rId4"/>
              </a:rPr>
              <a:t>Tabular Editor</a:t>
            </a:r>
            <a:r>
              <a:rPr lang="en-US" b="0" i="0" dirty="0">
                <a:solidFill>
                  <a:srgbClr val="E6E6E6"/>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16</a:t>
            </a:fld>
            <a:endParaRPr lang="en-US"/>
          </a:p>
        </p:txBody>
      </p:sp>
    </p:spTree>
    <p:extLst>
      <p:ext uri="{BB962C8B-B14F-4D97-AF65-F5344CB8AC3E}">
        <p14:creationId xmlns:p14="http://schemas.microsoft.com/office/powerpoint/2010/main" val="1411386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being a workspace role member automatically grants you certain permissions to a semantic model in that workspace. A workspace viewer can read the semantic model, meaning they can see the data in a report and Q&amp;A question. </a:t>
            </a:r>
          </a:p>
          <a:p>
            <a:endParaRPr lang="en-US" dirty="0"/>
          </a:p>
          <a:p>
            <a:r>
              <a:rPr lang="en-US" dirty="0"/>
              <a:t>A contributor can build a report using the semantic model and modify the semantic model. </a:t>
            </a:r>
          </a:p>
          <a:p>
            <a:endParaRPr lang="en-US" dirty="0"/>
          </a:p>
          <a:p>
            <a:r>
              <a:rPr lang="en-US" dirty="0"/>
              <a:t>A member can do everything a contributor can do, plus reshare the semantic model to give read access to other users. </a:t>
            </a:r>
          </a:p>
        </p:txBody>
      </p:sp>
      <p:sp>
        <p:nvSpPr>
          <p:cNvPr id="4" name="Slide Number Placeholder 3"/>
          <p:cNvSpPr>
            <a:spLocks noGrp="1"/>
          </p:cNvSpPr>
          <p:nvPr>
            <p:ph type="sldNum" sz="quarter" idx="5"/>
          </p:nvPr>
        </p:nvSpPr>
        <p:spPr/>
        <p:txBody>
          <a:bodyPr/>
          <a:lstStyle/>
          <a:p>
            <a:fld id="{297A4B63-AD09-44DE-BEEC-F379281B23CC}" type="slidenum">
              <a:rPr lang="en-US" smtClean="0"/>
              <a:t>17</a:t>
            </a:fld>
            <a:endParaRPr lang="en-US"/>
          </a:p>
        </p:txBody>
      </p:sp>
    </p:spTree>
    <p:extLst>
      <p:ext uri="{BB962C8B-B14F-4D97-AF65-F5344CB8AC3E}">
        <p14:creationId xmlns:p14="http://schemas.microsoft.com/office/powerpoint/2010/main" val="300209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Outside of workspace roles, there are other ways to gain access to a semantic model. </a:t>
            </a:r>
          </a:p>
          <a:p>
            <a:endParaRPr lang="en-US" dirty="0"/>
          </a:p>
          <a:p>
            <a:r>
              <a:rPr lang="en-US" dirty="0"/>
              <a:t>You can grant semantic model permissions directly from the manage semantic model permissions page. </a:t>
            </a:r>
          </a:p>
          <a:p>
            <a:endParaRPr lang="en-US" dirty="0"/>
          </a:p>
          <a:p>
            <a:r>
              <a:rPr lang="en-US" dirty="0"/>
              <a:t>When you share a report, you can grant build and reshare permissions to the semantic model in addition to read. </a:t>
            </a:r>
          </a:p>
          <a:p>
            <a:endParaRPr lang="en-US" dirty="0"/>
          </a:p>
          <a:p>
            <a:r>
              <a:rPr lang="en-US" dirty="0"/>
              <a:t>When you publish a Power BI app, you can also specify whether to grant recipients build and reshare permissions. This is shown on this slide. </a:t>
            </a:r>
          </a:p>
          <a:p>
            <a:endParaRPr lang="en-US" dirty="0"/>
          </a:p>
          <a:p>
            <a:r>
              <a:rPr lang="en-US" dirty="0"/>
              <a:t>And you can programmatically grant access via the Power BI APIs.</a:t>
            </a:r>
          </a:p>
        </p:txBody>
      </p:sp>
      <p:sp>
        <p:nvSpPr>
          <p:cNvPr id="4" name="Slide Number Placeholder 3"/>
          <p:cNvSpPr>
            <a:spLocks noGrp="1"/>
          </p:cNvSpPr>
          <p:nvPr>
            <p:ph type="sldNum" sz="quarter" idx="5"/>
          </p:nvPr>
        </p:nvSpPr>
        <p:spPr/>
        <p:txBody>
          <a:bodyPr/>
          <a:lstStyle/>
          <a:p>
            <a:fld id="{297A4B63-AD09-44DE-BEEC-F379281B23CC}" type="slidenum">
              <a:rPr lang="en-US" smtClean="0"/>
              <a:t>18</a:t>
            </a:fld>
            <a:endParaRPr lang="en-US"/>
          </a:p>
        </p:txBody>
      </p:sp>
    </p:spTree>
    <p:extLst>
      <p:ext uri="{BB962C8B-B14F-4D97-AF65-F5344CB8AC3E}">
        <p14:creationId xmlns:p14="http://schemas.microsoft.com/office/powerpoint/2010/main" val="1601813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ingested, transformed, and stored your data in a serving layer, you will want to analyze and report on that data. This is where Power BI comes in. </a:t>
            </a:r>
            <a:r>
              <a:rPr lang="en-US" b="0" i="0" dirty="0">
                <a:solidFill>
                  <a:srgbClr val="E6E6E6"/>
                </a:solidFill>
                <a:effectLst/>
                <a:latin typeface="Segoe UI" panose="020B0502040204020203" pitchFamily="34" charset="0"/>
              </a:rPr>
              <a:t>Power BI is natively integrated in the whole Fabric experience. Your Power BI items live in a Fabric workspace alongside your lakehouse, warehouse, pipelines, and dataflows.</a:t>
            </a:r>
            <a:endParaRPr lang="en-US" dirty="0"/>
          </a:p>
          <a:p>
            <a:endParaRPr lang="en-US" dirty="0"/>
          </a:p>
          <a:p>
            <a:r>
              <a:rPr lang="en-US" b="0" i="0" dirty="0">
                <a:solidFill>
                  <a:srgbClr val="E6E6E6"/>
                </a:solidFill>
                <a:effectLst/>
                <a:latin typeface="Segoe UI" panose="020B0502040204020203" pitchFamily="34" charset="0"/>
              </a:rPr>
              <a:t>In Microsoft Fabric, Power BI semantic models are a semantic model with metrics; a logical description of an analytical domain, with business friendly terminology and representation, to enable deeper analysis. Once you have a semantic model, you can create a report that uses the semantic model. </a:t>
            </a:r>
          </a:p>
          <a:p>
            <a:endParaRPr lang="en-US" b="0" i="0" dirty="0">
              <a:solidFill>
                <a:srgbClr val="E6E6E6"/>
              </a:solidFill>
              <a:effectLst/>
              <a:latin typeface="Segoe UI" panose="020B0502040204020203" pitchFamily="34" charset="0"/>
            </a:endParaRPr>
          </a:p>
          <a:p>
            <a:r>
              <a:rPr lang="en-US" dirty="0"/>
              <a:t>If you have used Power BI in the past, the experience in Fabric will be very similar with some additional features available only in Fabric. </a:t>
            </a:r>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a:p>
        </p:txBody>
      </p:sp>
    </p:spTree>
    <p:extLst>
      <p:ext uri="{BB962C8B-B14F-4D97-AF65-F5344CB8AC3E}">
        <p14:creationId xmlns:p14="http://schemas.microsoft.com/office/powerpoint/2010/main" val="399865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types of items available in the Power BI experience. We’ve discussed that Power BI semantic models are</a:t>
            </a:r>
            <a:r>
              <a:rPr lang="en-US" b="0" i="0" dirty="0">
                <a:solidFill>
                  <a:srgbClr val="E6E6E6"/>
                </a:solidFill>
                <a:effectLst/>
                <a:latin typeface="Segoe UI" panose="020B0502040204020203" pitchFamily="34" charset="0"/>
              </a:rPr>
              <a:t> semantic models with metrics.</a:t>
            </a:r>
            <a:endParaRPr lang="en-US" dirty="0"/>
          </a:p>
          <a:p>
            <a:endParaRPr lang="en-US" dirty="0"/>
          </a:p>
          <a:p>
            <a:r>
              <a:rPr lang="en-US" b="0" i="0" dirty="0">
                <a:solidFill>
                  <a:srgbClr val="E6E6E6"/>
                </a:solidFill>
                <a:effectLst/>
                <a:latin typeface="Segoe UI" panose="020B0502040204020203" pitchFamily="34" charset="0"/>
              </a:rPr>
              <a:t>A Power BI report, also referred to as an interactive report, is one or more pages of visualizations such as line charts, maps, and </a:t>
            </a:r>
            <a:r>
              <a:rPr lang="en-US" b="0" i="0" dirty="0" err="1">
                <a:solidFill>
                  <a:srgbClr val="E6E6E6"/>
                </a:solidFill>
                <a:effectLst/>
                <a:latin typeface="Segoe UI" panose="020B0502040204020203" pitchFamily="34" charset="0"/>
              </a:rPr>
              <a:t>treemaps</a:t>
            </a:r>
            <a:r>
              <a:rPr lang="en-US" b="0" i="0" dirty="0">
                <a:solidFill>
                  <a:srgbClr val="E6E6E6"/>
                </a:solidFill>
                <a:effectLst/>
                <a:latin typeface="Segoe UI" panose="020B0502040204020203" pitchFamily="34" charset="0"/>
              </a:rPr>
              <a:t>. All of the visualizations in a report come from a single semantic model. Reports can be created from scratch by you and your colleagues, and can be shared with you directly, in a workspace, or as part of an app.</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 dashboard is a canvas that contains tiles and widgets. Each tile pinned from a report or from </a:t>
            </a:r>
            <a:r>
              <a:rPr lang="en-US" b="0" i="0" u="none" strike="noStrike" dirty="0">
                <a:effectLst/>
                <a:latin typeface="Segoe UI" panose="020B0502040204020203" pitchFamily="34" charset="0"/>
                <a:hlinkClick r:id="rId3"/>
              </a:rPr>
              <a:t>Q&amp;A</a:t>
            </a:r>
            <a:r>
              <a:rPr lang="en-US" b="0" i="0" dirty="0">
                <a:solidFill>
                  <a:srgbClr val="E6E6E6"/>
                </a:solidFill>
                <a:effectLst/>
                <a:latin typeface="Segoe UI" panose="020B0502040204020203" pitchFamily="34" charset="0"/>
              </a:rPr>
              <a:t> displays a single </a:t>
            </a:r>
            <a:r>
              <a:rPr lang="en-US" b="0" i="0" u="none" strike="noStrike" dirty="0">
                <a:effectLst/>
                <a:latin typeface="Segoe UI" panose="020B0502040204020203" pitchFamily="34" charset="0"/>
                <a:hlinkClick r:id="rId4"/>
              </a:rPr>
              <a:t>visualization</a:t>
            </a:r>
            <a:r>
              <a:rPr lang="en-US" b="0" i="0" dirty="0">
                <a:solidFill>
                  <a:srgbClr val="E6E6E6"/>
                </a:solidFill>
                <a:effectLst/>
                <a:latin typeface="Segoe UI" panose="020B0502040204020203" pitchFamily="34" charset="0"/>
              </a:rPr>
              <a:t> that was created from a semantic model and pinned to the dashboard. Entire report pages can also be pinned to a dashboard as a single tile. Dashboards are used to provide an at-a-glance view for decision makers with navigation into reports to get more details.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Scorecards in Power BI let customers curate their metrics and track them against key business objectives in a single view. These metrics may be manually entered or connected to a datapoint in a Power BI report.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Paginated reports provide you with the ability to produce highly formatted, print-ready layouts. So, paginated reports are ideal for operational reports, like sales invoices. Paginated reports are built on the technology that creates SQL Server Reporting Services reports.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Of the items listed here, semantic models and Power BI reports are the item types used most often. </a:t>
            </a:r>
          </a:p>
          <a:p>
            <a:endParaRPr lang="en-US" dirty="0"/>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a:p>
        </p:txBody>
      </p:sp>
    </p:spTree>
    <p:extLst>
      <p:ext uri="{BB962C8B-B14F-4D97-AF65-F5344CB8AC3E}">
        <p14:creationId xmlns:p14="http://schemas.microsoft.com/office/powerpoint/2010/main" val="3837883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data model</a:t>
            </a:r>
            <a:r>
              <a:rPr lang="en-US" b="0" i="0" dirty="0">
                <a:solidFill>
                  <a:srgbClr val="E6E6E6"/>
                </a:solidFill>
                <a:effectLst/>
                <a:latin typeface="Segoe UI" panose="020B0502040204020203" pitchFamily="34" charset="0"/>
              </a:rPr>
              <a:t> defines the </a:t>
            </a:r>
            <a:r>
              <a:rPr lang="en-US" b="0" i="1" dirty="0">
                <a:solidFill>
                  <a:srgbClr val="E6E6E6"/>
                </a:solidFill>
                <a:effectLst/>
                <a:latin typeface="Segoe UI" panose="020B0502040204020203" pitchFamily="34" charset="0"/>
              </a:rPr>
              <a:t>relationships</a:t>
            </a:r>
            <a:r>
              <a:rPr lang="en-US" b="0" i="0" dirty="0">
                <a:solidFill>
                  <a:srgbClr val="E6E6E6"/>
                </a:solidFill>
                <a:effectLst/>
                <a:latin typeface="Segoe UI" panose="020B0502040204020203" pitchFamily="34" charset="0"/>
              </a:rPr>
              <a:t> between the different tables in the semantic model, the rules for how data is aggregated and summarized, and the calculations or </a:t>
            </a:r>
            <a:r>
              <a:rPr lang="en-US" b="0" i="1" dirty="0">
                <a:solidFill>
                  <a:srgbClr val="E6E6E6"/>
                </a:solidFill>
                <a:effectLst/>
                <a:latin typeface="Segoe UI" panose="020B0502040204020203" pitchFamily="34" charset="0"/>
              </a:rPr>
              <a:t>measures</a:t>
            </a:r>
            <a:r>
              <a:rPr lang="en-US" b="0" i="0" dirty="0">
                <a:solidFill>
                  <a:srgbClr val="E6E6E6"/>
                </a:solidFill>
                <a:effectLst/>
                <a:latin typeface="Segoe UI" panose="020B0502040204020203" pitchFamily="34" charset="0"/>
              </a:rPr>
              <a:t> that are used to derive insights from the data. These relationships and measures are included in the semantic model, which is then used to create reports in Power BI.</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Once you publish/save the semantic model, it becomes searchable in the Data Hub and is added to a </a:t>
            </a:r>
            <a:r>
              <a:rPr lang="en-US" b="0" i="0" dirty="0" err="1">
                <a:solidFill>
                  <a:srgbClr val="E6E6E6"/>
                </a:solidFill>
                <a:effectLst/>
                <a:latin typeface="Segoe UI" panose="020B0502040204020203" pitchFamily="34" charset="0"/>
              </a:rPr>
              <a:t>Micrsoft</a:t>
            </a:r>
            <a:r>
              <a:rPr lang="en-US" b="0" i="0" dirty="0">
                <a:solidFill>
                  <a:srgbClr val="E6E6E6"/>
                </a:solidFill>
                <a:effectLst/>
                <a:latin typeface="Segoe UI" panose="020B0502040204020203" pitchFamily="34" charset="0"/>
              </a:rPr>
              <a:t> Purview data catalog.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There are several ways to grant permissions to read, write, build reports on, and share a semantic model. We’ll discuss those in more detail in this module.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 Power BI report must be connected to one (and only one) semantic model. Other tools from Microsoft and third parties can also connect to a published semantic model.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a:p>
        </p:txBody>
      </p:sp>
    </p:spTree>
    <p:extLst>
      <p:ext uri="{BB962C8B-B14F-4D97-AF65-F5344CB8AC3E}">
        <p14:creationId xmlns:p14="http://schemas.microsoft.com/office/powerpoint/2010/main" val="283333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Fabric there are 3 main storage modes for a semantic model. </a:t>
            </a:r>
          </a:p>
          <a:p>
            <a:r>
              <a:rPr lang="en-US" dirty="0"/>
              <a:t>Previously, Power BI had DirectQuery and Import. </a:t>
            </a:r>
          </a:p>
          <a:p>
            <a:pPr algn="l"/>
            <a:r>
              <a:rPr lang="en-US" b="0" i="0" dirty="0">
                <a:solidFill>
                  <a:srgbClr val="E6E6E6"/>
                </a:solidFill>
                <a:effectLst/>
                <a:latin typeface="Segoe UI" panose="020B0502040204020203" pitchFamily="34" charset="0"/>
              </a:rPr>
              <a:t>In DirectQuery mode, the Power BI engine queries the data at the source, which can be slow but avoids having to copy the data. Any changes at the data source are immediately reflected in the query results.</a:t>
            </a:r>
          </a:p>
          <a:p>
            <a:r>
              <a:rPr lang="en-US" b="0" i="0" dirty="0">
                <a:solidFill>
                  <a:srgbClr val="E6E6E6"/>
                </a:solidFill>
                <a:effectLst/>
                <a:latin typeface="Segoe UI" panose="020B0502040204020203" pitchFamily="34" charset="0"/>
              </a:rPr>
              <a:t>With import mode, performance can be better because the data is cached and optimized for business-intelligence queries without having to query the data source for each DAX query submitted by a report. However, the Power BI engine must first copy the data into the semantic model during refresh. Any changes at the source are only picked up with the </a:t>
            </a:r>
            <a:r>
              <a:rPr lang="en-US" b="0" i="1" dirty="0">
                <a:solidFill>
                  <a:srgbClr val="E6E6E6"/>
                </a:solidFill>
                <a:effectLst/>
                <a:latin typeface="Segoe UI" panose="020B0502040204020203" pitchFamily="34" charset="0"/>
              </a:rPr>
              <a:t>next</a:t>
            </a:r>
            <a:r>
              <a:rPr lang="en-US" b="0" i="0" dirty="0">
                <a:solidFill>
                  <a:srgbClr val="E6E6E6"/>
                </a:solidFill>
                <a:effectLst/>
                <a:latin typeface="Segoe UI" panose="020B0502040204020203" pitchFamily="34" charset="0"/>
              </a:rPr>
              <a:t> semantic model refresh.</a:t>
            </a:r>
            <a:br>
              <a:rPr lang="en-US" dirty="0"/>
            </a:br>
            <a:endParaRPr lang="en-US" dirty="0"/>
          </a:p>
          <a:p>
            <a:r>
              <a:rPr lang="en-US" b="0" i="1" dirty="0">
                <a:solidFill>
                  <a:srgbClr val="E6E6E6"/>
                </a:solidFill>
                <a:effectLst/>
                <a:latin typeface="Segoe UI" panose="020B0502040204020203" pitchFamily="34" charset="0"/>
              </a:rPr>
              <a:t>Direct Lake</a:t>
            </a:r>
            <a:r>
              <a:rPr lang="en-US" b="0" i="0" dirty="0">
                <a:solidFill>
                  <a:srgbClr val="E6E6E6"/>
                </a:solidFill>
                <a:effectLst/>
                <a:latin typeface="Segoe UI" panose="020B0502040204020203" pitchFamily="34" charset="0"/>
              </a:rPr>
              <a:t> mode is a groundbreaking new semantic model capability for analyzing very large data volumes in Power BI. Direct Lake is based on loading parquet-formatted files directly from a data lake without having to query a Lakehouse endpoint, and without having to import or duplicate data into a Power BI semantic model. Unlike DirectQuery, there is no translation to other query languages or query execution on other database systems, yielding performance similar to import mode. Because there's no explicit import process, it's possible to pick up any changes at the data source as they occur, combining the advantages of both DirectQuery and import modes while avoiding their disadvantages.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a:p>
        </p:txBody>
      </p:sp>
    </p:spTree>
    <p:extLst>
      <p:ext uri="{BB962C8B-B14F-4D97-AF65-F5344CB8AC3E}">
        <p14:creationId xmlns:p14="http://schemas.microsoft.com/office/powerpoint/2010/main" val="1620157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matter the storage mode used, all data models in Power BI contain measures. The simplest measures are simple aggregations such as summing a single column. Commonly, we need to perform calculations over time, perhaps to compare this year’s revenue to last year. Or to calculate a daily average temperature from hourly readings. </a:t>
            </a:r>
          </a:p>
          <a:p>
            <a:endParaRPr lang="en-US" dirty="0"/>
          </a:p>
          <a:p>
            <a:r>
              <a:rPr lang="en-US" dirty="0"/>
              <a:t>This is the purpose of measures in a Power BI model. Measures are calculated at query time, rather than being stored in a model. So they are best used (with some exceptions) for aggregations over rows rather than row-level calculations. Row-level calculations could be pushed further up the stack and performed in a data lake or warehouse. </a:t>
            </a:r>
          </a:p>
          <a:p>
            <a:endParaRPr lang="en-US" dirty="0"/>
          </a:p>
          <a:p>
            <a:r>
              <a:rPr lang="en-US" dirty="0"/>
              <a:t>While the result of a measure is a single scalar value, the intermediate steps of a measure can reference other objects in the model including tables, columns, and other measures.</a:t>
            </a:r>
          </a:p>
          <a:p>
            <a:endParaRPr lang="en-US" dirty="0"/>
          </a:p>
          <a:p>
            <a:r>
              <a:rPr lang="en-US" dirty="0"/>
              <a:t>An important concept in DAX is context. You will often see the CALCULATE function used to change the context in which a calculation is performed. In the example shown here, calculate is used to change the time period from the selected date to the same period in the prior year. </a:t>
            </a:r>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a:p>
        </p:txBody>
      </p:sp>
    </p:spTree>
    <p:extLst>
      <p:ext uri="{BB962C8B-B14F-4D97-AF65-F5344CB8AC3E}">
        <p14:creationId xmlns:p14="http://schemas.microsoft.com/office/powerpoint/2010/main" val="116468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previously, a default semantic model is generated for lakehouses and warehouses. </a:t>
            </a:r>
          </a:p>
          <a:p>
            <a:endParaRPr lang="en-US" dirty="0"/>
          </a:p>
          <a:p>
            <a:r>
              <a:rPr lang="en-US" b="0" i="0" dirty="0">
                <a:solidFill>
                  <a:srgbClr val="E6E6E6"/>
                </a:solidFill>
                <a:effectLst/>
                <a:latin typeface="Segoe UI" panose="020B0502040204020203" pitchFamily="34" charset="0"/>
              </a:rPr>
              <a:t>When you create a </a:t>
            </a:r>
            <a:r>
              <a:rPr lang="en-US" b="0" i="0" u="none" strike="noStrike" dirty="0">
                <a:effectLst/>
                <a:latin typeface="Segoe UI" panose="020B0502040204020203" pitchFamily="34" charset="0"/>
                <a:hlinkClick r:id="rId3"/>
              </a:rPr>
              <a:t>Lakehouse</a:t>
            </a:r>
            <a:r>
              <a:rPr lang="en-US" b="0" i="0" dirty="0">
                <a:solidFill>
                  <a:srgbClr val="E6E6E6"/>
                </a:solidFill>
                <a:effectLst/>
                <a:latin typeface="Segoe UI" panose="020B0502040204020203" pitchFamily="34" charset="0"/>
              </a:rPr>
              <a:t>, a default Power BI semantic model is created with the SQL Endpoint. The default semantic model is represented with the </a:t>
            </a:r>
            <a:r>
              <a:rPr lang="en-US" b="0" i="1" dirty="0">
                <a:solidFill>
                  <a:srgbClr val="E6E6E6"/>
                </a:solidFill>
                <a:effectLst/>
                <a:latin typeface="Segoe UI" panose="020B0502040204020203" pitchFamily="34" charset="0"/>
              </a:rPr>
              <a:t>(default)</a:t>
            </a:r>
            <a:r>
              <a:rPr lang="en-US" b="0" i="0" dirty="0">
                <a:solidFill>
                  <a:srgbClr val="E6E6E6"/>
                </a:solidFill>
                <a:effectLst/>
                <a:latin typeface="Segoe UI" panose="020B0502040204020203" pitchFamily="34" charset="0"/>
              </a:rPr>
              <a:t> suffix. The default semantic model is queried via the SQL Endpoint and updated via changes to the Lakehouse. You can also query the default semantic model via </a:t>
            </a:r>
            <a:r>
              <a:rPr lang="en-US" b="0" i="0" u="none" strike="noStrike" dirty="0">
                <a:effectLst/>
                <a:latin typeface="Segoe UI" panose="020B0502040204020203" pitchFamily="34" charset="0"/>
                <a:hlinkClick r:id="rId4"/>
              </a:rPr>
              <a:t>cross-database queries</a:t>
            </a:r>
            <a:r>
              <a:rPr lang="en-US" b="0" i="0" dirty="0">
                <a:solidFill>
                  <a:srgbClr val="E6E6E6"/>
                </a:solidFill>
                <a:effectLst/>
                <a:latin typeface="Segoe UI" panose="020B0502040204020203" pitchFamily="34" charset="0"/>
              </a:rPr>
              <a:t> from a </a:t>
            </a:r>
            <a:r>
              <a:rPr lang="en-US" b="0" i="0" u="none" strike="noStrike" dirty="0">
                <a:effectLst/>
                <a:latin typeface="Segoe UI" panose="020B0502040204020203" pitchFamily="34" charset="0"/>
                <a:hlinkClick r:id="rId5"/>
              </a:rPr>
              <a:t>Warehouse</a:t>
            </a:r>
            <a:r>
              <a:rPr lang="en-US" b="0" i="0" dirty="0">
                <a:solidFill>
                  <a:srgbClr val="E6E6E6"/>
                </a:solidFill>
                <a:effectLst/>
                <a:latin typeface="Segoe UI" panose="020B0502040204020203" pitchFamily="34" charset="0"/>
              </a:rPr>
              <a:t>.</a:t>
            </a:r>
          </a:p>
          <a:p>
            <a:r>
              <a:rPr lang="en-US" b="0" i="0" dirty="0">
                <a:solidFill>
                  <a:srgbClr val="E6E6E6"/>
                </a:solidFill>
                <a:effectLst/>
                <a:latin typeface="Segoe UI" panose="020B0502040204020203" pitchFamily="34" charset="0"/>
              </a:rPr>
              <a:t>By default, all tables and views in the Warehouse are automatically added to the default Power BI semantic model. Users can also manually select tables or views from the Warehouse they want included in the model for more flexibility. Objects that are in the default Power BI semantic model are created as a layout in the model view. While all constraints are translated to relationships, currently in Power BI, only one relationship can be active at a time, whereas multiple primary and foreign key constraints can be defined for warehouse entities. Automatic translation of constraints to relationships in the default Power BI semantic model is only applicable for tables in the Warehouse in Microsoft Fabric, not currently supported in the SQL Endpoint.</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While custom semantic models can be created and modified in Power BI desktop, the default semantic model must be managed using a web browser.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a:p>
        </p:txBody>
      </p:sp>
    </p:spTree>
    <p:extLst>
      <p:ext uri="{BB962C8B-B14F-4D97-AF65-F5344CB8AC3E}">
        <p14:creationId xmlns:p14="http://schemas.microsoft.com/office/powerpoint/2010/main" val="55998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compare the default semantic model to a custom semantic model that you create. </a:t>
            </a:r>
          </a:p>
          <a:p>
            <a:endParaRPr lang="en-US" dirty="0"/>
          </a:p>
          <a:p>
            <a:r>
              <a:rPr lang="en-US" b="0" i="0" dirty="0">
                <a:solidFill>
                  <a:srgbClr val="E6E6E6"/>
                </a:solidFill>
                <a:effectLst/>
                <a:latin typeface="Segoe UI" panose="020B0502040204020203" pitchFamily="34" charset="0"/>
              </a:rPr>
              <a:t>With the default semantic model, the semantic model is created automatically for you, and the aforementioned business logic gets inherited from the parent lakehouse or Warehouse respectively, jump-starting the downstream analytics experience for business intelligence and analysis with an item in Microsoft Fabric that is managed, optimized, and kept in sync with no user intervention.</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With lakehouse, sources that keeping in sync comes from Direct Lake. We’ll talk more about Direct Lake next, but the most important thing to understand is that it performs well and doesn’t require semantic model refreshes.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default semantic model may meet reporting needs when the data model is relatively simple. Sometimes we need more than this.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you need to combine data from your lakehouse with other sources that can’t be referenced by a shortcut, you need to make a new semantic model. If you prefer a more pro-dev experience using Power BI Desktop or 3</a:t>
            </a:r>
            <a:r>
              <a:rPr lang="en-US" b="0" i="0" baseline="30000" dirty="0">
                <a:solidFill>
                  <a:srgbClr val="E6E6E6"/>
                </a:solidFill>
                <a:effectLst/>
                <a:latin typeface="Segoe UI" panose="020B0502040204020203" pitchFamily="34" charset="0"/>
              </a:rPr>
              <a:t>rd</a:t>
            </a:r>
            <a:r>
              <a:rPr lang="en-US" b="0" i="0" dirty="0">
                <a:solidFill>
                  <a:srgbClr val="E6E6E6"/>
                </a:solidFill>
                <a:effectLst/>
                <a:latin typeface="Segoe UI" panose="020B0502040204020203" pitchFamily="34" charset="0"/>
              </a:rPr>
              <a:t> party tools such as Tabular Editor, you will want to make a new semantic model. If you need to change the storage mode of your semantic model away from Direct Lake, you’ll need to create a new semantic model. </a:t>
            </a:r>
          </a:p>
          <a:p>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136588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We’ve established that Direct Lake mode eliminates the import requirement by loading the data directly from OneLake and does not need to translate queries to other languages. While Direct Lake is an exciting new feature, it’s important to evaluate whether it fits your use case. You must use the web experience to create a Direct Lake semantic model. There can be only one data source, which is your lakehouse. And you cannot mix Direct Lake with other modes.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You can’t create calculated tables and columns in a Direct Lake semantic model, but that is largely ok because you can create those tables and columns directly in your lakehouse and then read them in Power BI.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While Direct Lake semantic models do support XMLA read and write, Direct Lake semantic models created or modified by using XMLA-based tools cannot be opened in the Web modelling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One important thing to note is that there is a semantic model size limit for Direct Lake. If the limit is exceeded, queries executed by a report/client against the Direct Lake semantic model will fall back to Direct Query mode. This can greatly impact query speed. </a:t>
            </a:r>
          </a:p>
          <a:p>
            <a:endParaRPr lang="en-US" dirty="0"/>
          </a:p>
          <a:p>
            <a:r>
              <a:rPr lang="en-US" dirty="0"/>
              <a:t>Another thing to note, that is likely a temporary limitation, is that RLS is not supported in Direct Lake semantic models. </a:t>
            </a:r>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a:p>
        </p:txBody>
      </p:sp>
    </p:spTree>
    <p:extLst>
      <p:ext uri="{BB962C8B-B14F-4D97-AF65-F5344CB8AC3E}">
        <p14:creationId xmlns:p14="http://schemas.microsoft.com/office/powerpoint/2010/main" val="2352199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4000" dirty="0">
                <a:effectLst/>
                <a:latin typeface="Aptos" panose="020B0004020202020204" pitchFamily="34" charset="0"/>
                <a:ea typeface="Times New Roman" panose="02020603050405020304" pitchFamily="18" charset="0"/>
                <a:cs typeface="Aptos" panose="020B0004020202020204" pitchFamily="34" charset="0"/>
              </a:rPr>
              <a:t>Create models and build Power BI reports in Fabric</a:t>
            </a:r>
            <a:endParaRPr lang="en-US" sz="40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vert="horz" wrap="square" lIns="0" tIns="0" rIns="0" bIns="0" rtlCol="0" anchor="t">
            <a:normAutofit/>
          </a:bodyPr>
          <a:lstStyle/>
          <a:p>
            <a:pPr>
              <a:spcAft>
                <a:spcPts val="600"/>
              </a:spcAft>
            </a:pPr>
            <a:r>
              <a:rPr lang="en-US">
                <a:cs typeface="Segoe UI"/>
              </a:rPr>
              <a:t>Module 11</a:t>
            </a:r>
            <a:endParaRPr lang="en-US" dirty="0"/>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06D8-25C9-4797-4597-D0F702C6A338}"/>
              </a:ext>
            </a:extLst>
          </p:cNvPr>
          <p:cNvSpPr>
            <a:spLocks noGrp="1"/>
          </p:cNvSpPr>
          <p:nvPr>
            <p:ph type="title"/>
          </p:nvPr>
        </p:nvSpPr>
        <p:spPr/>
        <p:txBody>
          <a:bodyPr/>
          <a:lstStyle/>
          <a:p>
            <a:r>
              <a:rPr lang="en-US" dirty="0"/>
              <a:t>Direct Lake</a:t>
            </a:r>
          </a:p>
        </p:txBody>
      </p:sp>
      <p:sp>
        <p:nvSpPr>
          <p:cNvPr id="3" name="Content Placeholder 2">
            <a:extLst>
              <a:ext uri="{FF2B5EF4-FFF2-40B4-BE49-F238E27FC236}">
                <a16:creationId xmlns:a16="http://schemas.microsoft.com/office/drawing/2014/main" id="{9A5D72CA-5B43-4484-874E-A1431BDC3831}"/>
              </a:ext>
            </a:extLst>
          </p:cNvPr>
          <p:cNvSpPr>
            <a:spLocks noGrp="1"/>
          </p:cNvSpPr>
          <p:nvPr>
            <p:ph sz="quarter" idx="10"/>
          </p:nvPr>
        </p:nvSpPr>
        <p:spPr>
          <a:xfrm>
            <a:off x="588263" y="1320800"/>
            <a:ext cx="11497310" cy="5773888"/>
          </a:xfrm>
        </p:spPr>
        <p:txBody>
          <a:bodyPr/>
          <a:lstStyle/>
          <a:p>
            <a:r>
              <a:rPr lang="en-US" dirty="0"/>
              <a:t>Power BI semantic model reads directly from parquet files in OneLake without copying data</a:t>
            </a:r>
          </a:p>
          <a:p>
            <a:r>
              <a:rPr lang="en-US" dirty="0"/>
              <a:t>Must be created in the web experience</a:t>
            </a:r>
          </a:p>
          <a:p>
            <a:r>
              <a:rPr lang="en-US" dirty="0">
                <a:solidFill>
                  <a:srgbClr val="E6E6E6"/>
                </a:solidFill>
                <a:latin typeface="Segoe UI" panose="020B0502040204020203" pitchFamily="34" charset="0"/>
              </a:rPr>
              <a:t>Co</a:t>
            </a:r>
            <a:r>
              <a:rPr lang="en-US" b="0" i="0" dirty="0">
                <a:solidFill>
                  <a:srgbClr val="E6E6E6"/>
                </a:solidFill>
                <a:effectLst/>
                <a:latin typeface="Segoe UI" panose="020B0502040204020203" pitchFamily="34" charset="0"/>
              </a:rPr>
              <a:t>ntain tables and views from a single Lakehouse (shortcuts included)</a:t>
            </a:r>
          </a:p>
          <a:p>
            <a:r>
              <a:rPr lang="en-US" dirty="0">
                <a:solidFill>
                  <a:srgbClr val="E6E6E6"/>
                </a:solidFill>
                <a:latin typeface="Segoe UI" panose="020B0502040204020203" pitchFamily="34" charset="0"/>
              </a:rPr>
              <a:t>Cannot be mixed with other storage modes in the same semantic model</a:t>
            </a:r>
          </a:p>
          <a:p>
            <a:r>
              <a:rPr lang="en-US" dirty="0">
                <a:solidFill>
                  <a:srgbClr val="E6E6E6"/>
                </a:solidFill>
                <a:latin typeface="Segoe UI" panose="020B0502040204020203" pitchFamily="34" charset="0"/>
              </a:rPr>
              <a:t>Does not support c</a:t>
            </a:r>
            <a:r>
              <a:rPr lang="en-US" b="0" i="0" dirty="0">
                <a:solidFill>
                  <a:srgbClr val="E6E6E6"/>
                </a:solidFill>
                <a:effectLst/>
                <a:latin typeface="Segoe UI" panose="020B0502040204020203" pitchFamily="34" charset="0"/>
              </a:rPr>
              <a:t>alculated columns and calculated tables</a:t>
            </a:r>
            <a:endParaRPr lang="en-US" dirty="0"/>
          </a:p>
          <a:p>
            <a:r>
              <a:rPr lang="en-US" dirty="0"/>
              <a:t>Support read and write via the XMLA endpoint</a:t>
            </a:r>
          </a:p>
          <a:p>
            <a:r>
              <a:rPr lang="en-US" dirty="0"/>
              <a:t>Queries that exceed semantic model size limit fall back to DirectQuery mode</a:t>
            </a:r>
          </a:p>
          <a:p>
            <a:r>
              <a:rPr lang="en-US" dirty="0"/>
              <a:t>Does not support Row-Level Security</a:t>
            </a:r>
          </a:p>
        </p:txBody>
      </p:sp>
    </p:spTree>
    <p:extLst>
      <p:ext uri="{BB962C8B-B14F-4D97-AF65-F5344CB8AC3E}">
        <p14:creationId xmlns:p14="http://schemas.microsoft.com/office/powerpoint/2010/main" val="38161411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EDB4-EC01-E61A-CB34-276FA05AA72B}"/>
              </a:ext>
            </a:extLst>
          </p:cNvPr>
          <p:cNvSpPr>
            <a:spLocks noGrp="1"/>
          </p:cNvSpPr>
          <p:nvPr>
            <p:ph type="title"/>
          </p:nvPr>
        </p:nvSpPr>
        <p:spPr/>
        <p:txBody>
          <a:bodyPr/>
          <a:lstStyle/>
          <a:p>
            <a:r>
              <a:rPr lang="en-US" dirty="0"/>
              <a:t>Creating New Semantic Models</a:t>
            </a:r>
          </a:p>
        </p:txBody>
      </p:sp>
      <p:sp>
        <p:nvSpPr>
          <p:cNvPr id="3" name="Content Placeholder 2">
            <a:extLst>
              <a:ext uri="{FF2B5EF4-FFF2-40B4-BE49-F238E27FC236}">
                <a16:creationId xmlns:a16="http://schemas.microsoft.com/office/drawing/2014/main" id="{3FB33ABC-2122-FA34-2840-5F94BA389949}"/>
              </a:ext>
            </a:extLst>
          </p:cNvPr>
          <p:cNvSpPr>
            <a:spLocks noGrp="1"/>
          </p:cNvSpPr>
          <p:nvPr>
            <p:ph sz="quarter" idx="10"/>
          </p:nvPr>
        </p:nvSpPr>
        <p:spPr>
          <a:xfrm>
            <a:off x="584200" y="1435100"/>
            <a:ext cx="11018838" cy="3447098"/>
          </a:xfrm>
        </p:spPr>
        <p:txBody>
          <a:bodyPr/>
          <a:lstStyle/>
          <a:p>
            <a:r>
              <a:rPr lang="en-US" dirty="0"/>
              <a:t>Can be done in Power BI Desktop or web experience</a:t>
            </a:r>
          </a:p>
          <a:p>
            <a:r>
              <a:rPr lang="en-US" dirty="0"/>
              <a:t>Must use web for Direct Lake</a:t>
            </a:r>
          </a:p>
          <a:p>
            <a:r>
              <a:rPr lang="en-US" dirty="0"/>
              <a:t>Choose storage mode for each table when not Direct Lake (import, direct query)</a:t>
            </a:r>
          </a:p>
          <a:p>
            <a:r>
              <a:rPr lang="en-US" dirty="0"/>
              <a:t>Power Query for imported models</a:t>
            </a:r>
          </a:p>
          <a:p>
            <a:r>
              <a:rPr lang="en-US" dirty="0"/>
              <a:t>Calculated tables and columns for imported non-Direct Lake models</a:t>
            </a:r>
          </a:p>
          <a:p>
            <a:r>
              <a:rPr lang="en-US" dirty="0"/>
              <a:t>DAX measures for all models</a:t>
            </a:r>
          </a:p>
        </p:txBody>
      </p:sp>
    </p:spTree>
    <p:extLst>
      <p:ext uri="{BB962C8B-B14F-4D97-AF65-F5344CB8AC3E}">
        <p14:creationId xmlns:p14="http://schemas.microsoft.com/office/powerpoint/2010/main" val="12279185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AA88D9-BDC6-7748-B20A-EA85157FF03C}"/>
              </a:ext>
            </a:extLst>
          </p:cNvPr>
          <p:cNvSpPr>
            <a:spLocks noGrp="1"/>
          </p:cNvSpPr>
          <p:nvPr>
            <p:ph type="title"/>
          </p:nvPr>
        </p:nvSpPr>
        <p:spPr/>
        <p:txBody>
          <a:bodyPr/>
          <a:lstStyle/>
          <a:p>
            <a:r>
              <a:rPr lang="en-US" dirty="0"/>
              <a:t>Reports</a:t>
            </a:r>
          </a:p>
        </p:txBody>
      </p:sp>
    </p:spTree>
    <p:extLst>
      <p:ext uri="{BB962C8B-B14F-4D97-AF65-F5344CB8AC3E}">
        <p14:creationId xmlns:p14="http://schemas.microsoft.com/office/powerpoint/2010/main" val="132456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2644-3E2A-1856-5E64-25A6D648C6AA}"/>
              </a:ext>
            </a:extLst>
          </p:cNvPr>
          <p:cNvSpPr>
            <a:spLocks noGrp="1"/>
          </p:cNvSpPr>
          <p:nvPr>
            <p:ph type="title"/>
          </p:nvPr>
        </p:nvSpPr>
        <p:spPr/>
        <p:txBody>
          <a:bodyPr/>
          <a:lstStyle/>
          <a:p>
            <a:r>
              <a:rPr lang="en-US" dirty="0"/>
              <a:t>Power BI Reports</a:t>
            </a:r>
          </a:p>
        </p:txBody>
      </p:sp>
      <p:sp>
        <p:nvSpPr>
          <p:cNvPr id="3" name="Content Placeholder 2">
            <a:extLst>
              <a:ext uri="{FF2B5EF4-FFF2-40B4-BE49-F238E27FC236}">
                <a16:creationId xmlns:a16="http://schemas.microsoft.com/office/drawing/2014/main" id="{43C522D3-A8B8-B74C-FBEB-5B3BD431E46B}"/>
              </a:ext>
            </a:extLst>
          </p:cNvPr>
          <p:cNvSpPr>
            <a:spLocks noGrp="1"/>
          </p:cNvSpPr>
          <p:nvPr>
            <p:ph sz="quarter" idx="12"/>
          </p:nvPr>
        </p:nvSpPr>
        <p:spPr>
          <a:xfrm>
            <a:off x="584200" y="1435100"/>
            <a:ext cx="5211763" cy="4825937"/>
          </a:xfrm>
        </p:spPr>
        <p:txBody>
          <a:bodyPr/>
          <a:lstStyle/>
          <a:p>
            <a:r>
              <a:rPr lang="en-US" dirty="0"/>
              <a:t>Connected to a single semantic model</a:t>
            </a:r>
          </a:p>
          <a:p>
            <a:r>
              <a:rPr lang="en-US" dirty="0"/>
              <a:t>One or more pages</a:t>
            </a:r>
          </a:p>
          <a:p>
            <a:r>
              <a:rPr lang="en-US" dirty="0"/>
              <a:t>One or more visuals</a:t>
            </a:r>
          </a:p>
          <a:p>
            <a:r>
              <a:rPr lang="en-US" dirty="0"/>
              <a:t>Interactive and customizable</a:t>
            </a:r>
          </a:p>
          <a:p>
            <a:r>
              <a:rPr lang="en-US" dirty="0"/>
              <a:t>Mobile layouts</a:t>
            </a:r>
          </a:p>
          <a:p>
            <a:r>
              <a:rPr lang="en-US" dirty="0"/>
              <a:t>Update as underlying data changes</a:t>
            </a:r>
          </a:p>
          <a:p>
            <a:r>
              <a:rPr lang="en-US" dirty="0"/>
              <a:t>Create in Power BI Desktop or Service</a:t>
            </a:r>
          </a:p>
        </p:txBody>
      </p:sp>
      <p:pic>
        <p:nvPicPr>
          <p:cNvPr id="4098" name="Picture 2" descr="Screenshot of a report with tabs.">
            <a:extLst>
              <a:ext uri="{FF2B5EF4-FFF2-40B4-BE49-F238E27FC236}">
                <a16:creationId xmlns:a16="http://schemas.microsoft.com/office/drawing/2014/main" id="{E038B07C-EAD4-F8D5-7106-32B9998DDD27}"/>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5795963" y="1435100"/>
            <a:ext cx="618046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6793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3CDB7F-FB4A-0B40-B40F-F48E99109ADA}"/>
              </a:ext>
            </a:extLst>
          </p:cNvPr>
          <p:cNvSpPr>
            <a:spLocks noGrp="1"/>
          </p:cNvSpPr>
          <p:nvPr>
            <p:ph type="title"/>
          </p:nvPr>
        </p:nvSpPr>
        <p:spPr/>
        <p:txBody>
          <a:bodyPr/>
          <a:lstStyle/>
          <a:p>
            <a:r>
              <a:rPr lang="en-US" dirty="0"/>
              <a:t>Distributing Power BI Reports</a:t>
            </a:r>
          </a:p>
        </p:txBody>
      </p:sp>
      <p:sp>
        <p:nvSpPr>
          <p:cNvPr id="8" name="Content Placeholder 7">
            <a:extLst>
              <a:ext uri="{FF2B5EF4-FFF2-40B4-BE49-F238E27FC236}">
                <a16:creationId xmlns:a16="http://schemas.microsoft.com/office/drawing/2014/main" id="{F824EED0-AD2E-116C-BA99-B4C5FBBAC582}"/>
              </a:ext>
            </a:extLst>
          </p:cNvPr>
          <p:cNvSpPr>
            <a:spLocks noGrp="1"/>
          </p:cNvSpPr>
          <p:nvPr>
            <p:ph sz="quarter" idx="12"/>
          </p:nvPr>
        </p:nvSpPr>
        <p:spPr/>
        <p:txBody>
          <a:bodyPr/>
          <a:lstStyle/>
          <a:p>
            <a:pPr marL="0" indent="0">
              <a:buNone/>
            </a:pPr>
            <a:r>
              <a:rPr lang="en-US" dirty="0"/>
              <a:t>Options for sharing reports with other users: </a:t>
            </a:r>
          </a:p>
          <a:p>
            <a:r>
              <a:rPr lang="en-US" dirty="0"/>
              <a:t>Workspace roles</a:t>
            </a:r>
          </a:p>
          <a:p>
            <a:r>
              <a:rPr lang="en-US" dirty="0"/>
              <a:t>Power BI App</a:t>
            </a:r>
          </a:p>
          <a:p>
            <a:r>
              <a:rPr lang="en-US" dirty="0"/>
              <a:t>Share directly</a:t>
            </a:r>
          </a:p>
          <a:p>
            <a:r>
              <a:rPr lang="en-US" dirty="0"/>
              <a:t>Embed in secure portal</a:t>
            </a:r>
          </a:p>
          <a:p>
            <a:r>
              <a:rPr lang="en-US" dirty="0"/>
              <a:t>Embed in public portal</a:t>
            </a:r>
          </a:p>
          <a:p>
            <a:r>
              <a:rPr lang="en-US" dirty="0"/>
              <a:t>Embed in PowerPoint</a:t>
            </a:r>
          </a:p>
          <a:p>
            <a:endParaRPr lang="en-US" dirty="0"/>
          </a:p>
        </p:txBody>
      </p:sp>
      <p:pic>
        <p:nvPicPr>
          <p:cNvPr id="6" name="Content Placeholder 5">
            <a:extLst>
              <a:ext uri="{FF2B5EF4-FFF2-40B4-BE49-F238E27FC236}">
                <a16:creationId xmlns:a16="http://schemas.microsoft.com/office/drawing/2014/main" id="{BACFC21A-1072-E43D-C61A-F6C8AB1075CB}"/>
              </a:ext>
            </a:extLst>
          </p:cNvPr>
          <p:cNvPicPr>
            <a:picLocks noGrp="1" noChangeAspect="1"/>
          </p:cNvPicPr>
          <p:nvPr>
            <p:ph sz="quarter" idx="13"/>
          </p:nvPr>
        </p:nvPicPr>
        <p:blipFill>
          <a:blip r:embed="rId2"/>
          <a:stretch>
            <a:fillRect/>
          </a:stretch>
        </p:blipFill>
        <p:spPr>
          <a:xfrm>
            <a:off x="7776835" y="1435100"/>
            <a:ext cx="3030711" cy="3945642"/>
          </a:xfrm>
          <a:prstGeom prst="rect">
            <a:avLst/>
          </a:prstGeom>
        </p:spPr>
      </p:pic>
    </p:spTree>
    <p:extLst>
      <p:ext uri="{BB962C8B-B14F-4D97-AF65-F5344CB8AC3E}">
        <p14:creationId xmlns:p14="http://schemas.microsoft.com/office/powerpoint/2010/main" val="38547225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02D9-C8DA-D744-7BA8-816A544A15CA}"/>
              </a:ext>
            </a:extLst>
          </p:cNvPr>
          <p:cNvSpPr>
            <a:spLocks noGrp="1"/>
          </p:cNvSpPr>
          <p:nvPr>
            <p:ph type="title"/>
          </p:nvPr>
        </p:nvSpPr>
        <p:spPr/>
        <p:txBody>
          <a:bodyPr/>
          <a:lstStyle/>
          <a:p>
            <a:r>
              <a:rPr lang="en-US" dirty="0"/>
              <a:t>Create a Report from an Existing Semantic Model</a:t>
            </a:r>
          </a:p>
        </p:txBody>
      </p:sp>
      <p:sp>
        <p:nvSpPr>
          <p:cNvPr id="4" name="Content Placeholder 3">
            <a:extLst>
              <a:ext uri="{FF2B5EF4-FFF2-40B4-BE49-F238E27FC236}">
                <a16:creationId xmlns:a16="http://schemas.microsoft.com/office/drawing/2014/main" id="{9AD02111-50CD-A48E-0307-B6E3F3823FE5}"/>
              </a:ext>
            </a:extLst>
          </p:cNvPr>
          <p:cNvSpPr>
            <a:spLocks noGrp="1"/>
          </p:cNvSpPr>
          <p:nvPr>
            <p:ph sz="quarter" idx="12"/>
          </p:nvPr>
        </p:nvSpPr>
        <p:spPr>
          <a:xfrm>
            <a:off x="584200" y="1435100"/>
            <a:ext cx="6918287" cy="6549485"/>
          </a:xfrm>
        </p:spPr>
        <p:txBody>
          <a:bodyPr/>
          <a:lstStyle/>
          <a:p>
            <a:r>
              <a:rPr lang="en-US" dirty="0"/>
              <a:t>Use Power BI Desktop or Web experience</a:t>
            </a:r>
          </a:p>
          <a:p>
            <a:r>
              <a:rPr lang="en-US" dirty="0"/>
              <a:t>Choose a semantic model from the list of existing semantic models</a:t>
            </a:r>
          </a:p>
          <a:p>
            <a:r>
              <a:rPr lang="en-US" dirty="0"/>
              <a:t>Start a blank report or use web to auto-create a report</a:t>
            </a:r>
          </a:p>
          <a:p>
            <a:r>
              <a:rPr lang="en-US" dirty="0"/>
              <a:t>Semantic models can exist in another workspace</a:t>
            </a:r>
          </a:p>
          <a:p>
            <a:r>
              <a:rPr lang="en-US" dirty="0"/>
              <a:t>Makes semantic models more reusable</a:t>
            </a:r>
          </a:p>
          <a:p>
            <a:r>
              <a:rPr lang="en-US" dirty="0"/>
              <a:t>Reduces duplication of logic across semantic models</a:t>
            </a:r>
          </a:p>
          <a:p>
            <a:endParaRPr lang="en-US" dirty="0"/>
          </a:p>
        </p:txBody>
      </p:sp>
      <p:pic>
        <p:nvPicPr>
          <p:cNvPr id="8" name="Picture 7">
            <a:extLst>
              <a:ext uri="{FF2B5EF4-FFF2-40B4-BE49-F238E27FC236}">
                <a16:creationId xmlns:a16="http://schemas.microsoft.com/office/drawing/2014/main" id="{DAEFBE4A-A3FC-5D4E-2821-A1B4DC62B898}"/>
              </a:ext>
            </a:extLst>
          </p:cNvPr>
          <p:cNvPicPr>
            <a:picLocks noChangeAspect="1"/>
          </p:cNvPicPr>
          <p:nvPr/>
        </p:nvPicPr>
        <p:blipFill>
          <a:blip r:embed="rId3"/>
          <a:stretch>
            <a:fillRect/>
          </a:stretch>
        </p:blipFill>
        <p:spPr>
          <a:xfrm>
            <a:off x="8147003" y="2438314"/>
            <a:ext cx="3459780" cy="1981372"/>
          </a:xfrm>
          <a:prstGeom prst="rect">
            <a:avLst/>
          </a:prstGeom>
        </p:spPr>
      </p:pic>
    </p:spTree>
    <p:extLst>
      <p:ext uri="{BB962C8B-B14F-4D97-AF65-F5344CB8AC3E}">
        <p14:creationId xmlns:p14="http://schemas.microsoft.com/office/powerpoint/2010/main" val="2706741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712CF8-CC2F-B970-DBD2-A8D4719C4C5B}"/>
              </a:ext>
            </a:extLst>
          </p:cNvPr>
          <p:cNvSpPr>
            <a:spLocks noGrp="1"/>
          </p:cNvSpPr>
          <p:nvPr>
            <p:ph type="title"/>
          </p:nvPr>
        </p:nvSpPr>
        <p:spPr/>
        <p:txBody>
          <a:bodyPr/>
          <a:lstStyle/>
          <a:p>
            <a:r>
              <a:rPr lang="en-US" dirty="0"/>
              <a:t>Secure Your Power BI Report and Semantic Model</a:t>
            </a:r>
          </a:p>
        </p:txBody>
      </p:sp>
      <p:sp>
        <p:nvSpPr>
          <p:cNvPr id="6" name="Content Placeholder 5">
            <a:extLst>
              <a:ext uri="{FF2B5EF4-FFF2-40B4-BE49-F238E27FC236}">
                <a16:creationId xmlns:a16="http://schemas.microsoft.com/office/drawing/2014/main" id="{7D722B75-CC0F-193C-9066-99874446F27B}"/>
              </a:ext>
            </a:extLst>
          </p:cNvPr>
          <p:cNvSpPr>
            <a:spLocks noGrp="1"/>
          </p:cNvSpPr>
          <p:nvPr>
            <p:ph sz="quarter" idx="10"/>
          </p:nvPr>
        </p:nvSpPr>
        <p:spPr>
          <a:xfrm>
            <a:off x="584200" y="1435100"/>
            <a:ext cx="11018838" cy="1982081"/>
          </a:xfrm>
        </p:spPr>
        <p:txBody>
          <a:bodyPr/>
          <a:lstStyle/>
          <a:p>
            <a:r>
              <a:rPr lang="en-US" dirty="0"/>
              <a:t>Workspace Roles</a:t>
            </a:r>
          </a:p>
          <a:p>
            <a:r>
              <a:rPr lang="en-US" dirty="0"/>
              <a:t>Semantic model permissions</a:t>
            </a:r>
          </a:p>
          <a:p>
            <a:r>
              <a:rPr lang="en-US" dirty="0"/>
              <a:t>Row-level security</a:t>
            </a:r>
          </a:p>
          <a:p>
            <a:r>
              <a:rPr lang="en-US" dirty="0"/>
              <a:t>Object-level security</a:t>
            </a:r>
          </a:p>
        </p:txBody>
      </p:sp>
    </p:spTree>
    <p:extLst>
      <p:ext uri="{BB962C8B-B14F-4D97-AF65-F5344CB8AC3E}">
        <p14:creationId xmlns:p14="http://schemas.microsoft.com/office/powerpoint/2010/main" val="36130680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D239-A32F-C84B-39E3-4E976A7F4030}"/>
              </a:ext>
            </a:extLst>
          </p:cNvPr>
          <p:cNvSpPr>
            <a:spLocks noGrp="1"/>
          </p:cNvSpPr>
          <p:nvPr>
            <p:ph type="title"/>
          </p:nvPr>
        </p:nvSpPr>
        <p:spPr/>
        <p:txBody>
          <a:bodyPr/>
          <a:lstStyle/>
          <a:p>
            <a:r>
              <a:rPr lang="en-US" dirty="0"/>
              <a:t>Semantic Model Permissions from Workspace Roles</a:t>
            </a:r>
          </a:p>
        </p:txBody>
      </p:sp>
      <p:graphicFrame>
        <p:nvGraphicFramePr>
          <p:cNvPr id="21" name="Table 21">
            <a:extLst>
              <a:ext uri="{FF2B5EF4-FFF2-40B4-BE49-F238E27FC236}">
                <a16:creationId xmlns:a16="http://schemas.microsoft.com/office/drawing/2014/main" id="{5D59B670-E01F-EBF9-0372-B62FF43EBF42}"/>
              </a:ext>
            </a:extLst>
          </p:cNvPr>
          <p:cNvGraphicFramePr>
            <a:graphicFrameLocks noGrp="1"/>
          </p:cNvGraphicFramePr>
          <p:nvPr>
            <p:ph sz="quarter" idx="10"/>
            <p:extLst>
              <p:ext uri="{D42A27DB-BD31-4B8C-83A1-F6EECF244321}">
                <p14:modId xmlns:p14="http://schemas.microsoft.com/office/powerpoint/2010/main" val="1590736699"/>
              </p:ext>
            </p:extLst>
          </p:nvPr>
        </p:nvGraphicFramePr>
        <p:xfrm>
          <a:off x="586582" y="1574800"/>
          <a:ext cx="11018835" cy="1854200"/>
        </p:xfrm>
        <a:graphic>
          <a:graphicData uri="http://schemas.openxmlformats.org/drawingml/2006/table">
            <a:tbl>
              <a:tblPr firstRow="1" bandRow="1">
                <a:tableStyleId>{5C22544A-7EE6-4342-B048-85BDC9FD1C3A}</a:tableStyleId>
              </a:tblPr>
              <a:tblGrid>
                <a:gridCol w="2203767">
                  <a:extLst>
                    <a:ext uri="{9D8B030D-6E8A-4147-A177-3AD203B41FA5}">
                      <a16:colId xmlns:a16="http://schemas.microsoft.com/office/drawing/2014/main" val="2704547326"/>
                    </a:ext>
                  </a:extLst>
                </a:gridCol>
                <a:gridCol w="2203767">
                  <a:extLst>
                    <a:ext uri="{9D8B030D-6E8A-4147-A177-3AD203B41FA5}">
                      <a16:colId xmlns:a16="http://schemas.microsoft.com/office/drawing/2014/main" val="2930443676"/>
                    </a:ext>
                  </a:extLst>
                </a:gridCol>
                <a:gridCol w="2203767">
                  <a:extLst>
                    <a:ext uri="{9D8B030D-6E8A-4147-A177-3AD203B41FA5}">
                      <a16:colId xmlns:a16="http://schemas.microsoft.com/office/drawing/2014/main" val="3470045581"/>
                    </a:ext>
                  </a:extLst>
                </a:gridCol>
                <a:gridCol w="2203767">
                  <a:extLst>
                    <a:ext uri="{9D8B030D-6E8A-4147-A177-3AD203B41FA5}">
                      <a16:colId xmlns:a16="http://schemas.microsoft.com/office/drawing/2014/main" val="3441634240"/>
                    </a:ext>
                  </a:extLst>
                </a:gridCol>
                <a:gridCol w="2203767">
                  <a:extLst>
                    <a:ext uri="{9D8B030D-6E8A-4147-A177-3AD203B41FA5}">
                      <a16:colId xmlns:a16="http://schemas.microsoft.com/office/drawing/2014/main" val="2235629413"/>
                    </a:ext>
                  </a:extLst>
                </a:gridCol>
              </a:tblGrid>
              <a:tr h="370840">
                <a:tc>
                  <a:txBody>
                    <a:bodyPr/>
                    <a:lstStyle/>
                    <a:p>
                      <a:endParaRPr lang="en-US" dirty="0">
                        <a:solidFill>
                          <a:schemeClr val="bg1"/>
                        </a:solidFill>
                      </a:endParaRPr>
                    </a:p>
                  </a:txBody>
                  <a:tcPr/>
                </a:tc>
                <a:tc>
                  <a:txBody>
                    <a:bodyPr/>
                    <a:lstStyle/>
                    <a:p>
                      <a:pPr algn="ctr"/>
                      <a:r>
                        <a:rPr lang="en-US" dirty="0">
                          <a:solidFill>
                            <a:schemeClr val="bg1"/>
                          </a:solidFill>
                        </a:rPr>
                        <a:t>Admin</a:t>
                      </a:r>
                    </a:p>
                  </a:txBody>
                  <a:tcPr/>
                </a:tc>
                <a:tc>
                  <a:txBody>
                    <a:bodyPr/>
                    <a:lstStyle/>
                    <a:p>
                      <a:pPr algn="ctr"/>
                      <a:r>
                        <a:rPr lang="en-US" dirty="0">
                          <a:solidFill>
                            <a:schemeClr val="bg1"/>
                          </a:solidFill>
                        </a:rPr>
                        <a:t>Member</a:t>
                      </a:r>
                    </a:p>
                  </a:txBody>
                  <a:tcPr/>
                </a:tc>
                <a:tc>
                  <a:txBody>
                    <a:bodyPr/>
                    <a:lstStyle/>
                    <a:p>
                      <a:pPr algn="ctr"/>
                      <a:r>
                        <a:rPr lang="en-US" dirty="0">
                          <a:solidFill>
                            <a:schemeClr val="bg1"/>
                          </a:solidFill>
                        </a:rPr>
                        <a:t>Contributor</a:t>
                      </a:r>
                    </a:p>
                  </a:txBody>
                  <a:tcPr/>
                </a:tc>
                <a:tc>
                  <a:txBody>
                    <a:bodyPr/>
                    <a:lstStyle/>
                    <a:p>
                      <a:pPr algn="ctr"/>
                      <a:r>
                        <a:rPr lang="en-US" dirty="0">
                          <a:solidFill>
                            <a:schemeClr val="bg1"/>
                          </a:solidFill>
                        </a:rPr>
                        <a:t>Viewer</a:t>
                      </a:r>
                    </a:p>
                  </a:txBody>
                  <a:tcPr/>
                </a:tc>
                <a:extLst>
                  <a:ext uri="{0D108BD9-81ED-4DB2-BD59-A6C34878D82A}">
                    <a16:rowId xmlns:a16="http://schemas.microsoft.com/office/drawing/2014/main" val="3344837048"/>
                  </a:ext>
                </a:extLst>
              </a:tr>
              <a:tr h="370840">
                <a:tc>
                  <a:txBody>
                    <a:bodyPr/>
                    <a:lstStyle/>
                    <a:p>
                      <a:r>
                        <a:rPr lang="en-US" dirty="0">
                          <a:solidFill>
                            <a:schemeClr val="bg1"/>
                          </a:solidFill>
                        </a:rPr>
                        <a:t>Read</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extLst>
                  <a:ext uri="{0D108BD9-81ED-4DB2-BD59-A6C34878D82A}">
                    <a16:rowId xmlns:a16="http://schemas.microsoft.com/office/drawing/2014/main" val="409749139"/>
                  </a:ext>
                </a:extLst>
              </a:tr>
              <a:tr h="370840">
                <a:tc>
                  <a:txBody>
                    <a:bodyPr/>
                    <a:lstStyle/>
                    <a:p>
                      <a:r>
                        <a:rPr lang="en-US" dirty="0">
                          <a:solidFill>
                            <a:schemeClr val="bg1"/>
                          </a:solidFill>
                        </a:rPr>
                        <a:t>Build</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val="4029647369"/>
                  </a:ext>
                </a:extLst>
              </a:tr>
              <a:tr h="370840">
                <a:tc>
                  <a:txBody>
                    <a:bodyPr/>
                    <a:lstStyle/>
                    <a:p>
                      <a:r>
                        <a:rPr lang="en-US" dirty="0">
                          <a:solidFill>
                            <a:schemeClr val="bg1"/>
                          </a:solidFill>
                        </a:rPr>
                        <a:t>Reshare</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endParaRPr lang="en-US" b="1" dirty="0">
                        <a:solidFill>
                          <a:schemeClr val="bg1"/>
                        </a:solidFill>
                      </a:endParaRPr>
                    </a:p>
                  </a:txBody>
                  <a:tcPr/>
                </a:tc>
                <a:tc>
                  <a:txBody>
                    <a:bodyPr/>
                    <a:lstStyle/>
                    <a:p>
                      <a:pPr algn="ctr"/>
                      <a:endParaRPr lang="en-US" b="1">
                        <a:solidFill>
                          <a:schemeClr val="bg1"/>
                        </a:solidFill>
                      </a:endParaRPr>
                    </a:p>
                  </a:txBody>
                  <a:tcPr/>
                </a:tc>
                <a:extLst>
                  <a:ext uri="{0D108BD9-81ED-4DB2-BD59-A6C34878D82A}">
                    <a16:rowId xmlns:a16="http://schemas.microsoft.com/office/drawing/2014/main" val="2434687594"/>
                  </a:ext>
                </a:extLst>
              </a:tr>
              <a:tr h="370840">
                <a:tc>
                  <a:txBody>
                    <a:bodyPr/>
                    <a:lstStyle/>
                    <a:p>
                      <a:r>
                        <a:rPr lang="en-US" dirty="0">
                          <a:solidFill>
                            <a:schemeClr val="bg1"/>
                          </a:solidFill>
                        </a:rPr>
                        <a:t>Write</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val="2310283034"/>
                  </a:ext>
                </a:extLst>
              </a:tr>
            </a:tbl>
          </a:graphicData>
        </a:graphic>
      </p:graphicFrame>
    </p:spTree>
    <p:extLst>
      <p:ext uri="{BB962C8B-B14F-4D97-AF65-F5344CB8AC3E}">
        <p14:creationId xmlns:p14="http://schemas.microsoft.com/office/powerpoint/2010/main" val="4703410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9205-0131-8317-3CB7-30306A94BEFF}"/>
              </a:ext>
            </a:extLst>
          </p:cNvPr>
          <p:cNvSpPr>
            <a:spLocks noGrp="1"/>
          </p:cNvSpPr>
          <p:nvPr>
            <p:ph type="title"/>
          </p:nvPr>
        </p:nvSpPr>
        <p:spPr/>
        <p:txBody>
          <a:bodyPr/>
          <a:lstStyle/>
          <a:p>
            <a:r>
              <a:rPr lang="en-US" dirty="0"/>
              <a:t>Ways to Grant Semantic Model Permissions</a:t>
            </a:r>
          </a:p>
        </p:txBody>
      </p:sp>
      <p:sp>
        <p:nvSpPr>
          <p:cNvPr id="3" name="Content Placeholder 2">
            <a:extLst>
              <a:ext uri="{FF2B5EF4-FFF2-40B4-BE49-F238E27FC236}">
                <a16:creationId xmlns:a16="http://schemas.microsoft.com/office/drawing/2014/main" id="{11447663-A032-0B16-8332-C7DAC43161FD}"/>
              </a:ext>
            </a:extLst>
          </p:cNvPr>
          <p:cNvSpPr>
            <a:spLocks noGrp="1"/>
          </p:cNvSpPr>
          <p:nvPr>
            <p:ph sz="quarter" idx="12"/>
          </p:nvPr>
        </p:nvSpPr>
        <p:spPr>
          <a:xfrm>
            <a:off x="584200" y="1435100"/>
            <a:ext cx="5728110" cy="2412968"/>
          </a:xfrm>
        </p:spPr>
        <p:txBody>
          <a:bodyPr/>
          <a:lstStyle/>
          <a:p>
            <a:r>
              <a:rPr lang="en-US" dirty="0"/>
              <a:t>Manage semantic model permissions page</a:t>
            </a:r>
          </a:p>
          <a:p>
            <a:r>
              <a:rPr lang="en-US" dirty="0"/>
              <a:t>Sharing link</a:t>
            </a:r>
          </a:p>
          <a:p>
            <a:r>
              <a:rPr lang="en-US" dirty="0"/>
              <a:t>App recipient</a:t>
            </a:r>
          </a:p>
          <a:p>
            <a:r>
              <a:rPr lang="en-US" dirty="0"/>
              <a:t>Rest APIs</a:t>
            </a:r>
          </a:p>
        </p:txBody>
      </p:sp>
      <p:pic>
        <p:nvPicPr>
          <p:cNvPr id="6" name="Picture 5">
            <a:extLst>
              <a:ext uri="{FF2B5EF4-FFF2-40B4-BE49-F238E27FC236}">
                <a16:creationId xmlns:a16="http://schemas.microsoft.com/office/drawing/2014/main" id="{29B1AF78-CF41-9440-65A8-08806FC8AE6E}"/>
              </a:ext>
            </a:extLst>
          </p:cNvPr>
          <p:cNvPicPr>
            <a:picLocks noChangeAspect="1"/>
          </p:cNvPicPr>
          <p:nvPr/>
        </p:nvPicPr>
        <p:blipFill>
          <a:blip r:embed="rId3"/>
          <a:stretch>
            <a:fillRect/>
          </a:stretch>
        </p:blipFill>
        <p:spPr>
          <a:xfrm>
            <a:off x="7719267" y="1435100"/>
            <a:ext cx="2560542" cy="4328535"/>
          </a:xfrm>
          <a:prstGeom prst="rect">
            <a:avLst/>
          </a:prstGeom>
        </p:spPr>
      </p:pic>
    </p:spTree>
    <p:extLst>
      <p:ext uri="{BB962C8B-B14F-4D97-AF65-F5344CB8AC3E}">
        <p14:creationId xmlns:p14="http://schemas.microsoft.com/office/powerpoint/2010/main" val="17134135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5773888"/>
          </a:xfrm>
        </p:spPr>
        <p:txBody>
          <a:bodyPr/>
          <a:lstStyle/>
          <a:p>
            <a:r>
              <a:rPr lang="en-US" dirty="0"/>
              <a:t>Two important Power BI items are the semantic model and report.</a:t>
            </a:r>
          </a:p>
          <a:p>
            <a:r>
              <a:rPr lang="en-US" dirty="0"/>
              <a:t>Tables in a semantic model can have imported, Direct Query, or Direct Lake storage mode</a:t>
            </a:r>
          </a:p>
          <a:p>
            <a:r>
              <a:rPr lang="en-US" dirty="0"/>
              <a:t>All semantic models have measures, while some have calculated columns and tables</a:t>
            </a:r>
          </a:p>
          <a:p>
            <a:r>
              <a:rPr lang="en-US" dirty="0"/>
              <a:t>You can use the default semantic model created for your lakehouse or warehouse, or create your own custom semantic model</a:t>
            </a:r>
          </a:p>
          <a:p>
            <a:r>
              <a:rPr lang="en-US" dirty="0"/>
              <a:t>Power BI reports connect to only one semantic model</a:t>
            </a:r>
          </a:p>
          <a:p>
            <a:r>
              <a:rPr lang="en-US" dirty="0"/>
              <a:t>It’s important to secure your semantic model, paying attention to both role membership and direct permissions</a:t>
            </a:r>
          </a:p>
          <a:p>
            <a:endParaRPr lang="en-US" dirty="0"/>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A248-A653-F5CD-12AE-539B69FCAB71}"/>
              </a:ext>
            </a:extLst>
          </p:cNvPr>
          <p:cNvSpPr>
            <a:spLocks noGrp="1"/>
          </p:cNvSpPr>
          <p:nvPr>
            <p:ph type="title"/>
          </p:nvPr>
        </p:nvSpPr>
        <p:spPr/>
        <p:txBody>
          <a:bodyPr/>
          <a:lstStyle/>
          <a:p>
            <a:r>
              <a:rPr lang="en-US" dirty="0"/>
              <a:t>Power BI in Fabric</a:t>
            </a:r>
          </a:p>
        </p:txBody>
      </p:sp>
      <p:pic>
        <p:nvPicPr>
          <p:cNvPr id="1026" name="Picture 2" descr="Diagram of the end-to-end architecture of a lakehouse in Microsoft Fabric.">
            <a:extLst>
              <a:ext uri="{FF2B5EF4-FFF2-40B4-BE49-F238E27FC236}">
                <a16:creationId xmlns:a16="http://schemas.microsoft.com/office/drawing/2014/main" id="{BCBBD2FC-465F-FF8C-A496-257CEE81DD64}"/>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434407" y="1501882"/>
            <a:ext cx="7323186" cy="47093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3B89811-B4E0-D5E6-5C04-7FEC5A2D381C}"/>
              </a:ext>
            </a:extLst>
          </p:cNvPr>
          <p:cNvSpPr/>
          <p:nvPr/>
        </p:nvSpPr>
        <p:spPr bwMode="auto">
          <a:xfrm>
            <a:off x="8583561" y="1909916"/>
            <a:ext cx="1098755" cy="958645"/>
          </a:xfrm>
          <a:prstGeom prst="rect">
            <a:avLst/>
          </a:prstGeom>
          <a:noFill/>
          <a:ln w="571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22834056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A16132B-AF74-998F-954E-2529C34270B3}"/>
              </a:ext>
            </a:extLst>
          </p:cNvPr>
          <p:cNvSpPr/>
          <p:nvPr/>
        </p:nvSpPr>
        <p:spPr bwMode="auto">
          <a:xfrm>
            <a:off x="685801" y="1570702"/>
            <a:ext cx="8996516" cy="500707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4168817B-905F-4F6D-910F-A041233BBE8B}"/>
              </a:ext>
            </a:extLst>
          </p:cNvPr>
          <p:cNvSpPr>
            <a:spLocks noGrp="1"/>
          </p:cNvSpPr>
          <p:nvPr>
            <p:ph type="title"/>
          </p:nvPr>
        </p:nvSpPr>
        <p:spPr/>
        <p:txBody>
          <a:bodyPr/>
          <a:lstStyle/>
          <a:p>
            <a:r>
              <a:rPr lang="en-US" dirty="0"/>
              <a:t>Power BI Components</a:t>
            </a:r>
          </a:p>
        </p:txBody>
      </p:sp>
      <p:pic>
        <p:nvPicPr>
          <p:cNvPr id="5" name="Content Placeholder 4">
            <a:extLst>
              <a:ext uri="{FF2B5EF4-FFF2-40B4-BE49-F238E27FC236}">
                <a16:creationId xmlns:a16="http://schemas.microsoft.com/office/drawing/2014/main" id="{24553D46-D7DE-75C0-B0BE-9DE1ED13239A}"/>
              </a:ext>
            </a:extLst>
          </p:cNvPr>
          <p:cNvPicPr>
            <a:picLocks noGrp="1" noChangeAspect="1"/>
          </p:cNvPicPr>
          <p:nvPr>
            <p:ph sz="quarter" idx="1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1842" y="1923063"/>
            <a:ext cx="532014" cy="548640"/>
          </a:xfrm>
        </p:spPr>
      </p:pic>
      <p:pic>
        <p:nvPicPr>
          <p:cNvPr id="10" name="Graphic 9">
            <a:extLst>
              <a:ext uri="{FF2B5EF4-FFF2-40B4-BE49-F238E27FC236}">
                <a16:creationId xmlns:a16="http://schemas.microsoft.com/office/drawing/2014/main" id="{08FD9452-B197-02B7-12E9-81B896ECF0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40815" y="1923065"/>
            <a:ext cx="532014" cy="548640"/>
          </a:xfrm>
          <a:prstGeom prst="rect">
            <a:avLst/>
          </a:prstGeom>
        </p:spPr>
      </p:pic>
      <p:pic>
        <p:nvPicPr>
          <p:cNvPr id="12" name="Graphic 11">
            <a:extLst>
              <a:ext uri="{FF2B5EF4-FFF2-40B4-BE49-F238E27FC236}">
                <a16:creationId xmlns:a16="http://schemas.microsoft.com/office/drawing/2014/main" id="{7A584560-9EE6-9DE3-DF9D-458DB67152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48222" y="4370592"/>
            <a:ext cx="532014" cy="548640"/>
          </a:xfrm>
          <a:prstGeom prst="rect">
            <a:avLst/>
          </a:prstGeom>
        </p:spPr>
      </p:pic>
      <p:pic>
        <p:nvPicPr>
          <p:cNvPr id="15" name="Content Placeholder 4">
            <a:extLst>
              <a:ext uri="{FF2B5EF4-FFF2-40B4-BE49-F238E27FC236}">
                <a16:creationId xmlns:a16="http://schemas.microsoft.com/office/drawing/2014/main" id="{9AFE1211-16E2-4499-B7E6-131D54EE8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1842" y="2845015"/>
            <a:ext cx="532014" cy="548640"/>
          </a:xfrm>
          <a:prstGeom prst="rect">
            <a:avLst/>
          </a:prstGeom>
        </p:spPr>
      </p:pic>
      <p:pic>
        <p:nvPicPr>
          <p:cNvPr id="16" name="Graphic 15">
            <a:extLst>
              <a:ext uri="{FF2B5EF4-FFF2-40B4-BE49-F238E27FC236}">
                <a16:creationId xmlns:a16="http://schemas.microsoft.com/office/drawing/2014/main" id="{5A266710-D077-F032-F9B0-3A447ADBAD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42057" y="2890753"/>
            <a:ext cx="532014" cy="548640"/>
          </a:xfrm>
          <a:prstGeom prst="rect">
            <a:avLst/>
          </a:prstGeom>
        </p:spPr>
      </p:pic>
      <p:pic>
        <p:nvPicPr>
          <p:cNvPr id="17" name="Graphic 16">
            <a:extLst>
              <a:ext uri="{FF2B5EF4-FFF2-40B4-BE49-F238E27FC236}">
                <a16:creationId xmlns:a16="http://schemas.microsoft.com/office/drawing/2014/main" id="{44451E50-C6F0-C1BC-80BB-128E38CD63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0927" y="3563910"/>
            <a:ext cx="532014" cy="548640"/>
          </a:xfrm>
          <a:prstGeom prst="rect">
            <a:avLst/>
          </a:prstGeom>
        </p:spPr>
      </p:pic>
      <p:cxnSp>
        <p:nvCxnSpPr>
          <p:cNvPr id="19" name="Straight Connector 18">
            <a:extLst>
              <a:ext uri="{FF2B5EF4-FFF2-40B4-BE49-F238E27FC236}">
                <a16:creationId xmlns:a16="http://schemas.microsoft.com/office/drawing/2014/main" id="{3849195F-7E71-7BB9-8C51-CF361CEC9788}"/>
              </a:ext>
            </a:extLst>
          </p:cNvPr>
          <p:cNvCxnSpPr>
            <a:cxnSpLocks/>
            <a:endCxn id="5" idx="3"/>
          </p:cNvCxnSpPr>
          <p:nvPr/>
        </p:nvCxnSpPr>
        <p:spPr>
          <a:xfrm flipH="1">
            <a:off x="1893856" y="2197383"/>
            <a:ext cx="846959" cy="0"/>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F2BF736-45BE-0949-7F7C-3BC1A108F766}"/>
              </a:ext>
            </a:extLst>
          </p:cNvPr>
          <p:cNvCxnSpPr>
            <a:cxnSpLocks/>
            <a:stCxn id="16" idx="1"/>
            <a:endCxn id="15" idx="3"/>
          </p:cNvCxnSpPr>
          <p:nvPr/>
        </p:nvCxnSpPr>
        <p:spPr>
          <a:xfrm flipH="1" flipV="1">
            <a:off x="1893856" y="3119335"/>
            <a:ext cx="1848201" cy="45738"/>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BC7D449-9CA1-FDA9-12CB-1130001FD5FA}"/>
              </a:ext>
            </a:extLst>
          </p:cNvPr>
          <p:cNvCxnSpPr>
            <a:cxnSpLocks/>
            <a:endCxn id="15" idx="3"/>
          </p:cNvCxnSpPr>
          <p:nvPr/>
        </p:nvCxnSpPr>
        <p:spPr>
          <a:xfrm flipH="1" flipV="1">
            <a:off x="1893856" y="3119335"/>
            <a:ext cx="1797071" cy="718895"/>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3FAE2F-6748-EF57-E35D-E476BDF6A127}"/>
              </a:ext>
            </a:extLst>
          </p:cNvPr>
          <p:cNvCxnSpPr>
            <a:cxnSpLocks/>
          </p:cNvCxnSpPr>
          <p:nvPr/>
        </p:nvCxnSpPr>
        <p:spPr>
          <a:xfrm flipH="1" flipV="1">
            <a:off x="1893856" y="3119335"/>
            <a:ext cx="1018950" cy="1251257"/>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476A793-22E4-F207-44BF-9CDC4D99EED9}"/>
              </a:ext>
            </a:extLst>
          </p:cNvPr>
          <p:cNvSpPr txBox="1"/>
          <p:nvPr/>
        </p:nvSpPr>
        <p:spPr>
          <a:xfrm>
            <a:off x="1199847" y="1651227"/>
            <a:ext cx="2725105" cy="307777"/>
          </a:xfrm>
          <a:prstGeom prst="rect">
            <a:avLst/>
          </a:prstGeom>
          <a:noFill/>
        </p:spPr>
        <p:txBody>
          <a:bodyPr wrap="none" lIns="0" tIns="0" rIns="0" bIns="0" rtlCol="0">
            <a:spAutoFit/>
          </a:bodyPr>
          <a:lstStyle/>
          <a:p>
            <a:pPr algn="l"/>
            <a:r>
              <a:rPr lang="en-US" sz="2000" dirty="0">
                <a:solidFill>
                  <a:schemeClr val="bg1"/>
                </a:solidFill>
              </a:rPr>
              <a:t>Default Semantic Model</a:t>
            </a:r>
          </a:p>
        </p:txBody>
      </p:sp>
      <p:sp>
        <p:nvSpPr>
          <p:cNvPr id="31" name="TextBox 30">
            <a:extLst>
              <a:ext uri="{FF2B5EF4-FFF2-40B4-BE49-F238E27FC236}">
                <a16:creationId xmlns:a16="http://schemas.microsoft.com/office/drawing/2014/main" id="{F2D37181-4B2F-273C-7CBD-8C96C9EACA28}"/>
              </a:ext>
            </a:extLst>
          </p:cNvPr>
          <p:cNvSpPr txBox="1"/>
          <p:nvPr/>
        </p:nvSpPr>
        <p:spPr>
          <a:xfrm>
            <a:off x="1193894" y="2624902"/>
            <a:ext cx="2776016" cy="307777"/>
          </a:xfrm>
          <a:prstGeom prst="rect">
            <a:avLst/>
          </a:prstGeom>
          <a:noFill/>
        </p:spPr>
        <p:txBody>
          <a:bodyPr wrap="none" lIns="0" tIns="0" rIns="0" bIns="0" rtlCol="0">
            <a:spAutoFit/>
          </a:bodyPr>
          <a:lstStyle/>
          <a:p>
            <a:pPr algn="l"/>
            <a:r>
              <a:rPr lang="en-US" sz="2000" dirty="0">
                <a:solidFill>
                  <a:schemeClr val="bg1"/>
                </a:solidFill>
              </a:rPr>
              <a:t>Custom Semantic Model</a:t>
            </a:r>
          </a:p>
        </p:txBody>
      </p:sp>
      <p:sp>
        <p:nvSpPr>
          <p:cNvPr id="32" name="TextBox 31">
            <a:extLst>
              <a:ext uri="{FF2B5EF4-FFF2-40B4-BE49-F238E27FC236}">
                <a16:creationId xmlns:a16="http://schemas.microsoft.com/office/drawing/2014/main" id="{803C7E47-2541-3305-3556-D5799FD1DCDA}"/>
              </a:ext>
            </a:extLst>
          </p:cNvPr>
          <p:cNvSpPr txBox="1"/>
          <p:nvPr/>
        </p:nvSpPr>
        <p:spPr>
          <a:xfrm>
            <a:off x="3273934" y="2043494"/>
            <a:ext cx="2512142" cy="307777"/>
          </a:xfrm>
          <a:prstGeom prst="rect">
            <a:avLst/>
          </a:prstGeom>
          <a:noFill/>
        </p:spPr>
        <p:txBody>
          <a:bodyPr wrap="square" lIns="0" tIns="0" rIns="0" bIns="0" rtlCol="0">
            <a:spAutoFit/>
          </a:bodyPr>
          <a:lstStyle/>
          <a:p>
            <a:pPr algn="l"/>
            <a:r>
              <a:rPr lang="en-US" sz="2000" dirty="0">
                <a:solidFill>
                  <a:schemeClr val="bg1"/>
                </a:solidFill>
              </a:rPr>
              <a:t>Interactive report</a:t>
            </a:r>
          </a:p>
        </p:txBody>
      </p:sp>
      <p:sp>
        <p:nvSpPr>
          <p:cNvPr id="33" name="TextBox 32">
            <a:extLst>
              <a:ext uri="{FF2B5EF4-FFF2-40B4-BE49-F238E27FC236}">
                <a16:creationId xmlns:a16="http://schemas.microsoft.com/office/drawing/2014/main" id="{2E432160-E04D-A50C-2CE7-F073B5F7CFA0}"/>
              </a:ext>
            </a:extLst>
          </p:cNvPr>
          <p:cNvSpPr txBox="1"/>
          <p:nvPr/>
        </p:nvSpPr>
        <p:spPr>
          <a:xfrm>
            <a:off x="4236996" y="3004319"/>
            <a:ext cx="2512142" cy="307777"/>
          </a:xfrm>
          <a:prstGeom prst="rect">
            <a:avLst/>
          </a:prstGeom>
          <a:noFill/>
        </p:spPr>
        <p:txBody>
          <a:bodyPr wrap="square" lIns="0" tIns="0" rIns="0" bIns="0" rtlCol="0">
            <a:spAutoFit/>
          </a:bodyPr>
          <a:lstStyle/>
          <a:p>
            <a:pPr algn="l"/>
            <a:r>
              <a:rPr lang="en-US" sz="2000" dirty="0">
                <a:solidFill>
                  <a:schemeClr val="bg1"/>
                </a:solidFill>
              </a:rPr>
              <a:t>Interactive report</a:t>
            </a:r>
          </a:p>
        </p:txBody>
      </p:sp>
      <p:sp>
        <p:nvSpPr>
          <p:cNvPr id="34" name="TextBox 33">
            <a:extLst>
              <a:ext uri="{FF2B5EF4-FFF2-40B4-BE49-F238E27FC236}">
                <a16:creationId xmlns:a16="http://schemas.microsoft.com/office/drawing/2014/main" id="{3360A019-3E01-DD42-17DB-594DEC7DC927}"/>
              </a:ext>
            </a:extLst>
          </p:cNvPr>
          <p:cNvSpPr txBox="1"/>
          <p:nvPr/>
        </p:nvSpPr>
        <p:spPr>
          <a:xfrm>
            <a:off x="4235781" y="3685483"/>
            <a:ext cx="2512142" cy="307777"/>
          </a:xfrm>
          <a:prstGeom prst="rect">
            <a:avLst/>
          </a:prstGeom>
          <a:noFill/>
        </p:spPr>
        <p:txBody>
          <a:bodyPr wrap="square" lIns="0" tIns="0" rIns="0" bIns="0" rtlCol="0">
            <a:spAutoFit/>
          </a:bodyPr>
          <a:lstStyle/>
          <a:p>
            <a:pPr algn="l"/>
            <a:r>
              <a:rPr lang="en-US" sz="2000" dirty="0">
                <a:solidFill>
                  <a:schemeClr val="bg1"/>
                </a:solidFill>
              </a:rPr>
              <a:t>Interactive report</a:t>
            </a:r>
          </a:p>
        </p:txBody>
      </p:sp>
      <p:sp>
        <p:nvSpPr>
          <p:cNvPr id="35" name="TextBox 34">
            <a:extLst>
              <a:ext uri="{FF2B5EF4-FFF2-40B4-BE49-F238E27FC236}">
                <a16:creationId xmlns:a16="http://schemas.microsoft.com/office/drawing/2014/main" id="{7436C297-C716-3F1C-F8B7-2DF82427AEC2}"/>
              </a:ext>
            </a:extLst>
          </p:cNvPr>
          <p:cNvSpPr txBox="1"/>
          <p:nvPr/>
        </p:nvSpPr>
        <p:spPr>
          <a:xfrm>
            <a:off x="3280236" y="4518165"/>
            <a:ext cx="2512142" cy="307777"/>
          </a:xfrm>
          <a:prstGeom prst="rect">
            <a:avLst/>
          </a:prstGeom>
          <a:noFill/>
        </p:spPr>
        <p:txBody>
          <a:bodyPr wrap="square" lIns="0" tIns="0" rIns="0" bIns="0" rtlCol="0">
            <a:spAutoFit/>
          </a:bodyPr>
          <a:lstStyle/>
          <a:p>
            <a:pPr algn="l"/>
            <a:r>
              <a:rPr lang="en-US" sz="2000" dirty="0">
                <a:solidFill>
                  <a:schemeClr val="bg1"/>
                </a:solidFill>
              </a:rPr>
              <a:t>Paginated report</a:t>
            </a:r>
          </a:p>
        </p:txBody>
      </p:sp>
      <p:pic>
        <p:nvPicPr>
          <p:cNvPr id="37" name="Graphic 36">
            <a:extLst>
              <a:ext uri="{FF2B5EF4-FFF2-40B4-BE49-F238E27FC236}">
                <a16:creationId xmlns:a16="http://schemas.microsoft.com/office/drawing/2014/main" id="{9AC4D451-A75A-8C4D-FA03-C9834F293D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74832" y="3161140"/>
            <a:ext cx="532014" cy="548640"/>
          </a:xfrm>
          <a:prstGeom prst="rect">
            <a:avLst/>
          </a:prstGeom>
        </p:spPr>
      </p:pic>
      <p:pic>
        <p:nvPicPr>
          <p:cNvPr id="39" name="Graphic 38">
            <a:extLst>
              <a:ext uri="{FF2B5EF4-FFF2-40B4-BE49-F238E27FC236}">
                <a16:creationId xmlns:a16="http://schemas.microsoft.com/office/drawing/2014/main" id="{EE46810A-5C29-3C5E-AF2D-C6AE03852F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74832" y="1953795"/>
            <a:ext cx="532014" cy="548640"/>
          </a:xfrm>
          <a:prstGeom prst="rect">
            <a:avLst/>
          </a:prstGeom>
        </p:spPr>
      </p:pic>
      <p:sp>
        <p:nvSpPr>
          <p:cNvPr id="40" name="TextBox 39">
            <a:extLst>
              <a:ext uri="{FF2B5EF4-FFF2-40B4-BE49-F238E27FC236}">
                <a16:creationId xmlns:a16="http://schemas.microsoft.com/office/drawing/2014/main" id="{128D9E50-EC19-ED0F-1B37-516F89843859}"/>
              </a:ext>
            </a:extLst>
          </p:cNvPr>
          <p:cNvSpPr txBox="1"/>
          <p:nvPr/>
        </p:nvSpPr>
        <p:spPr>
          <a:xfrm>
            <a:off x="7862069" y="3281571"/>
            <a:ext cx="2512142" cy="307777"/>
          </a:xfrm>
          <a:prstGeom prst="rect">
            <a:avLst/>
          </a:prstGeom>
          <a:noFill/>
        </p:spPr>
        <p:txBody>
          <a:bodyPr wrap="square" lIns="0" tIns="0" rIns="0" bIns="0" rtlCol="0">
            <a:spAutoFit/>
          </a:bodyPr>
          <a:lstStyle/>
          <a:p>
            <a:pPr algn="l"/>
            <a:r>
              <a:rPr lang="en-US" sz="2000" dirty="0">
                <a:solidFill>
                  <a:schemeClr val="bg1"/>
                </a:solidFill>
              </a:rPr>
              <a:t>Dashboard</a:t>
            </a:r>
          </a:p>
        </p:txBody>
      </p:sp>
      <p:sp>
        <p:nvSpPr>
          <p:cNvPr id="41" name="TextBox 40">
            <a:extLst>
              <a:ext uri="{FF2B5EF4-FFF2-40B4-BE49-F238E27FC236}">
                <a16:creationId xmlns:a16="http://schemas.microsoft.com/office/drawing/2014/main" id="{4BF59D4D-B74F-F37C-31C1-F5790CE9B9A5}"/>
              </a:ext>
            </a:extLst>
          </p:cNvPr>
          <p:cNvSpPr txBox="1"/>
          <p:nvPr/>
        </p:nvSpPr>
        <p:spPr>
          <a:xfrm>
            <a:off x="7862069" y="2035267"/>
            <a:ext cx="2512142" cy="307777"/>
          </a:xfrm>
          <a:prstGeom prst="rect">
            <a:avLst/>
          </a:prstGeom>
          <a:noFill/>
        </p:spPr>
        <p:txBody>
          <a:bodyPr wrap="square" lIns="0" tIns="0" rIns="0" bIns="0" rtlCol="0">
            <a:spAutoFit/>
          </a:bodyPr>
          <a:lstStyle/>
          <a:p>
            <a:pPr algn="l"/>
            <a:r>
              <a:rPr lang="en-US" sz="2000" dirty="0">
                <a:solidFill>
                  <a:schemeClr val="bg1"/>
                </a:solidFill>
              </a:rPr>
              <a:t>Scorecard</a:t>
            </a:r>
          </a:p>
        </p:txBody>
      </p:sp>
      <p:cxnSp>
        <p:nvCxnSpPr>
          <p:cNvPr id="42" name="Straight Connector 41">
            <a:extLst>
              <a:ext uri="{FF2B5EF4-FFF2-40B4-BE49-F238E27FC236}">
                <a16:creationId xmlns:a16="http://schemas.microsoft.com/office/drawing/2014/main" id="{71168DE4-7270-1B8B-52F9-366E85591B92}"/>
              </a:ext>
            </a:extLst>
          </p:cNvPr>
          <p:cNvCxnSpPr>
            <a:cxnSpLocks/>
          </p:cNvCxnSpPr>
          <p:nvPr/>
        </p:nvCxnSpPr>
        <p:spPr>
          <a:xfrm flipH="1">
            <a:off x="5310358" y="2197383"/>
            <a:ext cx="1964474" cy="0"/>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5447641-9913-3228-E13E-EFAA51C033E9}"/>
              </a:ext>
            </a:extLst>
          </p:cNvPr>
          <p:cNvCxnSpPr>
            <a:cxnSpLocks/>
          </p:cNvCxnSpPr>
          <p:nvPr/>
        </p:nvCxnSpPr>
        <p:spPr>
          <a:xfrm flipH="1" flipV="1">
            <a:off x="6260639" y="3180712"/>
            <a:ext cx="1014193" cy="248288"/>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138F6A-C89B-8759-6790-FABEB00AE46E}"/>
              </a:ext>
            </a:extLst>
          </p:cNvPr>
          <p:cNvCxnSpPr>
            <a:cxnSpLocks/>
          </p:cNvCxnSpPr>
          <p:nvPr/>
        </p:nvCxnSpPr>
        <p:spPr>
          <a:xfrm flipH="1">
            <a:off x="6260639" y="3502969"/>
            <a:ext cx="990522" cy="335261"/>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832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A564-DF3D-23CB-4305-1939F13D247F}"/>
              </a:ext>
            </a:extLst>
          </p:cNvPr>
          <p:cNvSpPr>
            <a:spLocks noGrp="1"/>
          </p:cNvSpPr>
          <p:nvPr>
            <p:ph type="title"/>
          </p:nvPr>
        </p:nvSpPr>
        <p:spPr/>
        <p:txBody>
          <a:bodyPr/>
          <a:lstStyle/>
          <a:p>
            <a:r>
              <a:rPr lang="en-US" dirty="0"/>
              <a:t>Power BI Semantic Models</a:t>
            </a:r>
          </a:p>
        </p:txBody>
      </p:sp>
    </p:spTree>
    <p:extLst>
      <p:ext uri="{BB962C8B-B14F-4D97-AF65-F5344CB8AC3E}">
        <p14:creationId xmlns:p14="http://schemas.microsoft.com/office/powerpoint/2010/main" val="242445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743E-5A41-C329-3BE3-C85ADDAC3542}"/>
              </a:ext>
            </a:extLst>
          </p:cNvPr>
          <p:cNvSpPr>
            <a:spLocks noGrp="1"/>
          </p:cNvSpPr>
          <p:nvPr>
            <p:ph type="title"/>
          </p:nvPr>
        </p:nvSpPr>
        <p:spPr/>
        <p:txBody>
          <a:bodyPr/>
          <a:lstStyle/>
          <a:p>
            <a:r>
              <a:rPr lang="en-US" dirty="0"/>
              <a:t>Power BI Semantic Models</a:t>
            </a:r>
          </a:p>
        </p:txBody>
      </p:sp>
      <p:sp>
        <p:nvSpPr>
          <p:cNvPr id="3" name="Content Placeholder 2">
            <a:extLst>
              <a:ext uri="{FF2B5EF4-FFF2-40B4-BE49-F238E27FC236}">
                <a16:creationId xmlns:a16="http://schemas.microsoft.com/office/drawing/2014/main" id="{C62C563D-F0F2-B032-395E-AE4A92255D40}"/>
              </a:ext>
            </a:extLst>
          </p:cNvPr>
          <p:cNvSpPr>
            <a:spLocks noGrp="1"/>
          </p:cNvSpPr>
          <p:nvPr>
            <p:ph sz="quarter" idx="10"/>
          </p:nvPr>
        </p:nvSpPr>
        <p:spPr>
          <a:xfrm>
            <a:off x="584200" y="1435100"/>
            <a:ext cx="11018838" cy="3459409"/>
          </a:xfrm>
        </p:spPr>
        <p:txBody>
          <a:bodyPr/>
          <a:lstStyle/>
          <a:p>
            <a:r>
              <a:rPr lang="en-US" dirty="0"/>
              <a:t>Semantic models that provide: </a:t>
            </a:r>
          </a:p>
          <a:p>
            <a:pPr lvl="1"/>
            <a:r>
              <a:rPr lang="en-US" sz="2400" dirty="0"/>
              <a:t>Hierarchies, descriptions, relationships</a:t>
            </a:r>
          </a:p>
          <a:p>
            <a:pPr lvl="1"/>
            <a:r>
              <a:rPr lang="en-US" sz="2400" dirty="0"/>
              <a:t>Measures to standardize metrics for repeatable analysis</a:t>
            </a:r>
          </a:p>
          <a:p>
            <a:pPr lvl="1"/>
            <a:r>
              <a:rPr lang="en-US" sz="2400" dirty="0"/>
              <a:t>Catalog and search capabilities in the Data Hub</a:t>
            </a:r>
          </a:p>
          <a:p>
            <a:pPr lvl="1"/>
            <a:r>
              <a:rPr lang="en-US" sz="2400" dirty="0"/>
              <a:t>Custom permissions for workload isolation and security</a:t>
            </a:r>
          </a:p>
          <a:p>
            <a:pPr lvl="1"/>
            <a:r>
              <a:rPr lang="en-US" sz="2400" dirty="0"/>
              <a:t>A data source for Power BI reports</a:t>
            </a:r>
          </a:p>
          <a:p>
            <a:pPr lvl="1"/>
            <a:r>
              <a:rPr lang="en-US" sz="2400" dirty="0"/>
              <a:t>A data source for Excel and third-party tools</a:t>
            </a:r>
          </a:p>
          <a:p>
            <a:pPr lvl="1"/>
            <a:endParaRPr lang="en-US" dirty="0"/>
          </a:p>
        </p:txBody>
      </p:sp>
    </p:spTree>
    <p:extLst>
      <p:ext uri="{BB962C8B-B14F-4D97-AF65-F5344CB8AC3E}">
        <p14:creationId xmlns:p14="http://schemas.microsoft.com/office/powerpoint/2010/main" val="37567960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78FAAE-192F-2CBF-1774-0668C5FB731C}"/>
              </a:ext>
            </a:extLst>
          </p:cNvPr>
          <p:cNvSpPr>
            <a:spLocks noGrp="1"/>
          </p:cNvSpPr>
          <p:nvPr>
            <p:ph type="title"/>
          </p:nvPr>
        </p:nvSpPr>
        <p:spPr/>
        <p:txBody>
          <a:bodyPr/>
          <a:lstStyle/>
          <a:p>
            <a:r>
              <a:rPr lang="en-US" dirty="0"/>
              <a:t>Storage Modes</a:t>
            </a:r>
          </a:p>
        </p:txBody>
      </p:sp>
      <p:pic>
        <p:nvPicPr>
          <p:cNvPr id="7" name="Picture 2" descr="Direct Lake feature diagram.">
            <a:extLst>
              <a:ext uri="{FF2B5EF4-FFF2-40B4-BE49-F238E27FC236}">
                <a16:creationId xmlns:a16="http://schemas.microsoft.com/office/drawing/2014/main" id="{572427BF-1D3B-3F8E-3E49-B6DA02EEA796}"/>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845601" y="1435100"/>
            <a:ext cx="10496036"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1623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FD0C-C481-8CA8-0324-C1066C810096}"/>
              </a:ext>
            </a:extLst>
          </p:cNvPr>
          <p:cNvSpPr>
            <a:spLocks noGrp="1"/>
          </p:cNvSpPr>
          <p:nvPr>
            <p:ph type="title"/>
          </p:nvPr>
        </p:nvSpPr>
        <p:spPr/>
        <p:txBody>
          <a:bodyPr/>
          <a:lstStyle/>
          <a:p>
            <a:r>
              <a:rPr lang="en-US" dirty="0"/>
              <a:t>Measures</a:t>
            </a:r>
          </a:p>
        </p:txBody>
      </p:sp>
      <p:sp>
        <p:nvSpPr>
          <p:cNvPr id="3" name="Content Placeholder 2">
            <a:extLst>
              <a:ext uri="{FF2B5EF4-FFF2-40B4-BE49-F238E27FC236}">
                <a16:creationId xmlns:a16="http://schemas.microsoft.com/office/drawing/2014/main" id="{67C67EA7-B5F2-D956-148A-22CB5BBB7D68}"/>
              </a:ext>
            </a:extLst>
          </p:cNvPr>
          <p:cNvSpPr>
            <a:spLocks noGrp="1"/>
          </p:cNvSpPr>
          <p:nvPr>
            <p:ph sz="quarter" idx="10"/>
          </p:nvPr>
        </p:nvSpPr>
        <p:spPr>
          <a:xfrm>
            <a:off x="584200" y="1435100"/>
            <a:ext cx="11018838" cy="2412968"/>
          </a:xfrm>
        </p:spPr>
        <p:txBody>
          <a:bodyPr/>
          <a:lstStyle/>
          <a:p>
            <a:r>
              <a:rPr lang="en-US" dirty="0"/>
              <a:t>Created using DAX (Data Analysis </a:t>
            </a:r>
            <a:r>
              <a:rPr lang="en-US" dirty="0" err="1"/>
              <a:t>eXpression</a:t>
            </a:r>
            <a:r>
              <a:rPr lang="en-US" dirty="0"/>
              <a:t>) language</a:t>
            </a:r>
          </a:p>
          <a:p>
            <a:r>
              <a:rPr lang="en-US" dirty="0"/>
              <a:t>Summarize data in a semantic model to return a single value</a:t>
            </a:r>
          </a:p>
          <a:p>
            <a:r>
              <a:rPr lang="en-US" dirty="0"/>
              <a:t>Evaluated at query time, results not stored in the model</a:t>
            </a:r>
          </a:p>
          <a:p>
            <a:r>
              <a:rPr lang="en-US" dirty="0"/>
              <a:t>May reference tables, columns, other measures in the semantic model</a:t>
            </a:r>
          </a:p>
        </p:txBody>
      </p:sp>
      <p:pic>
        <p:nvPicPr>
          <p:cNvPr id="5" name="Picture 4">
            <a:extLst>
              <a:ext uri="{FF2B5EF4-FFF2-40B4-BE49-F238E27FC236}">
                <a16:creationId xmlns:a16="http://schemas.microsoft.com/office/drawing/2014/main" id="{B7DFAC71-56A8-57E0-B3D8-1770DC56890C}"/>
              </a:ext>
            </a:extLst>
          </p:cNvPr>
          <p:cNvPicPr>
            <a:picLocks noChangeAspect="1"/>
          </p:cNvPicPr>
          <p:nvPr/>
        </p:nvPicPr>
        <p:blipFill>
          <a:blip r:embed="rId3"/>
          <a:stretch>
            <a:fillRect/>
          </a:stretch>
        </p:blipFill>
        <p:spPr>
          <a:xfrm>
            <a:off x="4579373" y="3936988"/>
            <a:ext cx="3777241" cy="2463812"/>
          </a:xfrm>
          <a:prstGeom prst="rect">
            <a:avLst/>
          </a:prstGeom>
        </p:spPr>
      </p:pic>
    </p:spTree>
    <p:extLst>
      <p:ext uri="{BB962C8B-B14F-4D97-AF65-F5344CB8AC3E}">
        <p14:creationId xmlns:p14="http://schemas.microsoft.com/office/powerpoint/2010/main" val="38859945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9932-E1C1-F1AD-2EF4-88D1DCE4E7C8}"/>
              </a:ext>
            </a:extLst>
          </p:cNvPr>
          <p:cNvSpPr>
            <a:spLocks noGrp="1"/>
          </p:cNvSpPr>
          <p:nvPr>
            <p:ph type="title"/>
          </p:nvPr>
        </p:nvSpPr>
        <p:spPr/>
        <p:txBody>
          <a:bodyPr/>
          <a:lstStyle/>
          <a:p>
            <a:r>
              <a:rPr lang="en-US" dirty="0"/>
              <a:t>Default Semantic Models</a:t>
            </a:r>
          </a:p>
        </p:txBody>
      </p:sp>
      <p:sp>
        <p:nvSpPr>
          <p:cNvPr id="3" name="Content Placeholder 2">
            <a:extLst>
              <a:ext uri="{FF2B5EF4-FFF2-40B4-BE49-F238E27FC236}">
                <a16:creationId xmlns:a16="http://schemas.microsoft.com/office/drawing/2014/main" id="{D8DC96C1-36B4-BA26-3811-835E7C6B29C6}"/>
              </a:ext>
            </a:extLst>
          </p:cNvPr>
          <p:cNvSpPr>
            <a:spLocks noGrp="1"/>
          </p:cNvSpPr>
          <p:nvPr>
            <p:ph sz="quarter" idx="10"/>
          </p:nvPr>
        </p:nvSpPr>
        <p:spPr>
          <a:xfrm>
            <a:off x="584200" y="1435100"/>
            <a:ext cx="11018838" cy="4395049"/>
          </a:xfrm>
        </p:spPr>
        <p:txBody>
          <a:bodyPr/>
          <a:lstStyle/>
          <a:p>
            <a:r>
              <a:rPr lang="en-US" dirty="0"/>
              <a:t>Queried via the SQL Endpoint for a lakehouse</a:t>
            </a:r>
          </a:p>
          <a:p>
            <a:r>
              <a:rPr lang="en-US" dirty="0"/>
              <a:t>Updated via changes to the lakehouse/warehouse</a:t>
            </a:r>
          </a:p>
          <a:p>
            <a:r>
              <a:rPr lang="en-US" dirty="0"/>
              <a:t>All tables and views in a warehouse are automatically added</a:t>
            </a:r>
          </a:p>
          <a:p>
            <a:r>
              <a:rPr lang="en-US" dirty="0">
                <a:solidFill>
                  <a:srgbClr val="E6E6E6"/>
                </a:solidFill>
                <a:latin typeface="Segoe UI" panose="020B0502040204020203" pitchFamily="34" charset="0"/>
              </a:rPr>
              <a:t>I</a:t>
            </a:r>
            <a:r>
              <a:rPr lang="en-US" b="0" i="0" dirty="0">
                <a:solidFill>
                  <a:srgbClr val="E6E6E6"/>
                </a:solidFill>
                <a:effectLst/>
                <a:latin typeface="Segoe UI" panose="020B0502040204020203" pitchFamily="34" charset="0"/>
              </a:rPr>
              <a:t>nherits all relationships between entities defined in the model view of a warehouse</a:t>
            </a:r>
          </a:p>
          <a:p>
            <a:r>
              <a:rPr lang="en-US" dirty="0">
                <a:solidFill>
                  <a:srgbClr val="E6E6E6"/>
                </a:solidFill>
                <a:latin typeface="Segoe UI" panose="020B0502040204020203" pitchFamily="34" charset="0"/>
              </a:rPr>
              <a:t>Created and managed in a web browser</a:t>
            </a:r>
          </a:p>
          <a:p>
            <a:r>
              <a:rPr lang="en-US" dirty="0">
                <a:solidFill>
                  <a:srgbClr val="E6E6E6"/>
                </a:solidFill>
                <a:latin typeface="Segoe UI" panose="020B0502040204020203" pitchFamily="34" charset="0"/>
              </a:rPr>
              <a:t>Can be customized to add/remove tables and relationships and to add measures</a:t>
            </a:r>
            <a:endParaRPr lang="en-US" dirty="0"/>
          </a:p>
          <a:p>
            <a:endParaRPr lang="en-US" dirty="0"/>
          </a:p>
        </p:txBody>
      </p:sp>
    </p:spTree>
    <p:extLst>
      <p:ext uri="{BB962C8B-B14F-4D97-AF65-F5344CB8AC3E}">
        <p14:creationId xmlns:p14="http://schemas.microsoft.com/office/powerpoint/2010/main" val="4285500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27EF3-E3B0-C783-C85A-F963DF7D1E38}"/>
              </a:ext>
            </a:extLst>
          </p:cNvPr>
          <p:cNvSpPr>
            <a:spLocks noGrp="1"/>
          </p:cNvSpPr>
          <p:nvPr>
            <p:ph type="title"/>
          </p:nvPr>
        </p:nvSpPr>
        <p:spPr/>
        <p:txBody>
          <a:bodyPr/>
          <a:lstStyle/>
          <a:p>
            <a:r>
              <a:rPr lang="en-US" dirty="0"/>
              <a:t>Default vs New Semantic Model</a:t>
            </a:r>
          </a:p>
        </p:txBody>
      </p:sp>
      <p:sp>
        <p:nvSpPr>
          <p:cNvPr id="4" name="Content Placeholder 3">
            <a:extLst>
              <a:ext uri="{FF2B5EF4-FFF2-40B4-BE49-F238E27FC236}">
                <a16:creationId xmlns:a16="http://schemas.microsoft.com/office/drawing/2014/main" id="{0B949C9C-34C9-70C5-4127-61E20A3AE363}"/>
              </a:ext>
            </a:extLst>
          </p:cNvPr>
          <p:cNvSpPr>
            <a:spLocks noGrp="1"/>
          </p:cNvSpPr>
          <p:nvPr>
            <p:ph sz="quarter" idx="12"/>
          </p:nvPr>
        </p:nvSpPr>
        <p:spPr>
          <a:xfrm>
            <a:off x="584200" y="1435100"/>
            <a:ext cx="5211763" cy="3447098"/>
          </a:xfrm>
        </p:spPr>
        <p:txBody>
          <a:bodyPr/>
          <a:lstStyle/>
          <a:p>
            <a:pPr marL="0" indent="0">
              <a:buNone/>
            </a:pPr>
            <a:r>
              <a:rPr lang="en-US" dirty="0"/>
              <a:t>Default:</a:t>
            </a:r>
          </a:p>
          <a:p>
            <a:r>
              <a:rPr lang="en-US" dirty="0"/>
              <a:t>Automatically generated</a:t>
            </a:r>
          </a:p>
          <a:p>
            <a:r>
              <a:rPr lang="en-US" dirty="0"/>
              <a:t>Modify only in a web browser</a:t>
            </a:r>
          </a:p>
          <a:p>
            <a:r>
              <a:rPr lang="en-US" dirty="0"/>
              <a:t>Uses Direct Lake for lakehouse sources, kept in sync for you</a:t>
            </a:r>
          </a:p>
          <a:p>
            <a:r>
              <a:rPr lang="en-US" dirty="0"/>
              <a:t>Cannot be deleted</a:t>
            </a:r>
          </a:p>
          <a:p>
            <a:pPr marL="0" indent="0">
              <a:buNone/>
            </a:pPr>
            <a:endParaRPr lang="en-US" dirty="0"/>
          </a:p>
        </p:txBody>
      </p:sp>
      <p:sp>
        <p:nvSpPr>
          <p:cNvPr id="5" name="Content Placeholder 4">
            <a:extLst>
              <a:ext uri="{FF2B5EF4-FFF2-40B4-BE49-F238E27FC236}">
                <a16:creationId xmlns:a16="http://schemas.microsoft.com/office/drawing/2014/main" id="{B8DAE35E-C7FA-E629-4502-D48DCE2A7EFD}"/>
              </a:ext>
            </a:extLst>
          </p:cNvPr>
          <p:cNvSpPr>
            <a:spLocks noGrp="1"/>
          </p:cNvSpPr>
          <p:nvPr>
            <p:ph sz="quarter" idx="13"/>
          </p:nvPr>
        </p:nvSpPr>
        <p:spPr>
          <a:xfrm>
            <a:off x="6389688" y="1435100"/>
            <a:ext cx="5219700" cy="3360920"/>
          </a:xfrm>
        </p:spPr>
        <p:txBody>
          <a:bodyPr/>
          <a:lstStyle/>
          <a:p>
            <a:pPr marL="0" indent="0">
              <a:buNone/>
            </a:pPr>
            <a:r>
              <a:rPr lang="en-US" dirty="0"/>
              <a:t>New/Custom</a:t>
            </a:r>
          </a:p>
          <a:p>
            <a:r>
              <a:rPr lang="en-US" dirty="0"/>
              <a:t>User created</a:t>
            </a:r>
          </a:p>
          <a:p>
            <a:r>
              <a:rPr lang="en-US" dirty="0"/>
              <a:t>Modify in a web browser, Power BI Desktop, or third-party tools</a:t>
            </a:r>
          </a:p>
          <a:p>
            <a:r>
              <a:rPr lang="en-US" dirty="0"/>
              <a:t>Uses the storage mode of your choice</a:t>
            </a:r>
          </a:p>
          <a:p>
            <a:r>
              <a:rPr lang="en-US" dirty="0"/>
              <a:t>Can be deleted</a:t>
            </a:r>
          </a:p>
        </p:txBody>
      </p:sp>
    </p:spTree>
    <p:extLst>
      <p:ext uri="{BB962C8B-B14F-4D97-AF65-F5344CB8AC3E}">
        <p14:creationId xmlns:p14="http://schemas.microsoft.com/office/powerpoint/2010/main" val="1199679531"/>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20741D-78F3-4821-9C83-E184F789D2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41bb1-3633-4696-a205-62244f9c1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3721</TotalTime>
  <Words>3497</Words>
  <Application>Microsoft Office PowerPoint</Application>
  <PresentationFormat>Widescreen</PresentationFormat>
  <Paragraphs>271</Paragraphs>
  <Slides>21</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Calibri</vt:lpstr>
      <vt:lpstr>Consolas</vt:lpstr>
      <vt:lpstr>Segoe UI</vt:lpstr>
      <vt:lpstr>Segoe UI Semibold</vt:lpstr>
      <vt:lpstr>Segoe UI Semilight</vt:lpstr>
      <vt:lpstr>Wingdings</vt:lpstr>
      <vt:lpstr>1_Black Template</vt:lpstr>
      <vt:lpstr>Create models and build Power BI reports in Fabric</vt:lpstr>
      <vt:lpstr>Power BI in Fabric</vt:lpstr>
      <vt:lpstr>Power BI Components</vt:lpstr>
      <vt:lpstr>Power BI Semantic Models</vt:lpstr>
      <vt:lpstr>Power BI Semantic Models</vt:lpstr>
      <vt:lpstr>Storage Modes</vt:lpstr>
      <vt:lpstr>Measures</vt:lpstr>
      <vt:lpstr>Default Semantic Models</vt:lpstr>
      <vt:lpstr>Default vs New Semantic Model</vt:lpstr>
      <vt:lpstr>Direct Lake</vt:lpstr>
      <vt:lpstr>Creating New Semantic Models</vt:lpstr>
      <vt:lpstr>Reports</vt:lpstr>
      <vt:lpstr>Power BI Reports</vt:lpstr>
      <vt:lpstr>Distributing Power BI Reports</vt:lpstr>
      <vt:lpstr>Create a Report from an Existing Semantic Model</vt:lpstr>
      <vt:lpstr>Secure Your Power BI Report and Semantic Model</vt:lpstr>
      <vt:lpstr>Semantic Model Permissions from Workspace Roles</vt:lpstr>
      <vt:lpstr>Ways to Grant Semantic Model Permissions</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42</cp:revision>
  <dcterms:created xsi:type="dcterms:W3CDTF">2023-04-14T00:23:05Z</dcterms:created>
  <dcterms:modified xsi:type="dcterms:W3CDTF">2023-11-21T17:46:26Z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