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147470553" r:id="rId5"/>
    <p:sldId id="2147470564" r:id="rId6"/>
    <p:sldId id="2147470565" r:id="rId7"/>
    <p:sldId id="2147470567" r:id="rId8"/>
    <p:sldId id="2147470566" r:id="rId9"/>
    <p:sldId id="2147470568" r:id="rId10"/>
    <p:sldId id="2147470569" r:id="rId11"/>
    <p:sldId id="2147470570" r:id="rId12"/>
    <p:sldId id="2147470563" r:id="rId13"/>
    <p:sldId id="2147470555" r:id="rId14"/>
    <p:sldId id="20761370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19B9B-B909-CDBB-CDF1-1834499283D0}" v="2" dt="2023-09-25T09:36:39.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3265"/>
  </p:normalViewPr>
  <p:slideViewPr>
    <p:cSldViewPr snapToGrid="0">
      <p:cViewPr varScale="1">
        <p:scale>
          <a:sx n="100" d="100"/>
          <a:sy n="100" d="100"/>
        </p:scale>
        <p:origin x="47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Longoria" userId="S::meagan@dcac.com::5bb0f969-1731-49a3-87cb-f923b6b540b9" providerId="AD" clId="Web-{EA619B9B-B909-CDBB-CDF1-1834499283D0}"/>
    <pc:docChg chg="modSld">
      <pc:chgData name="Meagan Longoria" userId="S::meagan@dcac.com::5bb0f969-1731-49a3-87cb-f923b6b540b9" providerId="AD" clId="Web-{EA619B9B-B909-CDBB-CDF1-1834499283D0}" dt="2023-09-25T09:36:32.164" v="0" actId="20577"/>
      <pc:docMkLst>
        <pc:docMk/>
      </pc:docMkLst>
      <pc:sldChg chg="modSp">
        <pc:chgData name="Meagan Longoria" userId="S::meagan@dcac.com::5bb0f969-1731-49a3-87cb-f923b6b540b9" providerId="AD" clId="Web-{EA619B9B-B909-CDBB-CDF1-1834499283D0}" dt="2023-09-25T09:36:32.164" v="0" actId="20577"/>
        <pc:sldMkLst>
          <pc:docMk/>
          <pc:sldMk cId="19297968" sldId="2147470553"/>
        </pc:sldMkLst>
        <pc:spChg chg="mod">
          <ac:chgData name="Meagan Longoria" userId="S::meagan@dcac.com::5bb0f969-1731-49a3-87cb-f923b6b540b9" providerId="AD" clId="Web-{EA619B9B-B909-CDBB-CDF1-1834499283D0}" dt="2023-09-25T09:36:32.164" v="0" actId="20577"/>
          <ac:spMkLst>
            <pc:docMk/>
            <pc:sldMk cId="19297968" sldId="2147470553"/>
            <ac:spMk id="3" creationId="{33B3B159-A982-E03B-7830-66591F295C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OneLake is a single, unified, logical data lake for your whole organization. Like OneDrive, OneLake comes automatically with every Microsoft Fabric tenant and is designed to be the single place for all your analytics data. OneLake brings customers:</a:t>
            </a:r>
          </a:p>
          <a:p>
            <a:pPr algn="l">
              <a:buFont typeface="Arial" panose="020B0604020202020204" pitchFamily="34" charset="0"/>
              <a:buChar char="•"/>
            </a:pPr>
            <a:r>
              <a:rPr lang="en-US" b="0" i="0" dirty="0">
                <a:solidFill>
                  <a:srgbClr val="E6E6E6"/>
                </a:solidFill>
                <a:effectLst/>
                <a:latin typeface="Segoe UI" panose="020B0502040204020203" pitchFamily="34" charset="0"/>
              </a:rPr>
              <a:t>One data lake for the entire organization</a:t>
            </a:r>
          </a:p>
          <a:p>
            <a:pPr algn="l">
              <a:buFont typeface="Arial" panose="020B0604020202020204" pitchFamily="34" charset="0"/>
              <a:buChar char="•"/>
            </a:pPr>
            <a:r>
              <a:rPr lang="en-US" b="0" i="0" dirty="0">
                <a:solidFill>
                  <a:srgbClr val="E6E6E6"/>
                </a:solidFill>
                <a:effectLst/>
                <a:latin typeface="Segoe UI" panose="020B0502040204020203" pitchFamily="34" charset="0"/>
              </a:rPr>
              <a:t>One copy of data for use with multiple analytical engines</a:t>
            </a:r>
          </a:p>
          <a:p>
            <a:endParaRPr lang="en-US" b="0" dirty="0"/>
          </a:p>
          <a:p>
            <a:r>
              <a:rPr lang="en-US" b="0" i="0" dirty="0">
                <a:solidFill>
                  <a:srgbClr val="E6E6E6"/>
                </a:solidFill>
                <a:effectLst/>
                <a:latin typeface="Segoe UI" panose="020B0502040204020203" pitchFamily="34" charset="0"/>
              </a:rPr>
              <a:t>OneLake is open at every level. OneLake is built on top of Azure Data Lake Storage (ADLS) Gen2 and can support any type of file, structured or unstructured. All Fabric data items like data warehouses and lakehouses store their data automatically in OneLake in Delta Parquet format. If a data engineer loads data into a lakehouse using Spark, and then a SQL developer uses T-SQL to load data in a fully transactional data warehouse, both are contributing to the same data lake. OneLake stores all tabular data in Delta Parquet format.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OneLake supports the same ADLS Gen2 APIs and SDKs to be compatible with existing ADLS Gen2 applications, including Azure Databricks. You can address data in OneLake as if it's one big ADLS storage account for the entire organization. Every workspace appears as a container within that storage account, and different data items appear as folders within those containers.</a:t>
            </a:r>
            <a:endParaRPr lang="en-US" b="0"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169511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OneLake file explorer application seamlessly integrates OneLake with Windows File Explorer. This application automatically syncs all OneLake items that you have access to in Windows File Explorer. "Sync" refers to pulling up-to-date metadata on files and folders, and sending changes made locally to the OneLake service. Syncing doesn’t download the data, it creates placeholders. You must double-click on a file to download the data locally.</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you create, update, or delete a file via Windows File Explorer, it automatically syncs the changes to OneLake service. Updates to your item made outside of your File Explorer aren't automatically synced. To pull these updates, you need to right-click on the item or subfolder in Windows File Explorer and select </a:t>
            </a:r>
            <a:r>
              <a:rPr lang="en-US" b="1" i="0" dirty="0">
                <a:solidFill>
                  <a:srgbClr val="E6E6E6"/>
                </a:solidFill>
                <a:effectLst/>
                <a:latin typeface="Segoe UI" panose="020B0502040204020203" pitchFamily="34" charset="0"/>
              </a:rPr>
              <a:t>Sync from</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OneLake</a:t>
            </a:r>
            <a:r>
              <a:rPr lang="en-US" b="0" i="0" dirty="0">
                <a:solidFill>
                  <a:srgbClr val="E6E6E6"/>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45303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OneLake data hub makes it easy to find, explore, and use the Fabric data items in your organization that you have access to. It provides information about the items and entry points for working with them.</a:t>
            </a:r>
          </a:p>
          <a:p>
            <a:r>
              <a:rPr lang="en-US" dirty="0"/>
              <a:t>The data hub provides:</a:t>
            </a:r>
          </a:p>
          <a:p>
            <a:r>
              <a:rPr lang="en-US" dirty="0"/>
              <a:t>A filterable list of all the data items you can access</a:t>
            </a:r>
          </a:p>
          <a:p>
            <a:r>
              <a:rPr lang="en-US" dirty="0"/>
              <a:t>A gallery of recommended data items</a:t>
            </a:r>
          </a:p>
          <a:p>
            <a:r>
              <a:rPr lang="en-US" dirty="0"/>
              <a:t>A way of finding data items by workspace</a:t>
            </a:r>
          </a:p>
          <a:p>
            <a:r>
              <a:rPr lang="en-US" dirty="0"/>
              <a:t>A way to display only the data items of a selected domain</a:t>
            </a:r>
          </a:p>
          <a:p>
            <a:r>
              <a:rPr lang="en-US" dirty="0"/>
              <a:t>An options menu of things you can do with the data item</a:t>
            </a:r>
          </a:p>
          <a:p>
            <a:r>
              <a:rPr lang="en-US" b="0" i="0" dirty="0">
                <a:solidFill>
                  <a:srgbClr val="E6E6E6"/>
                </a:solidFill>
                <a:effectLst/>
                <a:latin typeface="Segoe UI" panose="020B0502040204020203" pitchFamily="34" charset="0"/>
              </a:rPr>
              <a:t>To open the data hub, select the OneLake data hub icon in the navigation pane.</a:t>
            </a:r>
          </a:p>
          <a:p>
            <a:r>
              <a:rPr lang="en-US" b="0" i="0" dirty="0">
                <a:solidFill>
                  <a:srgbClr val="E6E6E6"/>
                </a:solidFill>
                <a:effectLst/>
                <a:latin typeface="Segoe UI" panose="020B0502040204020203" pitchFamily="34" charset="0"/>
              </a:rPr>
              <a:t>The data items list displays all the data items you have access to. To shorten the list, you can filter by keyword or data-item type using the filters at the top of the list. You can also filter by workspace or domain. If you select the name of an item, you'll get to the item's details page. If you hover over an item, you'll see three dots that open the options menu when you select them.</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151106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Shortcuts allow your organization to easily share data between users and applications without having to move and duplicate information unnecessarily. When teams work independently in separate workspaces, shortcuts enable you to combine data across different business groups and domains into a virtual data product to fit a user’s specific needs.</a:t>
            </a:r>
          </a:p>
          <a:p>
            <a:pPr algn="l"/>
            <a:r>
              <a:rPr lang="en-US" b="0" i="0" dirty="0">
                <a:solidFill>
                  <a:srgbClr val="E6E6E6"/>
                </a:solidFill>
                <a:effectLst/>
                <a:latin typeface="Segoe UI" panose="020B0502040204020203" pitchFamily="34" charset="0"/>
              </a:rPr>
              <a:t>A shortcut is a reference to data stored in other file locations. These file locations can be within the same workspace or across different workspaces, within OneLake or external to OneLake in ADLS or S3. No matter the location, shortcuts make files and folders look like you have them stored locally.</a:t>
            </a:r>
            <a:br>
              <a:rPr lang="en-US" dirty="0"/>
            </a:br>
            <a:r>
              <a:rPr lang="en-US" b="0" i="0" dirty="0">
                <a:solidFill>
                  <a:srgbClr val="E6E6E6"/>
                </a:solidFill>
                <a:effectLst/>
                <a:latin typeface="Segoe UI" panose="020B0502040204020203" pitchFamily="34" charset="0"/>
              </a:rPr>
              <a:t>While applications may have separation of storage and computing, the data is often optimized for a single engine, which makes it difficult to reuse the same data for multiple applications. With Fabric, the different analytical engines (T-SQL, Spark, Analysis Services, etc.) store data in the open Delta Parquet format to allow you to use the same data across multiple engines. </a:t>
            </a:r>
          </a:p>
          <a:p>
            <a:pPr algn="l"/>
            <a:r>
              <a:rPr lang="en-US" b="0" i="0" dirty="0">
                <a:solidFill>
                  <a:srgbClr val="E6E6E6"/>
                </a:solidFill>
                <a:effectLst/>
                <a:latin typeface="Segoe UI" panose="020B0502040204020203" pitchFamily="34" charset="0"/>
              </a:rPr>
              <a:t>You can create shortcuts in lakehouses and Kusto Query Language (KQL) databases. Furthermore, the shortcuts you create within these items can point to other OneLake locations, Azure Data Lake Storage (ADLS) Gen2, or Amazon S3 storage accounts.</a:t>
            </a:r>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176204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dirty="0">
                <a:effectLst/>
                <a:latin typeface="Aptos" panose="020B0004020202020204" pitchFamily="34" charset="0"/>
                <a:ea typeface="Aptos" panose="020B0004020202020204" pitchFamily="34" charset="0"/>
                <a:cs typeface="Times New Roman" panose="02020603050405020304" pitchFamily="18" charset="0"/>
              </a:rPr>
              <a:t>Populate and Access Data in OneLake</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vert="horz" wrap="square" lIns="0" tIns="0" rIns="0" bIns="0" rtlCol="0" anchor="t">
            <a:normAutofit/>
          </a:bodyPr>
          <a:lstStyle/>
          <a:p>
            <a:pPr>
              <a:spcAft>
                <a:spcPts val="600"/>
              </a:spcAft>
            </a:pPr>
            <a:r>
              <a:rPr lang="en-US" dirty="0">
                <a:cs typeface="Segoe UI"/>
              </a:rPr>
              <a:t>Module 2</a:t>
            </a:r>
            <a:endParaRPr lang="en-US" dirty="0"/>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CB70-0F7D-6CCA-2A9C-8B374FC17E33}"/>
              </a:ext>
            </a:extLst>
          </p:cNvPr>
          <p:cNvSpPr>
            <a:spLocks noGrp="1"/>
          </p:cNvSpPr>
          <p:nvPr>
            <p:ph type="title"/>
          </p:nvPr>
        </p:nvSpPr>
        <p:spPr/>
        <p:txBody>
          <a:bodyPr/>
          <a:lstStyle/>
          <a:p>
            <a:r>
              <a:rPr lang="en-US" dirty="0"/>
              <a:t>What is OneLake?</a:t>
            </a:r>
          </a:p>
        </p:txBody>
      </p:sp>
      <p:sp>
        <p:nvSpPr>
          <p:cNvPr id="3" name="Content Placeholder 2">
            <a:extLst>
              <a:ext uri="{FF2B5EF4-FFF2-40B4-BE49-F238E27FC236}">
                <a16:creationId xmlns:a16="http://schemas.microsoft.com/office/drawing/2014/main" id="{D9D57E2B-FC96-9366-2A6A-664E7CDA42FD}"/>
              </a:ext>
            </a:extLst>
          </p:cNvPr>
          <p:cNvSpPr>
            <a:spLocks noGrp="1"/>
          </p:cNvSpPr>
          <p:nvPr>
            <p:ph sz="quarter" idx="12"/>
          </p:nvPr>
        </p:nvSpPr>
        <p:spPr/>
        <p:txBody>
          <a:bodyPr/>
          <a:lstStyle/>
          <a:p>
            <a:r>
              <a:rPr lang="en-US" b="0" i="0" dirty="0">
                <a:solidFill>
                  <a:srgbClr val="E6E6E6"/>
                </a:solidFill>
                <a:effectLst/>
                <a:latin typeface="Segoe UI" panose="020B0502040204020203" pitchFamily="34" charset="0"/>
              </a:rPr>
              <a:t>OneLake is a single, unified, logical data lake for your whole organization. Like OneDrive, OneLake comes automatically with every Microsoft Fabric tenant and is designed to be the single place for all your analytics data.</a:t>
            </a:r>
            <a:endParaRPr lang="en-US" dirty="0"/>
          </a:p>
        </p:txBody>
      </p:sp>
      <p:sp>
        <p:nvSpPr>
          <p:cNvPr id="5" name="Content Placeholder 4">
            <a:extLst>
              <a:ext uri="{FF2B5EF4-FFF2-40B4-BE49-F238E27FC236}">
                <a16:creationId xmlns:a16="http://schemas.microsoft.com/office/drawing/2014/main" id="{445E6F7B-5EE7-4D0C-E6CB-11ED22F4E958}"/>
              </a:ext>
            </a:extLst>
          </p:cNvPr>
          <p:cNvSpPr>
            <a:spLocks noGrp="1"/>
          </p:cNvSpPr>
          <p:nvPr>
            <p:ph sz="quarter" idx="13"/>
          </p:nvPr>
        </p:nvSpPr>
        <p:spPr/>
        <p:txBody>
          <a:bodyPr/>
          <a:lstStyle/>
          <a:p>
            <a:endParaRPr lang="en-US" dirty="0"/>
          </a:p>
        </p:txBody>
      </p:sp>
      <p:pic>
        <p:nvPicPr>
          <p:cNvPr id="1028" name="Picture 4" descr="Diagram showing how you can access OneLake data with APIs and SDKs.">
            <a:extLst>
              <a:ext uri="{FF2B5EF4-FFF2-40B4-BE49-F238E27FC236}">
                <a16:creationId xmlns:a16="http://schemas.microsoft.com/office/drawing/2014/main" id="{C0D2BB96-8D47-AD51-9545-820C2D5F5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594" y="1435100"/>
            <a:ext cx="6085888" cy="380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403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F8C-D091-F27A-F4E5-AB24D7A0E129}"/>
              </a:ext>
            </a:extLst>
          </p:cNvPr>
          <p:cNvSpPr>
            <a:spLocks noGrp="1"/>
          </p:cNvSpPr>
          <p:nvPr>
            <p:ph type="title"/>
          </p:nvPr>
        </p:nvSpPr>
        <p:spPr/>
        <p:txBody>
          <a:bodyPr/>
          <a:lstStyle/>
          <a:p>
            <a:r>
              <a:rPr lang="en-US" dirty="0"/>
              <a:t>OneLake File Explorer for Windows</a:t>
            </a:r>
          </a:p>
        </p:txBody>
      </p:sp>
      <p:sp>
        <p:nvSpPr>
          <p:cNvPr id="3" name="Content Placeholder 2">
            <a:extLst>
              <a:ext uri="{FF2B5EF4-FFF2-40B4-BE49-F238E27FC236}">
                <a16:creationId xmlns:a16="http://schemas.microsoft.com/office/drawing/2014/main" id="{9D825C1F-CFB4-A5E7-4583-67ABCB6D1DD6}"/>
              </a:ext>
            </a:extLst>
          </p:cNvPr>
          <p:cNvSpPr>
            <a:spLocks noGrp="1"/>
          </p:cNvSpPr>
          <p:nvPr>
            <p:ph sz="quarter" idx="12"/>
          </p:nvPr>
        </p:nvSpPr>
        <p:spPr>
          <a:xfrm>
            <a:off x="584200" y="1435101"/>
            <a:ext cx="11293023" cy="1613310"/>
          </a:xfrm>
        </p:spPr>
        <p:txBody>
          <a:bodyPr/>
          <a:lstStyle/>
          <a:p>
            <a:r>
              <a:rPr lang="en-US" dirty="0"/>
              <a:t>Easily explore OneLake data from Windows: </a:t>
            </a:r>
          </a:p>
          <a:p>
            <a:pPr lvl="1"/>
            <a:r>
              <a:rPr lang="en-US" dirty="0"/>
              <a:t>Navigate all your workspaces and data items</a:t>
            </a:r>
          </a:p>
          <a:p>
            <a:pPr lvl="1"/>
            <a:r>
              <a:rPr lang="en-US" dirty="0"/>
              <a:t>Upload, download, or modify files similar to working with Microsoft Office</a:t>
            </a:r>
          </a:p>
        </p:txBody>
      </p:sp>
      <p:pic>
        <p:nvPicPr>
          <p:cNvPr id="2050" name="Picture 2" descr="Screenshot of OneLake files integrated in the Windows File Explorer screen.">
            <a:extLst>
              <a:ext uri="{FF2B5EF4-FFF2-40B4-BE49-F238E27FC236}">
                <a16:creationId xmlns:a16="http://schemas.microsoft.com/office/drawing/2014/main" id="{BE1FB0E8-2C0C-7164-8DC1-3037DE56FE6E}"/>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470355" y="2755543"/>
            <a:ext cx="9406868" cy="373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660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56B9-D56C-B2BA-8853-28E59FCB4C86}"/>
              </a:ext>
            </a:extLst>
          </p:cNvPr>
          <p:cNvSpPr>
            <a:spLocks noGrp="1"/>
          </p:cNvSpPr>
          <p:nvPr>
            <p:ph type="title"/>
          </p:nvPr>
        </p:nvSpPr>
        <p:spPr/>
        <p:txBody>
          <a:bodyPr/>
          <a:lstStyle/>
          <a:p>
            <a:r>
              <a:rPr lang="en-US" dirty="0"/>
              <a:t>OneLake Data Hub</a:t>
            </a:r>
          </a:p>
        </p:txBody>
      </p:sp>
      <p:sp>
        <p:nvSpPr>
          <p:cNvPr id="3" name="Content Placeholder 2">
            <a:extLst>
              <a:ext uri="{FF2B5EF4-FFF2-40B4-BE49-F238E27FC236}">
                <a16:creationId xmlns:a16="http://schemas.microsoft.com/office/drawing/2014/main" id="{F9126052-5EF4-AB09-36F7-9454E6C998C8}"/>
              </a:ext>
            </a:extLst>
          </p:cNvPr>
          <p:cNvSpPr>
            <a:spLocks noGrp="1"/>
          </p:cNvSpPr>
          <p:nvPr>
            <p:ph sz="quarter" idx="12"/>
          </p:nvPr>
        </p:nvSpPr>
        <p:spPr>
          <a:xfrm>
            <a:off x="584200" y="1435100"/>
            <a:ext cx="5211763" cy="4493538"/>
          </a:xfrm>
        </p:spPr>
        <p:txBody>
          <a:bodyPr/>
          <a:lstStyle/>
          <a:p>
            <a:r>
              <a:rPr lang="en-US" dirty="0"/>
              <a:t>The data hub provides:</a:t>
            </a:r>
          </a:p>
          <a:p>
            <a:pPr lvl="1"/>
            <a:r>
              <a:rPr lang="en-US" sz="2400" dirty="0"/>
              <a:t>A filterable list of all the data items you can access</a:t>
            </a:r>
          </a:p>
          <a:p>
            <a:pPr lvl="1"/>
            <a:r>
              <a:rPr lang="en-US" sz="2400" dirty="0"/>
              <a:t>A gallery of recommended data items</a:t>
            </a:r>
          </a:p>
          <a:p>
            <a:pPr lvl="1"/>
            <a:r>
              <a:rPr lang="en-US" sz="2400" dirty="0"/>
              <a:t>A way of finding data items by workspace</a:t>
            </a:r>
          </a:p>
          <a:p>
            <a:pPr lvl="1"/>
            <a:r>
              <a:rPr lang="en-US" sz="2400" dirty="0"/>
              <a:t>A way to display only the data items of a selected domain</a:t>
            </a:r>
          </a:p>
          <a:p>
            <a:pPr lvl="1"/>
            <a:r>
              <a:rPr lang="en-US" sz="2400" dirty="0"/>
              <a:t>An options menu of things you can do with the data item</a:t>
            </a:r>
            <a:endParaRPr lang="en-US" dirty="0"/>
          </a:p>
        </p:txBody>
      </p:sp>
      <p:pic>
        <p:nvPicPr>
          <p:cNvPr id="4098" name="Picture 2" descr="Screenshot showing how to open the OneLake data hub.">
            <a:extLst>
              <a:ext uri="{FF2B5EF4-FFF2-40B4-BE49-F238E27FC236}">
                <a16:creationId xmlns:a16="http://schemas.microsoft.com/office/drawing/2014/main" id="{5F78A5C5-596E-08BE-C5EF-68C6DA070B80}"/>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687864" y="1435100"/>
            <a:ext cx="2638095" cy="277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0471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403BA4-C7D9-4D62-3DE8-CBE1FD8D2412}"/>
              </a:ext>
            </a:extLst>
          </p:cNvPr>
          <p:cNvSpPr>
            <a:spLocks noGrp="1"/>
          </p:cNvSpPr>
          <p:nvPr>
            <p:ph type="title"/>
          </p:nvPr>
        </p:nvSpPr>
        <p:spPr/>
        <p:txBody>
          <a:bodyPr/>
          <a:lstStyle/>
          <a:p>
            <a:r>
              <a:rPr lang="en-US" dirty="0"/>
              <a:t>Shortcuts</a:t>
            </a:r>
          </a:p>
        </p:txBody>
      </p:sp>
      <p:sp>
        <p:nvSpPr>
          <p:cNvPr id="6" name="Content Placeholder 5">
            <a:extLst>
              <a:ext uri="{FF2B5EF4-FFF2-40B4-BE49-F238E27FC236}">
                <a16:creationId xmlns:a16="http://schemas.microsoft.com/office/drawing/2014/main" id="{B0D0D6CC-FD94-6133-EE73-BA4C6F3CDE26}"/>
              </a:ext>
            </a:extLst>
          </p:cNvPr>
          <p:cNvSpPr>
            <a:spLocks noGrp="1"/>
          </p:cNvSpPr>
          <p:nvPr>
            <p:ph sz="quarter" idx="12"/>
          </p:nvPr>
        </p:nvSpPr>
        <p:spPr>
          <a:xfrm>
            <a:off x="584200" y="1435100"/>
            <a:ext cx="5211763" cy="5429179"/>
          </a:xfrm>
        </p:spPr>
        <p:txBody>
          <a:bodyPr/>
          <a:lstStyle/>
          <a:p>
            <a:r>
              <a:rPr lang="en-US" b="0" i="0" dirty="0">
                <a:solidFill>
                  <a:srgbClr val="E6E6E6"/>
                </a:solidFill>
                <a:effectLst/>
                <a:latin typeface="Segoe UI" panose="020B0502040204020203" pitchFamily="34" charset="0"/>
              </a:rPr>
              <a:t>A shortcut is a reference to data stored in other file locations. </a:t>
            </a:r>
          </a:p>
          <a:p>
            <a:r>
              <a:rPr lang="en-US" b="0" i="0" dirty="0">
                <a:solidFill>
                  <a:srgbClr val="E6E6E6"/>
                </a:solidFill>
                <a:effectLst/>
                <a:latin typeface="Segoe UI" panose="020B0502040204020203" pitchFamily="34" charset="0"/>
              </a:rPr>
              <a:t>Shortcuts connect data across domains without data movement</a:t>
            </a:r>
          </a:p>
          <a:p>
            <a:r>
              <a:rPr lang="en-US" b="0" i="0" dirty="0">
                <a:solidFill>
                  <a:srgbClr val="E6E6E6"/>
                </a:solidFill>
                <a:effectLst/>
                <a:latin typeface="Segoe UI" panose="020B0502040204020203" pitchFamily="34" charset="0"/>
              </a:rPr>
              <a:t>Shortcuts appear as folders in OneLake and any experience or service that has access to OneLake can use them.</a:t>
            </a:r>
          </a:p>
          <a:p>
            <a:r>
              <a:rPr lang="en-US" dirty="0">
                <a:solidFill>
                  <a:srgbClr val="E6E6E6"/>
                </a:solidFill>
                <a:latin typeface="Segoe UI" panose="020B0502040204020203" pitchFamily="34" charset="0"/>
              </a:rPr>
              <a:t>Create shortcuts in Lakehouses or with KQL</a:t>
            </a:r>
            <a:endParaRPr lang="en-US" b="0" i="0" dirty="0">
              <a:solidFill>
                <a:srgbClr val="E6E6E6"/>
              </a:solidFill>
              <a:effectLst/>
              <a:latin typeface="Segoe UI" panose="020B0502040204020203" pitchFamily="34" charset="0"/>
            </a:endParaRPr>
          </a:p>
        </p:txBody>
      </p:sp>
      <p:pic>
        <p:nvPicPr>
          <p:cNvPr id="3074" name="Picture 2" descr="Diagram showing how a shortcut connects files and folders stored in other locations.">
            <a:extLst>
              <a:ext uri="{FF2B5EF4-FFF2-40B4-BE49-F238E27FC236}">
                <a16:creationId xmlns:a16="http://schemas.microsoft.com/office/drawing/2014/main" id="{EE03DB0E-6E96-9F7C-E6C1-78DB78DAEE92}"/>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279075" y="1435099"/>
            <a:ext cx="5605033" cy="232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6547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6E439C-55E8-9F15-5659-8C507F5F086D}"/>
              </a:ext>
            </a:extLst>
          </p:cNvPr>
          <p:cNvSpPr>
            <a:spLocks noGrp="1"/>
          </p:cNvSpPr>
          <p:nvPr>
            <p:ph type="title"/>
          </p:nvPr>
        </p:nvSpPr>
        <p:spPr/>
        <p:txBody>
          <a:bodyPr/>
          <a:lstStyle/>
          <a:p>
            <a:r>
              <a:rPr lang="en-US" dirty="0"/>
              <a:t>OneLake Security</a:t>
            </a:r>
          </a:p>
        </p:txBody>
      </p:sp>
      <p:sp>
        <p:nvSpPr>
          <p:cNvPr id="8" name="Content Placeholder 7">
            <a:extLst>
              <a:ext uri="{FF2B5EF4-FFF2-40B4-BE49-F238E27FC236}">
                <a16:creationId xmlns:a16="http://schemas.microsoft.com/office/drawing/2014/main" id="{ADDD1484-9347-3A99-CE45-72ED6A84F129}"/>
              </a:ext>
            </a:extLst>
          </p:cNvPr>
          <p:cNvSpPr>
            <a:spLocks noGrp="1"/>
          </p:cNvSpPr>
          <p:nvPr>
            <p:ph sz="quarter" idx="10"/>
          </p:nvPr>
        </p:nvSpPr>
        <p:spPr>
          <a:xfrm>
            <a:off x="584200" y="1435100"/>
            <a:ext cx="11018838" cy="2412968"/>
          </a:xfrm>
        </p:spPr>
        <p:txBody>
          <a:bodyPr/>
          <a:lstStyle/>
          <a:p>
            <a:r>
              <a:rPr lang="en-US" dirty="0"/>
              <a:t>Layered security model built around the organizational structure of experiences within Microsoft Fabric</a:t>
            </a:r>
          </a:p>
          <a:p>
            <a:r>
              <a:rPr lang="en-US" b="0" i="0" dirty="0">
                <a:solidFill>
                  <a:srgbClr val="E6E6E6"/>
                </a:solidFill>
                <a:effectLst/>
                <a:latin typeface="Segoe UI" panose="020B0502040204020203" pitchFamily="34" charset="0"/>
              </a:rPr>
              <a:t>Based upon Entra ID (Azure AD) authentication</a:t>
            </a:r>
          </a:p>
          <a:p>
            <a:r>
              <a:rPr lang="en-US" dirty="0">
                <a:solidFill>
                  <a:srgbClr val="E6E6E6"/>
                </a:solidFill>
                <a:latin typeface="Segoe UI" panose="020B0502040204020203" pitchFamily="34" charset="0"/>
              </a:rPr>
              <a:t>Fabric Workspace roles grant permissions in OneLake</a:t>
            </a:r>
            <a:endParaRPr lang="en-US" dirty="0"/>
          </a:p>
          <a:p>
            <a:endParaRPr lang="en-US" dirty="0"/>
          </a:p>
        </p:txBody>
      </p:sp>
    </p:spTree>
    <p:extLst>
      <p:ext uri="{BB962C8B-B14F-4D97-AF65-F5344CB8AC3E}">
        <p14:creationId xmlns:p14="http://schemas.microsoft.com/office/powerpoint/2010/main" val="28359890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84C5-FE00-2ACF-1DF7-24FD69938C8B}"/>
              </a:ext>
            </a:extLst>
          </p:cNvPr>
          <p:cNvSpPr>
            <a:spLocks noGrp="1"/>
          </p:cNvSpPr>
          <p:nvPr>
            <p:ph type="title"/>
          </p:nvPr>
        </p:nvSpPr>
        <p:spPr/>
        <p:txBody>
          <a:bodyPr/>
          <a:lstStyle/>
          <a:p>
            <a:r>
              <a:rPr lang="en-US" dirty="0"/>
              <a:t>OneLake File Permissions Granted by Workspace Roles</a:t>
            </a:r>
          </a:p>
        </p:txBody>
      </p:sp>
      <p:graphicFrame>
        <p:nvGraphicFramePr>
          <p:cNvPr id="4" name="Content Placeholder 3">
            <a:extLst>
              <a:ext uri="{FF2B5EF4-FFF2-40B4-BE49-F238E27FC236}">
                <a16:creationId xmlns:a16="http://schemas.microsoft.com/office/drawing/2014/main" id="{44C80966-D7AB-3FF6-1B96-498D07D42B9E}"/>
              </a:ext>
            </a:extLst>
          </p:cNvPr>
          <p:cNvGraphicFramePr>
            <a:graphicFrameLocks noGrp="1"/>
          </p:cNvGraphicFramePr>
          <p:nvPr>
            <p:ph sz="quarter" idx="10"/>
            <p:extLst>
              <p:ext uri="{D42A27DB-BD31-4B8C-83A1-F6EECF244321}">
                <p14:modId xmlns:p14="http://schemas.microsoft.com/office/powerpoint/2010/main" val="4097346650"/>
              </p:ext>
            </p:extLst>
          </p:nvPr>
        </p:nvGraphicFramePr>
        <p:xfrm>
          <a:off x="730045" y="1393140"/>
          <a:ext cx="10876740" cy="1865730"/>
        </p:xfrm>
        <a:graphic>
          <a:graphicData uri="http://schemas.openxmlformats.org/drawingml/2006/table">
            <a:tbl>
              <a:tblPr/>
              <a:tblGrid>
                <a:gridCol w="2175348">
                  <a:extLst>
                    <a:ext uri="{9D8B030D-6E8A-4147-A177-3AD203B41FA5}">
                      <a16:colId xmlns:a16="http://schemas.microsoft.com/office/drawing/2014/main" val="2293939970"/>
                    </a:ext>
                  </a:extLst>
                </a:gridCol>
                <a:gridCol w="2175348">
                  <a:extLst>
                    <a:ext uri="{9D8B030D-6E8A-4147-A177-3AD203B41FA5}">
                      <a16:colId xmlns:a16="http://schemas.microsoft.com/office/drawing/2014/main" val="2188569303"/>
                    </a:ext>
                  </a:extLst>
                </a:gridCol>
                <a:gridCol w="2175348">
                  <a:extLst>
                    <a:ext uri="{9D8B030D-6E8A-4147-A177-3AD203B41FA5}">
                      <a16:colId xmlns:a16="http://schemas.microsoft.com/office/drawing/2014/main" val="1621048108"/>
                    </a:ext>
                  </a:extLst>
                </a:gridCol>
                <a:gridCol w="2175348">
                  <a:extLst>
                    <a:ext uri="{9D8B030D-6E8A-4147-A177-3AD203B41FA5}">
                      <a16:colId xmlns:a16="http://schemas.microsoft.com/office/drawing/2014/main" val="3030483235"/>
                    </a:ext>
                  </a:extLst>
                </a:gridCol>
                <a:gridCol w="2175348">
                  <a:extLst>
                    <a:ext uri="{9D8B030D-6E8A-4147-A177-3AD203B41FA5}">
                      <a16:colId xmlns:a16="http://schemas.microsoft.com/office/drawing/2014/main" val="2619629222"/>
                    </a:ext>
                  </a:extLst>
                </a:gridCol>
              </a:tblGrid>
              <a:tr h="1865730">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tc>
                  <a:txBody>
                    <a:bodyPr/>
                    <a:lstStyle/>
                    <a:p>
                      <a:pPr algn="l" fontAlgn="t"/>
                      <a:endParaRPr lang="en-US" sz="2400" dirty="0">
                        <a:effectLst/>
                      </a:endParaRPr>
                    </a:p>
                  </a:txBody>
                  <a:tcPr marL="84806" marR="84806" marT="42403" marB="424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71717"/>
                    </a:solidFill>
                  </a:tcPr>
                </a:tc>
                <a:extLst>
                  <a:ext uri="{0D108BD9-81ED-4DB2-BD59-A6C34878D82A}">
                    <a16:rowId xmlns:a16="http://schemas.microsoft.com/office/drawing/2014/main" val="3797016738"/>
                  </a:ext>
                </a:extLst>
              </a:tr>
            </a:tbl>
          </a:graphicData>
        </a:graphic>
      </p:graphicFrame>
      <p:graphicFrame>
        <p:nvGraphicFramePr>
          <p:cNvPr id="5" name="Table 5">
            <a:extLst>
              <a:ext uri="{FF2B5EF4-FFF2-40B4-BE49-F238E27FC236}">
                <a16:creationId xmlns:a16="http://schemas.microsoft.com/office/drawing/2014/main" id="{770F87ED-9C85-CE2B-CC9E-75391923F116}"/>
              </a:ext>
            </a:extLst>
          </p:cNvPr>
          <p:cNvGraphicFramePr>
            <a:graphicFrameLocks noGrp="1"/>
          </p:cNvGraphicFramePr>
          <p:nvPr>
            <p:extLst>
              <p:ext uri="{D42A27DB-BD31-4B8C-83A1-F6EECF244321}">
                <p14:modId xmlns:p14="http://schemas.microsoft.com/office/powerpoint/2010/main" val="1533828201"/>
              </p:ext>
            </p:extLst>
          </p:nvPr>
        </p:nvGraphicFramePr>
        <p:xfrm>
          <a:off x="585215" y="1393140"/>
          <a:ext cx="11018520" cy="4609455"/>
        </p:xfrm>
        <a:graphic>
          <a:graphicData uri="http://schemas.openxmlformats.org/drawingml/2006/table">
            <a:tbl>
              <a:tblPr firstRow="1" bandRow="1">
                <a:tableStyleId>{5C22544A-7EE6-4342-B048-85BDC9FD1C3A}</a:tableStyleId>
              </a:tblPr>
              <a:tblGrid>
                <a:gridCol w="2203704">
                  <a:extLst>
                    <a:ext uri="{9D8B030D-6E8A-4147-A177-3AD203B41FA5}">
                      <a16:colId xmlns:a16="http://schemas.microsoft.com/office/drawing/2014/main" val="3268513051"/>
                    </a:ext>
                  </a:extLst>
                </a:gridCol>
                <a:gridCol w="2203704">
                  <a:extLst>
                    <a:ext uri="{9D8B030D-6E8A-4147-A177-3AD203B41FA5}">
                      <a16:colId xmlns:a16="http://schemas.microsoft.com/office/drawing/2014/main" val="1417275567"/>
                    </a:ext>
                  </a:extLst>
                </a:gridCol>
                <a:gridCol w="2203704">
                  <a:extLst>
                    <a:ext uri="{9D8B030D-6E8A-4147-A177-3AD203B41FA5}">
                      <a16:colId xmlns:a16="http://schemas.microsoft.com/office/drawing/2014/main" val="3575045513"/>
                    </a:ext>
                  </a:extLst>
                </a:gridCol>
                <a:gridCol w="2203704">
                  <a:extLst>
                    <a:ext uri="{9D8B030D-6E8A-4147-A177-3AD203B41FA5}">
                      <a16:colId xmlns:a16="http://schemas.microsoft.com/office/drawing/2014/main" val="3427384309"/>
                    </a:ext>
                  </a:extLst>
                </a:gridCol>
                <a:gridCol w="2203704">
                  <a:extLst>
                    <a:ext uri="{9D8B030D-6E8A-4147-A177-3AD203B41FA5}">
                      <a16:colId xmlns:a16="http://schemas.microsoft.com/office/drawing/2014/main" val="3759085816"/>
                    </a:ext>
                  </a:extLst>
                </a:gridCol>
              </a:tblGrid>
              <a:tr h="1183091">
                <a:tc>
                  <a:txBody>
                    <a:bodyPr/>
                    <a:lstStyle/>
                    <a:p>
                      <a:pPr algn="l" fontAlgn="t"/>
                      <a:r>
                        <a:rPr lang="en-US" sz="2400" b="1" dirty="0">
                          <a:solidFill>
                            <a:schemeClr val="bg1"/>
                          </a:solidFill>
                          <a:effectLst/>
                        </a:rPr>
                        <a:t>Capability</a:t>
                      </a:r>
                      <a:endParaRPr lang="en-US" sz="2400" dirty="0">
                        <a:solidFill>
                          <a:schemeClr val="bg1"/>
                        </a:solidFill>
                        <a:effectLst/>
                      </a:endParaRPr>
                    </a:p>
                  </a:txBody>
                  <a:tcPr marL="84806" marR="84806" marT="42403" marB="42403"/>
                </a:tc>
                <a:tc>
                  <a:txBody>
                    <a:bodyPr/>
                    <a:lstStyle/>
                    <a:p>
                      <a:pPr algn="l" fontAlgn="t"/>
                      <a:r>
                        <a:rPr lang="en-US" sz="2400" b="1" dirty="0">
                          <a:solidFill>
                            <a:schemeClr val="bg1"/>
                          </a:solidFill>
                          <a:effectLst/>
                        </a:rPr>
                        <a:t>Admin</a:t>
                      </a:r>
                      <a:endParaRPr lang="en-US" sz="2400" dirty="0">
                        <a:solidFill>
                          <a:schemeClr val="bg1"/>
                        </a:solidFill>
                        <a:effectLst/>
                      </a:endParaRPr>
                    </a:p>
                  </a:txBody>
                  <a:tcPr marL="84806" marR="84806" marT="42403" marB="42403"/>
                </a:tc>
                <a:tc>
                  <a:txBody>
                    <a:bodyPr/>
                    <a:lstStyle/>
                    <a:p>
                      <a:pPr algn="l" fontAlgn="t"/>
                      <a:r>
                        <a:rPr lang="en-US" sz="2400" b="1" dirty="0">
                          <a:solidFill>
                            <a:schemeClr val="bg1"/>
                          </a:solidFill>
                          <a:effectLst/>
                        </a:rPr>
                        <a:t>Member</a:t>
                      </a:r>
                      <a:endParaRPr lang="en-US" sz="2400" dirty="0">
                        <a:solidFill>
                          <a:schemeClr val="bg1"/>
                        </a:solidFill>
                        <a:effectLst/>
                      </a:endParaRPr>
                    </a:p>
                  </a:txBody>
                  <a:tcPr marL="84806" marR="84806" marT="42403" marB="42403"/>
                </a:tc>
                <a:tc>
                  <a:txBody>
                    <a:bodyPr/>
                    <a:lstStyle/>
                    <a:p>
                      <a:pPr algn="l" fontAlgn="t"/>
                      <a:r>
                        <a:rPr lang="en-US" sz="2400" b="1" dirty="0">
                          <a:solidFill>
                            <a:schemeClr val="bg1"/>
                          </a:solidFill>
                          <a:effectLst/>
                        </a:rPr>
                        <a:t>Contributor</a:t>
                      </a:r>
                      <a:endParaRPr lang="en-US" sz="2400" dirty="0">
                        <a:solidFill>
                          <a:schemeClr val="bg1"/>
                        </a:solidFill>
                        <a:effectLst/>
                      </a:endParaRPr>
                    </a:p>
                  </a:txBody>
                  <a:tcPr marL="84806" marR="84806" marT="42403" marB="42403"/>
                </a:tc>
                <a:tc>
                  <a:txBody>
                    <a:bodyPr/>
                    <a:lstStyle/>
                    <a:p>
                      <a:pPr algn="l" fontAlgn="t"/>
                      <a:r>
                        <a:rPr lang="en-US" sz="2400" b="1" dirty="0">
                          <a:solidFill>
                            <a:schemeClr val="bg1"/>
                          </a:solidFill>
                          <a:effectLst/>
                        </a:rPr>
                        <a:t>Viewer</a:t>
                      </a:r>
                      <a:endParaRPr lang="en-US" sz="2400" dirty="0">
                        <a:solidFill>
                          <a:schemeClr val="bg1"/>
                        </a:solidFill>
                        <a:effectLst/>
                      </a:endParaRPr>
                    </a:p>
                  </a:txBody>
                  <a:tcPr marL="84806" marR="84806" marT="42403" marB="42403"/>
                </a:tc>
                <a:extLst>
                  <a:ext uri="{0D108BD9-81ED-4DB2-BD59-A6C34878D82A}">
                    <a16:rowId xmlns:a16="http://schemas.microsoft.com/office/drawing/2014/main" val="4243021382"/>
                  </a:ext>
                </a:extLst>
              </a:tr>
              <a:tr h="1713182">
                <a:tc>
                  <a:txBody>
                    <a:bodyPr/>
                    <a:lstStyle/>
                    <a:p>
                      <a:pPr algn="l" fontAlgn="t"/>
                      <a:r>
                        <a:rPr lang="en-US" sz="2400" dirty="0">
                          <a:effectLst/>
                        </a:rPr>
                        <a:t>View files in OneLake</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No</a:t>
                      </a:r>
                    </a:p>
                  </a:txBody>
                  <a:tcPr marL="84806" marR="84806" marT="42403" marB="42403"/>
                </a:tc>
                <a:extLst>
                  <a:ext uri="{0D108BD9-81ED-4DB2-BD59-A6C34878D82A}">
                    <a16:rowId xmlns:a16="http://schemas.microsoft.com/office/drawing/2014/main" val="1079644933"/>
                  </a:ext>
                </a:extLst>
              </a:tr>
              <a:tr h="1713182">
                <a:tc>
                  <a:txBody>
                    <a:bodyPr/>
                    <a:lstStyle/>
                    <a:p>
                      <a:pPr algn="l" fontAlgn="t"/>
                      <a:r>
                        <a:rPr lang="en-US" sz="2400" dirty="0">
                          <a:effectLst/>
                        </a:rPr>
                        <a:t>Write files in OneLake</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Yes</a:t>
                      </a:r>
                    </a:p>
                  </a:txBody>
                  <a:tcPr marL="84806" marR="84806" marT="42403" marB="42403"/>
                </a:tc>
                <a:tc>
                  <a:txBody>
                    <a:bodyPr/>
                    <a:lstStyle/>
                    <a:p>
                      <a:pPr algn="l" fontAlgn="t"/>
                      <a:r>
                        <a:rPr lang="en-US" sz="2400" dirty="0">
                          <a:effectLst/>
                        </a:rPr>
                        <a:t>No</a:t>
                      </a:r>
                    </a:p>
                  </a:txBody>
                  <a:tcPr marL="84806" marR="84806" marT="42403" marB="42403"/>
                </a:tc>
                <a:extLst>
                  <a:ext uri="{0D108BD9-81ED-4DB2-BD59-A6C34878D82A}">
                    <a16:rowId xmlns:a16="http://schemas.microsoft.com/office/drawing/2014/main" val="2862960584"/>
                  </a:ext>
                </a:extLst>
              </a:tr>
            </a:tbl>
          </a:graphicData>
        </a:graphic>
      </p:graphicFrame>
    </p:spTree>
    <p:extLst>
      <p:ext uri="{BB962C8B-B14F-4D97-AF65-F5344CB8AC3E}">
        <p14:creationId xmlns:p14="http://schemas.microsoft.com/office/powerpoint/2010/main" val="3702787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A636-1557-8B16-D233-FDF4AB57CDC6}"/>
              </a:ext>
            </a:extLst>
          </p:cNvPr>
          <p:cNvSpPr>
            <a:spLocks noGrp="1"/>
          </p:cNvSpPr>
          <p:nvPr>
            <p:ph type="title"/>
          </p:nvPr>
        </p:nvSpPr>
        <p:spPr/>
        <p:txBody>
          <a:bodyPr/>
          <a:lstStyle/>
          <a:p>
            <a:r>
              <a:rPr lang="en-US" dirty="0"/>
              <a:t>OneLake Item Security</a:t>
            </a:r>
          </a:p>
        </p:txBody>
      </p:sp>
      <p:graphicFrame>
        <p:nvGraphicFramePr>
          <p:cNvPr id="4" name="Table 4">
            <a:extLst>
              <a:ext uri="{FF2B5EF4-FFF2-40B4-BE49-F238E27FC236}">
                <a16:creationId xmlns:a16="http://schemas.microsoft.com/office/drawing/2014/main" id="{79DE7B76-19F4-F781-E9BB-58DDAD0BA3E2}"/>
              </a:ext>
            </a:extLst>
          </p:cNvPr>
          <p:cNvGraphicFramePr>
            <a:graphicFrameLocks noGrp="1"/>
          </p:cNvGraphicFramePr>
          <p:nvPr>
            <p:ph sz="quarter" idx="10"/>
            <p:extLst>
              <p:ext uri="{D42A27DB-BD31-4B8C-83A1-F6EECF244321}">
                <p14:modId xmlns:p14="http://schemas.microsoft.com/office/powerpoint/2010/main" val="4221885769"/>
              </p:ext>
            </p:extLst>
          </p:nvPr>
        </p:nvGraphicFramePr>
        <p:xfrm>
          <a:off x="584200" y="1435100"/>
          <a:ext cx="11018835" cy="4846320"/>
        </p:xfrm>
        <a:graphic>
          <a:graphicData uri="http://schemas.openxmlformats.org/drawingml/2006/table">
            <a:tbl>
              <a:tblPr firstRow="1" bandRow="1">
                <a:tableStyleId>{5C22544A-7EE6-4342-B048-85BDC9FD1C3A}</a:tableStyleId>
              </a:tblPr>
              <a:tblGrid>
                <a:gridCol w="2203767">
                  <a:extLst>
                    <a:ext uri="{9D8B030D-6E8A-4147-A177-3AD203B41FA5}">
                      <a16:colId xmlns:a16="http://schemas.microsoft.com/office/drawing/2014/main" val="1746652956"/>
                    </a:ext>
                  </a:extLst>
                </a:gridCol>
                <a:gridCol w="2573072">
                  <a:extLst>
                    <a:ext uri="{9D8B030D-6E8A-4147-A177-3AD203B41FA5}">
                      <a16:colId xmlns:a16="http://schemas.microsoft.com/office/drawing/2014/main" val="431919671"/>
                    </a:ext>
                  </a:extLst>
                </a:gridCol>
                <a:gridCol w="1834462">
                  <a:extLst>
                    <a:ext uri="{9D8B030D-6E8A-4147-A177-3AD203B41FA5}">
                      <a16:colId xmlns:a16="http://schemas.microsoft.com/office/drawing/2014/main" val="12599952"/>
                    </a:ext>
                  </a:extLst>
                </a:gridCol>
                <a:gridCol w="2203767">
                  <a:extLst>
                    <a:ext uri="{9D8B030D-6E8A-4147-A177-3AD203B41FA5}">
                      <a16:colId xmlns:a16="http://schemas.microsoft.com/office/drawing/2014/main" val="341345814"/>
                    </a:ext>
                  </a:extLst>
                </a:gridCol>
                <a:gridCol w="2203767">
                  <a:extLst>
                    <a:ext uri="{9D8B030D-6E8A-4147-A177-3AD203B41FA5}">
                      <a16:colId xmlns:a16="http://schemas.microsoft.com/office/drawing/2014/main" val="2612818434"/>
                    </a:ext>
                  </a:extLst>
                </a:gridCol>
              </a:tblGrid>
              <a:tr h="370840">
                <a:tc>
                  <a:txBody>
                    <a:bodyPr/>
                    <a:lstStyle/>
                    <a:p>
                      <a:pPr algn="l" fontAlgn="t"/>
                      <a:r>
                        <a:rPr lang="en-US" sz="2400" b="1" dirty="0">
                          <a:solidFill>
                            <a:schemeClr val="bg1"/>
                          </a:solidFill>
                          <a:effectLst/>
                        </a:rPr>
                        <a:t>Permission Name</a:t>
                      </a:r>
                      <a:endParaRPr lang="en-US" sz="2400" dirty="0">
                        <a:solidFill>
                          <a:schemeClr val="bg1"/>
                        </a:solidFill>
                        <a:effectLst/>
                      </a:endParaRPr>
                    </a:p>
                  </a:txBody>
                  <a:tcPr/>
                </a:tc>
                <a:tc>
                  <a:txBody>
                    <a:bodyPr/>
                    <a:lstStyle/>
                    <a:p>
                      <a:pPr algn="l" fontAlgn="t"/>
                      <a:r>
                        <a:rPr lang="en-US" sz="2400" b="1" dirty="0">
                          <a:solidFill>
                            <a:schemeClr val="bg1"/>
                          </a:solidFill>
                          <a:effectLst/>
                        </a:rPr>
                        <a:t>Sharing text</a:t>
                      </a:r>
                      <a:endParaRPr lang="en-US" sz="2400" dirty="0">
                        <a:solidFill>
                          <a:schemeClr val="bg1"/>
                        </a:solidFill>
                        <a:effectLst/>
                      </a:endParaRPr>
                    </a:p>
                  </a:txBody>
                  <a:tcPr/>
                </a:tc>
                <a:tc>
                  <a:txBody>
                    <a:bodyPr/>
                    <a:lstStyle/>
                    <a:p>
                      <a:pPr algn="l" fontAlgn="t"/>
                      <a:r>
                        <a:rPr lang="en-US" sz="2400" b="1" dirty="0">
                          <a:solidFill>
                            <a:schemeClr val="bg1"/>
                          </a:solidFill>
                          <a:effectLst/>
                        </a:rPr>
                        <a:t>Can view files in OneLake?</a:t>
                      </a:r>
                      <a:endParaRPr lang="en-US" sz="2400" dirty="0">
                        <a:solidFill>
                          <a:schemeClr val="bg1"/>
                        </a:solidFill>
                        <a:effectLst/>
                      </a:endParaRPr>
                    </a:p>
                  </a:txBody>
                  <a:tcPr/>
                </a:tc>
                <a:tc>
                  <a:txBody>
                    <a:bodyPr/>
                    <a:lstStyle/>
                    <a:p>
                      <a:pPr algn="l" fontAlgn="t"/>
                      <a:r>
                        <a:rPr lang="en-US" sz="2400" b="1" dirty="0">
                          <a:solidFill>
                            <a:schemeClr val="bg1"/>
                          </a:solidFill>
                          <a:effectLst/>
                        </a:rPr>
                        <a:t>Can write files in OneLake?</a:t>
                      </a:r>
                      <a:endParaRPr lang="en-US" sz="2400" dirty="0">
                        <a:solidFill>
                          <a:schemeClr val="bg1"/>
                        </a:solidFill>
                        <a:effectLst/>
                      </a:endParaRPr>
                    </a:p>
                  </a:txBody>
                  <a:tcPr/>
                </a:tc>
                <a:tc>
                  <a:txBody>
                    <a:bodyPr/>
                    <a:lstStyle/>
                    <a:p>
                      <a:pPr algn="l" fontAlgn="t"/>
                      <a:r>
                        <a:rPr lang="en-US" sz="2400" b="1" dirty="0">
                          <a:solidFill>
                            <a:schemeClr val="bg1"/>
                          </a:solidFill>
                          <a:effectLst/>
                        </a:rPr>
                        <a:t>Can read data through SQL endpoint?</a:t>
                      </a:r>
                      <a:endParaRPr lang="en-US" sz="2400" dirty="0">
                        <a:solidFill>
                          <a:schemeClr val="bg1"/>
                        </a:solidFill>
                        <a:effectLst/>
                      </a:endParaRPr>
                    </a:p>
                  </a:txBody>
                  <a:tcPr/>
                </a:tc>
                <a:extLst>
                  <a:ext uri="{0D108BD9-81ED-4DB2-BD59-A6C34878D82A}">
                    <a16:rowId xmlns:a16="http://schemas.microsoft.com/office/drawing/2014/main" val="972148184"/>
                  </a:ext>
                </a:extLst>
              </a:tr>
              <a:tr h="370840">
                <a:tc>
                  <a:txBody>
                    <a:bodyPr/>
                    <a:lstStyle/>
                    <a:p>
                      <a:pPr algn="l" fontAlgn="t"/>
                      <a:r>
                        <a:rPr lang="en-US" sz="2400" dirty="0">
                          <a:effectLst/>
                        </a:rPr>
                        <a:t>Read</a:t>
                      </a:r>
                    </a:p>
                  </a:txBody>
                  <a:tcPr/>
                </a:tc>
                <a:tc>
                  <a:txBody>
                    <a:bodyPr/>
                    <a:lstStyle/>
                    <a:p>
                      <a:pPr algn="l" fontAlgn="t"/>
                      <a:r>
                        <a:rPr lang="en-US" sz="2400" i="1" dirty="0">
                          <a:effectLst/>
                        </a:rPr>
                        <a:t>No share boxes selected</a:t>
                      </a:r>
                      <a:endParaRPr lang="en-US" sz="2400" dirty="0">
                        <a:effectLst/>
                      </a:endParaRP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extLst>
                  <a:ext uri="{0D108BD9-81ED-4DB2-BD59-A6C34878D82A}">
                    <a16:rowId xmlns:a16="http://schemas.microsoft.com/office/drawing/2014/main" val="778538257"/>
                  </a:ext>
                </a:extLst>
              </a:tr>
              <a:tr h="370840">
                <a:tc>
                  <a:txBody>
                    <a:bodyPr/>
                    <a:lstStyle/>
                    <a:p>
                      <a:pPr algn="l" fontAlgn="t"/>
                      <a:r>
                        <a:rPr lang="en-US" sz="2400" dirty="0">
                          <a:effectLst/>
                        </a:rPr>
                        <a:t>ReadData</a:t>
                      </a:r>
                    </a:p>
                  </a:txBody>
                  <a:tcPr/>
                </a:tc>
                <a:tc>
                  <a:txBody>
                    <a:bodyPr/>
                    <a:lstStyle/>
                    <a:p>
                      <a:pPr algn="l" fontAlgn="t"/>
                      <a:r>
                        <a:rPr lang="en-US" sz="2400" dirty="0">
                          <a:effectLst/>
                        </a:rPr>
                        <a:t>Read all SQL endpoint data</a:t>
                      </a: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tc>
                  <a:txBody>
                    <a:bodyPr/>
                    <a:lstStyle/>
                    <a:p>
                      <a:pPr algn="l" fontAlgn="t"/>
                      <a:r>
                        <a:rPr lang="en-US" sz="2400" dirty="0">
                          <a:effectLst/>
                        </a:rPr>
                        <a:t>Yes</a:t>
                      </a:r>
                    </a:p>
                  </a:txBody>
                  <a:tcPr/>
                </a:tc>
                <a:extLst>
                  <a:ext uri="{0D108BD9-81ED-4DB2-BD59-A6C34878D82A}">
                    <a16:rowId xmlns:a16="http://schemas.microsoft.com/office/drawing/2014/main" val="28699528"/>
                  </a:ext>
                </a:extLst>
              </a:tr>
              <a:tr h="370840">
                <a:tc>
                  <a:txBody>
                    <a:bodyPr/>
                    <a:lstStyle/>
                    <a:p>
                      <a:pPr algn="l" fontAlgn="t"/>
                      <a:r>
                        <a:rPr lang="en-US" sz="2400" dirty="0">
                          <a:effectLst/>
                        </a:rPr>
                        <a:t>ReadAll</a:t>
                      </a:r>
                    </a:p>
                  </a:txBody>
                  <a:tcPr/>
                </a:tc>
                <a:tc>
                  <a:txBody>
                    <a:bodyPr/>
                    <a:lstStyle/>
                    <a:p>
                      <a:pPr algn="l" fontAlgn="t"/>
                      <a:r>
                        <a:rPr lang="en-US" sz="2400" dirty="0">
                          <a:effectLst/>
                        </a:rPr>
                        <a:t>Read all Apache Spark</a:t>
                      </a:r>
                    </a:p>
                  </a:txBody>
                  <a:tcPr/>
                </a:tc>
                <a:tc>
                  <a:txBody>
                    <a:bodyPr/>
                    <a:lstStyle/>
                    <a:p>
                      <a:pPr algn="l" fontAlgn="t"/>
                      <a:r>
                        <a:rPr lang="en-US" sz="2400" dirty="0">
                          <a:effectLst/>
                        </a:rPr>
                        <a:t>Yes</a:t>
                      </a:r>
                    </a:p>
                  </a:txBody>
                  <a:tcPr/>
                </a:tc>
                <a:tc>
                  <a:txBody>
                    <a:bodyPr/>
                    <a:lstStyle/>
                    <a:p>
                      <a:pPr algn="l" fontAlgn="t"/>
                      <a:r>
                        <a:rPr lang="en-US" sz="2400" dirty="0">
                          <a:effectLst/>
                        </a:rPr>
                        <a:t>No</a:t>
                      </a:r>
                    </a:p>
                  </a:txBody>
                  <a:tcPr/>
                </a:tc>
                <a:tc>
                  <a:txBody>
                    <a:bodyPr/>
                    <a:lstStyle/>
                    <a:p>
                      <a:pPr algn="l" fontAlgn="t"/>
                      <a:r>
                        <a:rPr lang="en-US" sz="2400" dirty="0">
                          <a:effectLst/>
                        </a:rPr>
                        <a:t>No</a:t>
                      </a:r>
                    </a:p>
                  </a:txBody>
                  <a:tcPr/>
                </a:tc>
                <a:extLst>
                  <a:ext uri="{0D108BD9-81ED-4DB2-BD59-A6C34878D82A}">
                    <a16:rowId xmlns:a16="http://schemas.microsoft.com/office/drawing/2014/main" val="4277826327"/>
                  </a:ext>
                </a:extLst>
              </a:tr>
              <a:tr h="370840">
                <a:tc>
                  <a:txBody>
                    <a:bodyPr/>
                    <a:lstStyle/>
                    <a:p>
                      <a:pPr algn="l" fontAlgn="t"/>
                      <a:r>
                        <a:rPr lang="en-US" sz="2400" dirty="0">
                          <a:effectLst/>
                        </a:rPr>
                        <a:t>Write</a:t>
                      </a:r>
                    </a:p>
                  </a:txBody>
                  <a:tcPr/>
                </a:tc>
                <a:tc>
                  <a:txBody>
                    <a:bodyPr/>
                    <a:lstStyle/>
                    <a:p>
                      <a:pPr algn="l" fontAlgn="t"/>
                      <a:r>
                        <a:rPr lang="en-US" sz="2400" i="1" dirty="0">
                          <a:effectLst/>
                        </a:rPr>
                        <a:t>N/A, only available through workspace roles</a:t>
                      </a:r>
                      <a:endParaRPr lang="en-US" sz="2400" dirty="0">
                        <a:effectLst/>
                      </a:endParaRPr>
                    </a:p>
                  </a:txBody>
                  <a:tcPr/>
                </a:tc>
                <a:tc>
                  <a:txBody>
                    <a:bodyPr/>
                    <a:lstStyle/>
                    <a:p>
                      <a:pPr algn="l" fontAlgn="t"/>
                      <a:r>
                        <a:rPr lang="en-US" sz="2400" dirty="0">
                          <a:effectLst/>
                        </a:rPr>
                        <a:t>Yes</a:t>
                      </a:r>
                    </a:p>
                  </a:txBody>
                  <a:tcPr/>
                </a:tc>
                <a:tc>
                  <a:txBody>
                    <a:bodyPr/>
                    <a:lstStyle/>
                    <a:p>
                      <a:pPr algn="l" fontAlgn="t"/>
                      <a:r>
                        <a:rPr lang="en-US" sz="2400" dirty="0">
                          <a:effectLst/>
                        </a:rPr>
                        <a:t>Yes</a:t>
                      </a:r>
                    </a:p>
                  </a:txBody>
                  <a:tcPr/>
                </a:tc>
                <a:tc>
                  <a:txBody>
                    <a:bodyPr/>
                    <a:lstStyle/>
                    <a:p>
                      <a:pPr algn="l" fontAlgn="t"/>
                      <a:r>
                        <a:rPr lang="en-US" sz="2400" dirty="0">
                          <a:effectLst/>
                        </a:rPr>
                        <a:t>Yes</a:t>
                      </a:r>
                    </a:p>
                  </a:txBody>
                  <a:tcPr/>
                </a:tc>
                <a:extLst>
                  <a:ext uri="{0D108BD9-81ED-4DB2-BD59-A6C34878D82A}">
                    <a16:rowId xmlns:a16="http://schemas.microsoft.com/office/drawing/2014/main" val="3115315929"/>
                  </a:ext>
                </a:extLst>
              </a:tr>
            </a:tbl>
          </a:graphicData>
        </a:graphic>
      </p:graphicFrame>
    </p:spTree>
    <p:extLst>
      <p:ext uri="{BB962C8B-B14F-4D97-AF65-F5344CB8AC3E}">
        <p14:creationId xmlns:p14="http://schemas.microsoft.com/office/powerpoint/2010/main" val="16496663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4825937"/>
          </a:xfrm>
        </p:spPr>
        <p:txBody>
          <a:bodyPr/>
          <a:lstStyle/>
          <a:p>
            <a:r>
              <a:rPr lang="en-US" dirty="0"/>
              <a:t>OneLake is like OneDrive for Data</a:t>
            </a:r>
          </a:p>
          <a:p>
            <a:r>
              <a:rPr lang="en-US" dirty="0"/>
              <a:t>It’s based upon Azure Data Lake Storage</a:t>
            </a:r>
          </a:p>
          <a:p>
            <a:r>
              <a:rPr lang="en-US" dirty="0"/>
              <a:t>It provides a unified data hub and can be used with multiple tools and multiple types of Fabric compute</a:t>
            </a:r>
          </a:p>
          <a:p>
            <a:r>
              <a:rPr lang="en-US" dirty="0"/>
              <a:t>Shortcuts allow you to create references to data without making a copy of it</a:t>
            </a:r>
          </a:p>
          <a:p>
            <a:r>
              <a:rPr lang="en-US" dirty="0"/>
              <a:t>OneLake File Explorer provides a user interface to explore data in OneLake</a:t>
            </a:r>
          </a:p>
          <a:p>
            <a:r>
              <a:rPr lang="en-US" dirty="0"/>
              <a:t>Layered security based upon workspace roles</a:t>
            </a:r>
          </a:p>
          <a:p>
            <a:r>
              <a:rPr lang="en-US" dirty="0"/>
              <a:t>Permissions to individual items can be granted separately</a:t>
            </a:r>
          </a:p>
        </p:txBody>
      </p:sp>
    </p:spTree>
    <p:extLst>
      <p:ext uri="{BB962C8B-B14F-4D97-AF65-F5344CB8AC3E}">
        <p14:creationId xmlns:p14="http://schemas.microsoft.com/office/powerpoint/2010/main" val="563601498"/>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F5AF32-AD21-409E-8D6B-6D819F8706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2017</TotalTime>
  <Words>1434</Words>
  <Application>Microsoft Office PowerPoint</Application>
  <PresentationFormat>Widescreen</PresentationFormat>
  <Paragraphs>125</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vt:lpstr>
      <vt:lpstr>Consolas</vt:lpstr>
      <vt:lpstr>Segoe UI</vt:lpstr>
      <vt:lpstr>Segoe UI Semibold</vt:lpstr>
      <vt:lpstr>Segoe UI Semilight</vt:lpstr>
      <vt:lpstr>Wingdings</vt:lpstr>
      <vt:lpstr>1_Black Template</vt:lpstr>
      <vt:lpstr>Populate and Access Data in OneLake</vt:lpstr>
      <vt:lpstr>What is OneLake?</vt:lpstr>
      <vt:lpstr>OneLake File Explorer for Windows</vt:lpstr>
      <vt:lpstr>OneLake Data Hub</vt:lpstr>
      <vt:lpstr>Shortcuts</vt:lpstr>
      <vt:lpstr>OneLake Security</vt:lpstr>
      <vt:lpstr>OneLake File Permissions Granted by Workspace Roles</vt:lpstr>
      <vt:lpstr>OneLake Item Security</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37</cp:revision>
  <dcterms:created xsi:type="dcterms:W3CDTF">2023-04-14T00:23:05Z</dcterms:created>
  <dcterms:modified xsi:type="dcterms:W3CDTF">2023-11-21T16:31:14Z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