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147470553" r:id="rId5"/>
    <p:sldId id="2147470556" r:id="rId6"/>
    <p:sldId id="2147470557" r:id="rId7"/>
    <p:sldId id="2147470564" r:id="rId8"/>
    <p:sldId id="2147470565" r:id="rId9"/>
    <p:sldId id="2147470558" r:id="rId10"/>
    <p:sldId id="2147470563" r:id="rId11"/>
    <p:sldId id="2147470559" r:id="rId12"/>
    <p:sldId id="2147470560" r:id="rId13"/>
    <p:sldId id="2147470561" r:id="rId14"/>
    <p:sldId id="2147470562" r:id="rId15"/>
    <p:sldId id="2147470568" r:id="rId16"/>
    <p:sldId id="2147470569" r:id="rId17"/>
    <p:sldId id="2147470566" r:id="rId18"/>
    <p:sldId id="2147470567" r:id="rId19"/>
    <p:sldId id="2147470570" r:id="rId20"/>
    <p:sldId id="2147470555" r:id="rId21"/>
    <p:sldId id="20761370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2585"/>
  </p:normalViewPr>
  <p:slideViewPr>
    <p:cSldViewPr snapToGrid="0">
      <p:cViewPr>
        <p:scale>
          <a:sx n="77" d="100"/>
          <a:sy n="77" d="100"/>
        </p:scale>
        <p:origin x="2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partitioning is a data management technique used to divide a large dataset into smaller, more manageable subsets called partitions or shards. Each partition contains a portion of the data, and these partitions can be stored and processed independently. The primary goal of data partitioning is to improve performance, scalability, and manageability in large-scale data systems.</a:t>
            </a:r>
            <a:br>
              <a:rPr lang="en-US" dirty="0"/>
            </a:br>
            <a:r>
              <a:rPr lang="en-US" dirty="0"/>
              <a:t>Imagine having a vast encyclopedia, and your task is to find a specific page containing a particular word. Instead of searching through the entire encyclopedia, you opt to navigate directly to the relevant section that might contain the desired information. This approach allows you to narrow down your search scope and quickly find the page you need. This concept of narrowing down the search space by dividing data into manageable sections is precisely what partitioning entails.</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1512675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adds complexity to the design and development of your system. Consider partitioning as a fundamental part of system design even if the system initially only contains a single partition. If you address partitioning as an afterthought, it will be more challenging because you already have a live system to maintain:</a:t>
            </a:r>
          </a:p>
          <a:p>
            <a:pPr>
              <a:buFont typeface="Arial" panose="020B0604020202020204" pitchFamily="34" charset="0"/>
              <a:buChar char="•"/>
            </a:pPr>
            <a:r>
              <a:rPr lang="en-US" dirty="0"/>
              <a:t>Data access logic will need to be modified.</a:t>
            </a:r>
          </a:p>
          <a:p>
            <a:pPr>
              <a:buFont typeface="Arial" panose="020B0604020202020204" pitchFamily="34" charset="0"/>
              <a:buChar char="•"/>
            </a:pPr>
            <a:r>
              <a:rPr lang="en-US" dirty="0"/>
              <a:t>Large quantities of existing data might need to be migrated, to distribute it across partitions.</a:t>
            </a:r>
          </a:p>
          <a:p>
            <a:pPr>
              <a:buFont typeface="Arial" panose="020B0604020202020204" pitchFamily="34" charset="0"/>
              <a:buChar char="•"/>
            </a:pPr>
            <a:r>
              <a:rPr lang="en-US" dirty="0"/>
              <a:t>Users expect to be able to continue using the system during the migration.</a:t>
            </a:r>
          </a:p>
          <a:p>
            <a:r>
              <a:rPr lang="en-US" dirty="0"/>
              <a:t>In some cases, partitioning is not considered important because the initial dataset is small and can be easily handled by a single server. This might be true for some workloads, but many commercial systems need to expand as the number of users increases.</a:t>
            </a:r>
          </a:p>
          <a:p>
            <a:r>
              <a:rPr lang="en-US" dirty="0"/>
              <a:t>Moreover, it's not only large data stores that benefit from partitioning. For example, a small data store might be heavily accessed by hundreds of concurrent clients. Partitioning the data in this situation can help to reduce contention and improve throughput.</a:t>
            </a:r>
          </a:p>
          <a:p>
            <a:r>
              <a:rPr lang="en-US" dirty="0"/>
              <a:t>Consider the following points when you design a data partitioning scheme:</a:t>
            </a:r>
          </a:p>
          <a:p>
            <a:r>
              <a:rPr lang="en-US" b="1" dirty="0"/>
              <a:t>Minimize cross-partition data access operations</a:t>
            </a:r>
            <a:r>
              <a:rPr lang="en-US" dirty="0"/>
              <a:t>. Where possible, keep data for the most common database operations together in each partition to minimize cross-partition data access operations. Querying across partitions can be more time-consuming than querying within a single partition, but optimizing partitions for one set of queries might adversely affect other sets of queries. If you must query across partitions, minimize query time by running parallel queries and aggregating the results within the application. (This approach might not be possible in some cases, such as when the result from one query is used in the next query.)</a:t>
            </a:r>
          </a:p>
          <a:p>
            <a:r>
              <a:rPr lang="en-US" b="1" dirty="0"/>
              <a:t>Consider replicating static reference data.</a:t>
            </a:r>
            <a:r>
              <a:rPr lang="en-US" dirty="0"/>
              <a:t> If queries use relatively static reference data, such as postal code tables or product lists, consider replicating this data in all of the partitions to reduce separate lookup operations in different partitions. This approach can also reduce the likelihood of the reference data becoming a "hot" dataset, with heavy traffic from across the entire system. However, there is an additional cost associated with synchronizing any changes to the reference data.</a:t>
            </a:r>
          </a:p>
          <a:p>
            <a:r>
              <a:rPr lang="en-US" b="1" dirty="0"/>
              <a:t>Minimize cross-partition joins.</a:t>
            </a:r>
            <a:r>
              <a:rPr lang="en-US" dirty="0"/>
              <a:t> Where possible, minimize requirements for referential integrity across vertical and functional partitions. In these schemes, the application is responsible for maintaining referential integrity across partitions. Queries that join data across multiple partitions are inefficient because the application typically needs to perform consecutive queries based on a key and then a foreign key. Instead, consider replicating or de-normalizing the relevant data. If cross-partition joins are necessary, run parallel queries over the partitions and join the data within the application.</a:t>
            </a:r>
          </a:p>
          <a:p>
            <a:r>
              <a:rPr lang="en-US" b="1" dirty="0"/>
              <a:t>Embrace eventual consistency</a:t>
            </a:r>
            <a:r>
              <a:rPr lang="en-US" dirty="0"/>
              <a:t>. Evaluate whether strong consistency is actually a requirement. A common approach in distributed systems is to implement eventual consistency. The data in each partition is updated separately, and the application logic ensures that the updates are all completed successfully. It also handles the inconsistencies that can arise from querying data while an eventually consistent operation is running.</a:t>
            </a:r>
          </a:p>
          <a:p>
            <a:r>
              <a:rPr lang="en-US" b="1" dirty="0"/>
              <a:t>Consider how queries locate the correct partition</a:t>
            </a:r>
            <a:r>
              <a:rPr lang="en-US" dirty="0"/>
              <a:t>. If a query must scan all partitions to locate the required data, there is a significant impact on performance, even when multiple parallel queries are running. With vertical and functional partitioning, queries can naturally specify the partition. Horizontal partitioning, on the other hand, can make locating an item difficult, because every shard has the same schema. A typical solution to maintain a map that is used to look up the shard location for specific items. This map can be implemented in the sharding logic of the application, or maintained by the data store if it supports transparent sharding.</a:t>
            </a:r>
          </a:p>
          <a:p>
            <a:r>
              <a:rPr lang="en-US" b="1" dirty="0"/>
              <a:t>Consider periodically rebalancing shards</a:t>
            </a:r>
            <a:r>
              <a:rPr lang="en-US" dirty="0"/>
              <a:t>. With horizontal partitioning, rebalancing shards can help distribute the data evenly by size and by workload to minimize hotspots, maximize query performance, and work around physical storage limitations. However, this is a complex task that often requires the use of a custom tool or process.</a:t>
            </a:r>
          </a:p>
          <a:p>
            <a:r>
              <a:rPr lang="en-US" b="1" dirty="0"/>
              <a:t>Replicate partitions.</a:t>
            </a:r>
            <a:r>
              <a:rPr lang="en-US" dirty="0"/>
              <a:t> If you replicate each partition, it provides additional protection against failure. If a single replica fails, queries can be directed toward a working copy.</a:t>
            </a:r>
          </a:p>
          <a:p>
            <a:r>
              <a:rPr lang="en-US" b="1" dirty="0"/>
              <a:t>If you reach the physical limits of a partitioning strategy, you might need to extend the scalability to a different level</a:t>
            </a:r>
            <a:r>
              <a:rPr lang="en-US" dirty="0"/>
              <a:t>. For example, if partitioning is at the database level, you might need to locate or replicate partitions in multiple databases. If partitioning is already at the database level, and physical limitations are an issue, it might mean that you need to locate or replicate partitions in multiple hosting accounts.</a:t>
            </a:r>
          </a:p>
          <a:p>
            <a:r>
              <a:rPr lang="en-US" b="1" dirty="0"/>
              <a:t>Avoid transactions that access data in multiple partitions</a:t>
            </a:r>
            <a:r>
              <a:rPr lang="en-US" dirty="0"/>
              <a:t>. Some data stores implement transactional consistency and integrity for operations that modify data, but only when the data is located in a single partition. If you need transactional support across multiple partitions, you will probably need to implement this as part of your application logic because most partitioning systems do not provide native support.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a:p>
        </p:txBody>
      </p:sp>
    </p:spTree>
    <p:extLst>
      <p:ext uri="{BB962C8B-B14F-4D97-AF65-F5344CB8AC3E}">
        <p14:creationId xmlns:p14="http://schemas.microsoft.com/office/powerpoint/2010/main" val="51694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system matures, you might have to adjust the partitioning scheme. For example, individual partitions might start getting a disproportionate volume of traffic and become hot, leading to excessive contention. Or you might have underestimated the volume of data in some partitions, causing some partitions to approach capacity limits.</a:t>
            </a:r>
          </a:p>
          <a:p>
            <a:r>
              <a:rPr lang="en-US" dirty="0"/>
              <a:t>Some data stores, such as Azure Cosmos DB, can automatically rebalance partitions. In other cases, rebalancing is an administrative task that consists of two stages:</a:t>
            </a:r>
          </a:p>
          <a:p>
            <a:pPr>
              <a:buFont typeface="+mj-lt"/>
              <a:buAutoNum type="arabicPeriod"/>
            </a:pPr>
            <a:r>
              <a:rPr lang="en-US" dirty="0"/>
              <a:t>Determine a new partitioning strategy.</a:t>
            </a:r>
          </a:p>
          <a:p>
            <a:pPr marL="742950" lvl="1" indent="-285750">
              <a:buFont typeface="+mj-lt"/>
              <a:buAutoNum type="arabicPeriod"/>
            </a:pPr>
            <a:r>
              <a:rPr lang="en-US" dirty="0"/>
              <a:t>Which partitions need to be split (or possibly combined)?</a:t>
            </a:r>
          </a:p>
          <a:p>
            <a:pPr marL="742950" lvl="1" indent="-285750">
              <a:buFont typeface="+mj-lt"/>
              <a:buAutoNum type="arabicPeriod"/>
            </a:pPr>
            <a:r>
              <a:rPr lang="en-US" dirty="0"/>
              <a:t>What is the new partition key?</a:t>
            </a:r>
          </a:p>
          <a:p>
            <a:pPr>
              <a:buFont typeface="+mj-lt"/>
              <a:buAutoNum type="arabicPeriod"/>
            </a:pPr>
            <a:r>
              <a:rPr lang="en-US" dirty="0"/>
              <a:t>Migrate data from the old partitioning scheme to the new set of partitions.</a:t>
            </a:r>
          </a:p>
          <a:p>
            <a:r>
              <a:rPr lang="en-US" dirty="0"/>
              <a:t>Depending on the data store, you might be able to migrate data between partitions while they are in use. This is called </a:t>
            </a:r>
            <a:r>
              <a:rPr lang="en-US" i="1" dirty="0"/>
              <a:t>online migration</a:t>
            </a:r>
            <a:r>
              <a:rPr lang="en-US" dirty="0"/>
              <a:t>. If that's not possible, you might need to make partitions unavailable while the data is relocated (</a:t>
            </a:r>
            <a:r>
              <a:rPr lang="en-US" i="1" dirty="0"/>
              <a:t>offline migration</a:t>
            </a:r>
            <a:r>
              <a:rPr lang="en-US" dirty="0"/>
              <a: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13</a:t>
            </a:fld>
            <a:endParaRPr lang="en-US"/>
          </a:p>
        </p:txBody>
      </p:sp>
    </p:spTree>
    <p:extLst>
      <p:ext uri="{BB962C8B-B14F-4D97-AF65-F5344CB8AC3E}">
        <p14:creationId xmlns:p14="http://schemas.microsoft.com/office/powerpoint/2010/main" val="33863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a key part of fabric, and each component implements it slightly differently. In this module you have learned about the concepts around partitioning. As you move into further modules in this course, you will </a:t>
            </a:r>
            <a:r>
              <a:rPr lang="en-US" dirty="0" err="1"/>
              <a:t>leanr</a:t>
            </a:r>
            <a:r>
              <a:rPr lang="en-US" dirty="0"/>
              <a:t> the specifics of partitioning in each individual component and how those optimizations should happen.</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15</a:t>
            </a:fld>
            <a:endParaRPr lang="en-US"/>
          </a:p>
        </p:txBody>
      </p:sp>
    </p:spTree>
    <p:extLst>
      <p:ext uri="{BB962C8B-B14F-4D97-AF65-F5344CB8AC3E}">
        <p14:creationId xmlns:p14="http://schemas.microsoft.com/office/powerpoint/2010/main" val="230627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28581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partition data?</a:t>
            </a:r>
          </a:p>
          <a:p>
            <a:pPr>
              <a:buFont typeface="Arial" panose="020B0604020202020204" pitchFamily="34" charset="0"/>
              <a:buChar char="•"/>
            </a:pPr>
            <a:r>
              <a:rPr lang="en-US" b="1" dirty="0"/>
              <a:t>Improve scalability</a:t>
            </a:r>
            <a:r>
              <a:rPr lang="en-US" dirty="0"/>
              <a:t>. When you scale up a single database system, it will eventually reach a physical hardware limit. If you divide data across multiple partitions, each hosted on a separate server, you can scale out the system almost indefinitely.</a:t>
            </a:r>
          </a:p>
          <a:p>
            <a:pPr>
              <a:buFont typeface="Arial" panose="020B0604020202020204" pitchFamily="34" charset="0"/>
              <a:buChar char="•"/>
            </a:pPr>
            <a:r>
              <a:rPr lang="en-US" b="1" dirty="0"/>
              <a:t>Improve performance</a:t>
            </a:r>
            <a:r>
              <a:rPr lang="en-US" dirty="0"/>
              <a:t>. Data access operations on each partition take place over a smaller volume of data. Correctly done, partitioning can make your system more efficient. Operations that affect more than one partition can run in parallel.</a:t>
            </a:r>
          </a:p>
          <a:p>
            <a:pPr>
              <a:buFont typeface="Arial" panose="020B0604020202020204" pitchFamily="34" charset="0"/>
              <a:buChar char="•"/>
            </a:pPr>
            <a:r>
              <a:rPr lang="en-US" b="1" dirty="0"/>
              <a:t>Improve security</a:t>
            </a:r>
            <a:r>
              <a:rPr lang="en-US" dirty="0"/>
              <a:t>. In some cases, you can separate sensitive and </a:t>
            </a:r>
            <a:r>
              <a:rPr lang="en-US" dirty="0" err="1"/>
              <a:t>nonsensitive</a:t>
            </a:r>
            <a:r>
              <a:rPr lang="en-US" dirty="0"/>
              <a:t> data into different partitions and apply different security controls to the sensitive data.</a:t>
            </a:r>
          </a:p>
          <a:p>
            <a:pPr>
              <a:buFont typeface="Arial" panose="020B0604020202020204" pitchFamily="34" charset="0"/>
              <a:buChar char="•"/>
            </a:pPr>
            <a:r>
              <a:rPr lang="en-US" b="1" dirty="0"/>
              <a:t>Provide operational flexibility</a:t>
            </a:r>
            <a:r>
              <a:rPr lang="en-US" dirty="0"/>
              <a:t>. Partitioning offers many opportunities for fine-tuning operations, maximizing administrative efficiency, and minimizing cost. For example, you can define different strategies for management, monitoring, backup and restore, and other administrative tasks based on the importance of the data in each partition.</a:t>
            </a:r>
          </a:p>
          <a:p>
            <a:pPr>
              <a:buFont typeface="Arial" panose="020B0604020202020204" pitchFamily="34" charset="0"/>
              <a:buChar char="•"/>
            </a:pPr>
            <a:r>
              <a:rPr lang="en-US" b="1" dirty="0"/>
              <a:t>Match the data store to the pattern of use</a:t>
            </a:r>
            <a:r>
              <a:rPr lang="en-US" dirty="0"/>
              <a:t>. Partitioning allows each partition to be deployed on a different type of data store, based on cost and the built-in features that data store offers. For example, large binary data can be stored in blob storage, while more structured data can be held in a document database. </a:t>
            </a:r>
          </a:p>
          <a:p>
            <a:pPr>
              <a:buFont typeface="Arial" panose="020B0604020202020204" pitchFamily="34" charset="0"/>
              <a:buChar char="•"/>
            </a:pPr>
            <a:r>
              <a:rPr lang="en-US" b="1" dirty="0"/>
              <a:t>Improve availability</a:t>
            </a:r>
            <a:r>
              <a:rPr lang="en-US" dirty="0"/>
              <a:t>. Separating data across multiple servers avoids a single point of failure. If one instance fails, only the data in that partition is unavailable. Operations on other partitions can continue. For managed PaaS data stores, this consideration is less relevant, because these services are designed with built-in redundancy.</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a:p>
        </p:txBody>
      </p:sp>
    </p:spTree>
    <p:extLst>
      <p:ext uri="{BB962C8B-B14F-4D97-AF65-F5344CB8AC3E}">
        <p14:creationId xmlns:p14="http://schemas.microsoft.com/office/powerpoint/2010/main" val="101567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typical strategies for partitioning data:</a:t>
            </a:r>
          </a:p>
          <a:p>
            <a:pPr>
              <a:buFont typeface="Arial" panose="020B0604020202020204" pitchFamily="34" charset="0"/>
              <a:buChar char="•"/>
            </a:pPr>
            <a:r>
              <a:rPr lang="en-US" b="1" dirty="0"/>
              <a:t>Horizontal partitioning</a:t>
            </a:r>
            <a:r>
              <a:rPr lang="en-US" dirty="0"/>
              <a:t> (often called </a:t>
            </a:r>
            <a:r>
              <a:rPr lang="en-US" i="1" dirty="0"/>
              <a:t>sharding</a:t>
            </a:r>
            <a:r>
              <a:rPr lang="en-US" dirty="0"/>
              <a:t>). In this strategy, each partition is a separate data store, but all partitions have the same schema. Each partition is known as a </a:t>
            </a:r>
            <a:r>
              <a:rPr lang="en-US" i="1" dirty="0"/>
              <a:t>shard</a:t>
            </a:r>
            <a:r>
              <a:rPr lang="en-US" dirty="0"/>
              <a:t> and holds a specific subset of the data, such as all the orders for a specific set of customers.</a:t>
            </a:r>
          </a:p>
          <a:p>
            <a:pPr>
              <a:buFont typeface="Arial" panose="020B0604020202020204" pitchFamily="34" charset="0"/>
              <a:buChar char="•"/>
            </a:pPr>
            <a:r>
              <a:rPr lang="en-US" b="1" dirty="0"/>
              <a:t>Vertical partitioning</a:t>
            </a:r>
            <a:r>
              <a:rPr lang="en-US" dirty="0"/>
              <a:t>. In this strategy, each partition holds a subset of the fields for items in the data store. The fields are divided according to their pattern of use. For example, frequently accessed fields might be placed in one vertical partition and less frequently accessed fields in another.</a:t>
            </a:r>
          </a:p>
          <a:p>
            <a:pPr>
              <a:buFont typeface="Arial" panose="020B0604020202020204" pitchFamily="34" charset="0"/>
              <a:buChar char="•"/>
            </a:pPr>
            <a:r>
              <a:rPr lang="en-US" b="1" dirty="0"/>
              <a:t>Functional partitioning</a:t>
            </a:r>
            <a:r>
              <a:rPr lang="en-US" dirty="0"/>
              <a:t>. In this strategy, data is aggregated according to how it is used by each bounded context in the system. For example, an e-commerce system might store invoice data in one partition and product inventory data in another.</a:t>
            </a:r>
          </a:p>
          <a:p>
            <a:r>
              <a:rPr lang="en-US" dirty="0"/>
              <a:t>These strategies can be combined, and we recommend that you consider them all when you design a partitioning scheme. For example, you might divide data into shards and then use vertical partitioning to further subdivide the data in each shard.</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36978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You can partition anywhere you are storing data (for documents), graphs, or tables. </a:t>
            </a:r>
            <a:r>
              <a:rPr lang="en-US" sz="1200" b="0" i="1" kern="1200" dirty="0">
                <a:solidFill>
                  <a:schemeClr val="tx1"/>
                </a:solidFill>
                <a:effectLst/>
                <a:latin typeface="Segoe UI Light" pitchFamily="34" charset="0"/>
                <a:ea typeface="+mn-ea"/>
                <a:cs typeface="+mn-cs"/>
              </a:rPr>
              <a:t>Containers</a:t>
            </a:r>
            <a:r>
              <a:rPr lang="en-US" sz="1200" b="0" i="0" kern="1200" dirty="0">
                <a:solidFill>
                  <a:schemeClr val="tx1"/>
                </a:solidFill>
                <a:effectLst/>
                <a:latin typeface="Segoe UI Light" pitchFamily="34" charset="0"/>
                <a:ea typeface="+mn-ea"/>
                <a:cs typeface="+mn-cs"/>
              </a:rPr>
              <a:t> are logical resources and can span one or more physical partitions or servers. The number of partitions is based on the storage size and throughput provisioned for a container or storage</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2190788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partition begins to fill up and run out of resources, it is time to spill-over or re-distribute data to another partition. This may occur when an outlying tenant is consuming more storage and/or throughput than expected, or the application is simply outgrowing the existing partitions. You will want to monitor and pick an appropriate threshold (e.g. 80% of storage consumed), based on the rate that which resources are consumed, to act upon to prevent the possibility of application failure. This is one of the most rudimentary partitioning patterns.</a:t>
            </a:r>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97545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a continuous range of keys (from some minimum to some maximum) to each partition. Within each partition, we can keep keys in sorted order(</a:t>
            </a:r>
            <a:r>
              <a:rPr lang="en-US" dirty="0" err="1"/>
              <a:t>SSTables</a:t>
            </a:r>
            <a:r>
              <a:rPr lang="en-US" dirty="0"/>
              <a:t> and LSM-Trees). </a:t>
            </a:r>
            <a:r>
              <a:rPr lang="en-US" i="1" dirty="0"/>
              <a:t>This helps in range scans.</a:t>
            </a:r>
            <a:r>
              <a:rPr lang="en-US" dirty="0"/>
              <a:t> Uniform partitioning is not possible practically though, and it leads to the hot spots (partitions corresponding to the range of time)</a:t>
            </a:r>
          </a:p>
          <a:p>
            <a:endParaRPr lang="en-US" dirty="0"/>
          </a:p>
          <a:p>
            <a:r>
              <a:rPr lang="en-US" dirty="0"/>
              <a:t>Range partitioning is most commonly used with a date key to split the data. In some cases, you may choose to partition data by customer, if you expect to have similar workloads from each of your customers. The important takeaway about the range partitioning pattern is that you should have a range key that roughly splits the data evenly between partitions so you avoid any potential hotspots.</a:t>
            </a:r>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313897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notion of a lookup partition is commonly used for dimensions that are commonly joined to individual partitions of fact table. This design pattern helps reduce east-west data movement in distributed systems like Fabric Data Warehouse. Replicated lookup tables work well for dimension tables in a star schema. Dimension tables are typically joined to fact tables, which are distributed differently than the dimension table. Dimensions are usually of a size that makes it feasible to store and maintain multiple copies. Dimensions store descriptive data that changes slowly, such as customer name and address, and product details. The slowly changing nature of the data leads to less maintenance of the replicated table.</a:t>
            </a:r>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418175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distribution is most commonly used when there is no natural partitioning key for data. It effectively creates a round-robin distribution pattern for data across partitions, which minimizes potential hotspots or over/underfilled partitions.</a:t>
            </a:r>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41866948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Design and Implement a Partition Strategy </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3</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700D9970-8326-A36D-F482-DCBC504FCA79}"/>
              </a:ext>
            </a:extLst>
          </p:cNvPr>
          <p:cNvSpPr txBox="1">
            <a:spLocks/>
          </p:cNvSpPr>
          <p:nvPr/>
        </p:nvSpPr>
        <p:spPr>
          <a:xfrm>
            <a:off x="268928" y="291102"/>
            <a:ext cx="11541863" cy="899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a:t>Partitioning Data (lookup)</a:t>
            </a:r>
            <a:br>
              <a:rPr lang="en-US"/>
            </a:br>
            <a:endParaRPr lang="en-US"/>
          </a:p>
        </p:txBody>
      </p:sp>
      <p:sp>
        <p:nvSpPr>
          <p:cNvPr id="4" name="TextBox 3">
            <a:extLst>
              <a:ext uri="{FF2B5EF4-FFF2-40B4-BE49-F238E27FC236}">
                <a16:creationId xmlns:a16="http://schemas.microsoft.com/office/drawing/2014/main" id="{A61A90E8-EC9D-4BBB-0C3D-424F7EC8ED47}"/>
              </a:ext>
            </a:extLst>
          </p:cNvPr>
          <p:cNvSpPr txBox="1"/>
          <p:nvPr/>
        </p:nvSpPr>
        <p:spPr>
          <a:xfrm>
            <a:off x="269241" y="2063567"/>
            <a:ext cx="879329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Home tenant / user to a specific partition. Use “master” lookup.</a:t>
            </a:r>
          </a:p>
        </p:txBody>
      </p:sp>
      <p:sp>
        <p:nvSpPr>
          <p:cNvPr id="5" name="Can 4">
            <a:extLst>
              <a:ext uri="{FF2B5EF4-FFF2-40B4-BE49-F238E27FC236}">
                <a16:creationId xmlns:a16="http://schemas.microsoft.com/office/drawing/2014/main" id="{78628068-CEB8-CBE6-04C4-3249292804C8}"/>
              </a:ext>
            </a:extLst>
          </p:cNvPr>
          <p:cNvSpPr/>
          <p:nvPr/>
        </p:nvSpPr>
        <p:spPr bwMode="auto">
          <a:xfrm>
            <a:off x="653762"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a:extLst>
              <a:ext uri="{FF2B5EF4-FFF2-40B4-BE49-F238E27FC236}">
                <a16:creationId xmlns:a16="http://schemas.microsoft.com/office/drawing/2014/main" id="{7B6C6345-7700-B1EE-4BAD-1FAEAEEAE1CF}"/>
              </a:ext>
            </a:extLst>
          </p:cNvPr>
          <p:cNvSpPr/>
          <p:nvPr/>
        </p:nvSpPr>
        <p:spPr bwMode="auto">
          <a:xfrm>
            <a:off x="2949018"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a:extLst>
              <a:ext uri="{FF2B5EF4-FFF2-40B4-BE49-F238E27FC236}">
                <a16:creationId xmlns:a16="http://schemas.microsoft.com/office/drawing/2014/main" id="{BDFDDD8A-0210-FF6A-0E3F-D9F4AC28E80F}"/>
              </a:ext>
            </a:extLst>
          </p:cNvPr>
          <p:cNvSpPr/>
          <p:nvPr/>
        </p:nvSpPr>
        <p:spPr bwMode="auto">
          <a:xfrm>
            <a:off x="5244275"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a:extLst>
              <a:ext uri="{FF2B5EF4-FFF2-40B4-BE49-F238E27FC236}">
                <a16:creationId xmlns:a16="http://schemas.microsoft.com/office/drawing/2014/main" id="{344C6D77-4A2B-7D20-31C3-D4399D954EF3}"/>
              </a:ext>
            </a:extLst>
          </p:cNvPr>
          <p:cNvSpPr/>
          <p:nvPr/>
        </p:nvSpPr>
        <p:spPr bwMode="auto">
          <a:xfrm>
            <a:off x="653761" y="5050305"/>
            <a:ext cx="1544206" cy="679192"/>
          </a:xfrm>
          <a:prstGeom prst="can">
            <a:avLst>
              <a:gd name="adj" fmla="val 50000"/>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a:extLst>
              <a:ext uri="{FF2B5EF4-FFF2-40B4-BE49-F238E27FC236}">
                <a16:creationId xmlns:a16="http://schemas.microsoft.com/office/drawing/2014/main" id="{EF860DBC-1687-E810-588F-125413B224C0}"/>
              </a:ext>
            </a:extLst>
          </p:cNvPr>
          <p:cNvSpPr/>
          <p:nvPr/>
        </p:nvSpPr>
        <p:spPr bwMode="auto">
          <a:xfrm>
            <a:off x="2949016" y="4289844"/>
            <a:ext cx="1544206" cy="1439652"/>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Can 9">
            <a:extLst>
              <a:ext uri="{FF2B5EF4-FFF2-40B4-BE49-F238E27FC236}">
                <a16:creationId xmlns:a16="http://schemas.microsoft.com/office/drawing/2014/main" id="{4555212B-0935-B805-7FE1-2B56CE5C4F2E}"/>
              </a:ext>
            </a:extLst>
          </p:cNvPr>
          <p:cNvSpPr/>
          <p:nvPr/>
        </p:nvSpPr>
        <p:spPr bwMode="auto">
          <a:xfrm>
            <a:off x="5244275" y="4849314"/>
            <a:ext cx="1544206" cy="901743"/>
          </a:xfrm>
          <a:prstGeom prst="can">
            <a:avLst>
              <a:gd name="adj" fmla="val 50000"/>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Can 10">
            <a:extLst>
              <a:ext uri="{FF2B5EF4-FFF2-40B4-BE49-F238E27FC236}">
                <a16:creationId xmlns:a16="http://schemas.microsoft.com/office/drawing/2014/main" id="{69208D1E-FB17-8DB7-68C4-6FA6EEA3131A}"/>
              </a:ext>
            </a:extLst>
          </p:cNvPr>
          <p:cNvSpPr/>
          <p:nvPr/>
        </p:nvSpPr>
        <p:spPr bwMode="auto">
          <a:xfrm>
            <a:off x="9888517" y="3354298"/>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2" name="Table 11">
            <a:extLst>
              <a:ext uri="{FF2B5EF4-FFF2-40B4-BE49-F238E27FC236}">
                <a16:creationId xmlns:a16="http://schemas.microsoft.com/office/drawing/2014/main" id="{4A3D80F7-AA14-FD25-75B3-3A5F4A918441}"/>
              </a:ext>
            </a:extLst>
          </p:cNvPr>
          <p:cNvGraphicFramePr>
            <a:graphicFrameLocks noGrp="1"/>
          </p:cNvGraphicFramePr>
          <p:nvPr/>
        </p:nvGraphicFramePr>
        <p:xfrm>
          <a:off x="9966312" y="3900077"/>
          <a:ext cx="2017806" cy="996833"/>
        </p:xfrm>
        <a:graphic>
          <a:graphicData uri="http://schemas.openxmlformats.org/drawingml/2006/table">
            <a:tbl>
              <a:tblPr firstRow="1" bandRow="1">
                <a:tableStyleId>{00A15C55-8517-42AA-B614-E9B94910E393}</a:tableStyleId>
              </a:tblPr>
              <a:tblGrid>
                <a:gridCol w="1008903">
                  <a:extLst>
                    <a:ext uri="{9D8B030D-6E8A-4147-A177-3AD203B41FA5}">
                      <a16:colId xmlns:a16="http://schemas.microsoft.com/office/drawing/2014/main" val="20000"/>
                    </a:ext>
                  </a:extLst>
                </a:gridCol>
                <a:gridCol w="1008903">
                  <a:extLst>
                    <a:ext uri="{9D8B030D-6E8A-4147-A177-3AD203B41FA5}">
                      <a16:colId xmlns:a16="http://schemas.microsoft.com/office/drawing/2014/main" val="20001"/>
                    </a:ext>
                  </a:extLst>
                </a:gridCol>
              </a:tblGrid>
              <a:tr h="253987">
                <a:tc>
                  <a:txBody>
                    <a:bodyPr/>
                    <a:lstStyle/>
                    <a:p>
                      <a:r>
                        <a:rPr lang="en-US" sz="1100" dirty="0"/>
                        <a:t>Tenant</a:t>
                      </a:r>
                    </a:p>
                  </a:txBody>
                  <a:tcPr marL="89642" marR="89642" marT="44821" marB="44821"/>
                </a:tc>
                <a:tc>
                  <a:txBody>
                    <a:bodyPr/>
                    <a:lstStyle/>
                    <a:p>
                      <a:r>
                        <a:rPr lang="en-US" sz="900" dirty="0"/>
                        <a:t>Partition</a:t>
                      </a:r>
                      <a:r>
                        <a:rPr lang="en-US" sz="900" baseline="0" dirty="0"/>
                        <a:t> Id</a:t>
                      </a:r>
                      <a:endParaRPr lang="en-US" sz="900" dirty="0"/>
                    </a:p>
                  </a:txBody>
                  <a:tcPr marL="89642" marR="89642" marT="44821" marB="44821"/>
                </a:tc>
                <a:extLst>
                  <a:ext uri="{0D108BD9-81ED-4DB2-BD59-A6C34878D82A}">
                    <a16:rowId xmlns:a16="http://schemas.microsoft.com/office/drawing/2014/main" val="10000"/>
                  </a:ext>
                </a:extLst>
              </a:tr>
              <a:tr h="246517">
                <a:tc>
                  <a:txBody>
                    <a:bodyPr/>
                    <a:lstStyle/>
                    <a:p>
                      <a:r>
                        <a:rPr lang="en-US" sz="1000" dirty="0"/>
                        <a:t>Customer</a:t>
                      </a:r>
                      <a:endParaRPr lang="en-US" sz="1700" dirty="0"/>
                    </a:p>
                  </a:txBody>
                  <a:tcPr marL="89642" marR="89642" marT="44821" marB="44821"/>
                </a:tc>
                <a:tc>
                  <a:txBody>
                    <a:bodyPr/>
                    <a:lstStyle/>
                    <a:p>
                      <a:r>
                        <a:rPr lang="en-US" sz="1000" dirty="0"/>
                        <a:t>1</a:t>
                      </a:r>
                    </a:p>
                  </a:txBody>
                  <a:tcPr marL="89642" marR="89642" marT="44821" marB="44821"/>
                </a:tc>
                <a:extLst>
                  <a:ext uri="{0D108BD9-81ED-4DB2-BD59-A6C34878D82A}">
                    <a16:rowId xmlns:a16="http://schemas.microsoft.com/office/drawing/2014/main" val="10001"/>
                  </a:ext>
                </a:extLst>
              </a:tr>
              <a:tr h="246517">
                <a:tc>
                  <a:txBody>
                    <a:bodyPr/>
                    <a:lstStyle/>
                    <a:p>
                      <a:r>
                        <a:rPr lang="en-US" sz="1000" dirty="0"/>
                        <a:t>Big Customer</a:t>
                      </a:r>
                      <a:endParaRPr lang="en-US" sz="1700" dirty="0"/>
                    </a:p>
                  </a:txBody>
                  <a:tcPr marL="89642" marR="89642" marT="44821" marB="44821"/>
                </a:tc>
                <a:tc>
                  <a:txBody>
                    <a:bodyPr/>
                    <a:lstStyle/>
                    <a:p>
                      <a:r>
                        <a:rPr lang="en-US" sz="1000" dirty="0"/>
                        <a:t>2</a:t>
                      </a:r>
                    </a:p>
                  </a:txBody>
                  <a:tcPr marL="89642" marR="89642" marT="44821" marB="44821"/>
                </a:tc>
                <a:extLst>
                  <a:ext uri="{0D108BD9-81ED-4DB2-BD59-A6C34878D82A}">
                    <a16:rowId xmlns:a16="http://schemas.microsoft.com/office/drawing/2014/main" val="10002"/>
                  </a:ext>
                </a:extLst>
              </a:tr>
              <a:tr h="246517">
                <a:tc>
                  <a:txBody>
                    <a:bodyPr/>
                    <a:lstStyle/>
                    <a:p>
                      <a:r>
                        <a:rPr lang="en-US" sz="1000" dirty="0"/>
                        <a:t>Another</a:t>
                      </a:r>
                    </a:p>
                  </a:txBody>
                  <a:tcPr marL="89642" marR="89642" marT="44821" marB="44821"/>
                </a:tc>
                <a:tc>
                  <a:txBody>
                    <a:bodyPr/>
                    <a:lstStyle/>
                    <a:p>
                      <a:r>
                        <a:rPr lang="en-US" sz="1000" dirty="0"/>
                        <a:t>3</a:t>
                      </a:r>
                    </a:p>
                  </a:txBody>
                  <a:tcPr marL="89642" marR="89642" marT="44821" marB="44821"/>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52756C50-6DBE-5C42-C2C6-E713A963B54F}"/>
              </a:ext>
            </a:extLst>
          </p:cNvPr>
          <p:cNvSpPr/>
          <p:nvPr/>
        </p:nvSpPr>
        <p:spPr>
          <a:xfrm>
            <a:off x="7301572" y="3434070"/>
            <a:ext cx="2315310" cy="362072"/>
          </a:xfrm>
          <a:prstGeom prst="rect">
            <a:avLst/>
          </a:prstGeom>
        </p:spPr>
        <p:txBody>
          <a:bodyPr wrap="none">
            <a:spAutoFit/>
          </a:bodyPr>
          <a:lstStyle/>
          <a:p>
            <a:pPr algn="ctr"/>
            <a:r>
              <a:rPr lang="en-US" sz="1765" dirty="0">
                <a:gradFill>
                  <a:gsLst>
                    <a:gs pos="2917">
                      <a:srgbClr val="FFFFFF"/>
                    </a:gs>
                    <a:gs pos="30000">
                      <a:srgbClr val="FFFFFF"/>
                    </a:gs>
                  </a:gsLst>
                  <a:lin ang="5400000" scaled="0"/>
                </a:gradFill>
              </a:rPr>
              <a:t>Cache this shard map</a:t>
            </a:r>
            <a:endParaRPr lang="en-US" sz="1765" dirty="0">
              <a:solidFill>
                <a:srgbClr val="FFFFFF"/>
              </a:solidFill>
            </a:endParaRPr>
          </a:p>
        </p:txBody>
      </p:sp>
      <p:sp>
        <p:nvSpPr>
          <p:cNvPr id="14" name="Rectangle 13">
            <a:extLst>
              <a:ext uri="{FF2B5EF4-FFF2-40B4-BE49-F238E27FC236}">
                <a16:creationId xmlns:a16="http://schemas.microsoft.com/office/drawing/2014/main" id="{08EC1200-4604-273F-CA38-9B0CA6968C93}"/>
              </a:ext>
            </a:extLst>
          </p:cNvPr>
          <p:cNvSpPr/>
          <p:nvPr/>
        </p:nvSpPr>
        <p:spPr>
          <a:xfrm>
            <a:off x="7442560" y="4975066"/>
            <a:ext cx="1791877" cy="905179"/>
          </a:xfrm>
          <a:prstGeom prst="rect">
            <a:avLst/>
          </a:prstGeom>
        </p:spPr>
        <p:txBody>
          <a:bodyPr wrap="none">
            <a:spAutoFit/>
          </a:bodyPr>
          <a:lstStyle/>
          <a:p>
            <a:pPr algn="ctr"/>
            <a:r>
              <a:rPr lang="en-US" sz="1765" dirty="0">
                <a:gradFill>
                  <a:gsLst>
                    <a:gs pos="2917">
                      <a:srgbClr val="FFFFFF"/>
                    </a:gs>
                    <a:gs pos="30000">
                      <a:srgbClr val="FFFFFF"/>
                    </a:gs>
                  </a:gsLst>
                  <a:lin ang="5400000" scaled="0"/>
                </a:gradFill>
              </a:rPr>
              <a:t>to avoid making</a:t>
            </a:r>
            <a:br>
              <a:rPr lang="en-US" sz="1765" dirty="0">
                <a:gradFill>
                  <a:gsLst>
                    <a:gs pos="2917">
                      <a:srgbClr val="FFFFFF"/>
                    </a:gs>
                    <a:gs pos="30000">
                      <a:srgbClr val="FFFFFF"/>
                    </a:gs>
                  </a:gsLst>
                  <a:lin ang="5400000" scaled="0"/>
                </a:gradFill>
              </a:rPr>
            </a:br>
            <a:r>
              <a:rPr lang="en-US" sz="1765" dirty="0">
                <a:gradFill>
                  <a:gsLst>
                    <a:gs pos="2917">
                      <a:srgbClr val="FFFFFF"/>
                    </a:gs>
                    <a:gs pos="30000">
                      <a:srgbClr val="FFFFFF"/>
                    </a:gs>
                  </a:gsLst>
                  <a:lin ang="5400000" scaled="0"/>
                </a:gradFill>
              </a:rPr>
              <a:t>the lookup the </a:t>
            </a:r>
            <a:br>
              <a:rPr lang="en-US" sz="1765" dirty="0">
                <a:gradFill>
                  <a:gsLst>
                    <a:gs pos="2917">
                      <a:srgbClr val="FFFFFF"/>
                    </a:gs>
                    <a:gs pos="30000">
                      <a:srgbClr val="FFFFFF"/>
                    </a:gs>
                  </a:gsLst>
                  <a:lin ang="5400000" scaled="0"/>
                </a:gradFill>
              </a:rPr>
            </a:br>
            <a:r>
              <a:rPr lang="en-US" sz="1765" dirty="0">
                <a:gradFill>
                  <a:gsLst>
                    <a:gs pos="2917">
                      <a:srgbClr val="FFFFFF"/>
                    </a:gs>
                    <a:gs pos="30000">
                      <a:srgbClr val="FFFFFF"/>
                    </a:gs>
                  </a:gsLst>
                  <a:lin ang="5400000" scaled="0"/>
                </a:gradFill>
              </a:rPr>
              <a:t>bottleneck</a:t>
            </a:r>
            <a:endParaRPr lang="en-US" sz="1765" dirty="0">
              <a:solidFill>
                <a:srgbClr val="FFFFFF"/>
              </a:solidFill>
            </a:endParaRPr>
          </a:p>
        </p:txBody>
      </p:sp>
      <p:pic>
        <p:nvPicPr>
          <p:cNvPr id="15" name="Picture 14">
            <a:extLst>
              <a:ext uri="{FF2B5EF4-FFF2-40B4-BE49-F238E27FC236}">
                <a16:creationId xmlns:a16="http://schemas.microsoft.com/office/drawing/2014/main" id="{60357447-1BDA-B037-A170-3262FCDA705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56023" y="4003129"/>
            <a:ext cx="764951" cy="764951"/>
          </a:xfrm>
          <a:prstGeom prst="rect">
            <a:avLst/>
          </a:prstGeom>
        </p:spPr>
      </p:pic>
    </p:spTree>
    <p:extLst>
      <p:ext uri="{BB962C8B-B14F-4D97-AF65-F5344CB8AC3E}">
        <p14:creationId xmlns:p14="http://schemas.microsoft.com/office/powerpoint/2010/main" val="1596754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57371659-009E-E17A-36A6-E712CE80CE69}"/>
              </a:ext>
            </a:extLst>
          </p:cNvPr>
          <p:cNvSpPr txBox="1">
            <a:spLocks/>
          </p:cNvSpPr>
          <p:nvPr/>
        </p:nvSpPr>
        <p:spPr>
          <a:xfrm>
            <a:off x="268928" y="291102"/>
            <a:ext cx="11541863" cy="899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a:t>Partitioning Data (hash)</a:t>
            </a:r>
            <a:br>
              <a:rPr lang="en-US"/>
            </a:br>
            <a:endParaRPr lang="en-US"/>
          </a:p>
        </p:txBody>
      </p:sp>
      <p:sp>
        <p:nvSpPr>
          <p:cNvPr id="4" name="TextBox 3">
            <a:extLst>
              <a:ext uri="{FF2B5EF4-FFF2-40B4-BE49-F238E27FC236}">
                <a16:creationId xmlns:a16="http://schemas.microsoft.com/office/drawing/2014/main" id="{199C15B3-45BE-E114-1B4D-8ECA37A14599}"/>
              </a:ext>
            </a:extLst>
          </p:cNvPr>
          <p:cNvSpPr txBox="1"/>
          <p:nvPr/>
        </p:nvSpPr>
        <p:spPr>
          <a:xfrm>
            <a:off x="8890551" y="1812507"/>
            <a:ext cx="1708840" cy="615522"/>
          </a:xfrm>
          <a:prstGeom prst="rect">
            <a:avLst/>
          </a:prstGeom>
          <a:noFill/>
        </p:spPr>
        <p:txBody>
          <a:bodyPr wrap="none" lIns="179285" tIns="143428" rIns="179285" bIns="143428" rtlCol="0">
            <a:spAutoFit/>
          </a:bodyPr>
          <a:lstStyle/>
          <a:p>
            <a:pPr>
              <a:lnSpc>
                <a:spcPct val="90000"/>
              </a:lnSpc>
              <a:spcAft>
                <a:spcPts val="588"/>
              </a:spcAft>
            </a:pPr>
            <a:r>
              <a:rPr lang="en-US" sz="2353" i="1" dirty="0">
                <a:gradFill>
                  <a:gsLst>
                    <a:gs pos="2917">
                      <a:srgbClr val="FFFFFF"/>
                    </a:gs>
                    <a:gs pos="30000">
                      <a:srgbClr val="FFFFFF"/>
                    </a:gs>
                  </a:gsLst>
                  <a:lin ang="5400000" scaled="0"/>
                </a:gradFill>
              </a:rPr>
              <a:t>n = n + m</a:t>
            </a:r>
          </a:p>
        </p:txBody>
      </p:sp>
      <p:sp>
        <p:nvSpPr>
          <p:cNvPr id="5" name="Can 4">
            <a:extLst>
              <a:ext uri="{FF2B5EF4-FFF2-40B4-BE49-F238E27FC236}">
                <a16:creationId xmlns:a16="http://schemas.microsoft.com/office/drawing/2014/main" id="{7D107B91-AE53-DBCF-044F-2916AEA64203}"/>
              </a:ext>
            </a:extLst>
          </p:cNvPr>
          <p:cNvSpPr/>
          <p:nvPr/>
        </p:nvSpPr>
        <p:spPr bwMode="auto">
          <a:xfrm>
            <a:off x="679192" y="3021145"/>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a:extLst>
              <a:ext uri="{FF2B5EF4-FFF2-40B4-BE49-F238E27FC236}">
                <a16:creationId xmlns:a16="http://schemas.microsoft.com/office/drawing/2014/main" id="{832406D8-8BD9-3C15-A993-BB1F24078078}"/>
              </a:ext>
            </a:extLst>
          </p:cNvPr>
          <p:cNvSpPr/>
          <p:nvPr/>
        </p:nvSpPr>
        <p:spPr bwMode="auto">
          <a:xfrm>
            <a:off x="2974448" y="3021145"/>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a:extLst>
              <a:ext uri="{FF2B5EF4-FFF2-40B4-BE49-F238E27FC236}">
                <a16:creationId xmlns:a16="http://schemas.microsoft.com/office/drawing/2014/main" id="{BA4DA945-60D9-B305-B1AB-0F67B4A43EE5}"/>
              </a:ext>
            </a:extLst>
          </p:cNvPr>
          <p:cNvSpPr/>
          <p:nvPr/>
        </p:nvSpPr>
        <p:spPr bwMode="auto">
          <a:xfrm>
            <a:off x="5269705" y="3021145"/>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a:extLst>
              <a:ext uri="{FF2B5EF4-FFF2-40B4-BE49-F238E27FC236}">
                <a16:creationId xmlns:a16="http://schemas.microsoft.com/office/drawing/2014/main" id="{32ABCD55-AEA8-9A4E-7892-439184D21E9D}"/>
              </a:ext>
            </a:extLst>
          </p:cNvPr>
          <p:cNvSpPr/>
          <p:nvPr/>
        </p:nvSpPr>
        <p:spPr bwMode="auto">
          <a:xfrm>
            <a:off x="2974446" y="4717151"/>
            <a:ext cx="1544206" cy="679192"/>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n 8">
            <a:extLst>
              <a:ext uri="{FF2B5EF4-FFF2-40B4-BE49-F238E27FC236}">
                <a16:creationId xmlns:a16="http://schemas.microsoft.com/office/drawing/2014/main" id="{58088E6C-3D0E-5F3A-27CE-4E30E3DECC6A}"/>
              </a:ext>
            </a:extLst>
          </p:cNvPr>
          <p:cNvSpPr/>
          <p:nvPr/>
        </p:nvSpPr>
        <p:spPr bwMode="auto">
          <a:xfrm>
            <a:off x="5269705" y="4649673"/>
            <a:ext cx="1544206" cy="746670"/>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Can 9">
            <a:extLst>
              <a:ext uri="{FF2B5EF4-FFF2-40B4-BE49-F238E27FC236}">
                <a16:creationId xmlns:a16="http://schemas.microsoft.com/office/drawing/2014/main" id="{08971BCB-03A9-D2D9-675E-BBF6964C64DE}"/>
              </a:ext>
            </a:extLst>
          </p:cNvPr>
          <p:cNvSpPr/>
          <p:nvPr/>
        </p:nvSpPr>
        <p:spPr bwMode="auto">
          <a:xfrm>
            <a:off x="679191" y="4827686"/>
            <a:ext cx="1544206" cy="568656"/>
          </a:xfrm>
          <a:prstGeom prst="can">
            <a:avLst>
              <a:gd name="adj" fmla="val 26595"/>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Can 10">
            <a:extLst>
              <a:ext uri="{FF2B5EF4-FFF2-40B4-BE49-F238E27FC236}">
                <a16:creationId xmlns:a16="http://schemas.microsoft.com/office/drawing/2014/main" id="{8F4A3781-F48F-5522-B71B-194A8434B1C0}"/>
              </a:ext>
            </a:extLst>
          </p:cNvPr>
          <p:cNvSpPr/>
          <p:nvPr/>
        </p:nvSpPr>
        <p:spPr bwMode="auto">
          <a:xfrm>
            <a:off x="7689282" y="3021143"/>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urved Up Arrow 11">
            <a:extLst>
              <a:ext uri="{FF2B5EF4-FFF2-40B4-BE49-F238E27FC236}">
                <a16:creationId xmlns:a16="http://schemas.microsoft.com/office/drawing/2014/main" id="{07BD5691-AEB2-C546-8FCE-4CFDC624F265}"/>
              </a:ext>
            </a:extLst>
          </p:cNvPr>
          <p:cNvSpPr/>
          <p:nvPr/>
        </p:nvSpPr>
        <p:spPr bwMode="auto">
          <a:xfrm>
            <a:off x="3705534" y="5463405"/>
            <a:ext cx="6893857" cy="817691"/>
          </a:xfrm>
          <a:prstGeom prst="curvedUp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Curved Down Arrow 12">
            <a:extLst>
              <a:ext uri="{FF2B5EF4-FFF2-40B4-BE49-F238E27FC236}">
                <a16:creationId xmlns:a16="http://schemas.microsoft.com/office/drawing/2014/main" id="{48C8E164-57AE-4F60-4DFF-83AC2B1124F2}"/>
              </a:ext>
            </a:extLst>
          </p:cNvPr>
          <p:cNvSpPr/>
          <p:nvPr/>
        </p:nvSpPr>
        <p:spPr bwMode="auto">
          <a:xfrm>
            <a:off x="3549260" y="2478372"/>
            <a:ext cx="7050131" cy="1116795"/>
          </a:xfrm>
          <a:prstGeom prst="curvedDown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4CF3D5C3-CCF3-5C66-0403-FB5DACC0CDB3}"/>
              </a:ext>
            </a:extLst>
          </p:cNvPr>
          <p:cNvSpPr txBox="1"/>
          <p:nvPr/>
        </p:nvSpPr>
        <p:spPr>
          <a:xfrm>
            <a:off x="269241" y="1812507"/>
            <a:ext cx="8625539"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Evenly distribute across </a:t>
            </a:r>
            <a:r>
              <a:rPr lang="en-US" sz="2353" i="1" dirty="0">
                <a:gradFill>
                  <a:gsLst>
                    <a:gs pos="2917">
                      <a:srgbClr val="FFFFFF"/>
                    </a:gs>
                    <a:gs pos="30000">
                      <a:srgbClr val="FFFFFF"/>
                    </a:gs>
                  </a:gsLst>
                  <a:lin ang="5400000" scaled="0"/>
                </a:gradFill>
              </a:rPr>
              <a:t>n</a:t>
            </a:r>
            <a:r>
              <a:rPr lang="en-US" sz="2353" dirty="0">
                <a:gradFill>
                  <a:gsLst>
                    <a:gs pos="2917">
                      <a:srgbClr val="FFFFFF"/>
                    </a:gs>
                    <a:gs pos="30000">
                      <a:srgbClr val="FFFFFF"/>
                    </a:gs>
                  </a:gsLst>
                  <a:lin ang="5400000" scaled="0"/>
                </a:gradFill>
              </a:rPr>
              <a:t> number of partitions (algorithmic) ….</a:t>
            </a:r>
          </a:p>
        </p:txBody>
      </p:sp>
      <p:sp>
        <p:nvSpPr>
          <p:cNvPr id="15" name="Curved Up Arrow 14">
            <a:extLst>
              <a:ext uri="{FF2B5EF4-FFF2-40B4-BE49-F238E27FC236}">
                <a16:creationId xmlns:a16="http://schemas.microsoft.com/office/drawing/2014/main" id="{498712EB-D729-B366-FE68-020755771746}"/>
              </a:ext>
            </a:extLst>
          </p:cNvPr>
          <p:cNvSpPr/>
          <p:nvPr/>
        </p:nvSpPr>
        <p:spPr bwMode="auto">
          <a:xfrm>
            <a:off x="1205108" y="5459871"/>
            <a:ext cx="9402064" cy="957332"/>
          </a:xfrm>
          <a:prstGeom prst="curvedUp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urved Down Arrow 15">
            <a:extLst>
              <a:ext uri="{FF2B5EF4-FFF2-40B4-BE49-F238E27FC236}">
                <a16:creationId xmlns:a16="http://schemas.microsoft.com/office/drawing/2014/main" id="{9741FDB4-C4D6-9E4B-637B-0C3246223B86}"/>
              </a:ext>
            </a:extLst>
          </p:cNvPr>
          <p:cNvSpPr/>
          <p:nvPr/>
        </p:nvSpPr>
        <p:spPr bwMode="auto">
          <a:xfrm>
            <a:off x="8340084" y="2892396"/>
            <a:ext cx="2160277" cy="877564"/>
          </a:xfrm>
          <a:prstGeom prst="curvedDown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urved Down Arrow 16">
            <a:extLst>
              <a:ext uri="{FF2B5EF4-FFF2-40B4-BE49-F238E27FC236}">
                <a16:creationId xmlns:a16="http://schemas.microsoft.com/office/drawing/2014/main" id="{20FC33E9-ACEB-4865-7178-DA1A638FE168}"/>
              </a:ext>
            </a:extLst>
          </p:cNvPr>
          <p:cNvSpPr/>
          <p:nvPr/>
        </p:nvSpPr>
        <p:spPr bwMode="auto">
          <a:xfrm>
            <a:off x="5844517" y="2478372"/>
            <a:ext cx="4805249" cy="1440992"/>
          </a:xfrm>
          <a:prstGeom prst="curvedDownArrow">
            <a:avLst/>
          </a:prstGeom>
          <a:solidFill>
            <a:schemeClr val="accent4"/>
          </a:solidFill>
          <a:ln>
            <a:solidFill>
              <a:schemeClr val="accent4"/>
            </a:solidFill>
            <a:headEnd type="none" w="med" len="med"/>
            <a:tailEnd type="none" w="med" len="med"/>
          </a:ln>
          <a:effectLst/>
          <a:scene3d>
            <a:camera prst="orthographicFront">
              <a:rot lat="0" lon="108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a:extLst>
              <a:ext uri="{FF2B5EF4-FFF2-40B4-BE49-F238E27FC236}">
                <a16:creationId xmlns:a16="http://schemas.microsoft.com/office/drawing/2014/main" id="{F1B54C77-0E14-B75D-CB93-1475A39B0F63}"/>
              </a:ext>
            </a:extLst>
          </p:cNvPr>
          <p:cNvPicPr>
            <a:picLocks noChangeAspect="1"/>
          </p:cNvPicPr>
          <p:nvPr/>
        </p:nvPicPr>
        <p:blipFill>
          <a:blip r:embed="rId3">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4">
                    <a14:imgEffect>
                      <a14:artisticPaintStrokes/>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10108859" y="3961171"/>
            <a:ext cx="1900559" cy="1498700"/>
          </a:xfrm>
          <a:prstGeom prst="rect">
            <a:avLst/>
          </a:prstGeom>
        </p:spPr>
      </p:pic>
    </p:spTree>
    <p:extLst>
      <p:ext uri="{BB962C8B-B14F-4D97-AF65-F5344CB8AC3E}">
        <p14:creationId xmlns:p14="http://schemas.microsoft.com/office/powerpoint/2010/main" val="1336679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righ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grpId="0" nodeType="afterEffect">
                                  <p:stCondLst>
                                    <p:cond delay="50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5155-C32D-DE01-1EA7-0A61148D2E3A}"/>
              </a:ext>
            </a:extLst>
          </p:cNvPr>
          <p:cNvSpPr>
            <a:spLocks noGrp="1"/>
          </p:cNvSpPr>
          <p:nvPr>
            <p:ph type="title"/>
          </p:nvPr>
        </p:nvSpPr>
        <p:spPr/>
        <p:txBody>
          <a:bodyPr/>
          <a:lstStyle/>
          <a:p>
            <a:r>
              <a:rPr lang="en-US" dirty="0"/>
              <a:t>Partitioning Design Concepts</a:t>
            </a:r>
          </a:p>
        </p:txBody>
      </p:sp>
      <p:sp>
        <p:nvSpPr>
          <p:cNvPr id="3" name="Content Placeholder 2">
            <a:extLst>
              <a:ext uri="{FF2B5EF4-FFF2-40B4-BE49-F238E27FC236}">
                <a16:creationId xmlns:a16="http://schemas.microsoft.com/office/drawing/2014/main" id="{0E75E946-AF5B-D329-CE86-646E3323B704}"/>
              </a:ext>
            </a:extLst>
          </p:cNvPr>
          <p:cNvSpPr>
            <a:spLocks noGrp="1"/>
          </p:cNvSpPr>
          <p:nvPr>
            <p:ph sz="quarter" idx="10"/>
          </p:nvPr>
        </p:nvSpPr>
        <p:spPr>
          <a:xfrm>
            <a:off x="584200" y="1435100"/>
            <a:ext cx="11018838" cy="3447098"/>
          </a:xfrm>
        </p:spPr>
        <p:txBody>
          <a:bodyPr/>
          <a:lstStyle/>
          <a:p>
            <a:r>
              <a:rPr lang="en-US" dirty="0"/>
              <a:t>Minimize cross-partition data access operations</a:t>
            </a:r>
          </a:p>
          <a:p>
            <a:r>
              <a:rPr lang="en-US" dirty="0"/>
              <a:t>Consider replicating static reference data</a:t>
            </a:r>
          </a:p>
          <a:p>
            <a:r>
              <a:rPr lang="en-US" dirty="0"/>
              <a:t>Data access logic may need to be modified</a:t>
            </a:r>
          </a:p>
          <a:p>
            <a:r>
              <a:rPr lang="en-US" dirty="0"/>
              <a:t>Large quantities of existing data might need to be migrated, to distribute it across partitions</a:t>
            </a:r>
          </a:p>
          <a:p>
            <a:r>
              <a:rPr lang="en-US" dirty="0"/>
              <a:t>Consider how queries locate the correct partition</a:t>
            </a:r>
          </a:p>
          <a:p>
            <a:r>
              <a:rPr lang="en-US" dirty="0"/>
              <a:t>Consider periodically rebalancing shards</a:t>
            </a:r>
          </a:p>
        </p:txBody>
      </p:sp>
    </p:spTree>
    <p:extLst>
      <p:ext uri="{BB962C8B-B14F-4D97-AF65-F5344CB8AC3E}">
        <p14:creationId xmlns:p14="http://schemas.microsoft.com/office/powerpoint/2010/main" val="10228238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B48D-8B34-19D1-C2AF-FECD7B023B0C}"/>
              </a:ext>
            </a:extLst>
          </p:cNvPr>
          <p:cNvSpPr>
            <a:spLocks noGrp="1"/>
          </p:cNvSpPr>
          <p:nvPr>
            <p:ph type="title"/>
          </p:nvPr>
        </p:nvSpPr>
        <p:spPr/>
        <p:txBody>
          <a:bodyPr/>
          <a:lstStyle/>
          <a:p>
            <a:r>
              <a:rPr lang="en-US" dirty="0"/>
              <a:t>Rebalancing Partitions</a:t>
            </a:r>
          </a:p>
        </p:txBody>
      </p:sp>
      <p:sp>
        <p:nvSpPr>
          <p:cNvPr id="3" name="Content Placeholder 2">
            <a:extLst>
              <a:ext uri="{FF2B5EF4-FFF2-40B4-BE49-F238E27FC236}">
                <a16:creationId xmlns:a16="http://schemas.microsoft.com/office/drawing/2014/main" id="{53EAE9C6-0F2B-41E8-4642-F44A81B1EEBC}"/>
              </a:ext>
            </a:extLst>
          </p:cNvPr>
          <p:cNvSpPr>
            <a:spLocks noGrp="1"/>
          </p:cNvSpPr>
          <p:nvPr>
            <p:ph sz="quarter" idx="10"/>
          </p:nvPr>
        </p:nvSpPr>
        <p:spPr>
          <a:xfrm>
            <a:off x="584200" y="1435100"/>
            <a:ext cx="11018838" cy="4825937"/>
          </a:xfrm>
        </p:spPr>
        <p:txBody>
          <a:bodyPr/>
          <a:lstStyle/>
          <a:p>
            <a:r>
              <a:rPr lang="en-US" dirty="0"/>
              <a:t>It is important to understand what your data store does automatically in regard to partitions</a:t>
            </a:r>
          </a:p>
          <a:p>
            <a:r>
              <a:rPr lang="en-US" dirty="0"/>
              <a:t>Some data services, and partitioning patterns will inherently distribute data</a:t>
            </a:r>
          </a:p>
          <a:p>
            <a:r>
              <a:rPr lang="en-US" dirty="0"/>
              <a:t>Some data services may require periodic rebalancing</a:t>
            </a:r>
          </a:p>
          <a:p>
            <a:r>
              <a:rPr lang="en-US" dirty="0"/>
              <a:t>You need to ensure any rebalancing effort does not impact user data access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905816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B0B09D-B5A7-B04E-2A37-B17BDBF6A708}"/>
              </a:ext>
            </a:extLst>
          </p:cNvPr>
          <p:cNvSpPr>
            <a:spLocks noGrp="1"/>
          </p:cNvSpPr>
          <p:nvPr>
            <p:ph type="title"/>
          </p:nvPr>
        </p:nvSpPr>
        <p:spPr/>
        <p:txBody>
          <a:bodyPr/>
          <a:lstStyle/>
          <a:p>
            <a:r>
              <a:rPr lang="en-US" dirty="0"/>
              <a:t>Partitioning in Fabric</a:t>
            </a:r>
          </a:p>
        </p:txBody>
      </p:sp>
    </p:spTree>
    <p:extLst>
      <p:ext uri="{BB962C8B-B14F-4D97-AF65-F5344CB8AC3E}">
        <p14:creationId xmlns:p14="http://schemas.microsoft.com/office/powerpoint/2010/main" val="20008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599DF3-7F9B-D22E-8C00-712F07A0CEBE}"/>
              </a:ext>
            </a:extLst>
          </p:cNvPr>
          <p:cNvSpPr>
            <a:spLocks noGrp="1"/>
          </p:cNvSpPr>
          <p:nvPr>
            <p:ph type="title"/>
          </p:nvPr>
        </p:nvSpPr>
        <p:spPr/>
        <p:txBody>
          <a:bodyPr/>
          <a:lstStyle/>
          <a:p>
            <a:r>
              <a:rPr lang="en-US" dirty="0"/>
              <a:t>Fabric Services Using Partitioning</a:t>
            </a:r>
          </a:p>
        </p:txBody>
      </p:sp>
      <p:sp>
        <p:nvSpPr>
          <p:cNvPr id="4" name="Content Placeholder 3">
            <a:extLst>
              <a:ext uri="{FF2B5EF4-FFF2-40B4-BE49-F238E27FC236}">
                <a16:creationId xmlns:a16="http://schemas.microsoft.com/office/drawing/2014/main" id="{4896ADBE-4515-29E9-7E14-C8AC0306C846}"/>
              </a:ext>
            </a:extLst>
          </p:cNvPr>
          <p:cNvSpPr>
            <a:spLocks noGrp="1"/>
          </p:cNvSpPr>
          <p:nvPr>
            <p:ph sz="quarter" idx="10"/>
          </p:nvPr>
        </p:nvSpPr>
        <p:spPr>
          <a:xfrm>
            <a:off x="584200" y="1435100"/>
            <a:ext cx="11018838" cy="2548390"/>
          </a:xfrm>
        </p:spPr>
        <p:txBody>
          <a:bodyPr/>
          <a:lstStyle/>
          <a:p>
            <a:r>
              <a:rPr lang="en-US" sz="3600" dirty="0"/>
              <a:t>Fabric Data Science</a:t>
            </a:r>
          </a:p>
          <a:p>
            <a:r>
              <a:rPr lang="en-US" sz="3600" dirty="0"/>
              <a:t>Fabric Data Engineering</a:t>
            </a:r>
          </a:p>
          <a:p>
            <a:r>
              <a:rPr lang="en-US" sz="3600" dirty="0"/>
              <a:t>Fabric Data Warehouse</a:t>
            </a:r>
          </a:p>
          <a:p>
            <a:r>
              <a:rPr lang="en-US" sz="3600" dirty="0"/>
              <a:t>Fabric Real-Time Analytics</a:t>
            </a:r>
          </a:p>
        </p:txBody>
      </p:sp>
    </p:spTree>
    <p:extLst>
      <p:ext uri="{BB962C8B-B14F-4D97-AF65-F5344CB8AC3E}">
        <p14:creationId xmlns:p14="http://schemas.microsoft.com/office/powerpoint/2010/main" val="507952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E0EF-ACE5-CEB8-A0BD-0D1B5622D86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824701-9549-97C0-9FF6-98F4E09476AE}"/>
              </a:ext>
            </a:extLst>
          </p:cNvPr>
          <p:cNvSpPr>
            <a:spLocks noGrp="1"/>
          </p:cNvSpPr>
          <p:nvPr>
            <p:ph sz="quarter" idx="10"/>
          </p:nvPr>
        </p:nvSpPr>
        <p:spPr>
          <a:xfrm>
            <a:off x="584200" y="1435100"/>
            <a:ext cx="11018838" cy="3188565"/>
          </a:xfrm>
        </p:spPr>
        <p:txBody>
          <a:bodyPr/>
          <a:lstStyle/>
          <a:p>
            <a:r>
              <a:rPr lang="en-US" dirty="0"/>
              <a:t>Partitioning and dimensional modeling are two of the more important concepts you can understand for analytical workloads</a:t>
            </a:r>
          </a:p>
          <a:p>
            <a:r>
              <a:rPr lang="en-US" dirty="0"/>
              <a:t>Different components of Fabric implement partitioning in different ways. You will learn more specifics in each module</a:t>
            </a:r>
          </a:p>
          <a:p>
            <a:r>
              <a:rPr lang="en-US" dirty="0"/>
              <a:t>Implementing partitioning may require maintenance and changes to your application or data engineering jobs, but will help your overall performance </a:t>
            </a:r>
          </a:p>
        </p:txBody>
      </p:sp>
    </p:spTree>
    <p:extLst>
      <p:ext uri="{BB962C8B-B14F-4D97-AF65-F5344CB8AC3E}">
        <p14:creationId xmlns:p14="http://schemas.microsoft.com/office/powerpoint/2010/main" val="5444665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6DEF80-C0AF-6FEF-D065-818CA26A842E}"/>
              </a:ext>
            </a:extLst>
          </p:cNvPr>
          <p:cNvSpPr>
            <a:spLocks noGrp="1"/>
          </p:cNvSpPr>
          <p:nvPr>
            <p:ph type="title"/>
          </p:nvPr>
        </p:nvSpPr>
        <p:spPr/>
        <p:txBody>
          <a:bodyPr/>
          <a:lstStyle/>
          <a:p>
            <a:r>
              <a:rPr lang="en-US" dirty="0"/>
              <a:t>The Importance of Partitioning</a:t>
            </a:r>
          </a:p>
        </p:txBody>
      </p:sp>
      <p:sp>
        <p:nvSpPr>
          <p:cNvPr id="5" name="Content Placeholder 4">
            <a:extLst>
              <a:ext uri="{FF2B5EF4-FFF2-40B4-BE49-F238E27FC236}">
                <a16:creationId xmlns:a16="http://schemas.microsoft.com/office/drawing/2014/main" id="{8CFEEF4A-9576-2769-86FA-776169253631}"/>
              </a:ext>
            </a:extLst>
          </p:cNvPr>
          <p:cNvSpPr>
            <a:spLocks noGrp="1"/>
          </p:cNvSpPr>
          <p:nvPr>
            <p:ph sz="quarter" idx="10"/>
          </p:nvPr>
        </p:nvSpPr>
        <p:spPr>
          <a:xfrm>
            <a:off x="584200" y="1435100"/>
            <a:ext cx="5101705" cy="3964162"/>
          </a:xfrm>
        </p:spPr>
        <p:txBody>
          <a:bodyPr/>
          <a:lstStyle/>
          <a:p>
            <a:r>
              <a:rPr lang="en-US" dirty="0"/>
              <a:t>While Fabric is a software as a service platform, design choices can still influence performance</a:t>
            </a:r>
          </a:p>
          <a:p>
            <a:r>
              <a:rPr lang="en-US" dirty="0"/>
              <a:t>As data volumes increase, partitioning is an important concept in Spark, Data Warehouse, Real-Time, and Lakehouse scenarios </a:t>
            </a:r>
          </a:p>
        </p:txBody>
      </p:sp>
      <p:pic>
        <p:nvPicPr>
          <p:cNvPr id="13314" name="Picture 2" descr="thumbnail image 1 of blog post titled &#10;&#9;&#10;&#9;&#10;&#9; &#10;&#9;&#10;&#9;&#10;&#9;&#10;&#9;&#9;&#9;&#9;&#10;&#9;&#9;&#10;&#9;&#9;&#9;&#10;&#9;&#9;&#9;&#9;&#10;&#9;&#9;&#9;&#9;&#9;&#9;&#10;&#9;&#9;&#9;&#9;&#9;&#9;&#9;Efficient Data Partitioning with Microsoft Fabric: Best Practices and Implementation Guide&#10;&#9;&#9;&#9;&#9;&#9;&#9;&#9;&#10;&#9;&#9;&#9;&#9;&#9;&#9;&#10;&#9;&#9;&#9;&#9;&#9;&#10;&#9;&#9;&#9;&#10;&#9;&#9;&#10;&#9;&#10;&#9;&#9;&#9;&#10;&#9;&#10;&#9;&#10;&#9;&#10;&#9;&#10;&#9;&#10;">
            <a:extLst>
              <a:ext uri="{FF2B5EF4-FFF2-40B4-BE49-F238E27FC236}">
                <a16:creationId xmlns:a16="http://schemas.microsoft.com/office/drawing/2014/main" id="{F57402C8-9D2C-D1C2-09F0-37AA67C6D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555" y="2072903"/>
            <a:ext cx="5225935" cy="271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711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D0AE04-8CB0-672C-0DDA-6B29843FE100}"/>
              </a:ext>
            </a:extLst>
          </p:cNvPr>
          <p:cNvSpPr>
            <a:spLocks noGrp="1"/>
          </p:cNvSpPr>
          <p:nvPr>
            <p:ph type="title"/>
          </p:nvPr>
        </p:nvSpPr>
        <p:spPr/>
        <p:txBody>
          <a:bodyPr/>
          <a:lstStyle/>
          <a:p>
            <a:r>
              <a:rPr lang="en-US" dirty="0"/>
              <a:t>Partitioning Concepts</a:t>
            </a:r>
          </a:p>
        </p:txBody>
      </p:sp>
    </p:spTree>
    <p:extLst>
      <p:ext uri="{BB962C8B-B14F-4D97-AF65-F5344CB8AC3E}">
        <p14:creationId xmlns:p14="http://schemas.microsoft.com/office/powerpoint/2010/main" val="80281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0D70-B4DF-B93D-620A-DD1515DA4C13}"/>
              </a:ext>
            </a:extLst>
          </p:cNvPr>
          <p:cNvSpPr>
            <a:spLocks noGrp="1"/>
          </p:cNvSpPr>
          <p:nvPr>
            <p:ph type="title"/>
          </p:nvPr>
        </p:nvSpPr>
        <p:spPr/>
        <p:txBody>
          <a:bodyPr/>
          <a:lstStyle/>
          <a:p>
            <a:r>
              <a:rPr lang="en-US" dirty="0"/>
              <a:t>Why Partition Data?</a:t>
            </a:r>
          </a:p>
        </p:txBody>
      </p:sp>
      <p:sp>
        <p:nvSpPr>
          <p:cNvPr id="3" name="TextBox 2">
            <a:extLst>
              <a:ext uri="{FF2B5EF4-FFF2-40B4-BE49-F238E27FC236}">
                <a16:creationId xmlns:a16="http://schemas.microsoft.com/office/drawing/2014/main" id="{DE8AF3F0-BB05-D4F0-4CE4-F9CECDAA3DD1}"/>
              </a:ext>
            </a:extLst>
          </p:cNvPr>
          <p:cNvSpPr txBox="1"/>
          <p:nvPr/>
        </p:nvSpPr>
        <p:spPr>
          <a:xfrm>
            <a:off x="731520" y="1596044"/>
            <a:ext cx="7647709" cy="3385542"/>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4400" dirty="0"/>
              <a:t>Improve scalability</a:t>
            </a:r>
          </a:p>
          <a:p>
            <a:pPr marL="342900" indent="-342900" algn="l">
              <a:buFont typeface="Arial" panose="020B0604020202020204" pitchFamily="34" charset="0"/>
              <a:buChar char="•"/>
            </a:pPr>
            <a:r>
              <a:rPr lang="en-US" sz="4400" dirty="0"/>
              <a:t>Improve performance</a:t>
            </a:r>
          </a:p>
          <a:p>
            <a:pPr marL="342900" indent="-342900" algn="l">
              <a:buFont typeface="Arial" panose="020B0604020202020204" pitchFamily="34" charset="0"/>
              <a:buChar char="•"/>
            </a:pPr>
            <a:r>
              <a:rPr lang="en-US" sz="4400" dirty="0"/>
              <a:t>Provide operational flexibility</a:t>
            </a:r>
          </a:p>
          <a:p>
            <a:pPr marL="342900" indent="-342900" algn="l">
              <a:buFont typeface="Arial" panose="020B0604020202020204" pitchFamily="34" charset="0"/>
              <a:buChar char="•"/>
            </a:pPr>
            <a:r>
              <a:rPr lang="en-US" sz="4400" dirty="0"/>
              <a:t>Improve security</a:t>
            </a:r>
          </a:p>
          <a:p>
            <a:pPr algn="l"/>
            <a:endParaRPr lang="en-US" sz="4400" dirty="0"/>
          </a:p>
        </p:txBody>
      </p:sp>
    </p:spTree>
    <p:extLst>
      <p:ext uri="{BB962C8B-B14F-4D97-AF65-F5344CB8AC3E}">
        <p14:creationId xmlns:p14="http://schemas.microsoft.com/office/powerpoint/2010/main" val="32704112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0F73-9191-E17F-D0C6-CDEBD26BBD1D}"/>
              </a:ext>
            </a:extLst>
          </p:cNvPr>
          <p:cNvSpPr>
            <a:spLocks noGrp="1"/>
          </p:cNvSpPr>
          <p:nvPr>
            <p:ph type="title"/>
          </p:nvPr>
        </p:nvSpPr>
        <p:spPr/>
        <p:txBody>
          <a:bodyPr/>
          <a:lstStyle/>
          <a:p>
            <a:r>
              <a:rPr lang="en-US" dirty="0"/>
              <a:t>Designing Partitions</a:t>
            </a:r>
          </a:p>
        </p:txBody>
      </p:sp>
      <p:sp>
        <p:nvSpPr>
          <p:cNvPr id="3" name="Content Placeholder 2">
            <a:extLst>
              <a:ext uri="{FF2B5EF4-FFF2-40B4-BE49-F238E27FC236}">
                <a16:creationId xmlns:a16="http://schemas.microsoft.com/office/drawing/2014/main" id="{301C9267-1F0C-1A06-8E4D-1047E76D6E50}"/>
              </a:ext>
            </a:extLst>
          </p:cNvPr>
          <p:cNvSpPr>
            <a:spLocks noGrp="1"/>
          </p:cNvSpPr>
          <p:nvPr>
            <p:ph sz="quarter" idx="10"/>
          </p:nvPr>
        </p:nvSpPr>
        <p:spPr>
          <a:xfrm>
            <a:off x="584200" y="1435100"/>
            <a:ext cx="11018838" cy="4136517"/>
          </a:xfrm>
        </p:spPr>
        <p:txBody>
          <a:bodyPr/>
          <a:lstStyle/>
          <a:p>
            <a:pPr>
              <a:buFont typeface="Arial" panose="020B0604020202020204" pitchFamily="34" charset="0"/>
              <a:buChar char="•"/>
            </a:pPr>
            <a:r>
              <a:rPr lang="en-US" sz="3200" b="1" dirty="0"/>
              <a:t>Horizontal partitioning</a:t>
            </a:r>
            <a:r>
              <a:rPr lang="en-US" sz="3200" dirty="0"/>
              <a:t> (often called </a:t>
            </a:r>
            <a:r>
              <a:rPr lang="en-US" sz="3200" i="1" dirty="0"/>
              <a:t>sharding</a:t>
            </a:r>
            <a:r>
              <a:rPr lang="en-US" sz="3200" dirty="0"/>
              <a:t>). In this strategy, each partition is a separate data store, but all partitions have the same schema. </a:t>
            </a:r>
          </a:p>
          <a:p>
            <a:pPr>
              <a:buFont typeface="Arial" panose="020B0604020202020204" pitchFamily="34" charset="0"/>
              <a:buChar char="•"/>
            </a:pPr>
            <a:r>
              <a:rPr lang="en-US" sz="3200" b="1" dirty="0"/>
              <a:t>Vertical partitioning</a:t>
            </a:r>
            <a:r>
              <a:rPr lang="en-US" sz="3200" dirty="0"/>
              <a:t>. In this strategy, each partition holds a subset of the fields for items in the data store. </a:t>
            </a:r>
          </a:p>
          <a:p>
            <a:pPr>
              <a:buFont typeface="Arial" panose="020B0604020202020204" pitchFamily="34" charset="0"/>
              <a:buChar char="•"/>
            </a:pPr>
            <a:r>
              <a:rPr lang="en-US" sz="3200" b="1" dirty="0"/>
              <a:t>Functional partitioning</a:t>
            </a:r>
            <a:r>
              <a:rPr lang="en-US" sz="3200" dirty="0"/>
              <a:t>. In this strategy, data is aggregated according to how it is used by each bounded context in the system. </a:t>
            </a:r>
          </a:p>
        </p:txBody>
      </p:sp>
    </p:spTree>
    <p:extLst>
      <p:ext uri="{BB962C8B-B14F-4D97-AF65-F5344CB8AC3E}">
        <p14:creationId xmlns:p14="http://schemas.microsoft.com/office/powerpoint/2010/main" val="20812631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BC68EC-F409-1263-4458-47386A60618C}"/>
              </a:ext>
            </a:extLst>
          </p:cNvPr>
          <p:cNvSpPr>
            <a:spLocks noGrp="1"/>
          </p:cNvSpPr>
          <p:nvPr>
            <p:ph type="title"/>
          </p:nvPr>
        </p:nvSpPr>
        <p:spPr/>
        <p:txBody>
          <a:bodyPr/>
          <a:lstStyle/>
          <a:p>
            <a:r>
              <a:rPr lang="en-US" dirty="0"/>
              <a:t>Partitioning Patterns</a:t>
            </a:r>
          </a:p>
        </p:txBody>
      </p:sp>
      <p:sp>
        <p:nvSpPr>
          <p:cNvPr id="4" name="Rectangle 3">
            <a:extLst>
              <a:ext uri="{FF2B5EF4-FFF2-40B4-BE49-F238E27FC236}">
                <a16:creationId xmlns:a16="http://schemas.microsoft.com/office/drawing/2014/main" id="{B156333F-D0C3-8816-8FD4-4718754DF889}"/>
              </a:ext>
            </a:extLst>
          </p:cNvPr>
          <p:cNvSpPr/>
          <p:nvPr/>
        </p:nvSpPr>
        <p:spPr bwMode="auto">
          <a:xfrm>
            <a:off x="565523" y="2131733"/>
            <a:ext cx="3307978" cy="52443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Competing Consumers Pattern</a:t>
            </a:r>
          </a:p>
        </p:txBody>
      </p:sp>
      <p:sp>
        <p:nvSpPr>
          <p:cNvPr id="5" name="Rectangle 4">
            <a:extLst>
              <a:ext uri="{FF2B5EF4-FFF2-40B4-BE49-F238E27FC236}">
                <a16:creationId xmlns:a16="http://schemas.microsoft.com/office/drawing/2014/main" id="{E8BB38ED-093D-0199-2F6F-AF6A1C95CBDE}"/>
              </a:ext>
            </a:extLst>
          </p:cNvPr>
          <p:cNvSpPr/>
          <p:nvPr/>
        </p:nvSpPr>
        <p:spPr bwMode="auto">
          <a:xfrm>
            <a:off x="565523" y="2732143"/>
            <a:ext cx="4393073" cy="52443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Compute Resource Consolidation Pattern</a:t>
            </a:r>
          </a:p>
        </p:txBody>
      </p:sp>
      <p:sp>
        <p:nvSpPr>
          <p:cNvPr id="6" name="Rectangle 5">
            <a:extLst>
              <a:ext uri="{FF2B5EF4-FFF2-40B4-BE49-F238E27FC236}">
                <a16:creationId xmlns:a16="http://schemas.microsoft.com/office/drawing/2014/main" id="{FEA2E0B6-0AFB-9AAC-40A3-026FF9789789}"/>
              </a:ext>
            </a:extLst>
          </p:cNvPr>
          <p:cNvSpPr/>
          <p:nvPr/>
        </p:nvSpPr>
        <p:spPr bwMode="auto">
          <a:xfrm>
            <a:off x="565523" y="3335350"/>
            <a:ext cx="2844799" cy="52443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Leader Election Pattern</a:t>
            </a:r>
          </a:p>
        </p:txBody>
      </p:sp>
      <p:sp>
        <p:nvSpPr>
          <p:cNvPr id="7" name="Rectangle 6">
            <a:extLst>
              <a:ext uri="{FF2B5EF4-FFF2-40B4-BE49-F238E27FC236}">
                <a16:creationId xmlns:a16="http://schemas.microsoft.com/office/drawing/2014/main" id="{0D6BBDE2-6BF4-C2EC-91E6-7110FBA0D235}"/>
              </a:ext>
            </a:extLst>
          </p:cNvPr>
          <p:cNvSpPr/>
          <p:nvPr/>
        </p:nvSpPr>
        <p:spPr bwMode="auto">
          <a:xfrm>
            <a:off x="6791122" y="3256578"/>
            <a:ext cx="2359211"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Sharding Pattern</a:t>
            </a:r>
          </a:p>
        </p:txBody>
      </p:sp>
      <p:sp>
        <p:nvSpPr>
          <p:cNvPr id="8" name="Rectangle 7">
            <a:extLst>
              <a:ext uri="{FF2B5EF4-FFF2-40B4-BE49-F238E27FC236}">
                <a16:creationId xmlns:a16="http://schemas.microsoft.com/office/drawing/2014/main" id="{14FE9F00-E34E-F971-B22F-9DF29220FEDA}"/>
              </a:ext>
            </a:extLst>
          </p:cNvPr>
          <p:cNvSpPr/>
          <p:nvPr/>
        </p:nvSpPr>
        <p:spPr bwMode="auto">
          <a:xfrm>
            <a:off x="6791122" y="3922770"/>
            <a:ext cx="1777254"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Index Pattern</a:t>
            </a:r>
          </a:p>
        </p:txBody>
      </p:sp>
      <p:sp>
        <p:nvSpPr>
          <p:cNvPr id="9" name="Rectangle 8">
            <a:extLst>
              <a:ext uri="{FF2B5EF4-FFF2-40B4-BE49-F238E27FC236}">
                <a16:creationId xmlns:a16="http://schemas.microsoft.com/office/drawing/2014/main" id="{D5BA1FA1-E34F-8B3D-584D-A35EFF7542EC}"/>
              </a:ext>
            </a:extLst>
          </p:cNvPr>
          <p:cNvSpPr/>
          <p:nvPr/>
        </p:nvSpPr>
        <p:spPr bwMode="auto">
          <a:xfrm>
            <a:off x="6791122" y="4583455"/>
            <a:ext cx="3202642"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Materialized View Pattern</a:t>
            </a:r>
          </a:p>
        </p:txBody>
      </p:sp>
      <p:sp>
        <p:nvSpPr>
          <p:cNvPr id="10" name="Rectangle 9">
            <a:extLst>
              <a:ext uri="{FF2B5EF4-FFF2-40B4-BE49-F238E27FC236}">
                <a16:creationId xmlns:a16="http://schemas.microsoft.com/office/drawing/2014/main" id="{0E301B33-FF2D-6971-57C1-0587C5A0B54F}"/>
              </a:ext>
            </a:extLst>
          </p:cNvPr>
          <p:cNvSpPr/>
          <p:nvPr/>
        </p:nvSpPr>
        <p:spPr bwMode="auto">
          <a:xfrm>
            <a:off x="6791122" y="5214046"/>
            <a:ext cx="1024218"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CQRS</a:t>
            </a:r>
          </a:p>
        </p:txBody>
      </p:sp>
      <p:sp>
        <p:nvSpPr>
          <p:cNvPr id="11" name="Rectangle 10">
            <a:extLst>
              <a:ext uri="{FF2B5EF4-FFF2-40B4-BE49-F238E27FC236}">
                <a16:creationId xmlns:a16="http://schemas.microsoft.com/office/drawing/2014/main" id="{061CD8B4-EAE8-B192-6E4B-F6DE9884C766}"/>
              </a:ext>
            </a:extLst>
          </p:cNvPr>
          <p:cNvSpPr/>
          <p:nvPr/>
        </p:nvSpPr>
        <p:spPr bwMode="auto">
          <a:xfrm>
            <a:off x="6791122" y="5851897"/>
            <a:ext cx="2368924" cy="52443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a:ea typeface="Segoe UI" pitchFamily="34" charset="0"/>
                <a:cs typeface="Segoe UI" pitchFamily="34" charset="0"/>
              </a:rPr>
              <a:t>Event Sourcing</a:t>
            </a:r>
          </a:p>
        </p:txBody>
      </p:sp>
      <p:sp>
        <p:nvSpPr>
          <p:cNvPr id="12" name="Right Brace 11">
            <a:extLst>
              <a:ext uri="{FF2B5EF4-FFF2-40B4-BE49-F238E27FC236}">
                <a16:creationId xmlns:a16="http://schemas.microsoft.com/office/drawing/2014/main" id="{A8A5978C-8DF6-E55C-B9BD-935CB307EE6E}"/>
              </a:ext>
            </a:extLst>
          </p:cNvPr>
          <p:cNvSpPr/>
          <p:nvPr/>
        </p:nvSpPr>
        <p:spPr>
          <a:xfrm>
            <a:off x="5056344" y="2058888"/>
            <a:ext cx="239553" cy="1890811"/>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3" name="Content Placeholder 3">
            <a:extLst>
              <a:ext uri="{FF2B5EF4-FFF2-40B4-BE49-F238E27FC236}">
                <a16:creationId xmlns:a16="http://schemas.microsoft.com/office/drawing/2014/main" id="{46094494-12FB-50F0-CCD6-8075DEFBBEE9}"/>
              </a:ext>
            </a:extLst>
          </p:cNvPr>
          <p:cNvSpPr txBox="1">
            <a:spLocks/>
          </p:cNvSpPr>
          <p:nvPr/>
        </p:nvSpPr>
        <p:spPr>
          <a:xfrm>
            <a:off x="5012210" y="2777813"/>
            <a:ext cx="1839753"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marR="0" lvl="0" indent="0" algn="ctr" defTabSz="914367" rtl="0" eaLnBrk="1" fontAlgn="auto" latinLnBrk="0" hangingPunct="1">
              <a:lnSpc>
                <a:spcPct val="90000"/>
              </a:lnSpc>
              <a:spcBef>
                <a:spcPts val="816"/>
              </a:spcBef>
              <a:spcAft>
                <a:spcPts val="0"/>
              </a:spcAft>
              <a:buClr>
                <a:prstClr val="white"/>
              </a:buClr>
              <a:buSzPct val="90000"/>
              <a:buFont typeface="Arial" pitchFamily="34" charset="0"/>
              <a:buNone/>
              <a:tabLst>
                <a:tab pos="0" algn="l"/>
              </a:tabLst>
              <a:defRPr/>
            </a:pPr>
            <a:r>
              <a:rPr kumimoji="0" lang="en-US" sz="1800" b="0" i="0" u="none" strike="noStrike" kern="1200" cap="none" spc="0" normalizeH="0" baseline="0" noProof="0" dirty="0">
                <a:ln>
                  <a:noFill/>
                </a:ln>
                <a:gradFill>
                  <a:gsLst>
                    <a:gs pos="1250">
                      <a:prstClr val="white"/>
                    </a:gs>
                    <a:gs pos="100000">
                      <a:prstClr val="white"/>
                    </a:gs>
                  </a:gsLst>
                  <a:lin ang="5400000" scaled="0"/>
                </a:gradFill>
                <a:effectLst/>
                <a:uLnTx/>
                <a:uFillTx/>
                <a:latin typeface="Segoe UI Light"/>
                <a:ea typeface="+mn-ea"/>
                <a:cs typeface="+mn-cs"/>
              </a:rPr>
              <a:t>Compute Partitioning</a:t>
            </a:r>
          </a:p>
          <a:p>
            <a:pPr marL="336145" marR="0" lvl="0" indent="-336145" algn="ctr"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800" b="0" i="0" u="none" strike="noStrike" kern="1200" cap="none" spc="0" normalizeH="0" baseline="0" noProof="0" dirty="0">
              <a:ln>
                <a:noFill/>
              </a:ln>
              <a:gradFill>
                <a:gsLst>
                  <a:gs pos="1250">
                    <a:prstClr val="white"/>
                  </a:gs>
                  <a:gs pos="100000">
                    <a:prstClr val="white"/>
                  </a:gs>
                </a:gsLst>
                <a:lin ang="5400000" scaled="0"/>
              </a:gradFill>
              <a:effectLst/>
              <a:uLnTx/>
              <a:uFillTx/>
              <a:latin typeface="Segoe UI Light"/>
              <a:ea typeface="+mn-ea"/>
              <a:cs typeface="+mn-cs"/>
            </a:endParaRPr>
          </a:p>
        </p:txBody>
      </p:sp>
      <p:sp>
        <p:nvSpPr>
          <p:cNvPr id="14" name="Right Brace 13">
            <a:extLst>
              <a:ext uri="{FF2B5EF4-FFF2-40B4-BE49-F238E27FC236}">
                <a16:creationId xmlns:a16="http://schemas.microsoft.com/office/drawing/2014/main" id="{1E0C3757-1331-ABD0-FC5C-4F51860A9BB5}"/>
              </a:ext>
            </a:extLst>
          </p:cNvPr>
          <p:cNvSpPr/>
          <p:nvPr/>
        </p:nvSpPr>
        <p:spPr>
          <a:xfrm>
            <a:off x="10083793" y="3288283"/>
            <a:ext cx="270546" cy="2506637"/>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5" name="Content Placeholder 3">
            <a:extLst>
              <a:ext uri="{FF2B5EF4-FFF2-40B4-BE49-F238E27FC236}">
                <a16:creationId xmlns:a16="http://schemas.microsoft.com/office/drawing/2014/main" id="{87159333-DE05-46B4-EDE1-6449D6F1903D}"/>
              </a:ext>
            </a:extLst>
          </p:cNvPr>
          <p:cNvSpPr txBox="1">
            <a:spLocks/>
          </p:cNvSpPr>
          <p:nvPr/>
        </p:nvSpPr>
        <p:spPr>
          <a:xfrm>
            <a:off x="10190535" y="4331211"/>
            <a:ext cx="1793304"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marR="0" lvl="0" indent="0" algn="ctr" defTabSz="914367" rtl="0" eaLnBrk="1" fontAlgn="auto" latinLnBrk="0" hangingPunct="1">
              <a:lnSpc>
                <a:spcPct val="90000"/>
              </a:lnSpc>
              <a:spcBef>
                <a:spcPts val="816"/>
              </a:spcBef>
              <a:spcAft>
                <a:spcPts val="0"/>
              </a:spcAft>
              <a:buClr>
                <a:prstClr val="white"/>
              </a:buClr>
              <a:buSzPct val="90000"/>
              <a:buFont typeface="Arial" pitchFamily="34" charset="0"/>
              <a:buNone/>
              <a:tabLst>
                <a:tab pos="0" algn="l"/>
              </a:tabLst>
              <a:defRPr/>
            </a:pPr>
            <a:r>
              <a:rPr kumimoji="0" lang="en-US" sz="1800" b="0" i="0" u="none" strike="noStrike" kern="1200" cap="none" spc="0" normalizeH="0" baseline="0" noProof="0" dirty="0">
                <a:ln>
                  <a:noFill/>
                </a:ln>
                <a:gradFill>
                  <a:gsLst>
                    <a:gs pos="1250">
                      <a:prstClr val="white"/>
                    </a:gs>
                    <a:gs pos="100000">
                      <a:prstClr val="white"/>
                    </a:gs>
                  </a:gsLst>
                  <a:lin ang="5400000" scaled="0"/>
                </a:gradFill>
                <a:effectLst/>
                <a:uLnTx/>
                <a:uFillTx/>
                <a:latin typeface="Segoe UI Light"/>
                <a:ea typeface="+mn-ea"/>
                <a:cs typeface="+mn-cs"/>
              </a:rPr>
              <a:t>Data Partitioning</a:t>
            </a:r>
          </a:p>
          <a:p>
            <a:pPr marL="336145" marR="0" lvl="0" indent="-336145" algn="ctr"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800" b="0" i="0" u="none" strike="noStrike" kern="1200" cap="none" spc="0" normalizeH="0" baseline="0" noProof="0" dirty="0">
              <a:ln>
                <a:noFill/>
              </a:ln>
              <a:gradFill>
                <a:gsLst>
                  <a:gs pos="1250">
                    <a:prstClr val="white"/>
                  </a:gs>
                  <a:gs pos="100000">
                    <a:prstClr val="white"/>
                  </a:gs>
                </a:gsLst>
                <a:lin ang="5400000" scaled="0"/>
              </a:gradFill>
              <a:effectLst/>
              <a:uLnTx/>
              <a:uFillTx/>
              <a:latin typeface="Segoe UI Light"/>
              <a:ea typeface="+mn-ea"/>
              <a:cs typeface="+mn-cs"/>
            </a:endParaRPr>
          </a:p>
        </p:txBody>
      </p:sp>
      <p:sp>
        <p:nvSpPr>
          <p:cNvPr id="16" name="Content Placeholder 3">
            <a:extLst>
              <a:ext uri="{FF2B5EF4-FFF2-40B4-BE49-F238E27FC236}">
                <a16:creationId xmlns:a16="http://schemas.microsoft.com/office/drawing/2014/main" id="{EC4F01B9-9CC8-0724-C03D-2CF75856D963}"/>
              </a:ext>
            </a:extLst>
          </p:cNvPr>
          <p:cNvSpPr txBox="1">
            <a:spLocks/>
          </p:cNvSpPr>
          <p:nvPr/>
        </p:nvSpPr>
        <p:spPr>
          <a:xfrm>
            <a:off x="9293883" y="5829861"/>
            <a:ext cx="1793304" cy="67192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94186" marR="0" lvl="0" indent="0" algn="l" defTabSz="914367" rtl="0" eaLnBrk="1" fontAlgn="auto" latinLnBrk="0" hangingPunct="1">
              <a:lnSpc>
                <a:spcPct val="90000"/>
              </a:lnSpc>
              <a:spcBef>
                <a:spcPts val="816"/>
              </a:spcBef>
              <a:spcAft>
                <a:spcPts val="0"/>
              </a:spcAft>
              <a:buClr>
                <a:prstClr val="white"/>
              </a:buClr>
              <a:buSzPct val="90000"/>
              <a:buFont typeface="Arial" pitchFamily="34" charset="0"/>
              <a:buNone/>
              <a:tabLst>
                <a:tab pos="0" algn="l"/>
              </a:tabLst>
              <a:defRPr/>
            </a:pPr>
            <a:r>
              <a:rPr kumimoji="0" lang="en-US" sz="1800" b="0" i="0" u="none" strike="noStrike" kern="1200" cap="none" spc="0" normalizeH="0" baseline="0" noProof="0" dirty="0">
                <a:ln>
                  <a:noFill/>
                </a:ln>
                <a:gradFill>
                  <a:gsLst>
                    <a:gs pos="1250">
                      <a:prstClr val="white"/>
                    </a:gs>
                    <a:gs pos="100000">
                      <a:prstClr val="white"/>
                    </a:gs>
                  </a:gsLst>
                  <a:lin ang="5400000" scaled="0"/>
                </a:gradFill>
                <a:effectLst/>
                <a:uLnTx/>
                <a:uFillTx/>
                <a:latin typeface="Segoe UI Light"/>
                <a:ea typeface="+mn-ea"/>
                <a:cs typeface="+mn-cs"/>
              </a:rPr>
              <a:t>Data Consistency</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800" b="0" i="0" u="none" strike="noStrike" kern="1200" cap="none" spc="0" normalizeH="0" baseline="0" noProof="0" dirty="0">
              <a:ln>
                <a:noFill/>
              </a:ln>
              <a:gradFill>
                <a:gsLst>
                  <a:gs pos="1250">
                    <a:prstClr val="white"/>
                  </a:gs>
                  <a:gs pos="100000">
                    <a:prstClr val="white"/>
                  </a:gs>
                </a:gsLst>
                <a:lin ang="5400000" scaled="0"/>
              </a:gradFill>
              <a:effectLst/>
              <a:uLnTx/>
              <a:uFillTx/>
              <a:latin typeface="Segoe UI Light"/>
              <a:ea typeface="+mn-ea"/>
              <a:cs typeface="+mn-cs"/>
            </a:endParaRPr>
          </a:p>
        </p:txBody>
      </p:sp>
      <p:sp>
        <p:nvSpPr>
          <p:cNvPr id="17" name="Right Brace 16">
            <a:extLst>
              <a:ext uri="{FF2B5EF4-FFF2-40B4-BE49-F238E27FC236}">
                <a16:creationId xmlns:a16="http://schemas.microsoft.com/office/drawing/2014/main" id="{A689073E-4E34-B852-95D5-2E1405FF1539}"/>
              </a:ext>
            </a:extLst>
          </p:cNvPr>
          <p:cNvSpPr/>
          <p:nvPr/>
        </p:nvSpPr>
        <p:spPr>
          <a:xfrm>
            <a:off x="9246060" y="5738481"/>
            <a:ext cx="214472" cy="75126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Tree>
    <p:extLst>
      <p:ext uri="{BB962C8B-B14F-4D97-AF65-F5344CB8AC3E}">
        <p14:creationId xmlns:p14="http://schemas.microsoft.com/office/powerpoint/2010/main" val="7352602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663F767D-C778-8D15-8180-2D1CD457076A}"/>
              </a:ext>
            </a:extLst>
          </p:cNvPr>
          <p:cNvSpPr txBox="1"/>
          <p:nvPr/>
        </p:nvSpPr>
        <p:spPr>
          <a:xfrm>
            <a:off x="588263" y="1130531"/>
            <a:ext cx="11018520" cy="5436524"/>
          </a:xfrm>
          <a:prstGeom prst="rect">
            <a:avLst/>
          </a:prstGeom>
          <a:solidFill>
            <a:schemeClr val="tx1"/>
          </a:solidFill>
        </p:spPr>
        <p:txBody>
          <a:bodyPr wrap="square" lIns="0" tIns="0" rIns="0" bIns="0" rtlCol="0">
            <a:spAutoFit/>
          </a:bodyPr>
          <a:lstStyle/>
          <a:p>
            <a:pPr algn="l"/>
            <a:endParaRPr lang="en-US" sz="2000" dirty="0"/>
          </a:p>
        </p:txBody>
      </p:sp>
      <p:sp>
        <p:nvSpPr>
          <p:cNvPr id="65" name="Title 16">
            <a:extLst>
              <a:ext uri="{FF2B5EF4-FFF2-40B4-BE49-F238E27FC236}">
                <a16:creationId xmlns:a16="http://schemas.microsoft.com/office/drawing/2014/main" id="{9AD6C085-BA65-CB13-10AD-302964E0C400}"/>
              </a:ext>
            </a:extLst>
          </p:cNvPr>
          <p:cNvSpPr txBox="1">
            <a:spLocks/>
          </p:cNvSpPr>
          <p:nvPr/>
        </p:nvSpPr>
        <p:spPr>
          <a:xfrm>
            <a:off x="838200" y="365125"/>
            <a:ext cx="1051560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Partitioning Concepts</a:t>
            </a:r>
          </a:p>
        </p:txBody>
      </p:sp>
      <p:grpSp>
        <p:nvGrpSpPr>
          <p:cNvPr id="66" name="Group 65" descr="Example of a partitioning scheme where requests are sent to a partition manager which then decides where to route the actual operation among the participating database entities">
            <a:extLst>
              <a:ext uri="{FF2B5EF4-FFF2-40B4-BE49-F238E27FC236}">
                <a16:creationId xmlns:a16="http://schemas.microsoft.com/office/drawing/2014/main" id="{13291C05-2C30-9F87-1B3A-0BD3DA6E11EF}"/>
              </a:ext>
            </a:extLst>
          </p:cNvPr>
          <p:cNvGrpSpPr/>
          <p:nvPr/>
        </p:nvGrpSpPr>
        <p:grpSpPr>
          <a:xfrm>
            <a:off x="1862032" y="1289612"/>
            <a:ext cx="8414783" cy="4901579"/>
            <a:chOff x="2881207" y="1189786"/>
            <a:chExt cx="8414783" cy="5001397"/>
          </a:xfrm>
        </p:grpSpPr>
        <p:sp>
          <p:nvSpPr>
            <p:cNvPr id="67" name="Rectangle 66">
              <a:extLst>
                <a:ext uri="{FF2B5EF4-FFF2-40B4-BE49-F238E27FC236}">
                  <a16:creationId xmlns:a16="http://schemas.microsoft.com/office/drawing/2014/main" id="{7794493E-4EBE-DEB8-1CFA-7D16188E0401}"/>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68" name="Rectangle: Rounded Corners 39">
              <a:extLst>
                <a:ext uri="{FF2B5EF4-FFF2-40B4-BE49-F238E27FC236}">
                  <a16:creationId xmlns:a16="http://schemas.microsoft.com/office/drawing/2014/main" id="{EA6615A2-C8CB-DF2F-42E3-02420DBFFF61}"/>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grpSp>
          <p:nvGrpSpPr>
            <p:cNvPr id="69" name="Group 68">
              <a:extLst>
                <a:ext uri="{FF2B5EF4-FFF2-40B4-BE49-F238E27FC236}">
                  <a16:creationId xmlns:a16="http://schemas.microsoft.com/office/drawing/2014/main" id="{A94FDC4C-E571-5DE0-9A73-613F444F538B}"/>
                </a:ext>
              </a:extLst>
            </p:cNvPr>
            <p:cNvGrpSpPr/>
            <p:nvPr/>
          </p:nvGrpSpPr>
          <p:grpSpPr>
            <a:xfrm>
              <a:off x="7247453" y="3353690"/>
              <a:ext cx="780290" cy="573883"/>
              <a:chOff x="7457003" y="3382265"/>
              <a:chExt cx="780290" cy="573883"/>
            </a:xfrm>
          </p:grpSpPr>
          <p:grpSp>
            <p:nvGrpSpPr>
              <p:cNvPr id="109" name="Group 108">
                <a:extLst>
                  <a:ext uri="{FF2B5EF4-FFF2-40B4-BE49-F238E27FC236}">
                    <a16:creationId xmlns:a16="http://schemas.microsoft.com/office/drawing/2014/main" id="{814C6A72-C995-8FBC-9A6A-F14712662D5C}"/>
                  </a:ext>
                </a:extLst>
              </p:cNvPr>
              <p:cNvGrpSpPr/>
              <p:nvPr/>
            </p:nvGrpSpPr>
            <p:grpSpPr>
              <a:xfrm>
                <a:off x="7457003" y="3382265"/>
                <a:ext cx="780290" cy="573883"/>
                <a:chOff x="6236883" y="3498055"/>
                <a:chExt cx="780290" cy="573883"/>
              </a:xfrm>
            </p:grpSpPr>
            <p:pic>
              <p:nvPicPr>
                <p:cNvPr id="123" name="Picture 122">
                  <a:extLst>
                    <a:ext uri="{FF2B5EF4-FFF2-40B4-BE49-F238E27FC236}">
                      <a16:creationId xmlns:a16="http://schemas.microsoft.com/office/drawing/2014/main" id="{1ED2AD75-CAAB-2BCD-BA87-9F2422D7C3C0}"/>
                    </a:ext>
                  </a:extLst>
                </p:cNvPr>
                <p:cNvPicPr>
                  <a:picLocks noChangeAspect="1"/>
                </p:cNvPicPr>
                <p:nvPr/>
              </p:nvPicPr>
              <p:blipFill rotWithShape="1">
                <a:blip r:embed="rId3">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24" name="Rectangle 123">
                  <a:extLst>
                    <a:ext uri="{FF2B5EF4-FFF2-40B4-BE49-F238E27FC236}">
                      <a16:creationId xmlns:a16="http://schemas.microsoft.com/office/drawing/2014/main" id="{FC94088B-FA42-E80C-C9B2-5ADDF5656A48}"/>
                    </a:ext>
                  </a:extLst>
                </p:cNvPr>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0" name="Group 109">
                <a:extLst>
                  <a:ext uri="{FF2B5EF4-FFF2-40B4-BE49-F238E27FC236}">
                    <a16:creationId xmlns:a16="http://schemas.microsoft.com/office/drawing/2014/main" id="{03BE0E03-9DF7-1F59-DC94-715525E8E675}"/>
                  </a:ext>
                </a:extLst>
              </p:cNvPr>
              <p:cNvGrpSpPr/>
              <p:nvPr/>
            </p:nvGrpSpPr>
            <p:grpSpPr>
              <a:xfrm>
                <a:off x="7523150" y="3551859"/>
                <a:ext cx="647996" cy="318020"/>
                <a:chOff x="7522236" y="3551859"/>
                <a:chExt cx="647996" cy="318020"/>
              </a:xfrm>
            </p:grpSpPr>
            <p:sp>
              <p:nvSpPr>
                <p:cNvPr id="111" name="Rectangle 110">
                  <a:extLst>
                    <a:ext uri="{FF2B5EF4-FFF2-40B4-BE49-F238E27FC236}">
                      <a16:creationId xmlns:a16="http://schemas.microsoft.com/office/drawing/2014/main" id="{769D76F3-FF5A-F962-E6E7-8D27A97C036E}"/>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2" name="Rectangle 111">
                  <a:extLst>
                    <a:ext uri="{FF2B5EF4-FFF2-40B4-BE49-F238E27FC236}">
                      <a16:creationId xmlns:a16="http://schemas.microsoft.com/office/drawing/2014/main" id="{23725D45-C63A-4EA9-54E0-A9B88E68B856}"/>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3" name="Rectangle 112">
                  <a:extLst>
                    <a:ext uri="{FF2B5EF4-FFF2-40B4-BE49-F238E27FC236}">
                      <a16:creationId xmlns:a16="http://schemas.microsoft.com/office/drawing/2014/main" id="{A4615FA0-803B-AD6B-CB11-5863C93DB383}"/>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4" name="Rectangle 113">
                  <a:extLst>
                    <a:ext uri="{FF2B5EF4-FFF2-40B4-BE49-F238E27FC236}">
                      <a16:creationId xmlns:a16="http://schemas.microsoft.com/office/drawing/2014/main" id="{90C1BFF5-F74C-3F9D-7F01-C7E2A660F555}"/>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5" name="Rectangle 114">
                  <a:extLst>
                    <a:ext uri="{FF2B5EF4-FFF2-40B4-BE49-F238E27FC236}">
                      <a16:creationId xmlns:a16="http://schemas.microsoft.com/office/drawing/2014/main" id="{37A18B14-B7A1-3941-3D84-81A919004492}"/>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6" name="Rectangle 115">
                  <a:extLst>
                    <a:ext uri="{FF2B5EF4-FFF2-40B4-BE49-F238E27FC236}">
                      <a16:creationId xmlns:a16="http://schemas.microsoft.com/office/drawing/2014/main" id="{7074D6AE-120D-72CB-FFC3-839E43231275}"/>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7" name="Rectangle 116">
                  <a:extLst>
                    <a:ext uri="{FF2B5EF4-FFF2-40B4-BE49-F238E27FC236}">
                      <a16:creationId xmlns:a16="http://schemas.microsoft.com/office/drawing/2014/main" id="{B9569999-F2EF-E243-802B-EBB76A74317E}"/>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8" name="Rectangle 117">
                  <a:extLst>
                    <a:ext uri="{FF2B5EF4-FFF2-40B4-BE49-F238E27FC236}">
                      <a16:creationId xmlns:a16="http://schemas.microsoft.com/office/drawing/2014/main" id="{1BD05740-3DFE-D852-B1C9-331035E9D078}"/>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19" name="Rectangle 118">
                  <a:extLst>
                    <a:ext uri="{FF2B5EF4-FFF2-40B4-BE49-F238E27FC236}">
                      <a16:creationId xmlns:a16="http://schemas.microsoft.com/office/drawing/2014/main" id="{E0E3141B-3DF8-341B-431F-ECD1DF7634F8}"/>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20" name="Rectangle 119">
                  <a:extLst>
                    <a:ext uri="{FF2B5EF4-FFF2-40B4-BE49-F238E27FC236}">
                      <a16:creationId xmlns:a16="http://schemas.microsoft.com/office/drawing/2014/main" id="{E757F2A0-1674-A45B-5FC9-876FDC5A0416}"/>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21" name="Rectangle 120">
                  <a:extLst>
                    <a:ext uri="{FF2B5EF4-FFF2-40B4-BE49-F238E27FC236}">
                      <a16:creationId xmlns:a16="http://schemas.microsoft.com/office/drawing/2014/main" id="{A2ABFEBD-BBFB-47C2-2275-37A528AFCF96}"/>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122" name="Rectangle 121">
                  <a:extLst>
                    <a:ext uri="{FF2B5EF4-FFF2-40B4-BE49-F238E27FC236}">
                      <a16:creationId xmlns:a16="http://schemas.microsoft.com/office/drawing/2014/main" id="{0068A72D-94EF-67D3-A38F-FD588D59AB1D}"/>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grpSp>
        </p:grpSp>
        <p:cxnSp>
          <p:nvCxnSpPr>
            <p:cNvPr id="70" name="Straight Arrow Connector 69">
              <a:extLst>
                <a:ext uri="{FF2B5EF4-FFF2-40B4-BE49-F238E27FC236}">
                  <a16:creationId xmlns:a16="http://schemas.microsoft.com/office/drawing/2014/main" id="{E18D0457-BEED-0643-04D1-78AD1F76A1F9}"/>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F28FBEF6-8DA7-B4E5-12B2-76A0516CEA32}"/>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1E6404D3-451A-9EB0-D277-AA42B9E4597F}"/>
                </a:ext>
              </a:extLst>
            </p:cNvPr>
            <p:cNvCxnSpPr>
              <a:cxnSpLocks/>
              <a:endCxn id="123"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2D2A7375-2064-2C44-E070-74A6492C2461}"/>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F3A7114E-B497-CEA3-22CC-45C4C153984C}"/>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3BB7A88B-24EB-E2DB-9A20-296C688C99B8}"/>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76" name="Rectangle 75">
              <a:extLst>
                <a:ext uri="{FF2B5EF4-FFF2-40B4-BE49-F238E27FC236}">
                  <a16:creationId xmlns:a16="http://schemas.microsoft.com/office/drawing/2014/main" id="{AA8E8618-943B-5597-EB4B-FC675D602F7A}"/>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77" name="Rectangle 15">
              <a:extLst>
                <a:ext uri="{FF2B5EF4-FFF2-40B4-BE49-F238E27FC236}">
                  <a16:creationId xmlns:a16="http://schemas.microsoft.com/office/drawing/2014/main" id="{52920CDD-CFBA-9D26-1607-48B245CA7437}"/>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sp>
          <p:nvSpPr>
            <p:cNvPr id="78" name="Rectangle 15">
              <a:extLst>
                <a:ext uri="{FF2B5EF4-FFF2-40B4-BE49-F238E27FC236}">
                  <a16:creationId xmlns:a16="http://schemas.microsoft.com/office/drawing/2014/main" id="{8E52272B-14E6-30A9-4AC5-C8768A40EADD}"/>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sp>
          <p:nvSpPr>
            <p:cNvPr id="79" name="Rectangle 15">
              <a:extLst>
                <a:ext uri="{FF2B5EF4-FFF2-40B4-BE49-F238E27FC236}">
                  <a16:creationId xmlns:a16="http://schemas.microsoft.com/office/drawing/2014/main" id="{F8665DCA-82EB-4207-62E6-836D00034264}"/>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sp>
          <p:nvSpPr>
            <p:cNvPr id="80" name="Rectangle 15">
              <a:extLst>
                <a:ext uri="{FF2B5EF4-FFF2-40B4-BE49-F238E27FC236}">
                  <a16:creationId xmlns:a16="http://schemas.microsoft.com/office/drawing/2014/main" id="{341CD6EC-6F9E-8D15-CBD0-967BBD5A2E7F}"/>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a:p>
          </p:txBody>
        </p:sp>
        <p:cxnSp>
          <p:nvCxnSpPr>
            <p:cNvPr id="81" name="Straight Arrow Connector 80">
              <a:extLst>
                <a:ext uri="{FF2B5EF4-FFF2-40B4-BE49-F238E27FC236}">
                  <a16:creationId xmlns:a16="http://schemas.microsoft.com/office/drawing/2014/main" id="{968C90C3-028D-43AC-D5B8-0E92A96B6902}"/>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81612E71-35E7-F6F0-D9E3-A71B5DB91547}"/>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8D693DCD-5C6F-7C9B-802A-6DC9932D264A}"/>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84" name="Rectangle 83">
              <a:extLst>
                <a:ext uri="{FF2B5EF4-FFF2-40B4-BE49-F238E27FC236}">
                  <a16:creationId xmlns:a16="http://schemas.microsoft.com/office/drawing/2014/main" id="{CFED43D2-46A2-D529-C822-36C8E71720E2}"/>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85" name="Rectangle 84">
              <a:extLst>
                <a:ext uri="{FF2B5EF4-FFF2-40B4-BE49-F238E27FC236}">
                  <a16:creationId xmlns:a16="http://schemas.microsoft.com/office/drawing/2014/main" id="{62433268-75E9-C532-0D61-E68BB9AC63D9}"/>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86" name="Rectangle 85">
              <a:extLst>
                <a:ext uri="{FF2B5EF4-FFF2-40B4-BE49-F238E27FC236}">
                  <a16:creationId xmlns:a16="http://schemas.microsoft.com/office/drawing/2014/main" id="{70387E89-11BD-F207-86D4-F41AD9183761}"/>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87" name="Rectangle 86">
              <a:extLst>
                <a:ext uri="{FF2B5EF4-FFF2-40B4-BE49-F238E27FC236}">
                  <a16:creationId xmlns:a16="http://schemas.microsoft.com/office/drawing/2014/main" id="{CE730351-F640-6F14-DC70-D25BB133ABEC}"/>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88" name="Rectangle 87">
              <a:extLst>
                <a:ext uri="{FF2B5EF4-FFF2-40B4-BE49-F238E27FC236}">
                  <a16:creationId xmlns:a16="http://schemas.microsoft.com/office/drawing/2014/main" id="{EBE12F92-A97D-FF8A-B770-E09D01FEFBEF}"/>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89" name="Rectangle 88">
              <a:extLst>
                <a:ext uri="{FF2B5EF4-FFF2-40B4-BE49-F238E27FC236}">
                  <a16:creationId xmlns:a16="http://schemas.microsoft.com/office/drawing/2014/main" id="{86D4AE70-DBF9-925F-CC18-230E2A4D4BB4}"/>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90" name="Group 89">
              <a:extLst>
                <a:ext uri="{FF2B5EF4-FFF2-40B4-BE49-F238E27FC236}">
                  <a16:creationId xmlns:a16="http://schemas.microsoft.com/office/drawing/2014/main" id="{33A428A8-9338-84AF-8B24-9947111671F7}"/>
                </a:ext>
              </a:extLst>
            </p:cNvPr>
            <p:cNvGrpSpPr/>
            <p:nvPr/>
          </p:nvGrpSpPr>
          <p:grpSpPr>
            <a:xfrm>
              <a:off x="4291396" y="2549834"/>
              <a:ext cx="729126" cy="745322"/>
              <a:chOff x="9613458" y="3468717"/>
              <a:chExt cx="810852" cy="828863"/>
            </a:xfrm>
          </p:grpSpPr>
          <p:sp>
            <p:nvSpPr>
              <p:cNvPr id="103" name="Oval 102">
                <a:extLst>
                  <a:ext uri="{FF2B5EF4-FFF2-40B4-BE49-F238E27FC236}">
                    <a16:creationId xmlns:a16="http://schemas.microsoft.com/office/drawing/2014/main" id="{CECFE278-E42D-101A-CFDD-3FEEF0DE97E1}"/>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4" name="Arrow: Circular 13">
                <a:extLst>
                  <a:ext uri="{FF2B5EF4-FFF2-40B4-BE49-F238E27FC236}">
                    <a16:creationId xmlns:a16="http://schemas.microsoft.com/office/drawing/2014/main" id="{0D0B0BED-4803-2DEF-723A-0CE2375A14D1}"/>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sp>
            <p:nvSpPr>
              <p:cNvPr id="105" name="Arrow: Circular 14">
                <a:extLst>
                  <a:ext uri="{FF2B5EF4-FFF2-40B4-BE49-F238E27FC236}">
                    <a16:creationId xmlns:a16="http://schemas.microsoft.com/office/drawing/2014/main" id="{5C8FAF69-18E2-018D-262F-C745017CA58B}"/>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grpSp>
            <p:nvGrpSpPr>
              <p:cNvPr id="106" name="Group 105">
                <a:extLst>
                  <a:ext uri="{FF2B5EF4-FFF2-40B4-BE49-F238E27FC236}">
                    <a16:creationId xmlns:a16="http://schemas.microsoft.com/office/drawing/2014/main" id="{9BF61AA2-859A-8531-3AB9-36959FD3BB29}"/>
                  </a:ext>
                </a:extLst>
              </p:cNvPr>
              <p:cNvGrpSpPr/>
              <p:nvPr/>
            </p:nvGrpSpPr>
            <p:grpSpPr>
              <a:xfrm>
                <a:off x="9806981" y="3671245"/>
                <a:ext cx="423807" cy="423807"/>
                <a:chOff x="10520567" y="3638315"/>
                <a:chExt cx="783280" cy="783280"/>
              </a:xfrm>
            </p:grpSpPr>
            <p:sp>
              <p:nvSpPr>
                <p:cNvPr id="107" name="Oval 106">
                  <a:extLst>
                    <a:ext uri="{FF2B5EF4-FFF2-40B4-BE49-F238E27FC236}">
                      <a16:creationId xmlns:a16="http://schemas.microsoft.com/office/drawing/2014/main" id="{6D6BE35E-D952-E452-1E71-49700A3380AA}"/>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8" name="Picture 107">
                  <a:extLst>
                    <a:ext uri="{FF2B5EF4-FFF2-40B4-BE49-F238E27FC236}">
                      <a16:creationId xmlns:a16="http://schemas.microsoft.com/office/drawing/2014/main" id="{12F58802-0C33-C9CD-1567-4515E3656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91" name="Group 90">
              <a:extLst>
                <a:ext uri="{FF2B5EF4-FFF2-40B4-BE49-F238E27FC236}">
                  <a16:creationId xmlns:a16="http://schemas.microsoft.com/office/drawing/2014/main" id="{F1CC5704-2614-19E5-66A6-CCE4D4A609AA}"/>
                </a:ext>
              </a:extLst>
            </p:cNvPr>
            <p:cNvGrpSpPr/>
            <p:nvPr/>
          </p:nvGrpSpPr>
          <p:grpSpPr>
            <a:xfrm>
              <a:off x="10298788" y="2635506"/>
              <a:ext cx="729126" cy="745322"/>
              <a:chOff x="9613458" y="3468717"/>
              <a:chExt cx="810852" cy="828863"/>
            </a:xfrm>
          </p:grpSpPr>
          <p:sp>
            <p:nvSpPr>
              <p:cNvPr id="97" name="Oval 96">
                <a:extLst>
                  <a:ext uri="{FF2B5EF4-FFF2-40B4-BE49-F238E27FC236}">
                    <a16:creationId xmlns:a16="http://schemas.microsoft.com/office/drawing/2014/main" id="{6084F594-AD61-AA0F-9C45-ECD368766B0B}"/>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Arrow: Circular 13">
                <a:extLst>
                  <a:ext uri="{FF2B5EF4-FFF2-40B4-BE49-F238E27FC236}">
                    <a16:creationId xmlns:a16="http://schemas.microsoft.com/office/drawing/2014/main" id="{069BAA14-4269-825F-3424-DF7AAF3900C7}"/>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sp>
            <p:nvSpPr>
              <p:cNvPr id="99" name="Arrow: Circular 14">
                <a:extLst>
                  <a:ext uri="{FF2B5EF4-FFF2-40B4-BE49-F238E27FC236}">
                    <a16:creationId xmlns:a16="http://schemas.microsoft.com/office/drawing/2014/main" id="{F7DDE7CE-F974-F2D8-9E24-425D2AD366D3}"/>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tx1"/>
                  </a:solidFill>
                </a:endParaRPr>
              </a:p>
            </p:txBody>
          </p:sp>
          <p:grpSp>
            <p:nvGrpSpPr>
              <p:cNvPr id="100" name="Group 99">
                <a:extLst>
                  <a:ext uri="{FF2B5EF4-FFF2-40B4-BE49-F238E27FC236}">
                    <a16:creationId xmlns:a16="http://schemas.microsoft.com/office/drawing/2014/main" id="{56F4BE84-D6BB-035B-25FA-FE992722B1FC}"/>
                  </a:ext>
                </a:extLst>
              </p:cNvPr>
              <p:cNvGrpSpPr/>
              <p:nvPr/>
            </p:nvGrpSpPr>
            <p:grpSpPr>
              <a:xfrm>
                <a:off x="9806981" y="3671245"/>
                <a:ext cx="423807" cy="423807"/>
                <a:chOff x="10520567" y="3638315"/>
                <a:chExt cx="783280" cy="783280"/>
              </a:xfrm>
            </p:grpSpPr>
            <p:sp>
              <p:nvSpPr>
                <p:cNvPr id="101" name="Oval 100">
                  <a:extLst>
                    <a:ext uri="{FF2B5EF4-FFF2-40B4-BE49-F238E27FC236}">
                      <a16:creationId xmlns:a16="http://schemas.microsoft.com/office/drawing/2014/main" id="{88B2D5E9-A28E-F4FA-9F3B-2127152D570B}"/>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 name="Picture 101">
                  <a:extLst>
                    <a:ext uri="{FF2B5EF4-FFF2-40B4-BE49-F238E27FC236}">
                      <a16:creationId xmlns:a16="http://schemas.microsoft.com/office/drawing/2014/main" id="{FBAD0558-D5AC-4B5A-B352-118599D00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92" name="Picture 91">
              <a:extLst>
                <a:ext uri="{FF2B5EF4-FFF2-40B4-BE49-F238E27FC236}">
                  <a16:creationId xmlns:a16="http://schemas.microsoft.com/office/drawing/2014/main" id="{67F634D2-1D0A-BB53-EDA4-B3237552F4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93" name="Picture 92">
              <a:extLst>
                <a:ext uri="{FF2B5EF4-FFF2-40B4-BE49-F238E27FC236}">
                  <a16:creationId xmlns:a16="http://schemas.microsoft.com/office/drawing/2014/main" id="{E421EF47-31D0-155B-157A-9E1678BFD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94" name="Picture 93">
              <a:extLst>
                <a:ext uri="{FF2B5EF4-FFF2-40B4-BE49-F238E27FC236}">
                  <a16:creationId xmlns:a16="http://schemas.microsoft.com/office/drawing/2014/main" id="{DEB11DF3-8E81-38C3-D836-CAE0273155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95" name="Picture 94">
              <a:extLst>
                <a:ext uri="{FF2B5EF4-FFF2-40B4-BE49-F238E27FC236}">
                  <a16:creationId xmlns:a16="http://schemas.microsoft.com/office/drawing/2014/main" id="{4BEC6C4D-2ED5-FC38-2352-145B5565E0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96" name="TextBox 95">
              <a:extLst>
                <a:ext uri="{FF2B5EF4-FFF2-40B4-BE49-F238E27FC236}">
                  <a16:creationId xmlns:a16="http://schemas.microsoft.com/office/drawing/2014/main" id="{C70EBD4D-5479-28A6-4F79-D1CA954C88D8}"/>
                </a:ext>
              </a:extLst>
            </p:cNvPr>
            <p:cNvSpPr txBox="1"/>
            <p:nvPr/>
          </p:nvSpPr>
          <p:spPr>
            <a:xfrm>
              <a:off x="6072159" y="1189786"/>
              <a:ext cx="3549176" cy="1695841"/>
            </a:xfrm>
            <a:prstGeom prst="rect">
              <a:avLst/>
            </a:prstGeom>
            <a:noFill/>
          </p:spPr>
          <p:txBody>
            <a:bodyPr wrap="square" lIns="0" tIns="0" rIns="0" bIns="0" rtlCol="0">
              <a:spAutoFit/>
            </a:bodyPr>
            <a:lstStyle/>
            <a:p>
              <a:r>
                <a:rPr lang="en-US" sz="1200" b="1" dirty="0">
                  <a:solidFill>
                    <a:sysClr val="windowText" lastClr="000000"/>
                  </a:solidFill>
                  <a:latin typeface="Consolas" panose="020B0609020204030204" pitchFamily="49" charset="0"/>
                </a:rPr>
                <a:t>Sharding logic:</a:t>
              </a:r>
            </a:p>
            <a:p>
              <a:endParaRPr lang="en-US" sz="1200" dirty="0">
                <a:solidFill>
                  <a:sysClr val="windowText" lastClr="000000"/>
                </a:solidFill>
                <a:latin typeface="Consolas" panose="020B0609020204030204" pitchFamily="49" charset="0"/>
              </a:endParaRPr>
            </a:p>
            <a:p>
              <a:r>
                <a:rPr lang="en-US" sz="1200" dirty="0">
                  <a:solidFill>
                    <a:sysClr val="windowText" lastClr="000000"/>
                  </a:solidFill>
                  <a:latin typeface="Consolas" panose="020B0609020204030204" pitchFamily="49" charset="0"/>
                </a:rPr>
                <a:t>Route requests for tenant 1 to shard …</a:t>
              </a:r>
            </a:p>
            <a:p>
              <a:r>
                <a:rPr lang="en-US" sz="1200" dirty="0">
                  <a:solidFill>
                    <a:sysClr val="windowText" lastClr="000000"/>
                  </a:solidFill>
                  <a:latin typeface="Consolas" panose="020B0609020204030204" pitchFamily="49" charset="0"/>
                </a:rPr>
                <a:t>…</a:t>
              </a:r>
            </a:p>
            <a:p>
              <a:r>
                <a:rPr lang="en-US" sz="1200" dirty="0">
                  <a:solidFill>
                    <a:sysClr val="windowText" lastClr="000000"/>
                  </a:solidFill>
                  <a:latin typeface="Consolas" panose="020B0609020204030204" pitchFamily="49" charset="0"/>
                </a:rPr>
                <a:t>Route request for tenant 44 to shard A</a:t>
              </a:r>
            </a:p>
            <a:p>
              <a:r>
                <a:rPr lang="en-US" sz="1200" dirty="0">
                  <a:solidFill>
                    <a:sysClr val="windowText" lastClr="000000"/>
                  </a:solidFill>
                  <a:latin typeface="Consolas" panose="020B0609020204030204" pitchFamily="49" charset="0"/>
                </a:rPr>
                <a:t>…</a:t>
              </a:r>
            </a:p>
            <a:p>
              <a:r>
                <a:rPr lang="en-US" sz="1200" dirty="0">
                  <a:solidFill>
                    <a:sysClr val="windowText" lastClr="000000"/>
                  </a:solidFill>
                  <a:latin typeface="Consolas" panose="020B0609020204030204" pitchFamily="49" charset="0"/>
                </a:rPr>
                <a:t>Route requests for tenant 227 to shard C</a:t>
              </a:r>
            </a:p>
            <a:p>
              <a:r>
                <a:rPr lang="en-US" sz="1200" dirty="0">
                  <a:solidFill>
                    <a:sysClr val="windowText" lastClr="000000"/>
                  </a:solidFill>
                  <a:latin typeface="Consolas" panose="020B0609020204030204" pitchFamily="49" charset="0"/>
                </a:rPr>
                <a:t>…</a:t>
              </a:r>
            </a:p>
            <a:p>
              <a:r>
                <a:rPr lang="en-US" sz="1200" dirty="0">
                  <a:solidFill>
                    <a:sysClr val="windowText" lastClr="000000"/>
                  </a:solidFill>
                  <a:latin typeface="Consolas" panose="020B0609020204030204" pitchFamily="49" charset="0"/>
                </a:rPr>
                <a:t>Route request for tenant N to shard …</a:t>
              </a:r>
            </a:p>
          </p:txBody>
        </p:sp>
      </p:grpSp>
      <p:sp>
        <p:nvSpPr>
          <p:cNvPr id="125" name="TextBox 124">
            <a:extLst>
              <a:ext uri="{FF2B5EF4-FFF2-40B4-BE49-F238E27FC236}">
                <a16:creationId xmlns:a16="http://schemas.microsoft.com/office/drawing/2014/main" id="{DC553989-997E-F557-E508-B9B694C087D7}"/>
              </a:ext>
            </a:extLst>
          </p:cNvPr>
          <p:cNvSpPr txBox="1"/>
          <p:nvPr/>
        </p:nvSpPr>
        <p:spPr>
          <a:xfrm>
            <a:off x="2244436" y="314844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315182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1">
            <a:extLst>
              <a:ext uri="{FF2B5EF4-FFF2-40B4-BE49-F238E27FC236}">
                <a16:creationId xmlns:a16="http://schemas.microsoft.com/office/drawing/2014/main" id="{2190B806-7A53-0665-EB14-64339BDBCD2D}"/>
              </a:ext>
            </a:extLst>
          </p:cNvPr>
          <p:cNvSpPr txBox="1">
            <a:spLocks/>
          </p:cNvSpPr>
          <p:nvPr/>
        </p:nvSpPr>
        <p:spPr>
          <a:xfrm>
            <a:off x="325068" y="355524"/>
            <a:ext cx="11541863" cy="899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Partitioning Data (spillover)</a:t>
            </a:r>
            <a:br>
              <a:rPr lang="en-US" dirty="0"/>
            </a:br>
            <a:endParaRPr lang="en-US" dirty="0"/>
          </a:p>
        </p:txBody>
      </p:sp>
      <p:sp>
        <p:nvSpPr>
          <p:cNvPr id="4" name="TextBox 3">
            <a:extLst>
              <a:ext uri="{FF2B5EF4-FFF2-40B4-BE49-F238E27FC236}">
                <a16:creationId xmlns:a16="http://schemas.microsoft.com/office/drawing/2014/main" id="{CA3DFF7C-79E1-E29F-04F0-F7110B950364}"/>
              </a:ext>
            </a:extLst>
          </p:cNvPr>
          <p:cNvSpPr txBox="1"/>
          <p:nvPr/>
        </p:nvSpPr>
        <p:spPr>
          <a:xfrm>
            <a:off x="435183" y="2316052"/>
            <a:ext cx="6414953"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Start with 1 partition, fill it, then move to next</a:t>
            </a:r>
          </a:p>
        </p:txBody>
      </p:sp>
      <p:sp>
        <p:nvSpPr>
          <p:cNvPr id="5" name="Can 4">
            <a:extLst>
              <a:ext uri="{FF2B5EF4-FFF2-40B4-BE49-F238E27FC236}">
                <a16:creationId xmlns:a16="http://schemas.microsoft.com/office/drawing/2014/main" id="{5EE33DA5-DC4B-5682-C109-720B5E3D3B65}"/>
              </a:ext>
            </a:extLst>
          </p:cNvPr>
          <p:cNvSpPr/>
          <p:nvPr/>
        </p:nvSpPr>
        <p:spPr bwMode="auto">
          <a:xfrm>
            <a:off x="2256840" y="3917749"/>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n 5">
            <a:extLst>
              <a:ext uri="{FF2B5EF4-FFF2-40B4-BE49-F238E27FC236}">
                <a16:creationId xmlns:a16="http://schemas.microsoft.com/office/drawing/2014/main" id="{9B64C674-42A5-3B81-4451-0863604EA93F}"/>
              </a:ext>
            </a:extLst>
          </p:cNvPr>
          <p:cNvSpPr/>
          <p:nvPr/>
        </p:nvSpPr>
        <p:spPr bwMode="auto">
          <a:xfrm>
            <a:off x="2256840" y="5677883"/>
            <a:ext cx="1544206" cy="615065"/>
          </a:xfrm>
          <a:prstGeom prst="can">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a:extLst>
              <a:ext uri="{FF2B5EF4-FFF2-40B4-BE49-F238E27FC236}">
                <a16:creationId xmlns:a16="http://schemas.microsoft.com/office/drawing/2014/main" id="{015C2AA4-3D93-96B3-FD0E-BE3CDE5BFF70}"/>
              </a:ext>
            </a:extLst>
          </p:cNvPr>
          <p:cNvSpPr/>
          <p:nvPr/>
        </p:nvSpPr>
        <p:spPr bwMode="auto">
          <a:xfrm>
            <a:off x="2256840" y="4558014"/>
            <a:ext cx="1544206" cy="1734934"/>
          </a:xfrm>
          <a:prstGeom prst="can">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n 7">
            <a:extLst>
              <a:ext uri="{FF2B5EF4-FFF2-40B4-BE49-F238E27FC236}">
                <a16:creationId xmlns:a16="http://schemas.microsoft.com/office/drawing/2014/main" id="{DCF76433-DFE6-34B4-C781-529EDF1F5884}"/>
              </a:ext>
            </a:extLst>
          </p:cNvPr>
          <p:cNvSpPr/>
          <p:nvPr/>
        </p:nvSpPr>
        <p:spPr bwMode="auto">
          <a:xfrm>
            <a:off x="4808812" y="3917749"/>
            <a:ext cx="1544206" cy="2375198"/>
          </a:xfrm>
          <a:prstGeom prst="can">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urved Down Arrow 8">
            <a:extLst>
              <a:ext uri="{FF2B5EF4-FFF2-40B4-BE49-F238E27FC236}">
                <a16:creationId xmlns:a16="http://schemas.microsoft.com/office/drawing/2014/main" id="{54CEBA39-10CC-B5C0-03BD-A5E80E499972}"/>
              </a:ext>
            </a:extLst>
          </p:cNvPr>
          <p:cNvSpPr/>
          <p:nvPr/>
        </p:nvSpPr>
        <p:spPr bwMode="auto">
          <a:xfrm>
            <a:off x="3446789" y="3619917"/>
            <a:ext cx="2390466" cy="712502"/>
          </a:xfrm>
          <a:prstGeom prst="curvedDownArrow">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C476CB70-731C-58B8-4341-C84E208B2FAC}"/>
              </a:ext>
            </a:extLst>
          </p:cNvPr>
          <p:cNvSpPr txBox="1"/>
          <p:nvPr/>
        </p:nvSpPr>
        <p:spPr>
          <a:xfrm>
            <a:off x="435183" y="4150620"/>
            <a:ext cx="1912316" cy="90819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headroom {</a:t>
            </a:r>
          </a:p>
          <a:p>
            <a:pPr algn="ctr">
              <a:lnSpc>
                <a:spcPct val="90000"/>
              </a:lnSpc>
              <a:spcAft>
                <a:spcPts val="588"/>
              </a:spcAft>
            </a:pPr>
            <a:r>
              <a:rPr lang="en-US" sz="1568" dirty="0">
                <a:gradFill>
                  <a:gsLst>
                    <a:gs pos="2917">
                      <a:srgbClr val="FFFFFF"/>
                    </a:gs>
                    <a:gs pos="30000">
                      <a:srgbClr val="FFFFFF"/>
                    </a:gs>
                  </a:gsLst>
                  <a:lin ang="5400000" scaled="0"/>
                </a:gradFill>
              </a:rPr>
              <a:t>(fill factor)</a:t>
            </a:r>
          </a:p>
        </p:txBody>
      </p:sp>
    </p:spTree>
    <p:extLst>
      <p:ext uri="{BB962C8B-B14F-4D97-AF65-F5344CB8AC3E}">
        <p14:creationId xmlns:p14="http://schemas.microsoft.com/office/powerpoint/2010/main" val="2836126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n 2">
            <a:extLst>
              <a:ext uri="{FF2B5EF4-FFF2-40B4-BE49-F238E27FC236}">
                <a16:creationId xmlns:a16="http://schemas.microsoft.com/office/drawing/2014/main" id="{3DFE1934-D5C4-B328-874A-F15043B5F796}"/>
              </a:ext>
            </a:extLst>
          </p:cNvPr>
          <p:cNvSpPr/>
          <p:nvPr/>
        </p:nvSpPr>
        <p:spPr bwMode="auto">
          <a:xfrm>
            <a:off x="5298815" y="5243742"/>
            <a:ext cx="1544206" cy="901743"/>
          </a:xfrm>
          <a:prstGeom prst="can">
            <a:avLst>
              <a:gd name="adj" fmla="val 50000"/>
            </a:avLst>
          </a:prstGeom>
          <a:solidFill>
            <a:schemeClr val="accent4">
              <a:lumMod val="60000"/>
              <a:lumOff val="40000"/>
            </a:schemeClr>
          </a:solidFill>
          <a:ln>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6">
            <a:extLst>
              <a:ext uri="{FF2B5EF4-FFF2-40B4-BE49-F238E27FC236}">
                <a16:creationId xmlns:a16="http://schemas.microsoft.com/office/drawing/2014/main" id="{A7FBA191-18A3-96C2-1776-0FA6132FE8D4}"/>
              </a:ext>
            </a:extLst>
          </p:cNvPr>
          <p:cNvSpPr txBox="1">
            <a:spLocks/>
          </p:cNvSpPr>
          <p:nvPr/>
        </p:nvSpPr>
        <p:spPr>
          <a:xfrm>
            <a:off x="268928" y="291102"/>
            <a:ext cx="11541863" cy="899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Partitioning Data (range)</a:t>
            </a:r>
            <a:br>
              <a:rPr lang="en-US" dirty="0"/>
            </a:br>
            <a:endParaRPr lang="en-US" dirty="0"/>
          </a:p>
        </p:txBody>
      </p:sp>
      <p:sp>
        <p:nvSpPr>
          <p:cNvPr id="5" name="TextBox 4">
            <a:extLst>
              <a:ext uri="{FF2B5EF4-FFF2-40B4-BE49-F238E27FC236}">
                <a16:creationId xmlns:a16="http://schemas.microsoft.com/office/drawing/2014/main" id="{03C49352-CC43-8450-6280-41DEB970D630}"/>
              </a:ext>
            </a:extLst>
          </p:cNvPr>
          <p:cNvSpPr txBox="1"/>
          <p:nvPr/>
        </p:nvSpPr>
        <p:spPr>
          <a:xfrm>
            <a:off x="258347" y="2035978"/>
            <a:ext cx="11451771"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Keep current data hot, Warm historical data, Scale-down older data, Purge / Archive</a:t>
            </a:r>
          </a:p>
        </p:txBody>
      </p:sp>
      <p:sp>
        <p:nvSpPr>
          <p:cNvPr id="6" name="Can 5">
            <a:extLst>
              <a:ext uri="{FF2B5EF4-FFF2-40B4-BE49-F238E27FC236}">
                <a16:creationId xmlns:a16="http://schemas.microsoft.com/office/drawing/2014/main" id="{95F3EA87-848B-0217-F28D-0A373D931246}"/>
              </a:ext>
            </a:extLst>
          </p:cNvPr>
          <p:cNvSpPr/>
          <p:nvPr/>
        </p:nvSpPr>
        <p:spPr bwMode="auto">
          <a:xfrm>
            <a:off x="3002462" y="3750509"/>
            <a:ext cx="1544206" cy="2375198"/>
          </a:xfrm>
          <a:prstGeom prst="can">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n 6">
            <a:extLst>
              <a:ext uri="{FF2B5EF4-FFF2-40B4-BE49-F238E27FC236}">
                <a16:creationId xmlns:a16="http://schemas.microsoft.com/office/drawing/2014/main" id="{937FFB79-59F5-81FC-228D-329AC8A51BF4}"/>
              </a:ext>
            </a:extLst>
          </p:cNvPr>
          <p:cNvSpPr/>
          <p:nvPr/>
        </p:nvSpPr>
        <p:spPr bwMode="auto">
          <a:xfrm>
            <a:off x="5297305" y="3750507"/>
            <a:ext cx="1544206" cy="2375198"/>
          </a:xfrm>
          <a:prstGeom prst="can">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EC56E508-7F16-B401-31CB-D258628F3DEF}"/>
              </a:ext>
            </a:extLst>
          </p:cNvPr>
          <p:cNvGrpSpPr/>
          <p:nvPr/>
        </p:nvGrpSpPr>
        <p:grpSpPr>
          <a:xfrm>
            <a:off x="4557843" y="4034389"/>
            <a:ext cx="2203845" cy="1851091"/>
            <a:chOff x="10138167" y="4092526"/>
            <a:chExt cx="2248037" cy="1888209"/>
          </a:xfrm>
        </p:grpSpPr>
        <p:sp>
          <p:nvSpPr>
            <p:cNvPr id="9" name="TextBox 8">
              <a:extLst>
                <a:ext uri="{FF2B5EF4-FFF2-40B4-BE49-F238E27FC236}">
                  <a16:creationId xmlns:a16="http://schemas.microsoft.com/office/drawing/2014/main" id="{BB448C51-7698-991D-F1F8-40115FFA9999}"/>
                </a:ext>
              </a:extLst>
            </p:cNvPr>
            <p:cNvSpPr txBox="1"/>
            <p:nvPr/>
          </p:nvSpPr>
          <p:spPr>
            <a:xfrm>
              <a:off x="10138167" y="4092526"/>
              <a:ext cx="814967" cy="1888209"/>
            </a:xfrm>
            <a:prstGeom prst="rect">
              <a:avLst/>
            </a:prstGeom>
            <a:noFill/>
          </p:spPr>
          <p:txBody>
            <a:bodyPr wrap="none" lIns="179285" tIns="143428" rIns="179285" bIns="143428" rtlCol="0">
              <a:spAutoFit/>
            </a:bodyPr>
            <a:lstStyle/>
            <a:p>
              <a:pPr>
                <a:lnSpc>
                  <a:spcPct val="90000"/>
                </a:lnSpc>
                <a:spcAft>
                  <a:spcPts val="588"/>
                </a:spcAft>
              </a:pPr>
              <a:r>
                <a:rPr lang="en-US" sz="11273" dirty="0">
                  <a:gradFill>
                    <a:gsLst>
                      <a:gs pos="2917">
                        <a:srgbClr val="FFFFFF"/>
                      </a:gs>
                      <a:gs pos="30000">
                        <a:srgbClr val="FFFFFF"/>
                      </a:gs>
                    </a:gsLst>
                    <a:lin ang="5400000" scaled="0"/>
                  </a:gradFill>
                </a:rPr>
                <a:t>}</a:t>
              </a:r>
              <a:endParaRPr lang="en-US" sz="2353" dirty="0">
                <a:gradFill>
                  <a:gsLst>
                    <a:gs pos="2917">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B739764D-5577-D662-63C1-17EADBA192F6}"/>
                </a:ext>
              </a:extLst>
            </p:cNvPr>
            <p:cNvSpPr txBox="1"/>
            <p:nvPr/>
          </p:nvSpPr>
          <p:spPr>
            <a:xfrm>
              <a:off x="10964533" y="4454312"/>
              <a:ext cx="1421671" cy="1037207"/>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current </a:t>
              </a:r>
            </a:p>
            <a:p>
              <a:pPr>
                <a:lnSpc>
                  <a:spcPct val="90000"/>
                </a:lnSpc>
                <a:spcAft>
                  <a:spcPts val="588"/>
                </a:spcAft>
              </a:pPr>
              <a:r>
                <a:rPr lang="en-US" sz="2353" dirty="0">
                  <a:gradFill>
                    <a:gsLst>
                      <a:gs pos="2917">
                        <a:srgbClr val="FFFFFF"/>
                      </a:gs>
                      <a:gs pos="30000">
                        <a:srgbClr val="FFFFFF"/>
                      </a:gs>
                    </a:gsLst>
                    <a:lin ang="5400000" scaled="0"/>
                  </a:gradFill>
                </a:rPr>
                <a:t>period</a:t>
              </a:r>
            </a:p>
          </p:txBody>
        </p:sp>
      </p:grpSp>
      <p:sp>
        <p:nvSpPr>
          <p:cNvPr id="11" name="Can 10">
            <a:extLst>
              <a:ext uri="{FF2B5EF4-FFF2-40B4-BE49-F238E27FC236}">
                <a16:creationId xmlns:a16="http://schemas.microsoft.com/office/drawing/2014/main" id="{88193B4A-4D18-D1DA-EA40-FE6AD0169C5F}"/>
              </a:ext>
            </a:extLst>
          </p:cNvPr>
          <p:cNvSpPr/>
          <p:nvPr/>
        </p:nvSpPr>
        <p:spPr bwMode="auto">
          <a:xfrm>
            <a:off x="3002460" y="4686055"/>
            <a:ext cx="1544206" cy="1439652"/>
          </a:xfrm>
          <a:prstGeom prst="can">
            <a:avLst>
              <a:gd name="adj" fmla="val 26595"/>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an 11">
            <a:extLst>
              <a:ext uri="{FF2B5EF4-FFF2-40B4-BE49-F238E27FC236}">
                <a16:creationId xmlns:a16="http://schemas.microsoft.com/office/drawing/2014/main" id="{20D9931A-D46F-0016-4AAE-EECAAF0AA7B4}"/>
              </a:ext>
            </a:extLst>
          </p:cNvPr>
          <p:cNvSpPr/>
          <p:nvPr/>
        </p:nvSpPr>
        <p:spPr bwMode="auto">
          <a:xfrm>
            <a:off x="5298815" y="5237744"/>
            <a:ext cx="1544206" cy="901743"/>
          </a:xfrm>
          <a:prstGeom prst="can">
            <a:avLst>
              <a:gd name="adj" fmla="val 50000"/>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Curved Down Arrow 12">
            <a:extLst>
              <a:ext uri="{FF2B5EF4-FFF2-40B4-BE49-F238E27FC236}">
                <a16:creationId xmlns:a16="http://schemas.microsoft.com/office/drawing/2014/main" id="{7EFF3D6C-2CDB-7606-0EA7-B6F7BE983FFF}"/>
              </a:ext>
            </a:extLst>
          </p:cNvPr>
          <p:cNvSpPr/>
          <p:nvPr/>
        </p:nvSpPr>
        <p:spPr bwMode="auto">
          <a:xfrm>
            <a:off x="2608215" y="2947619"/>
            <a:ext cx="873212" cy="1063313"/>
          </a:xfrm>
          <a:prstGeom prst="curvedDownArrow">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Can 13">
            <a:extLst>
              <a:ext uri="{FF2B5EF4-FFF2-40B4-BE49-F238E27FC236}">
                <a16:creationId xmlns:a16="http://schemas.microsoft.com/office/drawing/2014/main" id="{8990A11D-2AF7-2D7C-8DF1-E50456882A39}"/>
              </a:ext>
            </a:extLst>
          </p:cNvPr>
          <p:cNvSpPr/>
          <p:nvPr/>
        </p:nvSpPr>
        <p:spPr bwMode="auto">
          <a:xfrm>
            <a:off x="3018128" y="4696374"/>
            <a:ext cx="1544206" cy="1439652"/>
          </a:xfrm>
          <a:prstGeom prst="can">
            <a:avLst>
              <a:gd name="adj" fmla="val 26595"/>
            </a:avLst>
          </a:prstGeom>
          <a:solidFill>
            <a:schemeClr val="accent4">
              <a:lumMod val="40000"/>
              <a:lumOff val="60000"/>
            </a:schemeClr>
          </a:solidFill>
          <a:ln>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an 14">
            <a:extLst>
              <a:ext uri="{FF2B5EF4-FFF2-40B4-BE49-F238E27FC236}">
                <a16:creationId xmlns:a16="http://schemas.microsoft.com/office/drawing/2014/main" id="{1028214D-9C2A-A0A1-A430-C71A3FAE99F4}"/>
              </a:ext>
            </a:extLst>
          </p:cNvPr>
          <p:cNvSpPr/>
          <p:nvPr/>
        </p:nvSpPr>
        <p:spPr bwMode="auto">
          <a:xfrm>
            <a:off x="3018128" y="4705833"/>
            <a:ext cx="1544206" cy="1439652"/>
          </a:xfrm>
          <a:prstGeom prst="can">
            <a:avLst>
              <a:gd name="adj" fmla="val 26595"/>
            </a:avLst>
          </a:prstGeom>
          <a:solidFill>
            <a:schemeClr val="accent4">
              <a:lumMod val="20000"/>
              <a:lumOff val="80000"/>
            </a:schemeClr>
          </a:solidFill>
          <a:ln>
            <a:solidFill>
              <a:srgbClr val="FFF6E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an 15">
            <a:extLst>
              <a:ext uri="{FF2B5EF4-FFF2-40B4-BE49-F238E27FC236}">
                <a16:creationId xmlns:a16="http://schemas.microsoft.com/office/drawing/2014/main" id="{AC289B36-E8D4-2B61-0794-81BD88C7B31D}"/>
              </a:ext>
            </a:extLst>
          </p:cNvPr>
          <p:cNvSpPr/>
          <p:nvPr/>
        </p:nvSpPr>
        <p:spPr bwMode="auto">
          <a:xfrm>
            <a:off x="7613069" y="3764288"/>
            <a:ext cx="1544206" cy="2375198"/>
          </a:xfrm>
          <a:prstGeom prst="can">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an 16">
            <a:extLst>
              <a:ext uri="{FF2B5EF4-FFF2-40B4-BE49-F238E27FC236}">
                <a16:creationId xmlns:a16="http://schemas.microsoft.com/office/drawing/2014/main" id="{436EE2ED-898C-D20B-0DF6-F6C387F52064}"/>
              </a:ext>
            </a:extLst>
          </p:cNvPr>
          <p:cNvSpPr/>
          <p:nvPr/>
        </p:nvSpPr>
        <p:spPr bwMode="auto">
          <a:xfrm>
            <a:off x="7614579" y="5251524"/>
            <a:ext cx="1544206" cy="901743"/>
          </a:xfrm>
          <a:prstGeom prst="can">
            <a:avLst>
              <a:gd name="adj" fmla="val 50000"/>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19166070-DEF4-C1BB-652D-0DA71E9ABD2E}"/>
              </a:ext>
            </a:extLst>
          </p:cNvPr>
          <p:cNvSpPr txBox="1"/>
          <p:nvPr/>
        </p:nvSpPr>
        <p:spPr>
          <a:xfrm>
            <a:off x="2503849" y="2980788"/>
            <a:ext cx="2756793" cy="4186453"/>
          </a:xfrm>
          <a:prstGeom prst="rect">
            <a:avLst/>
          </a:prstGeom>
          <a:noFill/>
        </p:spPr>
        <p:txBody>
          <a:bodyPr wrap="square" lIns="179285" tIns="143428" rIns="179285" bIns="143428" rtlCol="0">
            <a:spAutoFit/>
          </a:bodyPr>
          <a:lstStyle/>
          <a:p>
            <a:pPr>
              <a:lnSpc>
                <a:spcPct val="90000"/>
              </a:lnSpc>
              <a:spcAft>
                <a:spcPts val="588"/>
              </a:spcAft>
            </a:pPr>
            <a:r>
              <a:rPr lang="en-US" sz="28135" dirty="0">
                <a:solidFill>
                  <a:srgbClr val="FF0000"/>
                </a:solidFill>
              </a:rPr>
              <a:t>X</a:t>
            </a:r>
          </a:p>
        </p:txBody>
      </p:sp>
    </p:spTree>
    <p:extLst>
      <p:ext uri="{BB962C8B-B14F-4D97-AF65-F5344CB8AC3E}">
        <p14:creationId xmlns:p14="http://schemas.microsoft.com/office/powerpoint/2010/main" val="1258664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4.08476E-6 -4.85701E-6 L 0.20348 0.00568 " pathEditMode="relative" rAng="0" ptsTypes="AA">
                                      <p:cBhvr>
                                        <p:cTn id="13" dur="2000" fill="hold"/>
                                        <p:tgtEl>
                                          <p:spTgt spid="8"/>
                                        </p:tgtEl>
                                        <p:attrNameLst>
                                          <p:attrName>ppt_x</p:attrName>
                                          <p:attrName>ppt_y</p:attrName>
                                        </p:attrNameLst>
                                      </p:cBhvr>
                                      <p:rCtr x="10174" y="272"/>
                                    </p:animMotion>
                                  </p:childTnLst>
                                </p:cTn>
                              </p:par>
                              <p:par>
                                <p:cTn id="14" presetID="42" presetClass="path" presetSubtype="0" accel="50000" decel="50000" fill="hold" grpId="1" nodeType="withEffect">
                                  <p:stCondLst>
                                    <p:cond delay="0"/>
                                  </p:stCondLst>
                                  <p:childTnLst>
                                    <p:animMotion origin="layout" path="M -8.78223E-7 -2.82342E-6 L 0.18318 0.00136 " pathEditMode="relative" rAng="0" ptsTypes="AA">
                                      <p:cBhvr>
                                        <p:cTn id="15" dur="2000" fill="hold"/>
                                        <p:tgtEl>
                                          <p:spTgt spid="13"/>
                                        </p:tgtEl>
                                        <p:attrNameLst>
                                          <p:attrName>ppt_x</p:attrName>
                                          <p:attrName>ppt_y</p:attrName>
                                        </p:attrNameLst>
                                      </p:cBhvr>
                                      <p:rCtr x="9152" y="68"/>
                                    </p:animMotion>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 presetClass="exit"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0"/>
                            </p:stCondLst>
                            <p:childTnLst>
                              <p:par>
                                <p:cTn id="29" presetID="42" presetClass="path" presetSubtype="0" accel="50000" decel="50000" fill="hold" nodeType="afterEffect">
                                  <p:stCondLst>
                                    <p:cond delay="0"/>
                                  </p:stCondLst>
                                  <p:childTnLst>
                                    <p:animMotion origin="layout" path="M 0.20348 0.00568 L 0.37887 0.00568 " pathEditMode="relative" rAng="0" ptsTypes="AA">
                                      <p:cBhvr>
                                        <p:cTn id="30" dur="2000" fill="hold"/>
                                        <p:tgtEl>
                                          <p:spTgt spid="8"/>
                                        </p:tgtEl>
                                        <p:attrNameLst>
                                          <p:attrName>ppt_x</p:attrName>
                                          <p:attrName>ppt_y</p:attrName>
                                        </p:attrNameLst>
                                      </p:cBhvr>
                                      <p:rCtr x="8769" y="0"/>
                                    </p:animMotion>
                                  </p:childTnLst>
                                </p:cTn>
                              </p:par>
                              <p:par>
                                <p:cTn id="31" presetID="42" presetClass="path" presetSubtype="0" accel="50000" decel="50000" fill="hold" grpId="2" nodeType="withEffect">
                                  <p:stCondLst>
                                    <p:cond delay="0"/>
                                  </p:stCondLst>
                                  <p:childTnLst>
                                    <p:animMotion origin="layout" path="M 0.18317 0.00137 L 0.37491 -0.0059 " pathEditMode="relative" rAng="0" ptsTypes="AA">
                                      <p:cBhvr>
                                        <p:cTn id="32" dur="2000" fill="hold"/>
                                        <p:tgtEl>
                                          <p:spTgt spid="13"/>
                                        </p:tgtEl>
                                        <p:attrNameLst>
                                          <p:attrName>ppt_x</p:attrName>
                                          <p:attrName>ppt_y</p:attrName>
                                        </p:attrNameLst>
                                      </p:cBhvr>
                                      <p:rCtr x="9650" y="-295"/>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12"/>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xit" presetSubtype="0" fill="hold" grpId="0" nodeType="withEffect">
                                  <p:stCondLst>
                                    <p:cond delay="500"/>
                                  </p:stCondLst>
                                  <p:childTnLst>
                                    <p:set>
                                      <p:cBhvr>
                                        <p:cTn id="49" dur="1" fill="hold">
                                          <p:stCondLst>
                                            <p:cond delay="0"/>
                                          </p:stCondLst>
                                        </p:cTn>
                                        <p:tgtEl>
                                          <p:spTgt spid="6"/>
                                        </p:tgtEl>
                                        <p:attrNameLst>
                                          <p:attrName>style.visibility</p:attrName>
                                        </p:attrNameLst>
                                      </p:cBhvr>
                                      <p:to>
                                        <p:strVal val="hidden"/>
                                      </p:to>
                                    </p:set>
                                  </p:childTnLst>
                                </p:cTn>
                              </p:par>
                            </p:childTnLst>
                          </p:cTn>
                        </p:par>
                        <p:par>
                          <p:cTn id="50" fill="hold">
                            <p:stCondLst>
                              <p:cond delay="500"/>
                            </p:stCondLst>
                            <p:childTnLst>
                              <p:par>
                                <p:cTn id="51" presetID="1" presetClass="exit" presetSubtype="0" fill="hold" grpId="1" nodeType="afterEffect">
                                  <p:stCondLst>
                                    <p:cond delay="250"/>
                                  </p:stCondLst>
                                  <p:childTnLst>
                                    <p:set>
                                      <p:cBhvr>
                                        <p:cTn id="52" dur="1" fill="hold">
                                          <p:stCondLst>
                                            <p:cond delay="0"/>
                                          </p:stCondLst>
                                        </p:cTn>
                                        <p:tgtEl>
                                          <p:spTgt spid="18"/>
                                        </p:tgtEl>
                                        <p:attrNameLst>
                                          <p:attrName>style.visibility</p:attrName>
                                        </p:attrNameLst>
                                      </p:cBhvr>
                                      <p:to>
                                        <p:strVal val="hidden"/>
                                      </p:to>
                                    </p:set>
                                  </p:childTnLst>
                                </p:cTn>
                              </p:par>
                            </p:childTnLst>
                          </p:cTn>
                        </p:par>
                        <p:par>
                          <p:cTn id="53" fill="hold">
                            <p:stCondLst>
                              <p:cond delay="750"/>
                            </p:stCondLst>
                            <p:childTnLst>
                              <p:par>
                                <p:cTn id="54" presetID="1" presetClass="exit" presetSubtype="0" fill="hold" grpId="1" nodeType="after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1" grpId="0" animBg="1"/>
      <p:bldP spid="12" grpId="0" animBg="1"/>
      <p:bldP spid="12" grpId="1" animBg="1"/>
      <p:bldP spid="13" grpId="0" animBg="1"/>
      <p:bldP spid="13" grpId="1" animBg="1"/>
      <p:bldP spid="13" grpId="2" animBg="1"/>
      <p:bldP spid="14" grpId="0" animBg="1"/>
      <p:bldP spid="14" grpId="1" animBg="1"/>
      <p:bldP spid="15" grpId="0" animBg="1"/>
      <p:bldP spid="15" grpId="1" animBg="1"/>
      <p:bldP spid="16" grpId="0" animBg="1"/>
      <p:bldP spid="17" grpId="0" animBg="1"/>
      <p:bldP spid="18" grpId="0"/>
      <p:bldP spid="18" grpId="1"/>
    </p:bldLst>
  </p:timing>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1706</TotalTime>
  <Words>3032</Words>
  <Application>Microsoft Macintosh PowerPoint</Application>
  <PresentationFormat>Widescreen</PresentationFormat>
  <Paragraphs>177</Paragraphs>
  <Slides>18</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Segoe UI</vt:lpstr>
      <vt:lpstr>Segoe UI Light</vt:lpstr>
      <vt:lpstr>Segoe UI Semibold</vt:lpstr>
      <vt:lpstr>Segoe UI Semilight</vt:lpstr>
      <vt:lpstr>Segoe UI Symbol</vt:lpstr>
      <vt:lpstr>Wingdings</vt:lpstr>
      <vt:lpstr>1_Black Template</vt:lpstr>
      <vt:lpstr>Design and Implement a Partition Strategy </vt:lpstr>
      <vt:lpstr>The Importance of Partitioning</vt:lpstr>
      <vt:lpstr>Partitioning Concepts</vt:lpstr>
      <vt:lpstr>Why Partition Data?</vt:lpstr>
      <vt:lpstr>Designing Partitions</vt:lpstr>
      <vt:lpstr>Partitioning Patterns</vt:lpstr>
      <vt:lpstr>PowerPoint Presentation</vt:lpstr>
      <vt:lpstr>PowerPoint Presentation</vt:lpstr>
      <vt:lpstr>PowerPoint Presentation</vt:lpstr>
      <vt:lpstr>PowerPoint Presentation</vt:lpstr>
      <vt:lpstr>PowerPoint Presentation</vt:lpstr>
      <vt:lpstr>Partitioning Design Concepts</vt:lpstr>
      <vt:lpstr>Rebalancing Partitions</vt:lpstr>
      <vt:lpstr>Partitioning in Fabric</vt:lpstr>
      <vt:lpstr>Fabric Services Using Partitioning</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Joey D'Antoni</cp:lastModifiedBy>
  <cp:revision>24</cp:revision>
  <dcterms:created xsi:type="dcterms:W3CDTF">2023-04-14T00:23:05Z</dcterms:created>
  <dcterms:modified xsi:type="dcterms:W3CDTF">2023-09-08T18:54:31Z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