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147470553" r:id="rId5"/>
    <p:sldId id="2147470559" r:id="rId6"/>
    <p:sldId id="2147470560" r:id="rId7"/>
    <p:sldId id="2147470561" r:id="rId8"/>
    <p:sldId id="2147470556" r:id="rId9"/>
    <p:sldId id="2147470558" r:id="rId10"/>
    <p:sldId id="2147470557" r:id="rId11"/>
    <p:sldId id="2147470555" r:id="rId12"/>
    <p:sldId id="20761370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74" d="100"/>
          <a:sy n="74" d="100"/>
        </p:scale>
        <p:origin x="11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DBF29-D354-423F-A417-1A2749992A4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FF196AC-BE92-485B-BC26-2FF3EC68D426}">
      <dgm:prSet/>
      <dgm:spPr/>
      <dgm:t>
        <a:bodyPr/>
        <a:lstStyle/>
        <a:p>
          <a:r>
            <a:rPr lang="en-US" baseline="0"/>
            <a:t>A lakehouse is a data architecture for storing and analyzing both structured and unstructured data in the same location</a:t>
          </a:r>
          <a:endParaRPr lang="en-US"/>
        </a:p>
      </dgm:t>
    </dgm:pt>
    <dgm:pt modelId="{5308393B-6E2D-460F-9020-EFCA029C5F20}" type="parTrans" cxnId="{9DD9BA2E-D745-4A0A-9965-97030ED49EB1}">
      <dgm:prSet/>
      <dgm:spPr/>
      <dgm:t>
        <a:bodyPr/>
        <a:lstStyle/>
        <a:p>
          <a:endParaRPr lang="en-US"/>
        </a:p>
      </dgm:t>
    </dgm:pt>
    <dgm:pt modelId="{6870788A-E7CB-470B-875E-B729926EA19F}" type="sibTrans" cxnId="{9DD9BA2E-D745-4A0A-9965-97030ED49EB1}">
      <dgm:prSet/>
      <dgm:spPr/>
      <dgm:t>
        <a:bodyPr/>
        <a:lstStyle/>
        <a:p>
          <a:endParaRPr lang="en-US"/>
        </a:p>
      </dgm:t>
    </dgm:pt>
    <dgm:pt modelId="{E1CE3F46-5F8B-49F0-AD5B-92A7D2AF3DF5}">
      <dgm:prSet/>
      <dgm:spPr/>
      <dgm:t>
        <a:bodyPr/>
        <a:lstStyle/>
        <a:p>
          <a:r>
            <a:rPr lang="en-US" baseline="0"/>
            <a:t>The structure is flexibile and scalable, allowing organizations to handle large volumes of data </a:t>
          </a:r>
          <a:endParaRPr lang="en-US"/>
        </a:p>
      </dgm:t>
    </dgm:pt>
    <dgm:pt modelId="{26B533CC-3375-420B-9A80-58791E89FE65}" type="parTrans" cxnId="{01342C71-CC25-41CD-A8B4-B83D30B3CAD6}">
      <dgm:prSet/>
      <dgm:spPr/>
      <dgm:t>
        <a:bodyPr/>
        <a:lstStyle/>
        <a:p>
          <a:endParaRPr lang="en-US"/>
        </a:p>
      </dgm:t>
    </dgm:pt>
    <dgm:pt modelId="{2654243C-35A0-4C18-A1CA-108FB69E88C5}" type="sibTrans" cxnId="{01342C71-CC25-41CD-A8B4-B83D30B3CAD6}">
      <dgm:prSet/>
      <dgm:spPr/>
      <dgm:t>
        <a:bodyPr/>
        <a:lstStyle/>
        <a:p>
          <a:endParaRPr lang="en-US"/>
        </a:p>
      </dgm:t>
    </dgm:pt>
    <dgm:pt modelId="{CC30712A-A303-4990-9C1C-8E0E91439C4F}">
      <dgm:prSet/>
      <dgm:spPr/>
      <dgm:t>
        <a:bodyPr/>
        <a:lstStyle/>
        <a:p>
          <a:r>
            <a:rPr lang="en-US" baseline="0"/>
            <a:t>Lakehouses integrate with data management and analytics tools for data engineering and analytics</a:t>
          </a:r>
          <a:endParaRPr lang="en-US"/>
        </a:p>
      </dgm:t>
    </dgm:pt>
    <dgm:pt modelId="{3F97EC74-AB89-4810-A3CB-B5B81B15838F}" type="parTrans" cxnId="{1618ACC2-C12B-42B6-BA9F-A498F6F27376}">
      <dgm:prSet/>
      <dgm:spPr/>
      <dgm:t>
        <a:bodyPr/>
        <a:lstStyle/>
        <a:p>
          <a:endParaRPr lang="en-US"/>
        </a:p>
      </dgm:t>
    </dgm:pt>
    <dgm:pt modelId="{0940EAB3-F8E6-4FF0-9FB8-72EF7DE2E9B8}" type="sibTrans" cxnId="{1618ACC2-C12B-42B6-BA9F-A498F6F27376}">
      <dgm:prSet/>
      <dgm:spPr/>
      <dgm:t>
        <a:bodyPr/>
        <a:lstStyle/>
        <a:p>
          <a:endParaRPr lang="en-US"/>
        </a:p>
      </dgm:t>
    </dgm:pt>
    <dgm:pt modelId="{699A7908-A187-4DF7-B3DF-ABD088F6A106}" type="pres">
      <dgm:prSet presAssocID="{A31DBF29-D354-423F-A417-1A2749992A4B}" presName="root" presStyleCnt="0">
        <dgm:presLayoutVars>
          <dgm:dir/>
          <dgm:resizeHandles val="exact"/>
        </dgm:presLayoutVars>
      </dgm:prSet>
      <dgm:spPr/>
    </dgm:pt>
    <dgm:pt modelId="{5451A6A8-32AF-4B2D-A3EC-2461817AD035}" type="pres">
      <dgm:prSet presAssocID="{0FF196AC-BE92-485B-BC26-2FF3EC68D426}" presName="compNode" presStyleCnt="0"/>
      <dgm:spPr/>
    </dgm:pt>
    <dgm:pt modelId="{47FCE974-212C-46FD-814E-76CA77E1FAE7}" type="pres">
      <dgm:prSet presAssocID="{0FF196AC-BE92-485B-BC26-2FF3EC68D426}" presName="bgRect" presStyleLbl="bgShp" presStyleIdx="0" presStyleCnt="3"/>
      <dgm:spPr/>
    </dgm:pt>
    <dgm:pt modelId="{8A292E65-99EE-44DA-8E97-F043937C0A49}" type="pres">
      <dgm:prSet presAssocID="{0FF196AC-BE92-485B-BC26-2FF3EC68D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4C69D8-3933-479D-A8E4-1FBC24C437DB}" type="pres">
      <dgm:prSet presAssocID="{0FF196AC-BE92-485B-BC26-2FF3EC68D426}" presName="spaceRect" presStyleCnt="0"/>
      <dgm:spPr/>
    </dgm:pt>
    <dgm:pt modelId="{B73409F4-89FE-4BDC-97E2-75F2522B32AD}" type="pres">
      <dgm:prSet presAssocID="{0FF196AC-BE92-485B-BC26-2FF3EC68D426}" presName="parTx" presStyleLbl="revTx" presStyleIdx="0" presStyleCnt="3">
        <dgm:presLayoutVars>
          <dgm:chMax val="0"/>
          <dgm:chPref val="0"/>
        </dgm:presLayoutVars>
      </dgm:prSet>
      <dgm:spPr/>
    </dgm:pt>
    <dgm:pt modelId="{921DEA20-E615-4B13-83CC-4DF03C86A810}" type="pres">
      <dgm:prSet presAssocID="{6870788A-E7CB-470B-875E-B729926EA19F}" presName="sibTrans" presStyleCnt="0"/>
      <dgm:spPr/>
    </dgm:pt>
    <dgm:pt modelId="{8E9BD778-FF65-4DBC-AFD2-CB8C72A4ACBA}" type="pres">
      <dgm:prSet presAssocID="{E1CE3F46-5F8B-49F0-AD5B-92A7D2AF3DF5}" presName="compNode" presStyleCnt="0"/>
      <dgm:spPr/>
    </dgm:pt>
    <dgm:pt modelId="{8D1CBB89-BA74-412B-BC9B-A50F893C59CE}" type="pres">
      <dgm:prSet presAssocID="{E1CE3F46-5F8B-49F0-AD5B-92A7D2AF3DF5}" presName="bgRect" presStyleLbl="bgShp" presStyleIdx="1" presStyleCnt="3"/>
      <dgm:spPr/>
    </dgm:pt>
    <dgm:pt modelId="{49EA27BC-71CC-4EA7-9C27-37A6E92D6C64}" type="pres">
      <dgm:prSet presAssocID="{E1CE3F46-5F8B-49F0-AD5B-92A7D2AF3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4E5602E-C7CF-434B-9594-8BC7DC47764A}" type="pres">
      <dgm:prSet presAssocID="{E1CE3F46-5F8B-49F0-AD5B-92A7D2AF3DF5}" presName="spaceRect" presStyleCnt="0"/>
      <dgm:spPr/>
    </dgm:pt>
    <dgm:pt modelId="{595AC83B-9891-4545-A374-9AD4A94E0DBD}" type="pres">
      <dgm:prSet presAssocID="{E1CE3F46-5F8B-49F0-AD5B-92A7D2AF3DF5}" presName="parTx" presStyleLbl="revTx" presStyleIdx="1" presStyleCnt="3">
        <dgm:presLayoutVars>
          <dgm:chMax val="0"/>
          <dgm:chPref val="0"/>
        </dgm:presLayoutVars>
      </dgm:prSet>
      <dgm:spPr/>
    </dgm:pt>
    <dgm:pt modelId="{5E452C03-6D63-4610-B840-DC5C0FBA42C5}" type="pres">
      <dgm:prSet presAssocID="{2654243C-35A0-4C18-A1CA-108FB69E88C5}" presName="sibTrans" presStyleCnt="0"/>
      <dgm:spPr/>
    </dgm:pt>
    <dgm:pt modelId="{5AA14132-8D39-4891-89FF-48066FB483DD}" type="pres">
      <dgm:prSet presAssocID="{CC30712A-A303-4990-9C1C-8E0E91439C4F}" presName="compNode" presStyleCnt="0"/>
      <dgm:spPr/>
    </dgm:pt>
    <dgm:pt modelId="{EA949DA5-2CD5-4CCB-8709-DDA8E3FD2681}" type="pres">
      <dgm:prSet presAssocID="{CC30712A-A303-4990-9C1C-8E0E91439C4F}" presName="bgRect" presStyleLbl="bgShp" presStyleIdx="2" presStyleCnt="3"/>
      <dgm:spPr/>
    </dgm:pt>
    <dgm:pt modelId="{FA8AE18C-2183-4013-A091-8B3F9D2E5736}" type="pres">
      <dgm:prSet presAssocID="{CC30712A-A303-4990-9C1C-8E0E91439C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236F67B-9CF4-47A0-8D83-A9FAB9FA798C}" type="pres">
      <dgm:prSet presAssocID="{CC30712A-A303-4990-9C1C-8E0E91439C4F}" presName="spaceRect" presStyleCnt="0"/>
      <dgm:spPr/>
    </dgm:pt>
    <dgm:pt modelId="{2764971E-F680-4635-8EF6-67AC72DB931A}" type="pres">
      <dgm:prSet presAssocID="{CC30712A-A303-4990-9C1C-8E0E91439C4F}" presName="parTx" presStyleLbl="revTx" presStyleIdx="2" presStyleCnt="3">
        <dgm:presLayoutVars>
          <dgm:chMax val="0"/>
          <dgm:chPref val="0"/>
        </dgm:presLayoutVars>
      </dgm:prSet>
      <dgm:spPr/>
    </dgm:pt>
  </dgm:ptLst>
  <dgm:cxnLst>
    <dgm:cxn modelId="{9DD9BA2E-D745-4A0A-9965-97030ED49EB1}" srcId="{A31DBF29-D354-423F-A417-1A2749992A4B}" destId="{0FF196AC-BE92-485B-BC26-2FF3EC68D426}" srcOrd="0" destOrd="0" parTransId="{5308393B-6E2D-460F-9020-EFCA029C5F20}" sibTransId="{6870788A-E7CB-470B-875E-B729926EA19F}"/>
    <dgm:cxn modelId="{2C971231-0E08-47EB-B190-D431818D229D}" type="presOf" srcId="{CC30712A-A303-4990-9C1C-8E0E91439C4F}" destId="{2764971E-F680-4635-8EF6-67AC72DB931A}" srcOrd="0" destOrd="0" presId="urn:microsoft.com/office/officeart/2018/2/layout/IconVerticalSolidList"/>
    <dgm:cxn modelId="{01342C71-CC25-41CD-A8B4-B83D30B3CAD6}" srcId="{A31DBF29-D354-423F-A417-1A2749992A4B}" destId="{E1CE3F46-5F8B-49F0-AD5B-92A7D2AF3DF5}" srcOrd="1" destOrd="0" parTransId="{26B533CC-3375-420B-9A80-58791E89FE65}" sibTransId="{2654243C-35A0-4C18-A1CA-108FB69E88C5}"/>
    <dgm:cxn modelId="{1618ACC2-C12B-42B6-BA9F-A498F6F27376}" srcId="{A31DBF29-D354-423F-A417-1A2749992A4B}" destId="{CC30712A-A303-4990-9C1C-8E0E91439C4F}" srcOrd="2" destOrd="0" parTransId="{3F97EC74-AB89-4810-A3CB-B5B81B15838F}" sibTransId="{0940EAB3-F8E6-4FF0-9FB8-72EF7DE2E9B8}"/>
    <dgm:cxn modelId="{690257C3-5171-403A-8225-2DFB59732FCD}" type="presOf" srcId="{A31DBF29-D354-423F-A417-1A2749992A4B}" destId="{699A7908-A187-4DF7-B3DF-ABD088F6A106}" srcOrd="0" destOrd="0" presId="urn:microsoft.com/office/officeart/2018/2/layout/IconVerticalSolidList"/>
    <dgm:cxn modelId="{CC1823E1-EBE0-4C47-809B-D47724850CDA}" type="presOf" srcId="{E1CE3F46-5F8B-49F0-AD5B-92A7D2AF3DF5}" destId="{595AC83B-9891-4545-A374-9AD4A94E0DBD}" srcOrd="0" destOrd="0" presId="urn:microsoft.com/office/officeart/2018/2/layout/IconVerticalSolidList"/>
    <dgm:cxn modelId="{0F4167EE-7461-4ECE-B659-70F636DADBA6}" type="presOf" srcId="{0FF196AC-BE92-485B-BC26-2FF3EC68D426}" destId="{B73409F4-89FE-4BDC-97E2-75F2522B32AD}" srcOrd="0" destOrd="0" presId="urn:microsoft.com/office/officeart/2018/2/layout/IconVerticalSolidList"/>
    <dgm:cxn modelId="{9829626A-0665-4AFA-81DC-E9703ADE1BCD}" type="presParOf" srcId="{699A7908-A187-4DF7-B3DF-ABD088F6A106}" destId="{5451A6A8-32AF-4B2D-A3EC-2461817AD035}" srcOrd="0" destOrd="0" presId="urn:microsoft.com/office/officeart/2018/2/layout/IconVerticalSolidList"/>
    <dgm:cxn modelId="{C7F1AD80-1AD8-41BB-8EC6-4DC76F10CFE4}" type="presParOf" srcId="{5451A6A8-32AF-4B2D-A3EC-2461817AD035}" destId="{47FCE974-212C-46FD-814E-76CA77E1FAE7}" srcOrd="0" destOrd="0" presId="urn:microsoft.com/office/officeart/2018/2/layout/IconVerticalSolidList"/>
    <dgm:cxn modelId="{659FE646-15B4-4764-8AC6-E9B1AE5AC3FE}" type="presParOf" srcId="{5451A6A8-32AF-4B2D-A3EC-2461817AD035}" destId="{8A292E65-99EE-44DA-8E97-F043937C0A49}" srcOrd="1" destOrd="0" presId="urn:microsoft.com/office/officeart/2018/2/layout/IconVerticalSolidList"/>
    <dgm:cxn modelId="{EA9F910D-4980-4B2F-A33A-4F8C58532986}" type="presParOf" srcId="{5451A6A8-32AF-4B2D-A3EC-2461817AD035}" destId="{824C69D8-3933-479D-A8E4-1FBC24C437DB}" srcOrd="2" destOrd="0" presId="urn:microsoft.com/office/officeart/2018/2/layout/IconVerticalSolidList"/>
    <dgm:cxn modelId="{E738A4B8-5D4F-40EF-9A42-AEBF5282C0C4}" type="presParOf" srcId="{5451A6A8-32AF-4B2D-A3EC-2461817AD035}" destId="{B73409F4-89FE-4BDC-97E2-75F2522B32AD}" srcOrd="3" destOrd="0" presId="urn:microsoft.com/office/officeart/2018/2/layout/IconVerticalSolidList"/>
    <dgm:cxn modelId="{F5148E7A-C889-4147-AD6B-648651146052}" type="presParOf" srcId="{699A7908-A187-4DF7-B3DF-ABD088F6A106}" destId="{921DEA20-E615-4B13-83CC-4DF03C86A810}" srcOrd="1" destOrd="0" presId="urn:microsoft.com/office/officeart/2018/2/layout/IconVerticalSolidList"/>
    <dgm:cxn modelId="{BD2C8391-3941-4D03-83AD-AB3C89BB85FF}" type="presParOf" srcId="{699A7908-A187-4DF7-B3DF-ABD088F6A106}" destId="{8E9BD778-FF65-4DBC-AFD2-CB8C72A4ACBA}" srcOrd="2" destOrd="0" presId="urn:microsoft.com/office/officeart/2018/2/layout/IconVerticalSolidList"/>
    <dgm:cxn modelId="{D837566B-3FE1-47C8-9B2E-C1B5C806DEBD}" type="presParOf" srcId="{8E9BD778-FF65-4DBC-AFD2-CB8C72A4ACBA}" destId="{8D1CBB89-BA74-412B-BC9B-A50F893C59CE}" srcOrd="0" destOrd="0" presId="urn:microsoft.com/office/officeart/2018/2/layout/IconVerticalSolidList"/>
    <dgm:cxn modelId="{EDE1F266-23BD-46E9-826A-B15DEE98AF3F}" type="presParOf" srcId="{8E9BD778-FF65-4DBC-AFD2-CB8C72A4ACBA}" destId="{49EA27BC-71CC-4EA7-9C27-37A6E92D6C64}" srcOrd="1" destOrd="0" presId="urn:microsoft.com/office/officeart/2018/2/layout/IconVerticalSolidList"/>
    <dgm:cxn modelId="{DB1C3909-8995-4944-85BA-65F8AE60CEAA}" type="presParOf" srcId="{8E9BD778-FF65-4DBC-AFD2-CB8C72A4ACBA}" destId="{24E5602E-C7CF-434B-9594-8BC7DC47764A}" srcOrd="2" destOrd="0" presId="urn:microsoft.com/office/officeart/2018/2/layout/IconVerticalSolidList"/>
    <dgm:cxn modelId="{8FE08394-3ADC-4BF1-93FA-948929239EA9}" type="presParOf" srcId="{8E9BD778-FF65-4DBC-AFD2-CB8C72A4ACBA}" destId="{595AC83B-9891-4545-A374-9AD4A94E0DBD}" srcOrd="3" destOrd="0" presId="urn:microsoft.com/office/officeart/2018/2/layout/IconVerticalSolidList"/>
    <dgm:cxn modelId="{F4AF3D5B-A2B6-43B3-96D7-C1449D1D2A34}" type="presParOf" srcId="{699A7908-A187-4DF7-B3DF-ABD088F6A106}" destId="{5E452C03-6D63-4610-B840-DC5C0FBA42C5}" srcOrd="3" destOrd="0" presId="urn:microsoft.com/office/officeart/2018/2/layout/IconVerticalSolidList"/>
    <dgm:cxn modelId="{F772A5C9-DA6E-4EB9-8DAC-7F96E86A2C16}" type="presParOf" srcId="{699A7908-A187-4DF7-B3DF-ABD088F6A106}" destId="{5AA14132-8D39-4891-89FF-48066FB483DD}" srcOrd="4" destOrd="0" presId="urn:microsoft.com/office/officeart/2018/2/layout/IconVerticalSolidList"/>
    <dgm:cxn modelId="{F05CBBB1-F47C-49B9-AC43-B4641494C22C}" type="presParOf" srcId="{5AA14132-8D39-4891-89FF-48066FB483DD}" destId="{EA949DA5-2CD5-4CCB-8709-DDA8E3FD2681}" srcOrd="0" destOrd="0" presId="urn:microsoft.com/office/officeart/2018/2/layout/IconVerticalSolidList"/>
    <dgm:cxn modelId="{CBF6D63D-F396-475D-8A1C-0B003AE10F23}" type="presParOf" srcId="{5AA14132-8D39-4891-89FF-48066FB483DD}" destId="{FA8AE18C-2183-4013-A091-8B3F9D2E5736}" srcOrd="1" destOrd="0" presId="urn:microsoft.com/office/officeart/2018/2/layout/IconVerticalSolidList"/>
    <dgm:cxn modelId="{E19688D1-6520-47D5-BED3-6CBFCB25DC02}" type="presParOf" srcId="{5AA14132-8D39-4891-89FF-48066FB483DD}" destId="{2236F67B-9CF4-47A0-8D83-A9FAB9FA798C}" srcOrd="2" destOrd="0" presId="urn:microsoft.com/office/officeart/2018/2/layout/IconVerticalSolidList"/>
    <dgm:cxn modelId="{8C2D4B48-5D1A-447F-9D86-4B28DE3AEC74}" type="presParOf" srcId="{5AA14132-8D39-4891-89FF-48066FB483DD}" destId="{2764971E-F680-4635-8EF6-67AC72DB9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77765-FCAB-4EBC-8040-922D10DD01B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39327C0-F467-472C-A2C6-06875AC23849}">
      <dgm:prSet/>
      <dgm:spPr/>
      <dgm:t>
        <a:bodyPr/>
        <a:lstStyle/>
        <a:p>
          <a:r>
            <a:rPr lang="en-US" baseline="0"/>
            <a:t>Fabric supports multiple table formations including managed, unmanaged, and regular non-Delta Hive tables.</a:t>
          </a:r>
          <a:endParaRPr lang="en-US"/>
        </a:p>
      </dgm:t>
    </dgm:pt>
    <dgm:pt modelId="{5095AF43-B8E9-4622-98BB-820BCE647B67}" type="parTrans" cxnId="{C97AA33A-536C-4F10-906B-CA61A5049145}">
      <dgm:prSet/>
      <dgm:spPr/>
      <dgm:t>
        <a:bodyPr/>
        <a:lstStyle/>
        <a:p>
          <a:endParaRPr lang="en-US"/>
        </a:p>
      </dgm:t>
    </dgm:pt>
    <dgm:pt modelId="{AEB4C624-D292-46FD-9C7D-84FA4F3D27B7}" type="sibTrans" cxnId="{C97AA33A-536C-4F10-906B-CA61A5049145}">
      <dgm:prSet/>
      <dgm:spPr/>
      <dgm:t>
        <a:bodyPr/>
        <a:lstStyle/>
        <a:p>
          <a:endParaRPr lang="en-US"/>
        </a:p>
      </dgm:t>
    </dgm:pt>
    <dgm:pt modelId="{D4E5B504-EF7E-4BE8-A0DF-E7366C90F774}">
      <dgm:prSet/>
      <dgm:spPr/>
      <dgm:t>
        <a:bodyPr/>
        <a:lstStyle/>
        <a:p>
          <a:r>
            <a:rPr lang="en-US" baseline="0"/>
            <a:t>However, the core of Fabric is the Delta Lake storage format commonly used in Apache Spark</a:t>
          </a:r>
          <a:endParaRPr lang="en-US"/>
        </a:p>
      </dgm:t>
    </dgm:pt>
    <dgm:pt modelId="{6BE63867-8A2C-4A45-A837-A2E2BDF6D1FD}" type="parTrans" cxnId="{003E2B3B-B3D9-483A-A7FB-34583CF5CED5}">
      <dgm:prSet/>
      <dgm:spPr/>
      <dgm:t>
        <a:bodyPr/>
        <a:lstStyle/>
        <a:p>
          <a:endParaRPr lang="en-US"/>
        </a:p>
      </dgm:t>
    </dgm:pt>
    <dgm:pt modelId="{6F796F5A-98E0-4F6F-A611-5C4E47A2991C}" type="sibTrans" cxnId="{003E2B3B-B3D9-483A-A7FB-34583CF5CED5}">
      <dgm:prSet/>
      <dgm:spPr/>
      <dgm:t>
        <a:bodyPr/>
        <a:lstStyle/>
        <a:p>
          <a:endParaRPr lang="en-US"/>
        </a:p>
      </dgm:t>
    </dgm:pt>
    <dgm:pt modelId="{FA292148-9A43-437D-974F-AAE771D52868}">
      <dgm:prSet/>
      <dgm:spPr/>
      <dgm:t>
        <a:bodyPr/>
        <a:lstStyle/>
        <a:p>
          <a:r>
            <a:rPr lang="en-US" baseline="0"/>
            <a:t>Delta Lake is an open-source storage layer which adds relational database semantics to Spark-based data lake tables</a:t>
          </a:r>
          <a:endParaRPr lang="en-US"/>
        </a:p>
      </dgm:t>
    </dgm:pt>
    <dgm:pt modelId="{F93D49ED-32F9-4F61-99B6-56E5002C48B9}" type="parTrans" cxnId="{1548624C-680E-45E5-B4E2-07DDE0C9B6E5}">
      <dgm:prSet/>
      <dgm:spPr/>
      <dgm:t>
        <a:bodyPr/>
        <a:lstStyle/>
        <a:p>
          <a:endParaRPr lang="en-US"/>
        </a:p>
      </dgm:t>
    </dgm:pt>
    <dgm:pt modelId="{301C14DB-0136-4009-82D6-110CE8A7892E}" type="sibTrans" cxnId="{1548624C-680E-45E5-B4E2-07DDE0C9B6E5}">
      <dgm:prSet/>
      <dgm:spPr/>
      <dgm:t>
        <a:bodyPr/>
        <a:lstStyle/>
        <a:p>
          <a:endParaRPr lang="en-US"/>
        </a:p>
      </dgm:t>
    </dgm:pt>
    <dgm:pt modelId="{5ACB30E2-7A94-4566-B78F-D14CA308328D}">
      <dgm:prSet/>
      <dgm:spPr/>
      <dgm:t>
        <a:bodyPr/>
        <a:lstStyle/>
        <a:p>
          <a:r>
            <a:rPr lang="en-US" baseline="0"/>
            <a:t>Tables in Microsoft Fabric lakehouses are Delta tables, which is signified by the triangular Delta (</a:t>
          </a:r>
          <a:r>
            <a:rPr lang="en-US" b="1" baseline="0"/>
            <a:t>▴</a:t>
          </a:r>
          <a:r>
            <a:rPr lang="en-US" baseline="0"/>
            <a:t>) icon on tables in the lakehouse user interface.</a:t>
          </a:r>
          <a:endParaRPr lang="en-US"/>
        </a:p>
      </dgm:t>
    </dgm:pt>
    <dgm:pt modelId="{5D528EA4-1BE7-441E-8BD1-FD1EFE80CBFB}" type="parTrans" cxnId="{A41736FF-CE4A-4B17-BD3D-EE3B6DA6354F}">
      <dgm:prSet/>
      <dgm:spPr/>
      <dgm:t>
        <a:bodyPr/>
        <a:lstStyle/>
        <a:p>
          <a:endParaRPr lang="en-US"/>
        </a:p>
      </dgm:t>
    </dgm:pt>
    <dgm:pt modelId="{EF092591-FBA9-4140-BCF4-993FD2DA7F9B}" type="sibTrans" cxnId="{A41736FF-CE4A-4B17-BD3D-EE3B6DA6354F}">
      <dgm:prSet/>
      <dgm:spPr/>
      <dgm:t>
        <a:bodyPr/>
        <a:lstStyle/>
        <a:p>
          <a:endParaRPr lang="en-US"/>
        </a:p>
      </dgm:t>
    </dgm:pt>
    <dgm:pt modelId="{D6E83A4B-4080-4CC7-8720-ADB5A63486CD}">
      <dgm:prSet/>
      <dgm:spPr/>
      <dgm:t>
        <a:bodyPr/>
        <a:lstStyle/>
        <a:p>
          <a:r>
            <a:rPr lang="en-US" baseline="0"/>
            <a:t>Delta tables are made up of Parquet data files and a _delta_log JSON file analogous to a transaction log for the table</a:t>
          </a:r>
          <a:endParaRPr lang="en-US"/>
        </a:p>
      </dgm:t>
    </dgm:pt>
    <dgm:pt modelId="{75E93336-9C5A-4A1D-9584-0CF11036B33A}" type="parTrans" cxnId="{F792B214-2837-49C2-AE6D-A144BA177039}">
      <dgm:prSet/>
      <dgm:spPr/>
      <dgm:t>
        <a:bodyPr/>
        <a:lstStyle/>
        <a:p>
          <a:endParaRPr lang="en-US"/>
        </a:p>
      </dgm:t>
    </dgm:pt>
    <dgm:pt modelId="{F5552B25-9718-4379-A413-3728305F600F}" type="sibTrans" cxnId="{F792B214-2837-49C2-AE6D-A144BA177039}">
      <dgm:prSet/>
      <dgm:spPr/>
      <dgm:t>
        <a:bodyPr/>
        <a:lstStyle/>
        <a:p>
          <a:endParaRPr lang="en-US"/>
        </a:p>
      </dgm:t>
    </dgm:pt>
    <dgm:pt modelId="{6A23D46F-309C-B44F-99F7-354F94E1D9D0}" type="pres">
      <dgm:prSet presAssocID="{2C577765-FCAB-4EBC-8040-922D10DD01B0}" presName="vert0" presStyleCnt="0">
        <dgm:presLayoutVars>
          <dgm:dir/>
          <dgm:animOne val="branch"/>
          <dgm:animLvl val="lvl"/>
        </dgm:presLayoutVars>
      </dgm:prSet>
      <dgm:spPr/>
    </dgm:pt>
    <dgm:pt modelId="{3BA3197A-356E-864C-AC9B-F574183B35EB}" type="pres">
      <dgm:prSet presAssocID="{439327C0-F467-472C-A2C6-06875AC23849}" presName="thickLine" presStyleLbl="alignNode1" presStyleIdx="0" presStyleCnt="5"/>
      <dgm:spPr/>
    </dgm:pt>
    <dgm:pt modelId="{FE84EF91-3B8C-324F-B1DF-E0402388BE4F}" type="pres">
      <dgm:prSet presAssocID="{439327C0-F467-472C-A2C6-06875AC23849}" presName="horz1" presStyleCnt="0"/>
      <dgm:spPr/>
    </dgm:pt>
    <dgm:pt modelId="{F9EC4BE6-9ACB-6740-8489-7E914B44E1C3}" type="pres">
      <dgm:prSet presAssocID="{439327C0-F467-472C-A2C6-06875AC23849}" presName="tx1" presStyleLbl="revTx" presStyleIdx="0" presStyleCnt="5"/>
      <dgm:spPr/>
    </dgm:pt>
    <dgm:pt modelId="{68C78218-5260-524D-B63F-2EF3A37D0D4D}" type="pres">
      <dgm:prSet presAssocID="{439327C0-F467-472C-A2C6-06875AC23849}" presName="vert1" presStyleCnt="0"/>
      <dgm:spPr/>
    </dgm:pt>
    <dgm:pt modelId="{A9A2BB07-3802-0F40-AB91-E4C6F9E420E0}" type="pres">
      <dgm:prSet presAssocID="{D4E5B504-EF7E-4BE8-A0DF-E7366C90F774}" presName="thickLine" presStyleLbl="alignNode1" presStyleIdx="1" presStyleCnt="5"/>
      <dgm:spPr/>
    </dgm:pt>
    <dgm:pt modelId="{7EA2D930-9306-1D4B-8201-4634A0C778FA}" type="pres">
      <dgm:prSet presAssocID="{D4E5B504-EF7E-4BE8-A0DF-E7366C90F774}" presName="horz1" presStyleCnt="0"/>
      <dgm:spPr/>
    </dgm:pt>
    <dgm:pt modelId="{135D8EF8-679F-FF4E-8FAA-FFBC1A55966E}" type="pres">
      <dgm:prSet presAssocID="{D4E5B504-EF7E-4BE8-A0DF-E7366C90F774}" presName="tx1" presStyleLbl="revTx" presStyleIdx="1" presStyleCnt="5"/>
      <dgm:spPr/>
    </dgm:pt>
    <dgm:pt modelId="{60909F99-F5C9-AD4B-935F-41E17C8C557C}" type="pres">
      <dgm:prSet presAssocID="{D4E5B504-EF7E-4BE8-A0DF-E7366C90F774}" presName="vert1" presStyleCnt="0"/>
      <dgm:spPr/>
    </dgm:pt>
    <dgm:pt modelId="{C10A962A-381D-BC4B-9DBB-D3FCC4922F8C}" type="pres">
      <dgm:prSet presAssocID="{FA292148-9A43-437D-974F-AAE771D52868}" presName="thickLine" presStyleLbl="alignNode1" presStyleIdx="2" presStyleCnt="5"/>
      <dgm:spPr/>
    </dgm:pt>
    <dgm:pt modelId="{E66126B9-5289-FE42-A8C9-5B6C5BD4B196}" type="pres">
      <dgm:prSet presAssocID="{FA292148-9A43-437D-974F-AAE771D52868}" presName="horz1" presStyleCnt="0"/>
      <dgm:spPr/>
    </dgm:pt>
    <dgm:pt modelId="{BFCABCE5-2361-ED4D-B153-2A4CA7BD5E64}" type="pres">
      <dgm:prSet presAssocID="{FA292148-9A43-437D-974F-AAE771D52868}" presName="tx1" presStyleLbl="revTx" presStyleIdx="2" presStyleCnt="5"/>
      <dgm:spPr/>
    </dgm:pt>
    <dgm:pt modelId="{62A118D3-3140-484F-95FA-ED727CC2606A}" type="pres">
      <dgm:prSet presAssocID="{FA292148-9A43-437D-974F-AAE771D52868}" presName="vert1" presStyleCnt="0"/>
      <dgm:spPr/>
    </dgm:pt>
    <dgm:pt modelId="{E168C290-0683-B14A-B97D-B87613BC1F09}" type="pres">
      <dgm:prSet presAssocID="{5ACB30E2-7A94-4566-B78F-D14CA308328D}" presName="thickLine" presStyleLbl="alignNode1" presStyleIdx="3" presStyleCnt="5"/>
      <dgm:spPr/>
    </dgm:pt>
    <dgm:pt modelId="{00FBA849-93E4-B84C-B17E-0F4B03B84CE0}" type="pres">
      <dgm:prSet presAssocID="{5ACB30E2-7A94-4566-B78F-D14CA308328D}" presName="horz1" presStyleCnt="0"/>
      <dgm:spPr/>
    </dgm:pt>
    <dgm:pt modelId="{1762847D-5BBC-C247-98DA-EB6E9BDBB239}" type="pres">
      <dgm:prSet presAssocID="{5ACB30E2-7A94-4566-B78F-D14CA308328D}" presName="tx1" presStyleLbl="revTx" presStyleIdx="3" presStyleCnt="5"/>
      <dgm:spPr/>
    </dgm:pt>
    <dgm:pt modelId="{A9381926-DC80-2B4B-AEAC-9284DF392893}" type="pres">
      <dgm:prSet presAssocID="{5ACB30E2-7A94-4566-B78F-D14CA308328D}" presName="vert1" presStyleCnt="0"/>
      <dgm:spPr/>
    </dgm:pt>
    <dgm:pt modelId="{35D4B1A6-B3FE-8848-8C5C-D93550648DA9}" type="pres">
      <dgm:prSet presAssocID="{D6E83A4B-4080-4CC7-8720-ADB5A63486CD}" presName="thickLine" presStyleLbl="alignNode1" presStyleIdx="4" presStyleCnt="5"/>
      <dgm:spPr/>
    </dgm:pt>
    <dgm:pt modelId="{9EA41A21-A104-984C-B325-D086F3F75594}" type="pres">
      <dgm:prSet presAssocID="{D6E83A4B-4080-4CC7-8720-ADB5A63486CD}" presName="horz1" presStyleCnt="0"/>
      <dgm:spPr/>
    </dgm:pt>
    <dgm:pt modelId="{A527C714-FEB7-5D4B-898E-43D2AB298839}" type="pres">
      <dgm:prSet presAssocID="{D6E83A4B-4080-4CC7-8720-ADB5A63486CD}" presName="tx1" presStyleLbl="revTx" presStyleIdx="4" presStyleCnt="5"/>
      <dgm:spPr/>
    </dgm:pt>
    <dgm:pt modelId="{5D5BC2D8-8299-6542-9BF6-F3C2B8EDA889}" type="pres">
      <dgm:prSet presAssocID="{D6E83A4B-4080-4CC7-8720-ADB5A63486CD}" presName="vert1" presStyleCnt="0"/>
      <dgm:spPr/>
    </dgm:pt>
  </dgm:ptLst>
  <dgm:cxnLst>
    <dgm:cxn modelId="{F792B214-2837-49C2-AE6D-A144BA177039}" srcId="{2C577765-FCAB-4EBC-8040-922D10DD01B0}" destId="{D6E83A4B-4080-4CC7-8720-ADB5A63486CD}" srcOrd="4" destOrd="0" parTransId="{75E93336-9C5A-4A1D-9584-0CF11036B33A}" sibTransId="{F5552B25-9718-4379-A413-3728305F600F}"/>
    <dgm:cxn modelId="{2C79752A-E810-1F4C-A4C2-F1D9A733242E}" type="presOf" srcId="{2C577765-FCAB-4EBC-8040-922D10DD01B0}" destId="{6A23D46F-309C-B44F-99F7-354F94E1D9D0}" srcOrd="0" destOrd="0" presId="urn:microsoft.com/office/officeart/2008/layout/LinedList"/>
    <dgm:cxn modelId="{ED1A9B35-2E40-194D-B070-FAEEBA83B1A2}" type="presOf" srcId="{5ACB30E2-7A94-4566-B78F-D14CA308328D}" destId="{1762847D-5BBC-C247-98DA-EB6E9BDBB239}" srcOrd="0" destOrd="0" presId="urn:microsoft.com/office/officeart/2008/layout/LinedList"/>
    <dgm:cxn modelId="{C97AA33A-536C-4F10-906B-CA61A5049145}" srcId="{2C577765-FCAB-4EBC-8040-922D10DD01B0}" destId="{439327C0-F467-472C-A2C6-06875AC23849}" srcOrd="0" destOrd="0" parTransId="{5095AF43-B8E9-4622-98BB-820BCE647B67}" sibTransId="{AEB4C624-D292-46FD-9C7D-84FA4F3D27B7}"/>
    <dgm:cxn modelId="{003E2B3B-B3D9-483A-A7FB-34583CF5CED5}" srcId="{2C577765-FCAB-4EBC-8040-922D10DD01B0}" destId="{D4E5B504-EF7E-4BE8-A0DF-E7366C90F774}" srcOrd="1" destOrd="0" parTransId="{6BE63867-8A2C-4A45-A837-A2E2BDF6D1FD}" sibTransId="{6F796F5A-98E0-4F6F-A611-5C4E47A2991C}"/>
    <dgm:cxn modelId="{A16C683F-E7D5-5547-B56C-4C481F1CFC00}" type="presOf" srcId="{D6E83A4B-4080-4CC7-8720-ADB5A63486CD}" destId="{A527C714-FEB7-5D4B-898E-43D2AB298839}" srcOrd="0" destOrd="0" presId="urn:microsoft.com/office/officeart/2008/layout/LinedList"/>
    <dgm:cxn modelId="{1548624C-680E-45E5-B4E2-07DDE0C9B6E5}" srcId="{2C577765-FCAB-4EBC-8040-922D10DD01B0}" destId="{FA292148-9A43-437D-974F-AAE771D52868}" srcOrd="2" destOrd="0" parTransId="{F93D49ED-32F9-4F61-99B6-56E5002C48B9}" sibTransId="{301C14DB-0136-4009-82D6-110CE8A7892E}"/>
    <dgm:cxn modelId="{E39F355F-8F17-1E4E-A964-247DDC7E41C6}" type="presOf" srcId="{439327C0-F467-472C-A2C6-06875AC23849}" destId="{F9EC4BE6-9ACB-6740-8489-7E914B44E1C3}" srcOrd="0" destOrd="0" presId="urn:microsoft.com/office/officeart/2008/layout/LinedList"/>
    <dgm:cxn modelId="{91DFCAB4-B21C-F14B-81EF-B2733BF705C3}" type="presOf" srcId="{FA292148-9A43-437D-974F-AAE771D52868}" destId="{BFCABCE5-2361-ED4D-B153-2A4CA7BD5E64}" srcOrd="0" destOrd="0" presId="urn:microsoft.com/office/officeart/2008/layout/LinedList"/>
    <dgm:cxn modelId="{E6A53FB8-D288-7241-B173-FA7A2196110C}" type="presOf" srcId="{D4E5B504-EF7E-4BE8-A0DF-E7366C90F774}" destId="{135D8EF8-679F-FF4E-8FAA-FFBC1A55966E}" srcOrd="0" destOrd="0" presId="urn:microsoft.com/office/officeart/2008/layout/LinedList"/>
    <dgm:cxn modelId="{A41736FF-CE4A-4B17-BD3D-EE3B6DA6354F}" srcId="{2C577765-FCAB-4EBC-8040-922D10DD01B0}" destId="{5ACB30E2-7A94-4566-B78F-D14CA308328D}" srcOrd="3" destOrd="0" parTransId="{5D528EA4-1BE7-441E-8BD1-FD1EFE80CBFB}" sibTransId="{EF092591-FBA9-4140-BCF4-993FD2DA7F9B}"/>
    <dgm:cxn modelId="{77F11519-A7E5-8E4F-BBE0-490C93E274C6}" type="presParOf" srcId="{6A23D46F-309C-B44F-99F7-354F94E1D9D0}" destId="{3BA3197A-356E-864C-AC9B-F574183B35EB}" srcOrd="0" destOrd="0" presId="urn:microsoft.com/office/officeart/2008/layout/LinedList"/>
    <dgm:cxn modelId="{720F36BB-E8BB-BB46-AF93-D2D5CCE4CCEA}" type="presParOf" srcId="{6A23D46F-309C-B44F-99F7-354F94E1D9D0}" destId="{FE84EF91-3B8C-324F-B1DF-E0402388BE4F}" srcOrd="1" destOrd="0" presId="urn:microsoft.com/office/officeart/2008/layout/LinedList"/>
    <dgm:cxn modelId="{AB27A62C-ABE8-6E4C-9660-EFE82AA67FF8}" type="presParOf" srcId="{FE84EF91-3B8C-324F-B1DF-E0402388BE4F}" destId="{F9EC4BE6-9ACB-6740-8489-7E914B44E1C3}" srcOrd="0" destOrd="0" presId="urn:microsoft.com/office/officeart/2008/layout/LinedList"/>
    <dgm:cxn modelId="{294546D9-BDC3-F94D-B376-1B1ACAC396EF}" type="presParOf" srcId="{FE84EF91-3B8C-324F-B1DF-E0402388BE4F}" destId="{68C78218-5260-524D-B63F-2EF3A37D0D4D}" srcOrd="1" destOrd="0" presId="urn:microsoft.com/office/officeart/2008/layout/LinedList"/>
    <dgm:cxn modelId="{6B0105C6-69DE-0D45-82AD-FF8E3FF395C2}" type="presParOf" srcId="{6A23D46F-309C-B44F-99F7-354F94E1D9D0}" destId="{A9A2BB07-3802-0F40-AB91-E4C6F9E420E0}" srcOrd="2" destOrd="0" presId="urn:microsoft.com/office/officeart/2008/layout/LinedList"/>
    <dgm:cxn modelId="{613832D9-F9F3-374B-8C87-81CD0A811008}" type="presParOf" srcId="{6A23D46F-309C-B44F-99F7-354F94E1D9D0}" destId="{7EA2D930-9306-1D4B-8201-4634A0C778FA}" srcOrd="3" destOrd="0" presId="urn:microsoft.com/office/officeart/2008/layout/LinedList"/>
    <dgm:cxn modelId="{98164903-76C0-1144-A4C5-ED5CBA1BAF14}" type="presParOf" srcId="{7EA2D930-9306-1D4B-8201-4634A0C778FA}" destId="{135D8EF8-679F-FF4E-8FAA-FFBC1A55966E}" srcOrd="0" destOrd="0" presId="urn:microsoft.com/office/officeart/2008/layout/LinedList"/>
    <dgm:cxn modelId="{A3B24FB3-A39B-104E-A14F-66E0A5BA18E3}" type="presParOf" srcId="{7EA2D930-9306-1D4B-8201-4634A0C778FA}" destId="{60909F99-F5C9-AD4B-935F-41E17C8C557C}" srcOrd="1" destOrd="0" presId="urn:microsoft.com/office/officeart/2008/layout/LinedList"/>
    <dgm:cxn modelId="{90D423FA-5C92-6749-AEC3-A68AE2FF9C03}" type="presParOf" srcId="{6A23D46F-309C-B44F-99F7-354F94E1D9D0}" destId="{C10A962A-381D-BC4B-9DBB-D3FCC4922F8C}" srcOrd="4" destOrd="0" presId="urn:microsoft.com/office/officeart/2008/layout/LinedList"/>
    <dgm:cxn modelId="{032EB7CE-2E81-BA41-B238-7D9735ED06BB}" type="presParOf" srcId="{6A23D46F-309C-B44F-99F7-354F94E1D9D0}" destId="{E66126B9-5289-FE42-A8C9-5B6C5BD4B196}" srcOrd="5" destOrd="0" presId="urn:microsoft.com/office/officeart/2008/layout/LinedList"/>
    <dgm:cxn modelId="{5A063B4F-82D1-9140-9633-7C198D6CAEE0}" type="presParOf" srcId="{E66126B9-5289-FE42-A8C9-5B6C5BD4B196}" destId="{BFCABCE5-2361-ED4D-B153-2A4CA7BD5E64}" srcOrd="0" destOrd="0" presId="urn:microsoft.com/office/officeart/2008/layout/LinedList"/>
    <dgm:cxn modelId="{538E24AB-1D5D-4642-A974-3052049C5D65}" type="presParOf" srcId="{E66126B9-5289-FE42-A8C9-5B6C5BD4B196}" destId="{62A118D3-3140-484F-95FA-ED727CC2606A}" srcOrd="1" destOrd="0" presId="urn:microsoft.com/office/officeart/2008/layout/LinedList"/>
    <dgm:cxn modelId="{F4470B4B-E4E3-9448-A7FA-23D2CBDE6420}" type="presParOf" srcId="{6A23D46F-309C-B44F-99F7-354F94E1D9D0}" destId="{E168C290-0683-B14A-B97D-B87613BC1F09}" srcOrd="6" destOrd="0" presId="urn:microsoft.com/office/officeart/2008/layout/LinedList"/>
    <dgm:cxn modelId="{FD544D28-96E8-8249-8D02-A43CDB6DD538}" type="presParOf" srcId="{6A23D46F-309C-B44F-99F7-354F94E1D9D0}" destId="{00FBA849-93E4-B84C-B17E-0F4B03B84CE0}" srcOrd="7" destOrd="0" presId="urn:microsoft.com/office/officeart/2008/layout/LinedList"/>
    <dgm:cxn modelId="{1F117BBD-28A8-3342-AD85-1757361E4A67}" type="presParOf" srcId="{00FBA849-93E4-B84C-B17E-0F4B03B84CE0}" destId="{1762847D-5BBC-C247-98DA-EB6E9BDBB239}" srcOrd="0" destOrd="0" presId="urn:microsoft.com/office/officeart/2008/layout/LinedList"/>
    <dgm:cxn modelId="{FD50124C-7C05-E649-91B5-03C30BCE2AA4}" type="presParOf" srcId="{00FBA849-93E4-B84C-B17E-0F4B03B84CE0}" destId="{A9381926-DC80-2B4B-AEAC-9284DF392893}" srcOrd="1" destOrd="0" presId="urn:microsoft.com/office/officeart/2008/layout/LinedList"/>
    <dgm:cxn modelId="{F7D219FD-E23F-9A4E-8205-4817383F9EFE}" type="presParOf" srcId="{6A23D46F-309C-B44F-99F7-354F94E1D9D0}" destId="{35D4B1A6-B3FE-8848-8C5C-D93550648DA9}" srcOrd="8" destOrd="0" presId="urn:microsoft.com/office/officeart/2008/layout/LinedList"/>
    <dgm:cxn modelId="{B199201B-6F8F-554D-B0D1-51421F38EA4B}" type="presParOf" srcId="{6A23D46F-309C-B44F-99F7-354F94E1D9D0}" destId="{9EA41A21-A104-984C-B325-D086F3F75594}" srcOrd="9" destOrd="0" presId="urn:microsoft.com/office/officeart/2008/layout/LinedList"/>
    <dgm:cxn modelId="{387EB57D-A806-ED41-87FE-708226E7F444}" type="presParOf" srcId="{9EA41A21-A104-984C-B325-D086F3F75594}" destId="{A527C714-FEB7-5D4B-898E-43D2AB298839}" srcOrd="0" destOrd="0" presId="urn:microsoft.com/office/officeart/2008/layout/LinedList"/>
    <dgm:cxn modelId="{D496CA8A-EAB5-A245-97E3-39DF32F78F3E}" type="presParOf" srcId="{9EA41A21-A104-984C-B325-D086F3F75594}" destId="{5D5BC2D8-8299-6542-9BF6-F3C2B8EDA88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195783-BFB3-4E29-AA45-D8B33DD4DE1D}" type="doc">
      <dgm:prSet loTypeId="urn:microsoft.com/office/officeart/2016/7/layout/RepeatingBendingProcessNew" loCatId="process" qsTypeId="urn:microsoft.com/office/officeart/2005/8/quickstyle/simple2" qsCatId="simple" csTypeId="urn:microsoft.com/office/officeart/2005/8/colors/accent3_2" csCatId="accent3"/>
      <dgm:spPr/>
      <dgm:t>
        <a:bodyPr/>
        <a:lstStyle/>
        <a:p>
          <a:endParaRPr lang="en-US"/>
        </a:p>
      </dgm:t>
    </dgm:pt>
    <dgm:pt modelId="{35B4B1B1-BEAF-43B7-A374-BA47555A6FA8}">
      <dgm:prSet/>
      <dgm:spPr/>
      <dgm:t>
        <a:bodyPr/>
        <a:lstStyle/>
        <a:p>
          <a:r>
            <a:rPr lang="en-US" baseline="0"/>
            <a:t>In Fabric, there is a serving layer, which generates a SQL endpoint and a default dataset during creation.</a:t>
          </a:r>
          <a:endParaRPr lang="en-US"/>
        </a:p>
      </dgm:t>
    </dgm:pt>
    <dgm:pt modelId="{E492D2FB-CEA0-4C5E-833A-13599EB7EAA2}" type="parTrans" cxnId="{B54ADA29-F8A7-4A5D-B8C5-C32FCFAE045A}">
      <dgm:prSet/>
      <dgm:spPr/>
      <dgm:t>
        <a:bodyPr/>
        <a:lstStyle/>
        <a:p>
          <a:endParaRPr lang="en-US"/>
        </a:p>
      </dgm:t>
    </dgm:pt>
    <dgm:pt modelId="{B906DC7A-F3BE-48BE-AEF5-939AC80EB721}" type="sibTrans" cxnId="{B54ADA29-F8A7-4A5D-B8C5-C32FCFAE045A}">
      <dgm:prSet/>
      <dgm:spPr/>
      <dgm:t>
        <a:bodyPr/>
        <a:lstStyle/>
        <a:p>
          <a:endParaRPr lang="en-US"/>
        </a:p>
      </dgm:t>
    </dgm:pt>
    <dgm:pt modelId="{D8815ADD-74B9-4D28-9AC9-0BBA1EDF92A6}">
      <dgm:prSet/>
      <dgm:spPr/>
      <dgm:t>
        <a:bodyPr/>
        <a:lstStyle/>
        <a:p>
          <a:r>
            <a:rPr lang="en-US" baseline="0"/>
            <a:t>This allows the user to work directly on top of the Delta tables in the data lake to provide an easy experience from ingestion to reporting</a:t>
          </a:r>
          <a:endParaRPr lang="en-US"/>
        </a:p>
      </dgm:t>
    </dgm:pt>
    <dgm:pt modelId="{083CC184-1BDB-4359-B62F-0F1129E72D5C}" type="parTrans" cxnId="{F2AC28EF-2259-4835-855E-60A226E8EF14}">
      <dgm:prSet/>
      <dgm:spPr/>
      <dgm:t>
        <a:bodyPr/>
        <a:lstStyle/>
        <a:p>
          <a:endParaRPr lang="en-US"/>
        </a:p>
      </dgm:t>
    </dgm:pt>
    <dgm:pt modelId="{5FEFCCFB-3758-46E2-B893-27375303DD99}" type="sibTrans" cxnId="{F2AC28EF-2259-4835-855E-60A226E8EF14}">
      <dgm:prSet/>
      <dgm:spPr/>
      <dgm:t>
        <a:bodyPr/>
        <a:lstStyle/>
        <a:p>
          <a:endParaRPr lang="en-US"/>
        </a:p>
      </dgm:t>
    </dgm:pt>
    <dgm:pt modelId="{BE013128-5285-4727-A05F-2AED055B3F79}">
      <dgm:prSet/>
      <dgm:spPr/>
      <dgm:t>
        <a:bodyPr/>
        <a:lstStyle/>
        <a:p>
          <a:r>
            <a:rPr lang="en-US" baseline="0"/>
            <a:t>Only tables that are stored in the Delta format can be accessed via the SQL endpoint</a:t>
          </a:r>
          <a:endParaRPr lang="en-US"/>
        </a:p>
      </dgm:t>
    </dgm:pt>
    <dgm:pt modelId="{EB214065-EC28-4A3E-B786-64B7D14E3A4E}" type="parTrans" cxnId="{1B78B992-C11F-4100-91F2-D5FF4EB2F0B2}">
      <dgm:prSet/>
      <dgm:spPr/>
      <dgm:t>
        <a:bodyPr/>
        <a:lstStyle/>
        <a:p>
          <a:endParaRPr lang="en-US"/>
        </a:p>
      </dgm:t>
    </dgm:pt>
    <dgm:pt modelId="{F2D384CC-9189-4838-8697-DD1356B4D7D2}" type="sibTrans" cxnId="{1B78B992-C11F-4100-91F2-D5FF4EB2F0B2}">
      <dgm:prSet/>
      <dgm:spPr/>
      <dgm:t>
        <a:bodyPr/>
        <a:lstStyle/>
        <a:p>
          <a:endParaRPr lang="en-US"/>
        </a:p>
      </dgm:t>
    </dgm:pt>
    <dgm:pt modelId="{D3C7F8E7-EA49-2049-8344-890026326B1D}" type="pres">
      <dgm:prSet presAssocID="{E1195783-BFB3-4E29-AA45-D8B33DD4DE1D}" presName="Name0" presStyleCnt="0">
        <dgm:presLayoutVars>
          <dgm:dir/>
          <dgm:resizeHandles val="exact"/>
        </dgm:presLayoutVars>
      </dgm:prSet>
      <dgm:spPr/>
    </dgm:pt>
    <dgm:pt modelId="{2E401DBB-8FB6-CF46-815B-031E10D1B38E}" type="pres">
      <dgm:prSet presAssocID="{35B4B1B1-BEAF-43B7-A374-BA47555A6FA8}" presName="node" presStyleLbl="node1" presStyleIdx="0" presStyleCnt="3">
        <dgm:presLayoutVars>
          <dgm:bulletEnabled val="1"/>
        </dgm:presLayoutVars>
      </dgm:prSet>
      <dgm:spPr/>
    </dgm:pt>
    <dgm:pt modelId="{E0BD27A0-A910-2840-B62F-4264667FD60D}" type="pres">
      <dgm:prSet presAssocID="{B906DC7A-F3BE-48BE-AEF5-939AC80EB721}" presName="sibTrans" presStyleLbl="sibTrans1D1" presStyleIdx="0" presStyleCnt="2"/>
      <dgm:spPr/>
    </dgm:pt>
    <dgm:pt modelId="{C8536AE9-F26F-9749-B1DD-2674FC7BAF23}" type="pres">
      <dgm:prSet presAssocID="{B906DC7A-F3BE-48BE-AEF5-939AC80EB721}" presName="connectorText" presStyleLbl="sibTrans1D1" presStyleIdx="0" presStyleCnt="2"/>
      <dgm:spPr/>
    </dgm:pt>
    <dgm:pt modelId="{E7F43B5C-F0F5-6045-9B94-B5D289810588}" type="pres">
      <dgm:prSet presAssocID="{D8815ADD-74B9-4D28-9AC9-0BBA1EDF92A6}" presName="node" presStyleLbl="node1" presStyleIdx="1" presStyleCnt="3">
        <dgm:presLayoutVars>
          <dgm:bulletEnabled val="1"/>
        </dgm:presLayoutVars>
      </dgm:prSet>
      <dgm:spPr/>
    </dgm:pt>
    <dgm:pt modelId="{239F44AA-853C-DA4D-BB33-A56B842650FD}" type="pres">
      <dgm:prSet presAssocID="{5FEFCCFB-3758-46E2-B893-27375303DD99}" presName="sibTrans" presStyleLbl="sibTrans1D1" presStyleIdx="1" presStyleCnt="2"/>
      <dgm:spPr/>
    </dgm:pt>
    <dgm:pt modelId="{5556F833-A8D6-3D41-861C-30BEE600ED52}" type="pres">
      <dgm:prSet presAssocID="{5FEFCCFB-3758-46E2-B893-27375303DD99}" presName="connectorText" presStyleLbl="sibTrans1D1" presStyleIdx="1" presStyleCnt="2"/>
      <dgm:spPr/>
    </dgm:pt>
    <dgm:pt modelId="{A478D696-73BC-374E-8DEA-9D33E6A529C7}" type="pres">
      <dgm:prSet presAssocID="{BE013128-5285-4727-A05F-2AED055B3F79}" presName="node" presStyleLbl="node1" presStyleIdx="2" presStyleCnt="3">
        <dgm:presLayoutVars>
          <dgm:bulletEnabled val="1"/>
        </dgm:presLayoutVars>
      </dgm:prSet>
      <dgm:spPr/>
    </dgm:pt>
  </dgm:ptLst>
  <dgm:cxnLst>
    <dgm:cxn modelId="{C11B6F01-A484-1544-97D9-FA27F9A1EFD8}" type="presOf" srcId="{5FEFCCFB-3758-46E2-B893-27375303DD99}" destId="{5556F833-A8D6-3D41-861C-30BEE600ED52}" srcOrd="1" destOrd="0" presId="urn:microsoft.com/office/officeart/2016/7/layout/RepeatingBendingProcessNew"/>
    <dgm:cxn modelId="{F5A1EB12-37F7-5640-9A87-D8C642E06187}" type="presOf" srcId="{B906DC7A-F3BE-48BE-AEF5-939AC80EB721}" destId="{E0BD27A0-A910-2840-B62F-4264667FD60D}" srcOrd="0" destOrd="0" presId="urn:microsoft.com/office/officeart/2016/7/layout/RepeatingBendingProcessNew"/>
    <dgm:cxn modelId="{B54ADA29-F8A7-4A5D-B8C5-C32FCFAE045A}" srcId="{E1195783-BFB3-4E29-AA45-D8B33DD4DE1D}" destId="{35B4B1B1-BEAF-43B7-A374-BA47555A6FA8}" srcOrd="0" destOrd="0" parTransId="{E492D2FB-CEA0-4C5E-833A-13599EB7EAA2}" sibTransId="{B906DC7A-F3BE-48BE-AEF5-939AC80EB721}"/>
    <dgm:cxn modelId="{55F54631-452B-EF48-A41B-7856AAE64DF6}" type="presOf" srcId="{35B4B1B1-BEAF-43B7-A374-BA47555A6FA8}" destId="{2E401DBB-8FB6-CF46-815B-031E10D1B38E}" srcOrd="0" destOrd="0" presId="urn:microsoft.com/office/officeart/2016/7/layout/RepeatingBendingProcessNew"/>
    <dgm:cxn modelId="{821EE231-06A5-D042-90DC-B6DDD1F46AFB}" type="presOf" srcId="{E1195783-BFB3-4E29-AA45-D8B33DD4DE1D}" destId="{D3C7F8E7-EA49-2049-8344-890026326B1D}" srcOrd="0" destOrd="0" presId="urn:microsoft.com/office/officeart/2016/7/layout/RepeatingBendingProcessNew"/>
    <dgm:cxn modelId="{0F0AB44E-76AB-3644-B53E-5497877BC997}" type="presOf" srcId="{B906DC7A-F3BE-48BE-AEF5-939AC80EB721}" destId="{C8536AE9-F26F-9749-B1DD-2674FC7BAF23}" srcOrd="1" destOrd="0" presId="urn:microsoft.com/office/officeart/2016/7/layout/RepeatingBendingProcessNew"/>
    <dgm:cxn modelId="{13CC3A54-9C2F-364D-B955-96AA55E5216D}" type="presOf" srcId="{BE013128-5285-4727-A05F-2AED055B3F79}" destId="{A478D696-73BC-374E-8DEA-9D33E6A529C7}" srcOrd="0" destOrd="0" presId="urn:microsoft.com/office/officeart/2016/7/layout/RepeatingBendingProcessNew"/>
    <dgm:cxn modelId="{1B78B992-C11F-4100-91F2-D5FF4EB2F0B2}" srcId="{E1195783-BFB3-4E29-AA45-D8B33DD4DE1D}" destId="{BE013128-5285-4727-A05F-2AED055B3F79}" srcOrd="2" destOrd="0" parTransId="{EB214065-EC28-4A3E-B786-64B7D14E3A4E}" sibTransId="{F2D384CC-9189-4838-8697-DD1356B4D7D2}"/>
    <dgm:cxn modelId="{855B6C94-C25F-F54E-A3F4-9ABDC8355600}" type="presOf" srcId="{D8815ADD-74B9-4D28-9AC9-0BBA1EDF92A6}" destId="{E7F43B5C-F0F5-6045-9B94-B5D289810588}" srcOrd="0" destOrd="0" presId="urn:microsoft.com/office/officeart/2016/7/layout/RepeatingBendingProcessNew"/>
    <dgm:cxn modelId="{895BCCD5-8888-AF45-A24F-66E1750A8AF3}" type="presOf" srcId="{5FEFCCFB-3758-46E2-B893-27375303DD99}" destId="{239F44AA-853C-DA4D-BB33-A56B842650FD}" srcOrd="0" destOrd="0" presId="urn:microsoft.com/office/officeart/2016/7/layout/RepeatingBendingProcessNew"/>
    <dgm:cxn modelId="{F2AC28EF-2259-4835-855E-60A226E8EF14}" srcId="{E1195783-BFB3-4E29-AA45-D8B33DD4DE1D}" destId="{D8815ADD-74B9-4D28-9AC9-0BBA1EDF92A6}" srcOrd="1" destOrd="0" parTransId="{083CC184-1BDB-4359-B62F-0F1129E72D5C}" sibTransId="{5FEFCCFB-3758-46E2-B893-27375303DD99}"/>
    <dgm:cxn modelId="{B623C37C-E6E4-9640-B488-81EEFDEA8AD5}" type="presParOf" srcId="{D3C7F8E7-EA49-2049-8344-890026326B1D}" destId="{2E401DBB-8FB6-CF46-815B-031E10D1B38E}" srcOrd="0" destOrd="0" presId="urn:microsoft.com/office/officeart/2016/7/layout/RepeatingBendingProcessNew"/>
    <dgm:cxn modelId="{028086BC-F9C7-3E45-8871-DEC72DA41D23}" type="presParOf" srcId="{D3C7F8E7-EA49-2049-8344-890026326B1D}" destId="{E0BD27A0-A910-2840-B62F-4264667FD60D}" srcOrd="1" destOrd="0" presId="urn:microsoft.com/office/officeart/2016/7/layout/RepeatingBendingProcessNew"/>
    <dgm:cxn modelId="{79213A07-8AE5-C747-9518-CA9D8BA87A4A}" type="presParOf" srcId="{E0BD27A0-A910-2840-B62F-4264667FD60D}" destId="{C8536AE9-F26F-9749-B1DD-2674FC7BAF23}" srcOrd="0" destOrd="0" presId="urn:microsoft.com/office/officeart/2016/7/layout/RepeatingBendingProcessNew"/>
    <dgm:cxn modelId="{FE8A55AF-4BF6-6544-A437-066046DC21EB}" type="presParOf" srcId="{D3C7F8E7-EA49-2049-8344-890026326B1D}" destId="{E7F43B5C-F0F5-6045-9B94-B5D289810588}" srcOrd="2" destOrd="0" presId="urn:microsoft.com/office/officeart/2016/7/layout/RepeatingBendingProcessNew"/>
    <dgm:cxn modelId="{68F0E3FD-4ED7-BC46-A568-10D273C9473C}" type="presParOf" srcId="{D3C7F8E7-EA49-2049-8344-890026326B1D}" destId="{239F44AA-853C-DA4D-BB33-A56B842650FD}" srcOrd="3" destOrd="0" presId="urn:microsoft.com/office/officeart/2016/7/layout/RepeatingBendingProcessNew"/>
    <dgm:cxn modelId="{41CC6516-90F5-AA4C-BA46-BE2394297691}" type="presParOf" srcId="{239F44AA-853C-DA4D-BB33-A56B842650FD}" destId="{5556F833-A8D6-3D41-861C-30BEE600ED52}" srcOrd="0" destOrd="0" presId="urn:microsoft.com/office/officeart/2016/7/layout/RepeatingBendingProcessNew"/>
    <dgm:cxn modelId="{EAF14F16-566C-FA49-8776-DA0683B1F427}" type="presParOf" srcId="{D3C7F8E7-EA49-2049-8344-890026326B1D}" destId="{A478D696-73BC-374E-8DEA-9D33E6A529C7}"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CE974-212C-46FD-814E-76CA77E1FAE7}">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2E65-99EE-44DA-8E97-F043937C0A49}">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409F4-89FE-4BDC-97E2-75F2522B32A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A lakehouse is a data architecture for storing and analyzing both structured and unstructured data in the same location</a:t>
          </a:r>
          <a:endParaRPr lang="en-US" sz="2500" kern="1200"/>
        </a:p>
      </dsp:txBody>
      <dsp:txXfrm>
        <a:off x="1594810" y="590"/>
        <a:ext cx="9424027" cy="1380787"/>
      </dsp:txXfrm>
    </dsp:sp>
    <dsp:sp modelId="{8D1CBB89-BA74-412B-BC9B-A50F893C59C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A27BC-71CC-4EA7-9C27-37A6E92D6C64}">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AC83B-9891-4545-A374-9AD4A94E0DBD}">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The structure is flexibile and scalable, allowing organizations to handle large volumes of data </a:t>
          </a:r>
          <a:endParaRPr lang="en-US" sz="2500" kern="1200"/>
        </a:p>
      </dsp:txBody>
      <dsp:txXfrm>
        <a:off x="1594810" y="1726575"/>
        <a:ext cx="9424027" cy="1380787"/>
      </dsp:txXfrm>
    </dsp:sp>
    <dsp:sp modelId="{EA949DA5-2CD5-4CCB-8709-DDA8E3FD2681}">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AE18C-2183-4013-A091-8B3F9D2E5736}">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4971E-F680-4635-8EF6-67AC72DB931A}">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Lakehouses integrate with data management and analytics tools for data engineering and analytics</a:t>
          </a:r>
          <a:endParaRPr lang="en-US" sz="2500" kern="1200"/>
        </a:p>
      </dsp:txBody>
      <dsp:txXfrm>
        <a:off x="1594810" y="3452559"/>
        <a:ext cx="9424027" cy="138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3197A-356E-864C-AC9B-F574183B35EB}">
      <dsp:nvSpPr>
        <dsp:cNvPr id="0" name=""/>
        <dsp:cNvSpPr/>
      </dsp:nvSpPr>
      <dsp:spPr>
        <a:xfrm>
          <a:off x="0" y="590"/>
          <a:ext cx="1101883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C4BE6-9ACB-6740-8489-7E914B44E1C3}">
      <dsp:nvSpPr>
        <dsp:cNvPr id="0" name=""/>
        <dsp:cNvSpPr/>
      </dsp:nvSpPr>
      <dsp:spPr>
        <a:xfrm>
          <a:off x="0" y="590"/>
          <a:ext cx="11018837" cy="9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Fabric supports multiple table formations including managed, unmanaged, and regular non-Delta Hive tables.</a:t>
          </a:r>
          <a:endParaRPr lang="en-US" sz="2500" kern="1200"/>
        </a:p>
      </dsp:txBody>
      <dsp:txXfrm>
        <a:off x="0" y="590"/>
        <a:ext cx="11018837" cy="966551"/>
      </dsp:txXfrm>
    </dsp:sp>
    <dsp:sp modelId="{A9A2BB07-3802-0F40-AB91-E4C6F9E420E0}">
      <dsp:nvSpPr>
        <dsp:cNvPr id="0" name=""/>
        <dsp:cNvSpPr/>
      </dsp:nvSpPr>
      <dsp:spPr>
        <a:xfrm>
          <a:off x="0" y="967141"/>
          <a:ext cx="1101883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D8EF8-679F-FF4E-8FAA-FFBC1A55966E}">
      <dsp:nvSpPr>
        <dsp:cNvPr id="0" name=""/>
        <dsp:cNvSpPr/>
      </dsp:nvSpPr>
      <dsp:spPr>
        <a:xfrm>
          <a:off x="0" y="967141"/>
          <a:ext cx="11018837" cy="9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However, the core of Fabric is the Delta Lake storage format commonly used in Apache Spark</a:t>
          </a:r>
          <a:endParaRPr lang="en-US" sz="2500" kern="1200"/>
        </a:p>
      </dsp:txBody>
      <dsp:txXfrm>
        <a:off x="0" y="967141"/>
        <a:ext cx="11018837" cy="966551"/>
      </dsp:txXfrm>
    </dsp:sp>
    <dsp:sp modelId="{C10A962A-381D-BC4B-9DBB-D3FCC4922F8C}">
      <dsp:nvSpPr>
        <dsp:cNvPr id="0" name=""/>
        <dsp:cNvSpPr/>
      </dsp:nvSpPr>
      <dsp:spPr>
        <a:xfrm>
          <a:off x="0" y="1933693"/>
          <a:ext cx="1101883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ABCE5-2361-ED4D-B153-2A4CA7BD5E64}">
      <dsp:nvSpPr>
        <dsp:cNvPr id="0" name=""/>
        <dsp:cNvSpPr/>
      </dsp:nvSpPr>
      <dsp:spPr>
        <a:xfrm>
          <a:off x="0" y="1933693"/>
          <a:ext cx="11018837" cy="9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Delta Lake is an open-source storage layer which adds relational database semantics to Spark-based data lake tables</a:t>
          </a:r>
          <a:endParaRPr lang="en-US" sz="2500" kern="1200"/>
        </a:p>
      </dsp:txBody>
      <dsp:txXfrm>
        <a:off x="0" y="1933693"/>
        <a:ext cx="11018837" cy="966551"/>
      </dsp:txXfrm>
    </dsp:sp>
    <dsp:sp modelId="{E168C290-0683-B14A-B97D-B87613BC1F09}">
      <dsp:nvSpPr>
        <dsp:cNvPr id="0" name=""/>
        <dsp:cNvSpPr/>
      </dsp:nvSpPr>
      <dsp:spPr>
        <a:xfrm>
          <a:off x="0" y="2900244"/>
          <a:ext cx="1101883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62847D-5BBC-C247-98DA-EB6E9BDBB239}">
      <dsp:nvSpPr>
        <dsp:cNvPr id="0" name=""/>
        <dsp:cNvSpPr/>
      </dsp:nvSpPr>
      <dsp:spPr>
        <a:xfrm>
          <a:off x="0" y="2900244"/>
          <a:ext cx="11018837" cy="9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Tables in Microsoft Fabric lakehouses are Delta tables, which is signified by the triangular Delta (</a:t>
          </a:r>
          <a:r>
            <a:rPr lang="en-US" sz="2500" b="1" kern="1200" baseline="0"/>
            <a:t>▴</a:t>
          </a:r>
          <a:r>
            <a:rPr lang="en-US" sz="2500" kern="1200" baseline="0"/>
            <a:t>) icon on tables in the lakehouse user interface.</a:t>
          </a:r>
          <a:endParaRPr lang="en-US" sz="2500" kern="1200"/>
        </a:p>
      </dsp:txBody>
      <dsp:txXfrm>
        <a:off x="0" y="2900244"/>
        <a:ext cx="11018837" cy="966551"/>
      </dsp:txXfrm>
    </dsp:sp>
    <dsp:sp modelId="{35D4B1A6-B3FE-8848-8C5C-D93550648DA9}">
      <dsp:nvSpPr>
        <dsp:cNvPr id="0" name=""/>
        <dsp:cNvSpPr/>
      </dsp:nvSpPr>
      <dsp:spPr>
        <a:xfrm>
          <a:off x="0" y="3866796"/>
          <a:ext cx="1101883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7C714-FEB7-5D4B-898E-43D2AB298839}">
      <dsp:nvSpPr>
        <dsp:cNvPr id="0" name=""/>
        <dsp:cNvSpPr/>
      </dsp:nvSpPr>
      <dsp:spPr>
        <a:xfrm>
          <a:off x="0" y="3866796"/>
          <a:ext cx="11018837" cy="9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Delta tables are made up of Parquet data files and a _delta_log JSON file analogous to a transaction log for the table</a:t>
          </a:r>
          <a:endParaRPr lang="en-US" sz="2500" kern="1200"/>
        </a:p>
      </dsp:txBody>
      <dsp:txXfrm>
        <a:off x="0" y="3866796"/>
        <a:ext cx="11018837" cy="9665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D27A0-A910-2840-B62F-4264667FD60D}">
      <dsp:nvSpPr>
        <dsp:cNvPr id="0" name=""/>
        <dsp:cNvSpPr/>
      </dsp:nvSpPr>
      <dsp:spPr>
        <a:xfrm>
          <a:off x="2335426" y="1401754"/>
          <a:ext cx="506710" cy="91440"/>
        </a:xfrm>
        <a:custGeom>
          <a:avLst/>
          <a:gdLst/>
          <a:ahLst/>
          <a:cxnLst/>
          <a:rect l="0" t="0" r="0" b="0"/>
          <a:pathLst>
            <a:path>
              <a:moveTo>
                <a:pt x="0" y="45720"/>
              </a:moveTo>
              <a:lnTo>
                <a:pt x="50671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5348" y="1444787"/>
        <a:ext cx="26865" cy="5373"/>
      </dsp:txXfrm>
    </dsp:sp>
    <dsp:sp modelId="{2E401DBB-8FB6-CF46-815B-031E10D1B38E}">
      <dsp:nvSpPr>
        <dsp:cNvPr id="0" name=""/>
        <dsp:cNvSpPr/>
      </dsp:nvSpPr>
      <dsp:spPr>
        <a:xfrm>
          <a:off x="1094" y="746634"/>
          <a:ext cx="2336132" cy="1401679"/>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472" tIns="120159" rIns="114472" bIns="120159" numCol="1" spcCol="1270" anchor="ctr" anchorCtr="0">
          <a:noAutofit/>
        </a:bodyPr>
        <a:lstStyle/>
        <a:p>
          <a:pPr marL="0" lvl="0" indent="0" algn="ctr" defTabSz="577850">
            <a:lnSpc>
              <a:spcPct val="90000"/>
            </a:lnSpc>
            <a:spcBef>
              <a:spcPct val="0"/>
            </a:spcBef>
            <a:spcAft>
              <a:spcPct val="35000"/>
            </a:spcAft>
            <a:buNone/>
          </a:pPr>
          <a:r>
            <a:rPr lang="en-US" sz="1300" kern="1200" baseline="0"/>
            <a:t>In Fabric, there is a serving layer, which generates a SQL endpoint and a default dataset during creation.</a:t>
          </a:r>
          <a:endParaRPr lang="en-US" sz="1300" kern="1200"/>
        </a:p>
      </dsp:txBody>
      <dsp:txXfrm>
        <a:off x="1094" y="746634"/>
        <a:ext cx="2336132" cy="1401679"/>
      </dsp:txXfrm>
    </dsp:sp>
    <dsp:sp modelId="{239F44AA-853C-DA4D-BB33-A56B842650FD}">
      <dsp:nvSpPr>
        <dsp:cNvPr id="0" name=""/>
        <dsp:cNvSpPr/>
      </dsp:nvSpPr>
      <dsp:spPr>
        <a:xfrm>
          <a:off x="1169160" y="2146513"/>
          <a:ext cx="2873442" cy="506710"/>
        </a:xfrm>
        <a:custGeom>
          <a:avLst/>
          <a:gdLst/>
          <a:ahLst/>
          <a:cxnLst/>
          <a:rect l="0" t="0" r="0" b="0"/>
          <a:pathLst>
            <a:path>
              <a:moveTo>
                <a:pt x="2873442" y="0"/>
              </a:moveTo>
              <a:lnTo>
                <a:pt x="2873442" y="270455"/>
              </a:lnTo>
              <a:lnTo>
                <a:pt x="0" y="270455"/>
              </a:lnTo>
              <a:lnTo>
                <a:pt x="0" y="50671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2800" y="2397182"/>
        <a:ext cx="146162" cy="5373"/>
      </dsp:txXfrm>
    </dsp:sp>
    <dsp:sp modelId="{E7F43B5C-F0F5-6045-9B94-B5D289810588}">
      <dsp:nvSpPr>
        <dsp:cNvPr id="0" name=""/>
        <dsp:cNvSpPr/>
      </dsp:nvSpPr>
      <dsp:spPr>
        <a:xfrm>
          <a:off x="2874536" y="746634"/>
          <a:ext cx="2336132" cy="1401679"/>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472" tIns="120159" rIns="114472" bIns="120159" numCol="1" spcCol="1270" anchor="ctr" anchorCtr="0">
          <a:noAutofit/>
        </a:bodyPr>
        <a:lstStyle/>
        <a:p>
          <a:pPr marL="0" lvl="0" indent="0" algn="ctr" defTabSz="577850">
            <a:lnSpc>
              <a:spcPct val="90000"/>
            </a:lnSpc>
            <a:spcBef>
              <a:spcPct val="0"/>
            </a:spcBef>
            <a:spcAft>
              <a:spcPct val="35000"/>
            </a:spcAft>
            <a:buNone/>
          </a:pPr>
          <a:r>
            <a:rPr lang="en-US" sz="1300" kern="1200" baseline="0"/>
            <a:t>This allows the user to work directly on top of the Delta tables in the data lake to provide an easy experience from ingestion to reporting</a:t>
          </a:r>
          <a:endParaRPr lang="en-US" sz="1300" kern="1200"/>
        </a:p>
      </dsp:txBody>
      <dsp:txXfrm>
        <a:off x="2874536" y="746634"/>
        <a:ext cx="2336132" cy="1401679"/>
      </dsp:txXfrm>
    </dsp:sp>
    <dsp:sp modelId="{A478D696-73BC-374E-8DEA-9D33E6A529C7}">
      <dsp:nvSpPr>
        <dsp:cNvPr id="0" name=""/>
        <dsp:cNvSpPr/>
      </dsp:nvSpPr>
      <dsp:spPr>
        <a:xfrm>
          <a:off x="1094" y="2685624"/>
          <a:ext cx="2336132" cy="1401679"/>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472" tIns="120159" rIns="114472" bIns="120159" numCol="1" spcCol="1270" anchor="ctr" anchorCtr="0">
          <a:noAutofit/>
        </a:bodyPr>
        <a:lstStyle/>
        <a:p>
          <a:pPr marL="0" lvl="0" indent="0" algn="ctr" defTabSz="577850">
            <a:lnSpc>
              <a:spcPct val="90000"/>
            </a:lnSpc>
            <a:spcBef>
              <a:spcPct val="0"/>
            </a:spcBef>
            <a:spcAft>
              <a:spcPct val="35000"/>
            </a:spcAft>
            <a:buNone/>
          </a:pPr>
          <a:r>
            <a:rPr lang="en-US" sz="1300" kern="1200" baseline="0"/>
            <a:t>Only tables that are stored in the Delta format can be accessed via the SQL endpoint</a:t>
          </a:r>
          <a:endParaRPr lang="en-US" sz="1300" kern="1200"/>
        </a:p>
      </dsp:txBody>
      <dsp:txXfrm>
        <a:off x="1094" y="2685624"/>
        <a:ext cx="2336132" cy="14016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azure/architecture/data-guide/scenarios/interactive-data-explor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learn.microsoft.com/en-us/azure/architecture/data-guide/relational-data/etl#extract-load-and-transform-el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are-databas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learn.microsoft.com/azure/synapse-analytics/spark/apache-spark-what-is-delta-lak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aforementioned paper, the </a:t>
            </a:r>
            <a:r>
              <a:rPr lang="en-US" dirty="0" err="1"/>
              <a:t>lakehouse</a:t>
            </a:r>
            <a:r>
              <a:rPr lang="en-US" dirty="0"/>
              <a:t> architecture is defined as </a:t>
            </a:r>
            <a:r>
              <a:rPr lang="en-US" i="1" dirty="0"/>
              <a:t>“a data management system based on low-cost and directly-accessible storage that also provides traditional analytical DBMS management and performance features such as ACID transactions, data versioning, auditing, indexing, caching, and query optimization.” </a:t>
            </a:r>
            <a:endParaRPr lang="en-US" dirty="0"/>
          </a:p>
          <a:p>
            <a:endParaRPr lang="en-US" dirty="0"/>
          </a:p>
          <a:p>
            <a:r>
              <a:rPr lang="en-US" dirty="0"/>
              <a:t>Let’s go into more detail on the key features of a data </a:t>
            </a:r>
            <a:r>
              <a:rPr lang="en-US" dirty="0" err="1"/>
              <a:t>lakehouse</a:t>
            </a:r>
            <a:r>
              <a:rPr lang="en-US" dirty="0"/>
              <a:t> and problems this concept solves as suggested by Databricks.</a:t>
            </a:r>
          </a:p>
          <a:p>
            <a:r>
              <a:rPr lang="en-US" b="1" dirty="0"/>
              <a:t>ACID transaction support.</a:t>
            </a:r>
            <a:r>
              <a:rPr lang="en-US" dirty="0"/>
              <a:t> ACID stands for </a:t>
            </a:r>
            <a:r>
              <a:rPr lang="en-US" i="1" dirty="0"/>
              <a:t>atomicity</a:t>
            </a:r>
            <a:r>
              <a:rPr lang="en-US" dirty="0"/>
              <a:t>, </a:t>
            </a:r>
            <a:r>
              <a:rPr lang="en-US" i="1" dirty="0"/>
              <a:t>consistency</a:t>
            </a:r>
            <a:r>
              <a:rPr lang="en-US" dirty="0"/>
              <a:t>, </a:t>
            </a:r>
            <a:r>
              <a:rPr lang="en-US" i="1" dirty="0"/>
              <a:t>isolation</a:t>
            </a:r>
            <a:r>
              <a:rPr lang="en-US" dirty="0"/>
              <a:t>, and </a:t>
            </a:r>
            <a:r>
              <a:rPr lang="en-US" i="1" dirty="0"/>
              <a:t>durability</a:t>
            </a:r>
            <a:r>
              <a:rPr lang="en-US" dirty="0"/>
              <a:t> — key properties that define a transaction and ensure data consistency and reliability. Such transactions have long been available only in data warehouses, but the </a:t>
            </a:r>
            <a:r>
              <a:rPr lang="en-US" dirty="0" err="1"/>
              <a:t>lakehouse</a:t>
            </a:r>
            <a:r>
              <a:rPr lang="en-US" dirty="0"/>
              <a:t> presents the capability to apply them to data lakes too. This solves the issue with low data quality of the latter when many data pipelines involve concurrent data reads and write</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68075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uses for a data lake include </a:t>
            </a:r>
            <a:r>
              <a:rPr lang="en-US" dirty="0">
                <a:hlinkClick r:id="rId3"/>
              </a:rPr>
              <a:t>data exploration</a:t>
            </a:r>
            <a:r>
              <a:rPr lang="en-US" dirty="0"/>
              <a:t>, data analytics, and machine learning.</a:t>
            </a:r>
          </a:p>
          <a:p>
            <a:r>
              <a:rPr lang="en-US" dirty="0"/>
              <a:t>A data lake can also act as the data source for a data warehouse. With this approach, the raw data is ingested into the data lake and then transformed into a structured </a:t>
            </a:r>
            <a:r>
              <a:rPr lang="en-US" dirty="0" err="1"/>
              <a:t>queryable</a:t>
            </a:r>
            <a:r>
              <a:rPr lang="en-US" dirty="0"/>
              <a:t> format. Typically this transformation uses an </a:t>
            </a:r>
            <a:r>
              <a:rPr lang="en-US" dirty="0">
                <a:hlinkClick r:id="rId4"/>
              </a:rPr>
              <a:t>ELT</a:t>
            </a:r>
            <a:r>
              <a:rPr lang="en-US" dirty="0"/>
              <a:t> (extract-load-transform) pipeline, where the data is ingested and transformed in place. Source data that is already relational may go directly into the data warehouse, using an ETL process, skipping the data lake.</a:t>
            </a:r>
          </a:p>
          <a:p>
            <a:r>
              <a:rPr lang="en-US" dirty="0"/>
              <a:t>Data lake stores are often used in event streaming or IoT scenarios, because they can persist large amounts of relational and nonrelational data without transformation or schema definition. They are built to handle high volumes of small writes at low latency, and are optimized for massive throughput.</a:t>
            </a:r>
          </a:p>
          <a:p>
            <a:endParaRPr lang="en-US" dirty="0"/>
          </a:p>
          <a:p>
            <a:r>
              <a:rPr lang="en-US" b="1" dirty="0"/>
              <a:t>Challenges</a:t>
            </a:r>
          </a:p>
          <a:p>
            <a:pPr>
              <a:buFont typeface="Arial" panose="020B0604020202020204" pitchFamily="34" charset="0"/>
              <a:buChar char="•"/>
            </a:pPr>
            <a:r>
              <a:rPr lang="en-US" dirty="0"/>
              <a:t>Lack of a schema or descriptive metadata can make the data hard to consume or query.</a:t>
            </a:r>
          </a:p>
          <a:p>
            <a:pPr>
              <a:buFont typeface="Arial" panose="020B0604020202020204" pitchFamily="34" charset="0"/>
              <a:buChar char="•"/>
            </a:pPr>
            <a:r>
              <a:rPr lang="en-US" dirty="0"/>
              <a:t>Lack of semantic consistency across the data can make it challenging to perform analysis on the data, unless users are highly skilled at data analytics.</a:t>
            </a:r>
          </a:p>
          <a:p>
            <a:pPr>
              <a:buFont typeface="Arial" panose="020B0604020202020204" pitchFamily="34" charset="0"/>
              <a:buChar char="•"/>
            </a:pPr>
            <a:r>
              <a:rPr lang="en-US" dirty="0"/>
              <a:t>It can be hard to guarantee the quality of the data going into the data lake.</a:t>
            </a:r>
          </a:p>
          <a:p>
            <a:pPr>
              <a:buFont typeface="Arial" panose="020B0604020202020204" pitchFamily="34" charset="0"/>
              <a:buChar char="•"/>
            </a:pPr>
            <a:r>
              <a:rPr lang="en-US" dirty="0"/>
              <a:t>Without proper governance, access control and privacy issues can be problems. What information is going into the data lake, who can access that data, and for what uses?</a:t>
            </a:r>
          </a:p>
          <a:p>
            <a:pPr>
              <a:buFont typeface="Arial" panose="020B0604020202020204" pitchFamily="34" charset="0"/>
              <a:buChar char="•"/>
            </a:pPr>
            <a:r>
              <a:rPr lang="en-US" dirty="0"/>
              <a:t>A data lake may not be the best way to integrate data that is already relational.</a:t>
            </a:r>
          </a:p>
          <a:p>
            <a:pPr>
              <a:buFont typeface="Arial" panose="020B0604020202020204" pitchFamily="34" charset="0"/>
              <a:buChar char="•"/>
            </a:pPr>
            <a:r>
              <a:rPr lang="en-US" dirty="0"/>
              <a:t>By itself, a data lake does not provide integrated or holistic views across the organization.</a:t>
            </a:r>
          </a:p>
          <a:p>
            <a:pPr>
              <a:buFont typeface="Arial" panose="020B0604020202020204" pitchFamily="34" charset="0"/>
              <a:buChar char="•"/>
            </a:pPr>
            <a:r>
              <a:rPr lang="en-US" dirty="0"/>
              <a:t>A data lake may become a dumping ground for data that is never actually analyzed or mined for insights.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4127701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lake vs. data </a:t>
            </a:r>
            <a:r>
              <a:rPr lang="en-US" b="1" dirty="0" err="1"/>
              <a:t>lakehouse</a:t>
            </a:r>
            <a:endParaRPr lang="en-US" b="1" dirty="0"/>
          </a:p>
          <a:p>
            <a:r>
              <a:rPr lang="en-US" dirty="0"/>
              <a:t>Now you know the difference between a data lake vs. a data warehouse. But what's the difference between a data lake and a data </a:t>
            </a:r>
            <a:r>
              <a:rPr lang="en-US" dirty="0" err="1"/>
              <a:t>lakehouse</a:t>
            </a:r>
            <a:r>
              <a:rPr lang="en-US" dirty="0"/>
              <a:t>? And is it necessary to have both?</a:t>
            </a:r>
          </a:p>
          <a:p>
            <a:r>
              <a:rPr lang="en-US" dirty="0"/>
              <a:t>Despite its many advantages, a traditional data lake is not without its drawbacks. Because data lakes can accommodate all types of data from all kinds of sources, issues related to quality control, data corruption, and improper partitioning can occur. A poorly managed data lake not only tarnishes data integrity, but it can also lead to bottlenecks, slow performance, and security risks.</a:t>
            </a:r>
          </a:p>
          <a:p>
            <a:r>
              <a:rPr lang="en-US" dirty="0"/>
              <a:t>That's where the data </a:t>
            </a:r>
            <a:r>
              <a:rPr lang="en-US" dirty="0" err="1"/>
              <a:t>lakehouse</a:t>
            </a:r>
            <a:r>
              <a:rPr lang="en-US" dirty="0"/>
              <a:t> comes into play. A data </a:t>
            </a:r>
            <a:r>
              <a:rPr lang="en-US" dirty="0" err="1"/>
              <a:t>lakehouse</a:t>
            </a:r>
            <a:r>
              <a:rPr lang="en-US" dirty="0"/>
              <a:t> is an open standards-based storage solution that is multifaceted in nature. It can address the needs of data scientists and engineers who conduct deep data analysis and processing, as well as the needs of traditional data warehouse professionals who curate and publish data for business intelligence and reporting purposes. The beauty of the </a:t>
            </a:r>
            <a:r>
              <a:rPr lang="en-US" dirty="0" err="1"/>
              <a:t>lakehouse</a:t>
            </a:r>
            <a:r>
              <a:rPr lang="en-US" dirty="0"/>
              <a:t> is that each workload can seamlessly operate on top of the data lake without having to duplicate the data into another structurally predefined </a:t>
            </a:r>
            <a:r>
              <a:rPr lang="en-US" dirty="0">
                <a:hlinkClick r:id="rId3"/>
              </a:rPr>
              <a:t>database</a:t>
            </a:r>
            <a:r>
              <a:rPr lang="en-US" dirty="0"/>
              <a:t>. This ensures that everyone is working on the most up-to-date data, while also reducing redundancies.</a:t>
            </a:r>
          </a:p>
          <a:p>
            <a:r>
              <a:rPr lang="en-US" dirty="0"/>
              <a:t>Data </a:t>
            </a:r>
            <a:r>
              <a:rPr lang="en-US" dirty="0" err="1"/>
              <a:t>lakehouses</a:t>
            </a:r>
            <a:r>
              <a:rPr lang="en-US" dirty="0"/>
              <a:t> address the challenges of traditional data lakes by adding a </a:t>
            </a:r>
            <a:r>
              <a:rPr lang="en-US" dirty="0">
                <a:hlinkClick r:id="rId4"/>
              </a:rPr>
              <a:t>Delta Lake storage layer</a:t>
            </a:r>
            <a:r>
              <a:rPr lang="en-US" dirty="0"/>
              <a:t> directly on top of the cloud data lake. The storage layer provides a flexible analytic architecture that can handle ACID (atomicity, consistency, isolation, and durability) transactions for data reliability, streaming integrations, and advanced features like data versioning and schema enforcement. This allows for a range of analytic activity over the lake, all without compromising core data consistency. While the necessity of a </a:t>
            </a:r>
            <a:r>
              <a:rPr lang="en-US" dirty="0" err="1"/>
              <a:t>lakehouse</a:t>
            </a:r>
            <a:r>
              <a:rPr lang="en-US"/>
              <a:t> depends on how complex your needs are, its flexibility and range make it an optimal solution for many enterprise orgs.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421136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Fabric Lakehouse is a data architecture platform for storing, managing, and analyzing structured and unstructured data in a single location. It's a flexible and scalable solution that allows organizations to handle large volumes of data using various tools and frameworks to process and analyze that data. It integrates with other data management and analytics tools to provide a comprehensive solution for data engineering and analytics.</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416822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tables are schema abstractions over data files that are stored in Delta format. For each table, the </a:t>
            </a:r>
            <a:r>
              <a:rPr lang="en-US" dirty="0" err="1"/>
              <a:t>lakehouse</a:t>
            </a:r>
            <a:r>
              <a:rPr lang="en-US" dirty="0"/>
              <a:t> stores a folder containing </a:t>
            </a:r>
            <a:r>
              <a:rPr lang="en-US" i="1" dirty="0"/>
              <a:t>Parquet</a:t>
            </a:r>
            <a:r>
              <a:rPr lang="en-US" dirty="0"/>
              <a:t> data files and a </a:t>
            </a:r>
            <a:r>
              <a:rPr lang="en-US" b="1" dirty="0"/>
              <a:t>_</a:t>
            </a:r>
            <a:r>
              <a:rPr lang="en-US" b="1" dirty="0" err="1"/>
              <a:t>delta_Log</a:t>
            </a:r>
            <a:r>
              <a:rPr lang="en-US" dirty="0"/>
              <a:t> folder in which transaction details are logged in JSON format.</a:t>
            </a:r>
          </a:p>
          <a:p>
            <a:endParaRPr lang="en-US" dirty="0"/>
          </a:p>
          <a:p>
            <a:r>
              <a:rPr lang="en-US" dirty="0"/>
              <a:t>The benefits of using Delta tables include:</a:t>
            </a:r>
          </a:p>
          <a:p>
            <a:pPr>
              <a:buFont typeface="Arial" panose="020B0604020202020204" pitchFamily="34" charset="0"/>
              <a:buChar char="•"/>
            </a:pPr>
            <a:r>
              <a:rPr lang="en-US" b="1" dirty="0"/>
              <a:t>Relational tables that support querying and data modification</a:t>
            </a:r>
            <a:r>
              <a:rPr lang="en-US" dirty="0"/>
              <a:t>. With Apache Spark, you can store data in Delta tables that support </a:t>
            </a:r>
            <a:r>
              <a:rPr lang="en-US" i="1" dirty="0"/>
              <a:t>CRUD</a:t>
            </a:r>
            <a:r>
              <a:rPr lang="en-US" dirty="0"/>
              <a:t> (create, read, update, and delete) operations. In other words, you can </a:t>
            </a:r>
            <a:r>
              <a:rPr lang="en-US" i="1" dirty="0"/>
              <a:t>select</a:t>
            </a:r>
            <a:r>
              <a:rPr lang="en-US" dirty="0"/>
              <a:t>, </a:t>
            </a:r>
            <a:r>
              <a:rPr lang="en-US" i="1" dirty="0"/>
              <a:t>insert</a:t>
            </a:r>
            <a:r>
              <a:rPr lang="en-US" dirty="0"/>
              <a:t>, </a:t>
            </a:r>
            <a:r>
              <a:rPr lang="en-US" i="1" dirty="0"/>
              <a:t>update</a:t>
            </a:r>
            <a:r>
              <a:rPr lang="en-US" dirty="0"/>
              <a:t>, and </a:t>
            </a:r>
            <a:r>
              <a:rPr lang="en-US" i="1" dirty="0"/>
              <a:t>delete</a:t>
            </a:r>
            <a:r>
              <a:rPr lang="en-US" dirty="0"/>
              <a:t> rows of data in the same way you would in a relational database system.</a:t>
            </a:r>
          </a:p>
          <a:p>
            <a:pPr>
              <a:buFont typeface="Arial" panose="020B0604020202020204" pitchFamily="34" charset="0"/>
              <a:buChar char="•"/>
            </a:pPr>
            <a:r>
              <a:rPr lang="en-US" b="1" dirty="0"/>
              <a:t>Support for </a:t>
            </a:r>
            <a:r>
              <a:rPr lang="en-US" b="1" i="1" dirty="0"/>
              <a:t>ACID</a:t>
            </a:r>
            <a:r>
              <a:rPr lang="en-US" b="1" dirty="0"/>
              <a:t> transactions</a:t>
            </a:r>
            <a:r>
              <a:rPr lang="en-US" dirty="0"/>
              <a:t>. Relational databases are designed to support transactional data modifications that provide </a:t>
            </a:r>
            <a:r>
              <a:rPr lang="en-US" i="1" dirty="0"/>
              <a:t>atomicity</a:t>
            </a:r>
            <a:r>
              <a:rPr lang="en-US" dirty="0"/>
              <a:t> (transactions complete as a single unit of work), </a:t>
            </a:r>
            <a:r>
              <a:rPr lang="en-US" i="1" dirty="0"/>
              <a:t>consistency</a:t>
            </a:r>
            <a:r>
              <a:rPr lang="en-US" dirty="0"/>
              <a:t> (transactions leave the database in a consistent state), </a:t>
            </a:r>
            <a:r>
              <a:rPr lang="en-US" i="1" dirty="0"/>
              <a:t>isolation</a:t>
            </a:r>
            <a:r>
              <a:rPr lang="en-US" dirty="0"/>
              <a:t> (in-process transactions can't interfere with one another), and </a:t>
            </a:r>
            <a:r>
              <a:rPr lang="en-US" i="1" dirty="0"/>
              <a:t>durability</a:t>
            </a:r>
            <a:r>
              <a:rPr lang="en-US" dirty="0"/>
              <a:t> (when a transaction completes, the changes it made are persisted). Delta Lake brings this same transactional support to Spark by implementing a transaction log and enforcing serializable isolation for concurrent operations.</a:t>
            </a:r>
          </a:p>
          <a:p>
            <a:pPr>
              <a:buFont typeface="Arial" panose="020B0604020202020204" pitchFamily="34" charset="0"/>
              <a:buChar char="•"/>
            </a:pPr>
            <a:r>
              <a:rPr lang="en-US" b="1" dirty="0"/>
              <a:t>Data versioning and </a:t>
            </a:r>
            <a:r>
              <a:rPr lang="en-US" b="1" i="1" dirty="0"/>
              <a:t>time travel</a:t>
            </a:r>
            <a:r>
              <a:rPr lang="en-US" dirty="0"/>
              <a:t>. Because all transactions are logged in the transaction log, you can track multiple versions of each table row and even use the </a:t>
            </a:r>
            <a:r>
              <a:rPr lang="en-US" i="1" dirty="0"/>
              <a:t>time travel</a:t>
            </a:r>
            <a:r>
              <a:rPr lang="en-US" dirty="0"/>
              <a:t> feature to retrieve a previous version of a row in a query.</a:t>
            </a:r>
          </a:p>
          <a:p>
            <a:pPr>
              <a:buFont typeface="Arial" panose="020B0604020202020204" pitchFamily="34" charset="0"/>
              <a:buChar char="•"/>
            </a:pPr>
            <a:r>
              <a:rPr lang="en-US" b="1" dirty="0"/>
              <a:t>Support for batch and streaming data</a:t>
            </a:r>
            <a:r>
              <a:rPr lang="en-US" dirty="0"/>
              <a:t>. While most relational databases include tables that store static data, Spark includes native support for streaming data through the Spark Structured Streaming API. Delta Lake tables can be used as both </a:t>
            </a:r>
            <a:r>
              <a:rPr lang="en-US" i="1" dirty="0"/>
              <a:t>sinks</a:t>
            </a:r>
            <a:r>
              <a:rPr lang="en-US" dirty="0"/>
              <a:t> (destinations) and </a:t>
            </a:r>
            <a:r>
              <a:rPr lang="en-US" i="1" dirty="0"/>
              <a:t>sources</a:t>
            </a:r>
            <a:r>
              <a:rPr lang="en-US" dirty="0"/>
              <a:t> for streaming data.</a:t>
            </a:r>
          </a:p>
          <a:p>
            <a:pPr>
              <a:buFont typeface="Arial" panose="020B0604020202020204" pitchFamily="34" charset="0"/>
              <a:buChar char="•"/>
            </a:pPr>
            <a:r>
              <a:rPr lang="en-US" b="1" dirty="0"/>
              <a:t>Standard formats and interoperability</a:t>
            </a:r>
            <a:r>
              <a:rPr lang="en-US" dirty="0"/>
              <a:t>. The underlying data for Delta tables is stored in Parquet format, which is commonly used in data lake ingestion pipelines. Additionally, you can use the SQL Endpoint for the Microsoft Fabric </a:t>
            </a:r>
            <a:r>
              <a:rPr lang="en-US" dirty="0" err="1"/>
              <a:t>lakehouse</a:t>
            </a:r>
            <a:r>
              <a:rPr lang="en-US" dirty="0"/>
              <a:t> to query Delta tables in SQL.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6048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Lakehouse SQL endpoint</a:t>
            </a:r>
          </a:p>
          <a:p>
            <a:r>
              <a:rPr lang="en-US" dirty="0"/>
              <a:t>The Lakehouse creates a serving layer by automatically generating a SQL endpoint and a default dataset during creation. This new see-through functionality allows user to work directly on top of the Delta tables in the lake to provide a frictionless and performant experience all the way from data ingestion to reporting.</a:t>
            </a:r>
          </a:p>
          <a:p>
            <a:r>
              <a:rPr lang="en-US" dirty="0"/>
              <a:t>An important distinction between default warehouse is that it's a read-only experience and doesn't support the full T-SQL surface area of a transactional data warehouse. Note that only the tables in Delta format are available in the SQL endpoint. Parquet, CSV, and other formats can't be queried using the SQL endpoint. If you don't see your table, convert it to Delta format.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1464161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Getting Started with </a:t>
            </a:r>
            <a:r>
              <a:rPr lang="en-US" sz="3700" dirty="0" err="1"/>
              <a:t>Lakehouses</a:t>
            </a:r>
            <a:r>
              <a:rPr lang="en-US" sz="3700" dirty="0"/>
              <a:t> in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4</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BA804-36F6-8261-3D29-E14AC4AFC321}"/>
              </a:ext>
            </a:extLst>
          </p:cNvPr>
          <p:cNvSpPr>
            <a:spLocks noGrp="1"/>
          </p:cNvSpPr>
          <p:nvPr>
            <p:ph type="title"/>
          </p:nvPr>
        </p:nvSpPr>
        <p:spPr/>
        <p:txBody>
          <a:bodyPr/>
          <a:lstStyle/>
          <a:p>
            <a:r>
              <a:rPr lang="en-US" dirty="0"/>
              <a:t>Lakehouse Technical Concepts</a:t>
            </a:r>
          </a:p>
        </p:txBody>
      </p:sp>
      <p:sp>
        <p:nvSpPr>
          <p:cNvPr id="5" name="Content Placeholder 4">
            <a:extLst>
              <a:ext uri="{FF2B5EF4-FFF2-40B4-BE49-F238E27FC236}">
                <a16:creationId xmlns:a16="http://schemas.microsoft.com/office/drawing/2014/main" id="{C41544CD-BA3F-91EB-8B7C-FC18A2328541}"/>
              </a:ext>
            </a:extLst>
          </p:cNvPr>
          <p:cNvSpPr>
            <a:spLocks noGrp="1"/>
          </p:cNvSpPr>
          <p:nvPr>
            <p:ph sz="quarter" idx="10"/>
          </p:nvPr>
        </p:nvSpPr>
        <p:spPr>
          <a:xfrm>
            <a:off x="584200" y="1435100"/>
            <a:ext cx="11018838" cy="3090077"/>
          </a:xfrm>
        </p:spPr>
        <p:txBody>
          <a:bodyPr/>
          <a:lstStyle/>
          <a:p>
            <a:r>
              <a:rPr lang="en-US" dirty="0"/>
              <a:t>A few key components enable </a:t>
            </a:r>
            <a:r>
              <a:rPr lang="en-US" dirty="0" err="1"/>
              <a:t>lakehouse</a:t>
            </a:r>
            <a:r>
              <a:rPr lang="en-US" dirty="0"/>
              <a:t> technology:</a:t>
            </a:r>
          </a:p>
          <a:p>
            <a:pPr lvl="1"/>
            <a:r>
              <a:rPr lang="en-US" dirty="0"/>
              <a:t>Metadata layers for data lakes</a:t>
            </a:r>
          </a:p>
          <a:p>
            <a:pPr lvl="1"/>
            <a:r>
              <a:rPr lang="en-US" dirty="0"/>
              <a:t>Query engines optimized for SQL execution against data lakes</a:t>
            </a:r>
          </a:p>
          <a:p>
            <a:pPr lvl="1"/>
            <a:r>
              <a:rPr lang="en-US" dirty="0"/>
              <a:t>Optimized access for data science and machine learning tools</a:t>
            </a:r>
          </a:p>
          <a:p>
            <a:r>
              <a:rPr lang="en-US" dirty="0" err="1"/>
              <a:t>Lakehouses</a:t>
            </a:r>
            <a:r>
              <a:rPr lang="en-US" dirty="0"/>
              <a:t> can support ACID transactions</a:t>
            </a:r>
          </a:p>
          <a:p>
            <a:r>
              <a:rPr lang="en-US" dirty="0"/>
              <a:t>Support for a variety of open file formats</a:t>
            </a:r>
          </a:p>
          <a:p>
            <a:r>
              <a:rPr lang="en-US" dirty="0"/>
              <a:t>Decoupled storage and compute</a:t>
            </a:r>
          </a:p>
        </p:txBody>
      </p:sp>
    </p:spTree>
    <p:extLst>
      <p:ext uri="{BB962C8B-B14F-4D97-AF65-F5344CB8AC3E}">
        <p14:creationId xmlns:p14="http://schemas.microsoft.com/office/powerpoint/2010/main" val="1042559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D80-71F1-A206-ECC7-8A23147C5F57}"/>
              </a:ext>
            </a:extLst>
          </p:cNvPr>
          <p:cNvSpPr>
            <a:spLocks noGrp="1"/>
          </p:cNvSpPr>
          <p:nvPr>
            <p:ph type="title"/>
          </p:nvPr>
        </p:nvSpPr>
        <p:spPr>
          <a:xfrm>
            <a:off x="588263" y="457200"/>
            <a:ext cx="11018520" cy="553998"/>
          </a:xfrm>
        </p:spPr>
        <p:txBody>
          <a:bodyPr wrap="square" anchor="t">
            <a:normAutofit/>
          </a:bodyPr>
          <a:lstStyle/>
          <a:p>
            <a:r>
              <a:rPr lang="en-US" dirty="0"/>
              <a:t>Data Lake vs Data Warehouse</a:t>
            </a:r>
          </a:p>
        </p:txBody>
      </p:sp>
      <p:pic>
        <p:nvPicPr>
          <p:cNvPr id="1026" name="Picture 2" descr="A table that compares data lake features with data warehouse features.">
            <a:extLst>
              <a:ext uri="{FF2B5EF4-FFF2-40B4-BE49-F238E27FC236}">
                <a16:creationId xmlns:a16="http://schemas.microsoft.com/office/drawing/2014/main" id="{5189149A-30F4-72B7-D679-0F2AD87E2311}"/>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3960589" y="1435100"/>
            <a:ext cx="4266060" cy="48339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431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784C-3B76-F8DD-C562-399133C60E72}"/>
              </a:ext>
            </a:extLst>
          </p:cNvPr>
          <p:cNvSpPr>
            <a:spLocks noGrp="1"/>
          </p:cNvSpPr>
          <p:nvPr>
            <p:ph type="title"/>
          </p:nvPr>
        </p:nvSpPr>
        <p:spPr/>
        <p:txBody>
          <a:bodyPr/>
          <a:lstStyle/>
          <a:p>
            <a:r>
              <a:rPr lang="en-US" dirty="0"/>
              <a:t>Data Lake vs Data Lakehouse</a:t>
            </a:r>
          </a:p>
        </p:txBody>
      </p:sp>
      <p:graphicFrame>
        <p:nvGraphicFramePr>
          <p:cNvPr id="5" name="Content Placeholder 4">
            <a:extLst>
              <a:ext uri="{FF2B5EF4-FFF2-40B4-BE49-F238E27FC236}">
                <a16:creationId xmlns:a16="http://schemas.microsoft.com/office/drawing/2014/main" id="{2339BC44-72A2-655D-39BD-0599B0422F26}"/>
              </a:ext>
            </a:extLst>
          </p:cNvPr>
          <p:cNvGraphicFramePr>
            <a:graphicFrameLocks noGrp="1"/>
          </p:cNvGraphicFramePr>
          <p:nvPr>
            <p:ph sz="quarter" idx="10"/>
            <p:extLst>
              <p:ext uri="{D42A27DB-BD31-4B8C-83A1-F6EECF244321}">
                <p14:modId xmlns:p14="http://schemas.microsoft.com/office/powerpoint/2010/main" val="1866375165"/>
              </p:ext>
            </p:extLst>
          </p:nvPr>
        </p:nvGraphicFramePr>
        <p:xfrm>
          <a:off x="298938" y="1529862"/>
          <a:ext cx="11803051" cy="4955685"/>
        </p:xfrm>
        <a:graphic>
          <a:graphicData uri="http://schemas.openxmlformats.org/drawingml/2006/table">
            <a:tbl>
              <a:tblPr firstRow="1" bandRow="1">
                <a:tableStyleId>{073A0DAA-6AF3-43AB-8588-CEC1D06C72B9}</a:tableStyleId>
              </a:tblPr>
              <a:tblGrid>
                <a:gridCol w="1092043">
                  <a:extLst>
                    <a:ext uri="{9D8B030D-6E8A-4147-A177-3AD203B41FA5}">
                      <a16:colId xmlns:a16="http://schemas.microsoft.com/office/drawing/2014/main" val="96364861"/>
                    </a:ext>
                  </a:extLst>
                </a:gridCol>
                <a:gridCol w="3201335">
                  <a:extLst>
                    <a:ext uri="{9D8B030D-6E8A-4147-A177-3AD203B41FA5}">
                      <a16:colId xmlns:a16="http://schemas.microsoft.com/office/drawing/2014/main" val="3707949631"/>
                    </a:ext>
                  </a:extLst>
                </a:gridCol>
                <a:gridCol w="7509673">
                  <a:extLst>
                    <a:ext uri="{9D8B030D-6E8A-4147-A177-3AD203B41FA5}">
                      <a16:colId xmlns:a16="http://schemas.microsoft.com/office/drawing/2014/main" val="171071554"/>
                    </a:ext>
                  </a:extLst>
                </a:gridCol>
              </a:tblGrid>
              <a:tr h="541215">
                <a:tc>
                  <a:txBody>
                    <a:bodyPr/>
                    <a:lstStyle/>
                    <a:p>
                      <a:pPr algn="l" fontAlgn="b"/>
                      <a:r>
                        <a:rPr lang="en-US" sz="1800" b="1" u="none" strike="noStrike">
                          <a:solidFill>
                            <a:srgbClr val="FFFFFF"/>
                          </a:solidFill>
                          <a:effectLst/>
                        </a:rPr>
                        <a:t> </a:t>
                      </a:r>
                      <a:endParaRPr lang="en-US" sz="18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a:t>
                      </a:r>
                      <a:endParaRPr lang="en-US" sz="18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Lakehouse</a:t>
                      </a:r>
                      <a:endParaRPr lang="en-US" sz="18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99142854"/>
                  </a:ext>
                </a:extLst>
              </a:tr>
              <a:tr h="541215">
                <a:tc>
                  <a:txBody>
                    <a:bodyPr/>
                    <a:lstStyle/>
                    <a:p>
                      <a:pPr algn="l" fontAlgn="b"/>
                      <a:r>
                        <a:rPr lang="en-US" sz="1800" b="0" u="none" strike="noStrike">
                          <a:solidFill>
                            <a:srgbClr val="000000"/>
                          </a:solidFill>
                          <a:effectLst/>
                        </a:rPr>
                        <a:t>Type</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15484308"/>
                  </a:ext>
                </a:extLst>
              </a:tr>
              <a:tr h="541215">
                <a:tc>
                  <a:txBody>
                    <a:bodyPr/>
                    <a:lstStyle/>
                    <a:p>
                      <a:pPr algn="l" fontAlgn="b"/>
                      <a:r>
                        <a:rPr lang="en-US" sz="1800" b="0" u="none" strike="noStrike">
                          <a:solidFill>
                            <a:srgbClr val="000000"/>
                          </a:solidFill>
                          <a:effectLst/>
                        </a:rPr>
                        <a:t>Not available </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Relational, non-relational</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Relational, non-relational</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7487542"/>
                  </a:ext>
                </a:extLst>
              </a:tr>
              <a:tr h="541215">
                <a:tc>
                  <a:txBody>
                    <a:bodyPr/>
                    <a:lstStyle/>
                    <a:p>
                      <a:pPr algn="l" fontAlgn="b"/>
                      <a:r>
                        <a:rPr lang="en-US" sz="1800" b="0" u="none" strike="noStrike">
                          <a:solidFill>
                            <a:srgbClr val="000000"/>
                          </a:solidFill>
                          <a:effectLst/>
                        </a:rPr>
                        <a:t>Schema</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Schema on read</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Schema on read, schema on write</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26441295"/>
                  </a:ext>
                </a:extLst>
              </a:tr>
              <a:tr h="541215">
                <a:tc>
                  <a:txBody>
                    <a:bodyPr/>
                    <a:lstStyle/>
                    <a:p>
                      <a:pPr algn="l" fontAlgn="b"/>
                      <a:r>
                        <a:rPr lang="en-US" sz="1800" b="0" u="none" strike="noStrike">
                          <a:solidFill>
                            <a:srgbClr val="000000"/>
                          </a:solidFill>
                          <a:effectLst/>
                        </a:rPr>
                        <a:t>Format</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Raw, unfiltered, processed, curated</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Raw, unfiltered, processed, curated, delta format files</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37257937"/>
                  </a:ext>
                </a:extLst>
              </a:tr>
              <a:tr h="541215">
                <a:tc>
                  <a:txBody>
                    <a:bodyPr/>
                    <a:lstStyle/>
                    <a:p>
                      <a:pPr algn="l" fontAlgn="b"/>
                      <a:r>
                        <a:rPr lang="en-US" sz="1800" b="0" u="none" strike="noStrike">
                          <a:solidFill>
                            <a:srgbClr val="000000"/>
                          </a:solidFill>
                          <a:effectLst/>
                        </a:rPr>
                        <a:t>Sources</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Big data, IoT, social media, streaming data</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Big data, IoT, social media, streaming data, application, business, transactional data, batch reporting</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7739492"/>
                  </a:ext>
                </a:extLst>
              </a:tr>
              <a:tr h="541215">
                <a:tc>
                  <a:txBody>
                    <a:bodyPr/>
                    <a:lstStyle/>
                    <a:p>
                      <a:pPr algn="l" fontAlgn="b"/>
                      <a:r>
                        <a:rPr lang="en-US" sz="1800" b="0" u="none" strike="noStrike">
                          <a:solidFill>
                            <a:srgbClr val="000000"/>
                          </a:solidFill>
                          <a:effectLst/>
                        </a:rPr>
                        <a:t>Scalability</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Easy to scale at a low cost</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Easy to scale at a low cost</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76627343"/>
                  </a:ext>
                </a:extLst>
              </a:tr>
              <a:tr h="541215">
                <a:tc>
                  <a:txBody>
                    <a:bodyPr/>
                    <a:lstStyle/>
                    <a:p>
                      <a:pPr algn="l" fontAlgn="b"/>
                      <a:r>
                        <a:rPr lang="en-US" sz="1800" b="0" u="none" strike="noStrike">
                          <a:solidFill>
                            <a:srgbClr val="000000"/>
                          </a:solidFill>
                          <a:effectLst/>
                        </a:rPr>
                        <a:t>Users</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Data scientists</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Business analysts, data engineers, data scientists</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3661371"/>
                  </a:ext>
                </a:extLst>
              </a:tr>
              <a:tr h="541215">
                <a:tc>
                  <a:txBody>
                    <a:bodyPr/>
                    <a:lstStyle/>
                    <a:p>
                      <a:pPr algn="l" fontAlgn="b"/>
                      <a:r>
                        <a:rPr lang="en-US" sz="1800" b="0" u="none" strike="noStrike">
                          <a:solidFill>
                            <a:srgbClr val="000000"/>
                          </a:solidFill>
                          <a:effectLst/>
                        </a:rPr>
                        <a:t>Use cases</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a:solidFill>
                            <a:srgbClr val="000000"/>
                          </a:solidFill>
                          <a:effectLst/>
                        </a:rPr>
                        <a:t>Machine learning, predictive analytics</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Core reporting, BI, machine learning, predictive analytics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71102066"/>
                  </a:ext>
                </a:extLst>
              </a:tr>
            </a:tbl>
          </a:graphicData>
        </a:graphic>
      </p:graphicFrame>
    </p:spTree>
    <p:extLst>
      <p:ext uri="{BB962C8B-B14F-4D97-AF65-F5344CB8AC3E}">
        <p14:creationId xmlns:p14="http://schemas.microsoft.com/office/powerpoint/2010/main" val="12433356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7CD24-22BA-8FF0-7A2F-A23D9F9C4506}"/>
              </a:ext>
            </a:extLst>
          </p:cNvPr>
          <p:cNvSpPr>
            <a:spLocks noGrp="1"/>
          </p:cNvSpPr>
          <p:nvPr>
            <p:ph type="title"/>
          </p:nvPr>
        </p:nvSpPr>
        <p:spPr>
          <a:xfrm>
            <a:off x="588263" y="457200"/>
            <a:ext cx="11018520" cy="553998"/>
          </a:xfrm>
        </p:spPr>
        <p:txBody>
          <a:bodyPr wrap="square" anchor="t">
            <a:normAutofit/>
          </a:bodyPr>
          <a:lstStyle/>
          <a:p>
            <a:r>
              <a:rPr lang="en-US" dirty="0"/>
              <a:t>What is a </a:t>
            </a:r>
            <a:r>
              <a:rPr lang="en-US" dirty="0" err="1"/>
              <a:t>lakehouse</a:t>
            </a:r>
            <a:r>
              <a:rPr lang="en-US" dirty="0"/>
              <a:t> in Microsoft Fabric?</a:t>
            </a:r>
          </a:p>
        </p:txBody>
      </p:sp>
      <p:graphicFrame>
        <p:nvGraphicFramePr>
          <p:cNvPr id="7" name="Content Placeholder 4">
            <a:extLst>
              <a:ext uri="{FF2B5EF4-FFF2-40B4-BE49-F238E27FC236}">
                <a16:creationId xmlns:a16="http://schemas.microsoft.com/office/drawing/2014/main" id="{7F64068D-3EEB-BD7E-B044-5DBCE0C4A392}"/>
              </a:ext>
            </a:extLst>
          </p:cNvPr>
          <p:cNvGraphicFramePr>
            <a:graphicFrameLocks noGrp="1"/>
          </p:cNvGraphicFramePr>
          <p:nvPr>
            <p:ph sz="quarter" idx="10"/>
            <p:extLst>
              <p:ext uri="{D42A27DB-BD31-4B8C-83A1-F6EECF244321}">
                <p14:modId xmlns:p14="http://schemas.microsoft.com/office/powerpoint/2010/main" val="14294169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1500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0C83-1C55-B1A0-4570-44CF42D390FF}"/>
              </a:ext>
            </a:extLst>
          </p:cNvPr>
          <p:cNvSpPr>
            <a:spLocks noGrp="1"/>
          </p:cNvSpPr>
          <p:nvPr>
            <p:ph type="title"/>
          </p:nvPr>
        </p:nvSpPr>
        <p:spPr>
          <a:xfrm>
            <a:off x="588263" y="457200"/>
            <a:ext cx="11018520" cy="553998"/>
          </a:xfrm>
        </p:spPr>
        <p:txBody>
          <a:bodyPr wrap="square" anchor="t">
            <a:normAutofit/>
          </a:bodyPr>
          <a:lstStyle/>
          <a:p>
            <a:r>
              <a:rPr lang="en-US" dirty="0"/>
              <a:t>Delta Lake Tables—the core of the </a:t>
            </a:r>
            <a:r>
              <a:rPr lang="en-US" dirty="0" err="1"/>
              <a:t>Lakehosue</a:t>
            </a:r>
            <a:endParaRPr lang="en-US" dirty="0"/>
          </a:p>
        </p:txBody>
      </p:sp>
      <p:graphicFrame>
        <p:nvGraphicFramePr>
          <p:cNvPr id="5" name="Content Placeholder 2">
            <a:extLst>
              <a:ext uri="{FF2B5EF4-FFF2-40B4-BE49-F238E27FC236}">
                <a16:creationId xmlns:a16="http://schemas.microsoft.com/office/drawing/2014/main" id="{47E3BB16-7E15-7F00-DC2A-DC1726AE0CD8}"/>
              </a:ext>
            </a:extLst>
          </p:cNvPr>
          <p:cNvGraphicFramePr>
            <a:graphicFrameLocks noGrp="1"/>
          </p:cNvGraphicFramePr>
          <p:nvPr>
            <p:ph sz="quarter" idx="10"/>
            <p:extLst>
              <p:ext uri="{D42A27DB-BD31-4B8C-83A1-F6EECF244321}">
                <p14:modId xmlns:p14="http://schemas.microsoft.com/office/powerpoint/2010/main" val="297734442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30954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E924-5684-6726-9F8E-E40D7C39ED41}"/>
              </a:ext>
            </a:extLst>
          </p:cNvPr>
          <p:cNvSpPr>
            <a:spLocks noGrp="1"/>
          </p:cNvSpPr>
          <p:nvPr>
            <p:ph type="title"/>
          </p:nvPr>
        </p:nvSpPr>
        <p:spPr>
          <a:xfrm>
            <a:off x="588263" y="457200"/>
            <a:ext cx="11018520" cy="553998"/>
          </a:xfrm>
        </p:spPr>
        <p:txBody>
          <a:bodyPr wrap="square" anchor="t">
            <a:normAutofit/>
          </a:bodyPr>
          <a:lstStyle/>
          <a:p>
            <a:r>
              <a:rPr lang="en-US" dirty="0"/>
              <a:t>Fabric Lakehouse SQL Endpoint</a:t>
            </a:r>
          </a:p>
        </p:txBody>
      </p:sp>
      <p:graphicFrame>
        <p:nvGraphicFramePr>
          <p:cNvPr id="5" name="Content Placeholder 2">
            <a:extLst>
              <a:ext uri="{FF2B5EF4-FFF2-40B4-BE49-F238E27FC236}">
                <a16:creationId xmlns:a16="http://schemas.microsoft.com/office/drawing/2014/main" id="{9BC0CF0C-3A12-6554-D976-5CA02E153ACD}"/>
              </a:ext>
            </a:extLst>
          </p:cNvPr>
          <p:cNvGraphicFramePr>
            <a:graphicFrameLocks noGrp="1"/>
          </p:cNvGraphicFramePr>
          <p:nvPr>
            <p:ph sz="quarter" idx="12"/>
            <p:extLst>
              <p:ext uri="{D42A27DB-BD31-4B8C-83A1-F6EECF244321}">
                <p14:modId xmlns:p14="http://schemas.microsoft.com/office/powerpoint/2010/main" val="3210998117"/>
              </p:ext>
            </p:extLst>
          </p:nvPr>
        </p:nvGraphicFramePr>
        <p:xfrm>
          <a:off x="584200" y="1435100"/>
          <a:ext cx="5211763"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Content Placeholder 12" descr="Blue digital binary data on a screen">
            <a:extLst>
              <a:ext uri="{FF2B5EF4-FFF2-40B4-BE49-F238E27FC236}">
                <a16:creationId xmlns:a16="http://schemas.microsoft.com/office/drawing/2014/main" id="{642B2674-0272-28D5-8DB4-46C1AF43B8ED}"/>
              </a:ext>
            </a:extLst>
          </p:cNvPr>
          <p:cNvPicPr>
            <a:picLocks noGrp="1" noChangeAspect="1"/>
          </p:cNvPicPr>
          <p:nvPr>
            <p:ph sz="quarter" idx="13"/>
          </p:nvPr>
        </p:nvPicPr>
        <p:blipFill>
          <a:blip r:embed="rId8">
            <a:extLst>
              <a:ext uri="{28A0092B-C50C-407E-A947-70E740481C1C}">
                <a14:useLocalDpi xmlns:a14="http://schemas.microsoft.com/office/drawing/2010/main" val="0"/>
              </a:ext>
            </a:extLst>
          </a:blip>
          <a:stretch>
            <a:fillRect/>
          </a:stretch>
        </p:blipFill>
        <p:spPr>
          <a:xfrm>
            <a:off x="6389688" y="2384028"/>
            <a:ext cx="5219700" cy="2936081"/>
          </a:xfrm>
        </p:spPr>
      </p:pic>
    </p:spTree>
    <p:extLst>
      <p:ext uri="{BB962C8B-B14F-4D97-AF65-F5344CB8AC3E}">
        <p14:creationId xmlns:p14="http://schemas.microsoft.com/office/powerpoint/2010/main" val="38043976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1836</TotalTime>
  <Words>2021</Words>
  <Application>Microsoft Macintosh PowerPoint</Application>
  <PresentationFormat>Widescreen</PresentationFormat>
  <Paragraphs>117</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 Narrow</vt:lpstr>
      <vt:lpstr>Arial</vt:lpstr>
      <vt:lpstr>Calibri</vt:lpstr>
      <vt:lpstr>Consolas</vt:lpstr>
      <vt:lpstr>Segoe UI</vt:lpstr>
      <vt:lpstr>Segoe UI Semibold</vt:lpstr>
      <vt:lpstr>Segoe UI Semilight</vt:lpstr>
      <vt:lpstr>Wingdings</vt:lpstr>
      <vt:lpstr>1_Black Template</vt:lpstr>
      <vt:lpstr>Getting Started with Lakehouses in Microsoft Fabric</vt:lpstr>
      <vt:lpstr>Lakehouse Technical Concepts</vt:lpstr>
      <vt:lpstr>Data Lake vs Data Warehouse</vt:lpstr>
      <vt:lpstr>Data Lake vs Data Lakehouse</vt:lpstr>
      <vt:lpstr>What is a lakehouse in Microsoft Fabric?</vt:lpstr>
      <vt:lpstr>Delta Lake Tables—the core of the Lakehosue</vt:lpstr>
      <vt:lpstr>Fabric Lakehouse SQL Endpoint</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Joey D'Antoni</cp:lastModifiedBy>
  <cp:revision>27</cp:revision>
  <dcterms:created xsi:type="dcterms:W3CDTF">2023-04-14T00:23:05Z</dcterms:created>
  <dcterms:modified xsi:type="dcterms:W3CDTF">2023-09-13T15:43:55Z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