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147470553" r:id="rId5"/>
    <p:sldId id="1905" r:id="rId6"/>
    <p:sldId id="1906" r:id="rId7"/>
    <p:sldId id="2147470556" r:id="rId8"/>
    <p:sldId id="2147470557" r:id="rId9"/>
    <p:sldId id="1910" r:id="rId10"/>
    <p:sldId id="1909" r:id="rId11"/>
    <p:sldId id="2147470558" r:id="rId12"/>
    <p:sldId id="2147470559" r:id="rId13"/>
    <p:sldId id="1908" r:id="rId14"/>
    <p:sldId id="1911" r:id="rId15"/>
    <p:sldId id="1912" r:id="rId16"/>
    <p:sldId id="1913" r:id="rId17"/>
    <p:sldId id="1914" r:id="rId18"/>
    <p:sldId id="1930" r:id="rId19"/>
    <p:sldId id="1935" r:id="rId20"/>
    <p:sldId id="2147470555" r:id="rId21"/>
    <p:sldId id="207613702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62585"/>
  </p:normalViewPr>
  <p:slideViewPr>
    <p:cSldViewPr snapToGrid="0">
      <p:cViewPr varScale="1">
        <p:scale>
          <a:sx n="77" d="100"/>
          <a:sy n="77" d="100"/>
        </p:scale>
        <p:origin x="23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100B83-BC24-49DF-9437-8B04A24BED1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022D508-7C30-4ECF-9186-821913B88C21}">
      <dgm:prSet/>
      <dgm:spPr/>
      <dgm:t>
        <a:bodyPr/>
        <a:lstStyle/>
        <a:p>
          <a:r>
            <a:rPr lang="en-US" baseline="0" dirty="0">
              <a:solidFill>
                <a:schemeClr val="bg1"/>
              </a:solidFill>
            </a:rPr>
            <a:t>A denormalized relational model</a:t>
          </a:r>
          <a:endParaRPr lang="en-US" dirty="0">
            <a:solidFill>
              <a:schemeClr val="bg1"/>
            </a:solidFill>
          </a:endParaRPr>
        </a:p>
      </dgm:t>
    </dgm:pt>
    <dgm:pt modelId="{48553AA4-9B13-463A-B704-85622E60AAEA}" type="parTrans" cxnId="{69DF3E71-E044-4E0B-A0F2-2891ED605FFA}">
      <dgm:prSet/>
      <dgm:spPr/>
      <dgm:t>
        <a:bodyPr/>
        <a:lstStyle/>
        <a:p>
          <a:endParaRPr lang="en-US"/>
        </a:p>
      </dgm:t>
    </dgm:pt>
    <dgm:pt modelId="{8214ECFE-D2BC-4E6C-9B26-F83F4C78AEB2}" type="sibTrans" cxnId="{69DF3E71-E044-4E0B-A0F2-2891ED605FFA}">
      <dgm:prSet/>
      <dgm:spPr/>
      <dgm:t>
        <a:bodyPr/>
        <a:lstStyle/>
        <a:p>
          <a:endParaRPr lang="en-US"/>
        </a:p>
      </dgm:t>
    </dgm:pt>
    <dgm:pt modelId="{04326F7C-697C-4AB8-B9E5-0656D3D3E792}">
      <dgm:prSet/>
      <dgm:spPr/>
      <dgm:t>
        <a:bodyPr/>
        <a:lstStyle/>
        <a:p>
          <a:r>
            <a:rPr lang="en-US" baseline="0" dirty="0">
              <a:solidFill>
                <a:schemeClr val="bg1"/>
              </a:solidFill>
            </a:rPr>
            <a:t>Made up of tables with attributes</a:t>
          </a:r>
          <a:endParaRPr lang="en-US" dirty="0">
            <a:solidFill>
              <a:schemeClr val="bg1"/>
            </a:solidFill>
          </a:endParaRPr>
        </a:p>
      </dgm:t>
    </dgm:pt>
    <dgm:pt modelId="{42AC4BD0-5DB6-42E9-BE8A-F430850A9FF7}" type="parTrans" cxnId="{EC43FC7A-8A7D-48A9-8CF3-BD2C46B590CB}">
      <dgm:prSet/>
      <dgm:spPr/>
      <dgm:t>
        <a:bodyPr/>
        <a:lstStyle/>
        <a:p>
          <a:endParaRPr lang="en-US"/>
        </a:p>
      </dgm:t>
    </dgm:pt>
    <dgm:pt modelId="{D1EF3878-6AFA-4412-917D-4A82676D3833}" type="sibTrans" cxnId="{EC43FC7A-8A7D-48A9-8CF3-BD2C46B590CB}">
      <dgm:prSet/>
      <dgm:spPr/>
      <dgm:t>
        <a:bodyPr/>
        <a:lstStyle/>
        <a:p>
          <a:endParaRPr lang="en-US"/>
        </a:p>
      </dgm:t>
    </dgm:pt>
    <dgm:pt modelId="{2C478CEB-6954-4BFE-95E3-E8F283F70E44}">
      <dgm:prSet/>
      <dgm:spPr/>
      <dgm:t>
        <a:bodyPr/>
        <a:lstStyle/>
        <a:p>
          <a:r>
            <a:rPr lang="en-US" baseline="0">
              <a:solidFill>
                <a:schemeClr val="bg1"/>
              </a:solidFill>
            </a:rPr>
            <a:t>Relationships defined by keys and foreign keys</a:t>
          </a:r>
          <a:endParaRPr lang="en-US">
            <a:solidFill>
              <a:schemeClr val="bg1"/>
            </a:solidFill>
          </a:endParaRPr>
        </a:p>
      </dgm:t>
    </dgm:pt>
    <dgm:pt modelId="{5E59865D-5851-4060-8651-41EC2D8A8718}" type="parTrans" cxnId="{C7A36E26-9D31-4209-A82C-4B4D99305545}">
      <dgm:prSet/>
      <dgm:spPr/>
      <dgm:t>
        <a:bodyPr/>
        <a:lstStyle/>
        <a:p>
          <a:endParaRPr lang="en-US"/>
        </a:p>
      </dgm:t>
    </dgm:pt>
    <dgm:pt modelId="{9D59F1F3-7901-498B-9314-D1EBA0A8FC52}" type="sibTrans" cxnId="{C7A36E26-9D31-4209-A82C-4B4D99305545}">
      <dgm:prSet/>
      <dgm:spPr/>
      <dgm:t>
        <a:bodyPr/>
        <a:lstStyle/>
        <a:p>
          <a:endParaRPr lang="en-US"/>
        </a:p>
      </dgm:t>
    </dgm:pt>
    <dgm:pt modelId="{5EAD0AAA-E6E0-402B-B9F8-24D7DB0B9BDF}">
      <dgm:prSet/>
      <dgm:spPr/>
      <dgm:t>
        <a:bodyPr/>
        <a:lstStyle/>
        <a:p>
          <a:r>
            <a:rPr lang="en-US" baseline="0">
              <a:solidFill>
                <a:schemeClr val="bg1"/>
              </a:solidFill>
            </a:rPr>
            <a:t>Organized for understandability and ease of reporting rather than update</a:t>
          </a:r>
          <a:endParaRPr lang="en-US">
            <a:solidFill>
              <a:schemeClr val="bg1"/>
            </a:solidFill>
          </a:endParaRPr>
        </a:p>
      </dgm:t>
    </dgm:pt>
    <dgm:pt modelId="{3E5AC0DF-097F-4580-A7A5-52BB2A142AFF}" type="parTrans" cxnId="{785FCA41-7C5D-4294-B6D4-6B15F03945D9}">
      <dgm:prSet/>
      <dgm:spPr/>
      <dgm:t>
        <a:bodyPr/>
        <a:lstStyle/>
        <a:p>
          <a:endParaRPr lang="en-US"/>
        </a:p>
      </dgm:t>
    </dgm:pt>
    <dgm:pt modelId="{E618E6FD-3EE5-4C28-BB4B-2B1C8BB8E32F}" type="sibTrans" cxnId="{785FCA41-7C5D-4294-B6D4-6B15F03945D9}">
      <dgm:prSet/>
      <dgm:spPr/>
      <dgm:t>
        <a:bodyPr/>
        <a:lstStyle/>
        <a:p>
          <a:endParaRPr lang="en-US"/>
        </a:p>
      </dgm:t>
    </dgm:pt>
    <dgm:pt modelId="{D6922C15-5648-4E6B-9877-BD1879819931}">
      <dgm:prSet/>
      <dgm:spPr/>
      <dgm:t>
        <a:bodyPr/>
        <a:lstStyle/>
        <a:p>
          <a:r>
            <a:rPr lang="en-US" baseline="0" dirty="0">
              <a:solidFill>
                <a:schemeClr val="bg1"/>
              </a:solidFill>
            </a:rPr>
            <a:t>Queried and maintained by SQL or special purpose management tools</a:t>
          </a:r>
          <a:endParaRPr lang="en-US" dirty="0">
            <a:solidFill>
              <a:schemeClr val="bg1"/>
            </a:solidFill>
          </a:endParaRPr>
        </a:p>
      </dgm:t>
    </dgm:pt>
    <dgm:pt modelId="{680C5679-D65E-4785-86F9-F42F5DEDC970}" type="parTrans" cxnId="{F233CF18-6E9F-478E-BABC-A6BB0BDF5FB8}">
      <dgm:prSet/>
      <dgm:spPr/>
      <dgm:t>
        <a:bodyPr/>
        <a:lstStyle/>
        <a:p>
          <a:endParaRPr lang="en-US"/>
        </a:p>
      </dgm:t>
    </dgm:pt>
    <dgm:pt modelId="{B5A070F1-9E23-4EBF-9442-B28C2342275A}" type="sibTrans" cxnId="{F233CF18-6E9F-478E-BABC-A6BB0BDF5FB8}">
      <dgm:prSet/>
      <dgm:spPr/>
      <dgm:t>
        <a:bodyPr/>
        <a:lstStyle/>
        <a:p>
          <a:endParaRPr lang="en-US"/>
        </a:p>
      </dgm:t>
    </dgm:pt>
    <dgm:pt modelId="{DA79149D-B3D9-451E-A490-80C48F58EB0D}" type="pres">
      <dgm:prSet presAssocID="{16100B83-BC24-49DF-9437-8B04A24BED11}" presName="root" presStyleCnt="0">
        <dgm:presLayoutVars>
          <dgm:dir/>
          <dgm:resizeHandles val="exact"/>
        </dgm:presLayoutVars>
      </dgm:prSet>
      <dgm:spPr/>
    </dgm:pt>
    <dgm:pt modelId="{3D321CE7-DE8F-4446-BEFE-2FC5EDB818CE}" type="pres">
      <dgm:prSet presAssocID="{1022D508-7C30-4ECF-9186-821913B88C21}" presName="compNode" presStyleCnt="0"/>
      <dgm:spPr/>
    </dgm:pt>
    <dgm:pt modelId="{A6F91911-9096-4439-9240-069E297EB426}" type="pres">
      <dgm:prSet presAssocID="{1022D508-7C30-4ECF-9186-821913B88C21}" presName="bgRect" presStyleLbl="bgShp" presStyleIdx="0" presStyleCnt="3"/>
      <dgm:spPr/>
    </dgm:pt>
    <dgm:pt modelId="{6BEBD85B-8154-4494-B505-A55FC6D79AA5}" type="pres">
      <dgm:prSet presAssocID="{1022D508-7C30-4ECF-9186-821913B88C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C49B79F0-29F3-4F69-BD24-1A4193C194CB}" type="pres">
      <dgm:prSet presAssocID="{1022D508-7C30-4ECF-9186-821913B88C21}" presName="spaceRect" presStyleCnt="0"/>
      <dgm:spPr/>
    </dgm:pt>
    <dgm:pt modelId="{F74B041D-8F39-4D4F-AA00-D43C05898714}" type="pres">
      <dgm:prSet presAssocID="{1022D508-7C30-4ECF-9186-821913B88C21}" presName="parTx" presStyleLbl="revTx" presStyleIdx="0" presStyleCnt="4">
        <dgm:presLayoutVars>
          <dgm:chMax val="0"/>
          <dgm:chPref val="0"/>
        </dgm:presLayoutVars>
      </dgm:prSet>
      <dgm:spPr/>
    </dgm:pt>
    <dgm:pt modelId="{85EA63A8-39D9-44DF-9E25-DE8F517E8A0C}" type="pres">
      <dgm:prSet presAssocID="{1022D508-7C30-4ECF-9186-821913B88C21}" presName="desTx" presStyleLbl="revTx" presStyleIdx="1" presStyleCnt="4">
        <dgm:presLayoutVars/>
      </dgm:prSet>
      <dgm:spPr/>
    </dgm:pt>
    <dgm:pt modelId="{12F2F106-0472-47D3-89A2-FA3CCE9726AF}" type="pres">
      <dgm:prSet presAssocID="{8214ECFE-D2BC-4E6C-9B26-F83F4C78AEB2}" presName="sibTrans" presStyleCnt="0"/>
      <dgm:spPr/>
    </dgm:pt>
    <dgm:pt modelId="{81052C12-6CBB-42CC-8F41-E19AD2D5D704}" type="pres">
      <dgm:prSet presAssocID="{5EAD0AAA-E6E0-402B-B9F8-24D7DB0B9BDF}" presName="compNode" presStyleCnt="0"/>
      <dgm:spPr/>
    </dgm:pt>
    <dgm:pt modelId="{B1B0D487-9203-4E72-8B7F-8733DF71403E}" type="pres">
      <dgm:prSet presAssocID="{5EAD0AAA-E6E0-402B-B9F8-24D7DB0B9BDF}" presName="bgRect" presStyleLbl="bgShp" presStyleIdx="1" presStyleCnt="3"/>
      <dgm:spPr/>
    </dgm:pt>
    <dgm:pt modelId="{9E103669-F881-48CA-BC8C-BE41481BABA1}" type="pres">
      <dgm:prSet presAssocID="{5EAD0AAA-E6E0-402B-B9F8-24D7DB0B9B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E72DB27-20C1-49F6-A9D7-B3C2B243B7D9}" type="pres">
      <dgm:prSet presAssocID="{5EAD0AAA-E6E0-402B-B9F8-24D7DB0B9BDF}" presName="spaceRect" presStyleCnt="0"/>
      <dgm:spPr/>
    </dgm:pt>
    <dgm:pt modelId="{1556F377-3AD3-40B7-B701-7015E04BB5A9}" type="pres">
      <dgm:prSet presAssocID="{5EAD0AAA-E6E0-402B-B9F8-24D7DB0B9BDF}" presName="parTx" presStyleLbl="revTx" presStyleIdx="2" presStyleCnt="4">
        <dgm:presLayoutVars>
          <dgm:chMax val="0"/>
          <dgm:chPref val="0"/>
        </dgm:presLayoutVars>
      </dgm:prSet>
      <dgm:spPr/>
    </dgm:pt>
    <dgm:pt modelId="{4AE7A8C5-78BF-48EC-8699-B194255D41FE}" type="pres">
      <dgm:prSet presAssocID="{E618E6FD-3EE5-4C28-BB4B-2B1C8BB8E32F}" presName="sibTrans" presStyleCnt="0"/>
      <dgm:spPr/>
    </dgm:pt>
    <dgm:pt modelId="{74C64819-7B2C-4A69-8540-7E47C648DF29}" type="pres">
      <dgm:prSet presAssocID="{D6922C15-5648-4E6B-9877-BD1879819931}" presName="compNode" presStyleCnt="0"/>
      <dgm:spPr/>
    </dgm:pt>
    <dgm:pt modelId="{2D47C979-CF64-4EBD-8B4D-A9D16F1D2F5B}" type="pres">
      <dgm:prSet presAssocID="{D6922C15-5648-4E6B-9877-BD1879819931}" presName="bgRect" presStyleLbl="bgShp" presStyleIdx="2" presStyleCnt="3"/>
      <dgm:spPr/>
    </dgm:pt>
    <dgm:pt modelId="{26D29212-1927-4664-940D-C2E5CBB9A03F}" type="pres">
      <dgm:prSet presAssocID="{D6922C15-5648-4E6B-9877-BD18798199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E5F8585C-3C4D-483D-A4F5-CDB560E178A1}" type="pres">
      <dgm:prSet presAssocID="{D6922C15-5648-4E6B-9877-BD1879819931}" presName="spaceRect" presStyleCnt="0"/>
      <dgm:spPr/>
    </dgm:pt>
    <dgm:pt modelId="{E74B50FA-C7A3-464D-A10A-686D3AA82464}" type="pres">
      <dgm:prSet presAssocID="{D6922C15-5648-4E6B-9877-BD1879819931}" presName="parTx" presStyleLbl="revTx" presStyleIdx="3" presStyleCnt="4">
        <dgm:presLayoutVars>
          <dgm:chMax val="0"/>
          <dgm:chPref val="0"/>
        </dgm:presLayoutVars>
      </dgm:prSet>
      <dgm:spPr/>
    </dgm:pt>
  </dgm:ptLst>
  <dgm:cxnLst>
    <dgm:cxn modelId="{F233CF18-6E9F-478E-BABC-A6BB0BDF5FB8}" srcId="{16100B83-BC24-49DF-9437-8B04A24BED11}" destId="{D6922C15-5648-4E6B-9877-BD1879819931}" srcOrd="2" destOrd="0" parTransId="{680C5679-D65E-4785-86F9-F42F5DEDC970}" sibTransId="{B5A070F1-9E23-4EBF-9442-B28C2342275A}"/>
    <dgm:cxn modelId="{C7A36E26-9D31-4209-A82C-4B4D99305545}" srcId="{1022D508-7C30-4ECF-9186-821913B88C21}" destId="{2C478CEB-6954-4BFE-95E3-E8F283F70E44}" srcOrd="1" destOrd="0" parTransId="{5E59865D-5851-4060-8651-41EC2D8A8718}" sibTransId="{9D59F1F3-7901-498B-9314-D1EBA0A8FC52}"/>
    <dgm:cxn modelId="{785FCA41-7C5D-4294-B6D4-6B15F03945D9}" srcId="{16100B83-BC24-49DF-9437-8B04A24BED11}" destId="{5EAD0AAA-E6E0-402B-B9F8-24D7DB0B9BDF}" srcOrd="1" destOrd="0" parTransId="{3E5AC0DF-097F-4580-A7A5-52BB2A142AFF}" sibTransId="{E618E6FD-3EE5-4C28-BB4B-2B1C8BB8E32F}"/>
    <dgm:cxn modelId="{781A136E-EB7F-4997-946A-8E092A165FF0}" type="presOf" srcId="{1022D508-7C30-4ECF-9186-821913B88C21}" destId="{F74B041D-8F39-4D4F-AA00-D43C05898714}" srcOrd="0" destOrd="0" presId="urn:microsoft.com/office/officeart/2018/2/layout/IconVerticalSolidList"/>
    <dgm:cxn modelId="{D0040071-9248-438C-9775-9F4B73653E47}" type="presOf" srcId="{04326F7C-697C-4AB8-B9E5-0656D3D3E792}" destId="{85EA63A8-39D9-44DF-9E25-DE8F517E8A0C}" srcOrd="0" destOrd="0" presId="urn:microsoft.com/office/officeart/2018/2/layout/IconVerticalSolidList"/>
    <dgm:cxn modelId="{69DF3E71-E044-4E0B-A0F2-2891ED605FFA}" srcId="{16100B83-BC24-49DF-9437-8B04A24BED11}" destId="{1022D508-7C30-4ECF-9186-821913B88C21}" srcOrd="0" destOrd="0" parTransId="{48553AA4-9B13-463A-B704-85622E60AAEA}" sibTransId="{8214ECFE-D2BC-4E6C-9B26-F83F4C78AEB2}"/>
    <dgm:cxn modelId="{EB0F8175-F200-4D18-9983-53EB4F1105BA}" type="presOf" srcId="{2C478CEB-6954-4BFE-95E3-E8F283F70E44}" destId="{85EA63A8-39D9-44DF-9E25-DE8F517E8A0C}" srcOrd="0" destOrd="1" presId="urn:microsoft.com/office/officeart/2018/2/layout/IconVerticalSolidList"/>
    <dgm:cxn modelId="{EC43FC7A-8A7D-48A9-8CF3-BD2C46B590CB}" srcId="{1022D508-7C30-4ECF-9186-821913B88C21}" destId="{04326F7C-697C-4AB8-B9E5-0656D3D3E792}" srcOrd="0" destOrd="0" parTransId="{42AC4BD0-5DB6-42E9-BE8A-F430850A9FF7}" sibTransId="{D1EF3878-6AFA-4412-917D-4A82676D3833}"/>
    <dgm:cxn modelId="{852E9F87-ADCF-419B-9CA9-9FA9FAB4E8E6}" type="presOf" srcId="{5EAD0AAA-E6E0-402B-B9F8-24D7DB0B9BDF}" destId="{1556F377-3AD3-40B7-B701-7015E04BB5A9}" srcOrd="0" destOrd="0" presId="urn:microsoft.com/office/officeart/2018/2/layout/IconVerticalSolidList"/>
    <dgm:cxn modelId="{097C508F-5955-4191-B033-07CE326F9D63}" type="presOf" srcId="{D6922C15-5648-4E6B-9877-BD1879819931}" destId="{E74B50FA-C7A3-464D-A10A-686D3AA82464}" srcOrd="0" destOrd="0" presId="urn:microsoft.com/office/officeart/2018/2/layout/IconVerticalSolidList"/>
    <dgm:cxn modelId="{D2D040EB-E289-47F7-B659-8E42E9B360D0}" type="presOf" srcId="{16100B83-BC24-49DF-9437-8B04A24BED11}" destId="{DA79149D-B3D9-451E-A490-80C48F58EB0D}" srcOrd="0" destOrd="0" presId="urn:microsoft.com/office/officeart/2018/2/layout/IconVerticalSolidList"/>
    <dgm:cxn modelId="{B5E5FAA6-FC28-4395-9570-3ED9BC39E592}" type="presParOf" srcId="{DA79149D-B3D9-451E-A490-80C48F58EB0D}" destId="{3D321CE7-DE8F-4446-BEFE-2FC5EDB818CE}" srcOrd="0" destOrd="0" presId="urn:microsoft.com/office/officeart/2018/2/layout/IconVerticalSolidList"/>
    <dgm:cxn modelId="{A141C85E-B406-467C-8446-45CE469A12A5}" type="presParOf" srcId="{3D321CE7-DE8F-4446-BEFE-2FC5EDB818CE}" destId="{A6F91911-9096-4439-9240-069E297EB426}" srcOrd="0" destOrd="0" presId="urn:microsoft.com/office/officeart/2018/2/layout/IconVerticalSolidList"/>
    <dgm:cxn modelId="{17F9DF2D-C4BE-4D43-B01A-755133F5A391}" type="presParOf" srcId="{3D321CE7-DE8F-4446-BEFE-2FC5EDB818CE}" destId="{6BEBD85B-8154-4494-B505-A55FC6D79AA5}" srcOrd="1" destOrd="0" presId="urn:microsoft.com/office/officeart/2018/2/layout/IconVerticalSolidList"/>
    <dgm:cxn modelId="{FF25BD43-EF55-4138-8413-0E5C5951B78C}" type="presParOf" srcId="{3D321CE7-DE8F-4446-BEFE-2FC5EDB818CE}" destId="{C49B79F0-29F3-4F69-BD24-1A4193C194CB}" srcOrd="2" destOrd="0" presId="urn:microsoft.com/office/officeart/2018/2/layout/IconVerticalSolidList"/>
    <dgm:cxn modelId="{E37DDCA1-27EE-4850-8EE3-69F98DD0129E}" type="presParOf" srcId="{3D321CE7-DE8F-4446-BEFE-2FC5EDB818CE}" destId="{F74B041D-8F39-4D4F-AA00-D43C05898714}" srcOrd="3" destOrd="0" presId="urn:microsoft.com/office/officeart/2018/2/layout/IconVerticalSolidList"/>
    <dgm:cxn modelId="{E4AD79DF-BF8D-4BCF-BDBA-DA9AF6F1B2C0}" type="presParOf" srcId="{3D321CE7-DE8F-4446-BEFE-2FC5EDB818CE}" destId="{85EA63A8-39D9-44DF-9E25-DE8F517E8A0C}" srcOrd="4" destOrd="0" presId="urn:microsoft.com/office/officeart/2018/2/layout/IconVerticalSolidList"/>
    <dgm:cxn modelId="{F57A0711-C10C-4F26-AEF2-4D24DC27FC9B}" type="presParOf" srcId="{DA79149D-B3D9-451E-A490-80C48F58EB0D}" destId="{12F2F106-0472-47D3-89A2-FA3CCE9726AF}" srcOrd="1" destOrd="0" presId="urn:microsoft.com/office/officeart/2018/2/layout/IconVerticalSolidList"/>
    <dgm:cxn modelId="{4E2CACB5-C77C-4D10-A7E2-2FC931DC92D3}" type="presParOf" srcId="{DA79149D-B3D9-451E-A490-80C48F58EB0D}" destId="{81052C12-6CBB-42CC-8F41-E19AD2D5D704}" srcOrd="2" destOrd="0" presId="urn:microsoft.com/office/officeart/2018/2/layout/IconVerticalSolidList"/>
    <dgm:cxn modelId="{599B6928-24B6-47FD-9EF6-6D1CE1E5FF65}" type="presParOf" srcId="{81052C12-6CBB-42CC-8F41-E19AD2D5D704}" destId="{B1B0D487-9203-4E72-8B7F-8733DF71403E}" srcOrd="0" destOrd="0" presId="urn:microsoft.com/office/officeart/2018/2/layout/IconVerticalSolidList"/>
    <dgm:cxn modelId="{69D970EE-011A-4E33-8F06-DC9627AD412C}" type="presParOf" srcId="{81052C12-6CBB-42CC-8F41-E19AD2D5D704}" destId="{9E103669-F881-48CA-BC8C-BE41481BABA1}" srcOrd="1" destOrd="0" presId="urn:microsoft.com/office/officeart/2018/2/layout/IconVerticalSolidList"/>
    <dgm:cxn modelId="{A3399C41-F34F-4B84-8206-2FD4E937774B}" type="presParOf" srcId="{81052C12-6CBB-42CC-8F41-E19AD2D5D704}" destId="{FE72DB27-20C1-49F6-A9D7-B3C2B243B7D9}" srcOrd="2" destOrd="0" presId="urn:microsoft.com/office/officeart/2018/2/layout/IconVerticalSolidList"/>
    <dgm:cxn modelId="{14E26DD5-766E-4A73-9B9C-9A9CCE1BB4F6}" type="presParOf" srcId="{81052C12-6CBB-42CC-8F41-E19AD2D5D704}" destId="{1556F377-3AD3-40B7-B701-7015E04BB5A9}" srcOrd="3" destOrd="0" presId="urn:microsoft.com/office/officeart/2018/2/layout/IconVerticalSolidList"/>
    <dgm:cxn modelId="{0D8D4B19-D4DC-47EF-94CE-A1739D3A210B}" type="presParOf" srcId="{DA79149D-B3D9-451E-A490-80C48F58EB0D}" destId="{4AE7A8C5-78BF-48EC-8699-B194255D41FE}" srcOrd="3" destOrd="0" presId="urn:microsoft.com/office/officeart/2018/2/layout/IconVerticalSolidList"/>
    <dgm:cxn modelId="{B78CD983-2E96-45B8-A222-10EC49F92A1A}" type="presParOf" srcId="{DA79149D-B3D9-451E-A490-80C48F58EB0D}" destId="{74C64819-7B2C-4A69-8540-7E47C648DF29}" srcOrd="4" destOrd="0" presId="urn:microsoft.com/office/officeart/2018/2/layout/IconVerticalSolidList"/>
    <dgm:cxn modelId="{A6E7275E-C970-482A-A714-65DB9A0726DA}" type="presParOf" srcId="{74C64819-7B2C-4A69-8540-7E47C648DF29}" destId="{2D47C979-CF64-4EBD-8B4D-A9D16F1D2F5B}" srcOrd="0" destOrd="0" presId="urn:microsoft.com/office/officeart/2018/2/layout/IconVerticalSolidList"/>
    <dgm:cxn modelId="{23DC52A7-1B8E-4BA0-A2B4-258B088EA0BD}" type="presParOf" srcId="{74C64819-7B2C-4A69-8540-7E47C648DF29}" destId="{26D29212-1927-4664-940D-C2E5CBB9A03F}" srcOrd="1" destOrd="0" presId="urn:microsoft.com/office/officeart/2018/2/layout/IconVerticalSolidList"/>
    <dgm:cxn modelId="{06845C2F-B477-45AA-A3F9-0982C0893E34}" type="presParOf" srcId="{74C64819-7B2C-4A69-8540-7E47C648DF29}" destId="{E5F8585C-3C4D-483D-A4F5-CDB560E178A1}" srcOrd="2" destOrd="0" presId="urn:microsoft.com/office/officeart/2018/2/layout/IconVerticalSolidList"/>
    <dgm:cxn modelId="{B5DF6410-43F6-40FD-B777-C95EA74E5322}" type="presParOf" srcId="{74C64819-7B2C-4A69-8540-7E47C648DF29}" destId="{E74B50FA-C7A3-464D-A10A-686D3AA824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91911-9096-4439-9240-069E297EB426}">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BD85B-8154-4494-B505-A55FC6D79AA5}">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4B041D-8F39-4D4F-AA00-D43C05898714}">
      <dsp:nvSpPr>
        <dsp:cNvPr id="0" name=""/>
        <dsp:cNvSpPr/>
      </dsp:nvSpPr>
      <dsp:spPr>
        <a:xfrm>
          <a:off x="1594810" y="590"/>
          <a:ext cx="495847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A denormalized relational model</a:t>
          </a:r>
          <a:endParaRPr lang="en-US" sz="2500" kern="1200" dirty="0">
            <a:solidFill>
              <a:schemeClr val="bg1"/>
            </a:solidFill>
          </a:endParaRPr>
        </a:p>
      </dsp:txBody>
      <dsp:txXfrm>
        <a:off x="1594810" y="590"/>
        <a:ext cx="4958477" cy="1380787"/>
      </dsp:txXfrm>
    </dsp:sp>
    <dsp:sp modelId="{85EA63A8-39D9-44DF-9E25-DE8F517E8A0C}">
      <dsp:nvSpPr>
        <dsp:cNvPr id="0" name=""/>
        <dsp:cNvSpPr/>
      </dsp:nvSpPr>
      <dsp:spPr>
        <a:xfrm>
          <a:off x="6553287" y="590"/>
          <a:ext cx="4465550"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800100">
            <a:lnSpc>
              <a:spcPct val="90000"/>
            </a:lnSpc>
            <a:spcBef>
              <a:spcPct val="0"/>
            </a:spcBef>
            <a:spcAft>
              <a:spcPct val="35000"/>
            </a:spcAft>
            <a:buNone/>
          </a:pPr>
          <a:r>
            <a:rPr lang="en-US" sz="1800" kern="1200" baseline="0" dirty="0">
              <a:solidFill>
                <a:schemeClr val="bg1"/>
              </a:solidFill>
            </a:rPr>
            <a:t>Made up of tables with attributes</a:t>
          </a:r>
          <a:endParaRPr lang="en-US" sz="1800" kern="1200" dirty="0">
            <a:solidFill>
              <a:schemeClr val="bg1"/>
            </a:solidFill>
          </a:endParaRPr>
        </a:p>
        <a:p>
          <a:pPr marL="0" lvl="0" indent="0" algn="l" defTabSz="800100">
            <a:lnSpc>
              <a:spcPct val="90000"/>
            </a:lnSpc>
            <a:spcBef>
              <a:spcPct val="0"/>
            </a:spcBef>
            <a:spcAft>
              <a:spcPct val="35000"/>
            </a:spcAft>
            <a:buNone/>
          </a:pPr>
          <a:r>
            <a:rPr lang="en-US" sz="1800" kern="1200" baseline="0">
              <a:solidFill>
                <a:schemeClr val="bg1"/>
              </a:solidFill>
            </a:rPr>
            <a:t>Relationships defined by keys and foreign keys</a:t>
          </a:r>
          <a:endParaRPr lang="en-US" sz="1800" kern="1200">
            <a:solidFill>
              <a:schemeClr val="bg1"/>
            </a:solidFill>
          </a:endParaRPr>
        </a:p>
      </dsp:txBody>
      <dsp:txXfrm>
        <a:off x="6553287" y="590"/>
        <a:ext cx="4465550" cy="1380787"/>
      </dsp:txXfrm>
    </dsp:sp>
    <dsp:sp modelId="{B1B0D487-9203-4E72-8B7F-8733DF71403E}">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03669-F881-48CA-BC8C-BE41481BABA1}">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56F377-3AD3-40B7-B701-7015E04BB5A9}">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a:solidFill>
                <a:schemeClr val="bg1"/>
              </a:solidFill>
            </a:rPr>
            <a:t>Organized for understandability and ease of reporting rather than update</a:t>
          </a:r>
          <a:endParaRPr lang="en-US" sz="2500" kern="1200">
            <a:solidFill>
              <a:schemeClr val="bg1"/>
            </a:solidFill>
          </a:endParaRPr>
        </a:p>
      </dsp:txBody>
      <dsp:txXfrm>
        <a:off x="1594810" y="1726575"/>
        <a:ext cx="9424027" cy="1380787"/>
      </dsp:txXfrm>
    </dsp:sp>
    <dsp:sp modelId="{2D47C979-CF64-4EBD-8B4D-A9D16F1D2F5B}">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29212-1927-4664-940D-C2E5CBB9A03F}">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4B50FA-C7A3-464D-A10A-686D3AA82464}">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Queried and maintained by SQL or special purpose management tools</a:t>
          </a:r>
          <a:endParaRPr lang="en-US" sz="2500" kern="1200" dirty="0">
            <a:solidFill>
              <a:schemeClr val="bg1"/>
            </a:solidFill>
          </a:endParaRPr>
        </a:p>
      </dsp:txBody>
      <dsp:txXfrm>
        <a:off x="1594810" y="3452559"/>
        <a:ext cx="9424027" cy="1380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direct.com/topics/computer-science/business-intelligenc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sciencedirect.com/topics/computer-science/granularity"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shape our data appropriately for </a:t>
            </a:r>
            <a:r>
              <a:rPr lang="en-US" dirty="0" err="1"/>
              <a:t>Fawe</a:t>
            </a:r>
            <a:r>
              <a:rPr lang="en-US" dirty="0"/>
              <a:t> need to have a basic understanding of data models. </a:t>
            </a:r>
          </a:p>
          <a:p>
            <a:endParaRPr lang="en-US" dirty="0"/>
          </a:p>
          <a:p>
            <a:r>
              <a:rPr lang="en-US" dirty="0"/>
              <a:t>Data models describe entities, their attributes, and the relationships between entities. In the example shown here, Product, Sales, and Store are entities. Store ID, Store Name, and Store State Province are attributes of the Store entity.  </a:t>
            </a:r>
          </a:p>
          <a:p>
            <a:endParaRPr lang="en-US" dirty="0"/>
          </a:p>
          <a:p>
            <a:r>
              <a:rPr lang="en-US" dirty="0"/>
              <a:t>And we can see relationships between the Store entity and the Sales entity based upon the Store ID. </a:t>
            </a:r>
          </a:p>
          <a:p>
            <a:endParaRPr lang="en-US" dirty="0"/>
          </a:p>
          <a:p>
            <a:r>
              <a:rPr lang="en-US" dirty="0"/>
              <a:t>Data models can describe 3 different levels. A conceptual model is very high level, perhaps including only entities and relationships. A logical model might add attributes and keys. A physical model defines table names, column names, and data types. It describes how data is physically arranged and typed in a database. </a:t>
            </a:r>
          </a:p>
          <a:p>
            <a:endParaRPr lang="en-US" dirty="0"/>
          </a:p>
          <a:p>
            <a:r>
              <a:rPr lang="en-US" dirty="0"/>
              <a:t>Another way to look at it is: conceptual models define WHAT the Power BI model contains. Logical models define how the system should be implemented regardless of technology. The physical model describes how the model will be implemented specifically in Power BI. </a:t>
            </a:r>
          </a:p>
          <a:p>
            <a:endParaRPr lang="en-US" dirty="0"/>
          </a:p>
          <a:p>
            <a:r>
              <a:rPr lang="en-US" dirty="0"/>
              <a:t>We’re going to focus on logical and physical models in this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3:39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93486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commonly found dimension in most data models is a date dimension. It is common to have one centralized date table to be used with multiple dates in the data model. </a:t>
            </a:r>
          </a:p>
          <a:p>
            <a:endParaRPr lang="en-US" dirty="0"/>
          </a:p>
          <a:p>
            <a:r>
              <a:rPr lang="en-US" dirty="0"/>
              <a:t>It usually has one row per day for the date range of the data being analyzed. And rather than calculating the month, quarter, or year on the fly in each query, we can store that on the date table and quickly look it up. We can also store fiscal calendars on the date table. This may be shifted months where a fiscal year stars in July or October. Or it could be something like a 4-4-5 or 4-5-4 schedule.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Here is a date dimension with some commonly found columns. We’ve got month name and number, quarter name and number, calendar year, and fiscal year attributes. </a:t>
            </a:r>
          </a:p>
          <a:p>
            <a:endParaRPr lang="en-US" dirty="0"/>
          </a:p>
          <a:p>
            <a:endParaRPr lang="en-US" dirty="0"/>
          </a:p>
          <a:p>
            <a:r>
              <a:rPr lang="en-US" dirty="0"/>
              <a:t>We can relate that date column in the date dimension to our sales fact. &lt;&lt;click&gt;&gt;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Let’s start by related Date to Order Date&lt;&lt;click&gt;&gt;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But there is also a Ship Date in the sales fact. We can relate that column to the date dimension as well.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&lt;&lt;click&gt;&gt;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we reuse the date dimension for multiple purposes, that is called a role-playing dimension.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5439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concept in dimensional modeling is level of granularity. </a:t>
            </a:r>
          </a:p>
          <a:p>
            <a:endParaRPr lang="en-US" dirty="0"/>
          </a:p>
          <a:p>
            <a:r>
              <a:rPr lang="en-US" dirty="0"/>
              <a:t>This is just the level of detail defined by the data modeler. It’s what makes each row in a table unique. </a:t>
            </a:r>
          </a:p>
          <a:p>
            <a:endParaRPr lang="en-US" dirty="0"/>
          </a:p>
          <a:p>
            <a:r>
              <a:rPr lang="en-US" dirty="0"/>
              <a:t>For example, we have a sales fact table with Order ID, Order Date, Ship Date, Product ID, Store ID, and our measures. We may decide that the level of granularity may be Order ID and product ID. </a:t>
            </a:r>
          </a:p>
          <a:p>
            <a:endParaRPr lang="en-US" dirty="0"/>
          </a:p>
          <a:p>
            <a:r>
              <a:rPr lang="en-US" dirty="0"/>
              <a:t>&lt;&lt;click&gt;&gt; </a:t>
            </a:r>
          </a:p>
          <a:p>
            <a:endParaRPr lang="en-US" dirty="0"/>
          </a:p>
          <a:p>
            <a:r>
              <a:rPr lang="en-US" dirty="0"/>
              <a:t>This would mean that no other row would have the same set of Order ID and Product ID values. </a:t>
            </a:r>
          </a:p>
          <a:p>
            <a:endParaRPr lang="en-US" dirty="0"/>
          </a:p>
          <a:p>
            <a:r>
              <a:rPr lang="en-US" dirty="0"/>
              <a:t>Another fact table may have relationships to some of the same dimension tables, but may have a different granularity. For instance, many budgets are set at the department and month level, rather than at the day level.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7264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 cardinality tells the xVelocity engine what to expect out of the data. It gives your 4 options. First is many to one. If we create our relationship from sales to product, there will be many sales of each product. </a:t>
            </a:r>
          </a:p>
          <a:p>
            <a:r>
              <a:rPr lang="en-US" dirty="0"/>
              <a:t>One to many is the same thing, but with the tables in reverse order. For each product row, there can be multiple rows in sales. </a:t>
            </a:r>
          </a:p>
          <a:p>
            <a:endParaRPr lang="en-US" dirty="0"/>
          </a:p>
          <a:p>
            <a:r>
              <a:rPr lang="en-US" dirty="0"/>
              <a:t>&lt;&lt;click&gt;&gt; </a:t>
            </a:r>
          </a:p>
          <a:p>
            <a:endParaRPr lang="en-US" dirty="0"/>
          </a:p>
          <a:p>
            <a:r>
              <a:rPr lang="en-US" dirty="0"/>
              <a:t>This is the most common cardinality for relationships, and it is also the default. This is partially because of our use of star schemas. They are inherently 1:many from relationship to fact. </a:t>
            </a:r>
          </a:p>
          <a:p>
            <a:endParaRPr lang="en-US" dirty="0"/>
          </a:p>
          <a:p>
            <a:r>
              <a:rPr lang="en-US" dirty="0"/>
              <a:t>Another cardinality option is 1:1. This should be used sparingly because we would typically combine those attributes into one table. But there are legitimate uses for it, and it is sometimes used to add a security table to the model for use with row-level security. </a:t>
            </a:r>
          </a:p>
          <a:p>
            <a:endParaRPr lang="en-US" dirty="0"/>
          </a:p>
          <a:p>
            <a:r>
              <a:rPr lang="en-US" dirty="0"/>
              <a:t>If you are building composite models, there is also a many-to-many option. It removes the requirement to have unique values in one of the tables in the relationship. This relationship type can be used to create relationships between tables that have different levels of granularity. For instance, sales at the day level and budget at the month level. Or demographics at the state level but customers at the city level. There are a few data modeling and performance implications when using a many to many relationship in a composite model, so they should be used sparingly. </a:t>
            </a:r>
          </a:p>
          <a:p>
            <a:endParaRPr lang="en-US" dirty="0"/>
          </a:p>
          <a:p>
            <a:r>
              <a:rPr lang="en-US" dirty="0"/>
              <a:t>If you do not have Power BI Premium and cannot make a composite model, this problem can be solved with DAX, calculated tables and/or calculated measures.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4586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desktop has a Relationship View, which can be access via the button on the left side. It allows you to see all the relationships in the model. You can zoom and pan if you have many tables. You can see that the lines between tables represent the relationships. If the line is solid, it is active. The arrows on the line indicate direction. And the number or symbol at the ends of each line represents cardinality. </a:t>
            </a:r>
          </a:p>
          <a:p>
            <a:endParaRPr lang="en-US" dirty="0"/>
          </a:p>
          <a:p>
            <a:r>
              <a:rPr lang="en-US" dirty="0"/>
              <a:t>We’ll discuss the use of inactive relationships later, as they require some DAX to use them.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59365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is very flexible in terms of the types of data models it allows. Common types include a normalized relational model. This is what you might find when pulling data directly from a transactional system. </a:t>
            </a:r>
          </a:p>
          <a:p>
            <a:r>
              <a:rPr lang="en-US" dirty="0"/>
              <a:t>Another option is a more denormalized dimensional model consisting of facts and dimensions. </a:t>
            </a:r>
          </a:p>
          <a:p>
            <a:r>
              <a:rPr lang="en-US" dirty="0"/>
              <a:t>On the other end of the spectrum is the single flattened table.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3:39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3224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is very flexible in terms of the types of data models it allows. Common types include a normalized relational model. This is what you might find when pulling data directly from a transactional system. </a:t>
            </a:r>
          </a:p>
          <a:p>
            <a:r>
              <a:rPr lang="en-US" dirty="0"/>
              <a:t>Another option is a more denormalized dimensional model consisting of facts and dimensions. </a:t>
            </a:r>
          </a:p>
          <a:p>
            <a:r>
              <a:rPr lang="en-US" dirty="0"/>
              <a:t>On the other end of the spectrum is the single flattened table.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3224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dimensional modeling is to enable </a:t>
            </a:r>
            <a:r>
              <a:rPr lang="en-US" dirty="0">
                <a:hlinkClick r:id="rId3" tooltip="Learn more about business intelligence from ScienceDirect's AI-generated Topic Pages"/>
              </a:rPr>
              <a:t>business intelligence</a:t>
            </a:r>
            <a:r>
              <a:rPr lang="en-US" dirty="0"/>
              <a:t> (BI) reporting, query, and analysis. The key concepts in dimensional modeling are facts, dimensions, and attributes. There are different types of facts (additive, </a:t>
            </a:r>
            <a:r>
              <a:rPr lang="en-US" dirty="0" err="1"/>
              <a:t>semiadditive</a:t>
            </a:r>
            <a:r>
              <a:rPr lang="en-US" dirty="0"/>
              <a:t>, and nonadditive), depending on whether they can be added together. Dimensions can have different hierarchies, and have attributes that define the who, what, where, and why of the dimensional model. The grain, or level of </a:t>
            </a:r>
            <a:r>
              <a:rPr lang="en-US" dirty="0">
                <a:hlinkClick r:id="rId4" tooltip="Learn more about granularity from ScienceDirect's AI-generated Topic Pages"/>
              </a:rPr>
              <a:t>granularity</a:t>
            </a:r>
            <a:r>
              <a:rPr lang="en-US" dirty="0"/>
              <a:t>, is another key concept with dimensional modeling because it determines the level of detail. Facts, dimensions, and attributes can be organized in several ways (star, snowflake, multidimensional, and </a:t>
            </a:r>
            <a:r>
              <a:rPr lang="en-US" dirty="0" err="1"/>
              <a:t>multifact</a:t>
            </a:r>
            <a:r>
              <a:rPr lang="en-US" dirty="0"/>
              <a:t> star), called schemas. The choice of schema depends on variables such as the type of reporting that the model needs to facilitate and the type of </a:t>
            </a:r>
            <a:r>
              <a:rPr lang="en-US" dirty="0">
                <a:hlinkClick r:id="rId3" tooltip="Learn more about BI from ScienceDirect's AI-generated Topic Pages"/>
              </a:rPr>
              <a:t>BI</a:t>
            </a:r>
            <a:r>
              <a:rPr lang="en-US" dirty="0"/>
              <a:t> tool being used. Building a dimensional model includes additional puzzle pieces such as calendar and time dimensions; and more complicated pieces such as conforming, degenerative, and role-playing dimensions; and consolidated fact tables.</a:t>
            </a:r>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a:p>
        </p:txBody>
      </p:sp>
    </p:spTree>
    <p:extLst>
      <p:ext uri="{BB962C8B-B14F-4D97-AF65-F5344CB8AC3E}">
        <p14:creationId xmlns:p14="http://schemas.microsoft.com/office/powerpoint/2010/main" val="3207253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relate facts and dimensions via surrogate keys. Surrogate keys are meaningless integers that are added to dimension tables to represent a unique row. </a:t>
            </a:r>
          </a:p>
          <a:p>
            <a:endParaRPr lang="en-US" dirty="0"/>
          </a:p>
          <a:p>
            <a:r>
              <a:rPr lang="en-US" dirty="0"/>
              <a:t>The dimension table surrogate key is used as a foreign key in the fact table to reference the dimension. </a:t>
            </a:r>
          </a:p>
          <a:p>
            <a:endParaRPr lang="en-US" dirty="0"/>
          </a:p>
          <a:p>
            <a:r>
              <a:rPr lang="en-US" dirty="0"/>
              <a:t>In this example, we can see that Sales is related to Product by the Product ID column. We are implying here that is the surrogate key. If there are natural keys in your model that come from the source system, those are not usually the best to use for relationships, especially if they are not integers. We want to build relationships between tables based upon a single column. </a:t>
            </a:r>
          </a:p>
          <a:p>
            <a:endParaRPr lang="en-US" dirty="0"/>
          </a:p>
          <a:p>
            <a:r>
              <a:rPr lang="en-US" dirty="0"/>
              <a:t>When we look at the When we look at the values in the table, Product ID 1 represents one row in the dimension. Product ID 1 may be found in multiple rows in the fact table. This is called a 1 to many relationship, and we’ll discuss this in more detail later.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61121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dimensional models more closely. </a:t>
            </a:r>
          </a:p>
          <a:p>
            <a:endParaRPr lang="en-US" dirty="0"/>
          </a:p>
          <a:p>
            <a:r>
              <a:rPr lang="en-US" dirty="0"/>
              <a:t>Dimensional models are made up of facts and dimensions. </a:t>
            </a:r>
          </a:p>
          <a:p>
            <a:endParaRPr lang="en-US" dirty="0"/>
          </a:p>
          <a:p>
            <a:r>
              <a:rPr lang="en-US" dirty="0"/>
              <a:t>Facts contain measurements and events. We usually aggregate values from fact tables when analyzing data. </a:t>
            </a:r>
          </a:p>
          <a:p>
            <a:endParaRPr lang="en-US" dirty="0"/>
          </a:p>
          <a:p>
            <a:r>
              <a:rPr lang="en-US" dirty="0"/>
              <a:t>Dimension tables contain entities that provide context and allow us to slice facts into meaningful pieces. </a:t>
            </a:r>
          </a:p>
          <a:p>
            <a:endParaRPr lang="en-US" dirty="0"/>
          </a:p>
          <a:p>
            <a:r>
              <a:rPr lang="en-US" dirty="0"/>
              <a:t>&lt;&lt;click&gt;&gt; </a:t>
            </a:r>
          </a:p>
          <a:p>
            <a:endParaRPr lang="en-US" dirty="0"/>
          </a:p>
          <a:p>
            <a:r>
              <a:rPr lang="en-US" dirty="0"/>
              <a:t>In this example, Sales is a fact table. It contains measures such as Sales Amount that we might want to sum. </a:t>
            </a:r>
          </a:p>
          <a:p>
            <a:endParaRPr lang="en-US" dirty="0"/>
          </a:p>
          <a:p>
            <a:r>
              <a:rPr lang="en-US" dirty="0"/>
              <a:t>&lt;&lt;click&gt;&gt; </a:t>
            </a:r>
          </a:p>
          <a:p>
            <a:endParaRPr lang="en-US" dirty="0"/>
          </a:p>
          <a:p>
            <a:r>
              <a:rPr lang="en-US" dirty="0"/>
              <a:t>Store and Product are dimensions. We might want to slice Sales Amount by Product Category or filter Sales Amount by a particular Store Name.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7009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star schemas and snowflake schemas are considered dimensional models. </a:t>
            </a:r>
          </a:p>
          <a:p>
            <a:r>
              <a:rPr lang="en-US" dirty="0"/>
              <a:t>Let’s look at how they are different. </a:t>
            </a:r>
          </a:p>
          <a:p>
            <a:endParaRPr lang="en-US" dirty="0"/>
          </a:p>
          <a:p>
            <a:r>
              <a:rPr lang="en-US" dirty="0"/>
              <a:t>&lt;&lt;click&gt;&gt; </a:t>
            </a:r>
          </a:p>
          <a:p>
            <a:endParaRPr lang="en-US" dirty="0"/>
          </a:p>
          <a:p>
            <a:r>
              <a:rPr lang="en-US" dirty="0"/>
              <a:t>We have a sales fact table related to a store dimension and product dimension. We can see that the dimension tables are on the 1 side of the 1 to many relationship. </a:t>
            </a:r>
          </a:p>
          <a:p>
            <a:endParaRPr lang="en-US" dirty="0"/>
          </a:p>
          <a:p>
            <a:r>
              <a:rPr lang="en-US" dirty="0"/>
              <a:t>&lt;&lt;click&gt;&gt; </a:t>
            </a:r>
          </a:p>
          <a:p>
            <a:endParaRPr lang="en-US" dirty="0"/>
          </a:p>
          <a:p>
            <a:r>
              <a:rPr lang="en-US" dirty="0"/>
              <a:t>And here is a snowflake schema. We have our same sales fact. But the dimensions are more normalized. Rather than repeating the text value for product category in the product dimension, we put an ID value in the product dimension and make a new product category dimension, with each product category only listed once. </a:t>
            </a:r>
          </a:p>
          <a:p>
            <a:endParaRPr lang="en-US" dirty="0"/>
          </a:p>
          <a:p>
            <a:r>
              <a:rPr lang="en-US" dirty="0"/>
              <a:t>We have the same situation with geography. In the star schema, the state/province was in the store dimension. In the snowflake, there is a geography table, and the geography ID is in the Store table.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85423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star schemas and snowflake schemas contain facts and dimensions. </a:t>
            </a:r>
          </a:p>
          <a:p>
            <a:endParaRPr lang="en-US" dirty="0"/>
          </a:p>
          <a:p>
            <a:r>
              <a:rPr lang="en-US" dirty="0"/>
              <a:t>The main difference is that in a star schema, dimensions are only directly related to facts. </a:t>
            </a:r>
          </a:p>
          <a:p>
            <a:r>
              <a:rPr lang="en-US" dirty="0"/>
              <a:t>&lt;&lt;click&gt;&gt; </a:t>
            </a:r>
          </a:p>
          <a:p>
            <a:r>
              <a:rPr lang="en-US" dirty="0"/>
              <a:t>In a snowflake schema, dimension may be related to a fact, or they might be related to another dimension. So I may have to go from Product category through product to relate to the sales fact. </a:t>
            </a:r>
          </a:p>
          <a:p>
            <a:r>
              <a:rPr lang="en-US" dirty="0"/>
              <a:t>&lt;&lt;click&gt;&gt; </a:t>
            </a:r>
          </a:p>
          <a:p>
            <a:r>
              <a:rPr lang="en-US" dirty="0"/>
              <a:t>The dimensions branching off of other dimensions makes the model look more like a snowflake, hence the name.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39449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works well with star schemas, and that should be our goal for data models, except in special circumstances. </a:t>
            </a:r>
          </a:p>
          <a:p>
            <a:endParaRPr lang="en-US" dirty="0"/>
          </a:p>
          <a:p>
            <a:r>
              <a:rPr lang="en-US" dirty="0"/>
              <a:t>This is because dimension attributes make great slicers and filters in Power BI. And fact tables work well for summarizing data, counting, summing, or averaging columns. </a:t>
            </a:r>
          </a:p>
          <a:p>
            <a:endParaRPr lang="en-US" dirty="0"/>
          </a:p>
          <a:p>
            <a:r>
              <a:rPr lang="en-US" dirty="0"/>
              <a:t>Power BI requires that we build relationships based upon a single column in each table, and surrogate keys work well for that. </a:t>
            </a:r>
          </a:p>
          <a:p>
            <a:endParaRPr lang="en-US" dirty="0"/>
          </a:p>
          <a:p>
            <a:r>
              <a:rPr lang="en-US" dirty="0"/>
              <a:t>Star schemas also simplify DAX calculations. This get more complex when you have a denormalized table or a snowflake.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9/7/23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81422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t>Introduction to Microsoft Fabric</a:t>
            </a:r>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2</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1758-0B9A-452D-9317-64F430A3F749}"/>
              </a:ext>
            </a:extLst>
          </p:cNvPr>
          <p:cNvSpPr>
            <a:spLocks noGrp="1"/>
          </p:cNvSpPr>
          <p:nvPr>
            <p:ph type="title"/>
          </p:nvPr>
        </p:nvSpPr>
        <p:spPr/>
        <p:txBody>
          <a:bodyPr/>
          <a:lstStyle/>
          <a:p>
            <a:r>
              <a:rPr lang="en-US" dirty="0"/>
              <a:t>Star vs Snowflake Schema</a:t>
            </a:r>
          </a:p>
        </p:txBody>
      </p:sp>
      <p:graphicFrame>
        <p:nvGraphicFramePr>
          <p:cNvPr id="4" name="Table 4">
            <a:extLst>
              <a:ext uri="{FF2B5EF4-FFF2-40B4-BE49-F238E27FC236}">
                <a16:creationId xmlns:a16="http://schemas.microsoft.com/office/drawing/2014/main" id="{7DAF6848-3680-4E12-877F-88B625EB611F}"/>
              </a:ext>
            </a:extLst>
          </p:cNvPr>
          <p:cNvGraphicFramePr>
            <a:graphicFrameLocks noGrp="1"/>
          </p:cNvGraphicFramePr>
          <p:nvPr/>
        </p:nvGraphicFramePr>
        <p:xfrm>
          <a:off x="597263" y="1620818"/>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Product</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Product Name</a:t>
                      </a:r>
                    </a:p>
                  </a:txBody>
                  <a:tcPr/>
                </a:tc>
                <a:extLst>
                  <a:ext uri="{0D108BD9-81ED-4DB2-BD59-A6C34878D82A}">
                    <a16:rowId xmlns:a16="http://schemas.microsoft.com/office/drawing/2014/main" val="2446366982"/>
                  </a:ext>
                </a:extLst>
              </a:tr>
              <a:tr h="370840">
                <a:tc>
                  <a:txBody>
                    <a:bodyPr/>
                    <a:lstStyle/>
                    <a:p>
                      <a:r>
                        <a:rPr lang="en-US" dirty="0"/>
                        <a:t>Product Category</a:t>
                      </a:r>
                    </a:p>
                  </a:txBody>
                  <a:tcPr/>
                </a:tc>
                <a:extLst>
                  <a:ext uri="{0D108BD9-81ED-4DB2-BD59-A6C34878D82A}">
                    <a16:rowId xmlns:a16="http://schemas.microsoft.com/office/drawing/2014/main" val="1663175025"/>
                  </a:ext>
                </a:extLst>
              </a:tr>
            </a:tbl>
          </a:graphicData>
        </a:graphic>
      </p:graphicFrame>
      <p:graphicFrame>
        <p:nvGraphicFramePr>
          <p:cNvPr id="5" name="Table 4">
            <a:extLst>
              <a:ext uri="{FF2B5EF4-FFF2-40B4-BE49-F238E27FC236}">
                <a16:creationId xmlns:a16="http://schemas.microsoft.com/office/drawing/2014/main" id="{ACD277FD-6815-4C4A-9ADD-886E08F97C58}"/>
              </a:ext>
            </a:extLst>
          </p:cNvPr>
          <p:cNvGraphicFramePr>
            <a:graphicFrameLocks noGrp="1"/>
          </p:cNvGraphicFramePr>
          <p:nvPr/>
        </p:nvGraphicFramePr>
        <p:xfrm>
          <a:off x="6211983" y="1620818"/>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Store</a:t>
                      </a:r>
                    </a:p>
                  </a:txBody>
                  <a:tcPr/>
                </a:tc>
                <a:extLst>
                  <a:ext uri="{0D108BD9-81ED-4DB2-BD59-A6C34878D82A}">
                    <a16:rowId xmlns:a16="http://schemas.microsoft.com/office/drawing/2014/main" val="1984639466"/>
                  </a:ext>
                </a:extLst>
              </a:tr>
              <a:tr h="370840">
                <a:tc>
                  <a:txBody>
                    <a:bodyPr/>
                    <a:lstStyle/>
                    <a:p>
                      <a:r>
                        <a:rPr lang="en-US" dirty="0"/>
                        <a:t>Store ID</a:t>
                      </a:r>
                    </a:p>
                  </a:txBody>
                  <a:tcPr/>
                </a:tc>
                <a:extLst>
                  <a:ext uri="{0D108BD9-81ED-4DB2-BD59-A6C34878D82A}">
                    <a16:rowId xmlns:a16="http://schemas.microsoft.com/office/drawing/2014/main" val="1585953594"/>
                  </a:ext>
                </a:extLst>
              </a:tr>
              <a:tr h="370840">
                <a:tc>
                  <a:txBody>
                    <a:bodyPr/>
                    <a:lstStyle/>
                    <a:p>
                      <a:r>
                        <a:rPr lang="en-US" dirty="0"/>
                        <a:t>Store Name</a:t>
                      </a:r>
                    </a:p>
                  </a:txBody>
                  <a:tcPr/>
                </a:tc>
                <a:extLst>
                  <a:ext uri="{0D108BD9-81ED-4DB2-BD59-A6C34878D82A}">
                    <a16:rowId xmlns:a16="http://schemas.microsoft.com/office/drawing/2014/main" val="2446366982"/>
                  </a:ext>
                </a:extLst>
              </a:tr>
              <a:tr h="370840">
                <a:tc>
                  <a:txBody>
                    <a:bodyPr/>
                    <a:lstStyle/>
                    <a:p>
                      <a:r>
                        <a:rPr lang="en-US" dirty="0"/>
                        <a:t>Store State Province</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BB424E92-16D3-452D-A1E8-29C093708BC2}"/>
              </a:ext>
            </a:extLst>
          </p:cNvPr>
          <p:cNvGraphicFramePr>
            <a:graphicFrameLocks noGrp="1"/>
          </p:cNvGraphicFramePr>
          <p:nvPr/>
        </p:nvGraphicFramePr>
        <p:xfrm>
          <a:off x="3404623" y="1627989"/>
          <a:ext cx="2226638" cy="185420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SalesAmount</a:t>
                      </a:r>
                    </a:p>
                  </a:txBody>
                  <a:tcPr/>
                </a:tc>
                <a:extLst>
                  <a:ext uri="{0D108BD9-81ED-4DB2-BD59-A6C34878D82A}">
                    <a16:rowId xmlns:a16="http://schemas.microsoft.com/office/drawing/2014/main" val="2346780953"/>
                  </a:ext>
                </a:extLst>
              </a:tr>
            </a:tbl>
          </a:graphicData>
        </a:graphic>
      </p:graphicFrame>
      <p:graphicFrame>
        <p:nvGraphicFramePr>
          <p:cNvPr id="21" name="Table 4">
            <a:extLst>
              <a:ext uri="{FF2B5EF4-FFF2-40B4-BE49-F238E27FC236}">
                <a16:creationId xmlns:a16="http://schemas.microsoft.com/office/drawing/2014/main" id="{825BD8DB-D7AF-4592-BF2D-E8478E670F6A}"/>
              </a:ext>
            </a:extLst>
          </p:cNvPr>
          <p:cNvGraphicFramePr>
            <a:graphicFrameLocks noGrp="1"/>
          </p:cNvGraphicFramePr>
          <p:nvPr/>
        </p:nvGraphicFramePr>
        <p:xfrm>
          <a:off x="3285616" y="4502759"/>
          <a:ext cx="2345645" cy="1483360"/>
        </p:xfrm>
        <a:graphic>
          <a:graphicData uri="http://schemas.openxmlformats.org/drawingml/2006/table">
            <a:tbl>
              <a:tblPr firstRow="1" bandRow="1">
                <a:tableStyleId>{5C22544A-7EE6-4342-B048-85BDC9FD1C3A}</a:tableStyleId>
              </a:tblPr>
              <a:tblGrid>
                <a:gridCol w="2345645">
                  <a:extLst>
                    <a:ext uri="{9D8B030D-6E8A-4147-A177-3AD203B41FA5}">
                      <a16:colId xmlns:a16="http://schemas.microsoft.com/office/drawing/2014/main" val="2577975363"/>
                    </a:ext>
                  </a:extLst>
                </a:gridCol>
              </a:tblGrid>
              <a:tr h="370840">
                <a:tc>
                  <a:txBody>
                    <a:bodyPr/>
                    <a:lstStyle/>
                    <a:p>
                      <a:r>
                        <a:rPr lang="en-US" dirty="0"/>
                        <a:t>Product</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Product Name</a:t>
                      </a:r>
                    </a:p>
                  </a:txBody>
                  <a:tcPr/>
                </a:tc>
                <a:extLst>
                  <a:ext uri="{0D108BD9-81ED-4DB2-BD59-A6C34878D82A}">
                    <a16:rowId xmlns:a16="http://schemas.microsoft.com/office/drawing/2014/main" val="2446366982"/>
                  </a:ext>
                </a:extLst>
              </a:tr>
              <a:tr h="370840">
                <a:tc>
                  <a:txBody>
                    <a:bodyPr/>
                    <a:lstStyle/>
                    <a:p>
                      <a:r>
                        <a:rPr lang="en-US" dirty="0"/>
                        <a:t>Product Category ID</a:t>
                      </a:r>
                    </a:p>
                  </a:txBody>
                  <a:tcPr/>
                </a:tc>
                <a:extLst>
                  <a:ext uri="{0D108BD9-81ED-4DB2-BD59-A6C34878D82A}">
                    <a16:rowId xmlns:a16="http://schemas.microsoft.com/office/drawing/2014/main" val="1663175025"/>
                  </a:ext>
                </a:extLst>
              </a:tr>
            </a:tbl>
          </a:graphicData>
        </a:graphic>
      </p:graphicFrame>
      <p:graphicFrame>
        <p:nvGraphicFramePr>
          <p:cNvPr id="23" name="Table 4">
            <a:extLst>
              <a:ext uri="{FF2B5EF4-FFF2-40B4-BE49-F238E27FC236}">
                <a16:creationId xmlns:a16="http://schemas.microsoft.com/office/drawing/2014/main" id="{00333C01-222C-4169-9E7B-7ABF4F044A43}"/>
              </a:ext>
            </a:extLst>
          </p:cNvPr>
          <p:cNvGraphicFramePr>
            <a:graphicFrameLocks noGrp="1"/>
          </p:cNvGraphicFramePr>
          <p:nvPr/>
        </p:nvGraphicFramePr>
        <p:xfrm>
          <a:off x="6064392" y="4508176"/>
          <a:ext cx="1617791" cy="1854200"/>
        </p:xfrm>
        <a:graphic>
          <a:graphicData uri="http://schemas.openxmlformats.org/drawingml/2006/table">
            <a:tbl>
              <a:tblPr firstRow="1" bandRow="1">
                <a:tableStyleId>{5C22544A-7EE6-4342-B048-85BDC9FD1C3A}</a:tableStyleId>
              </a:tblPr>
              <a:tblGrid>
                <a:gridCol w="1617791">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SalesAmount</a:t>
                      </a:r>
                    </a:p>
                  </a:txBody>
                  <a:tcPr/>
                </a:tc>
                <a:extLst>
                  <a:ext uri="{0D108BD9-81ED-4DB2-BD59-A6C34878D82A}">
                    <a16:rowId xmlns:a16="http://schemas.microsoft.com/office/drawing/2014/main" val="2346780953"/>
                  </a:ext>
                </a:extLst>
              </a:tr>
            </a:tbl>
          </a:graphicData>
        </a:graphic>
      </p:graphicFrame>
      <p:graphicFrame>
        <p:nvGraphicFramePr>
          <p:cNvPr id="38" name="Table 4">
            <a:extLst>
              <a:ext uri="{FF2B5EF4-FFF2-40B4-BE49-F238E27FC236}">
                <a16:creationId xmlns:a16="http://schemas.microsoft.com/office/drawing/2014/main" id="{EBF19B9A-CFA7-4AE5-88AE-EB011711177F}"/>
              </a:ext>
            </a:extLst>
          </p:cNvPr>
          <p:cNvGraphicFramePr>
            <a:graphicFrameLocks noGrp="1"/>
          </p:cNvGraphicFramePr>
          <p:nvPr/>
        </p:nvGraphicFramePr>
        <p:xfrm>
          <a:off x="597263" y="4502759"/>
          <a:ext cx="2255222" cy="1112520"/>
        </p:xfrm>
        <a:graphic>
          <a:graphicData uri="http://schemas.openxmlformats.org/drawingml/2006/table">
            <a:tbl>
              <a:tblPr firstRow="1" bandRow="1">
                <a:tableStyleId>{5C22544A-7EE6-4342-B048-85BDC9FD1C3A}</a:tableStyleId>
              </a:tblPr>
              <a:tblGrid>
                <a:gridCol w="2255222">
                  <a:extLst>
                    <a:ext uri="{9D8B030D-6E8A-4147-A177-3AD203B41FA5}">
                      <a16:colId xmlns:a16="http://schemas.microsoft.com/office/drawing/2014/main" val="2577975363"/>
                    </a:ext>
                  </a:extLst>
                </a:gridCol>
              </a:tblGrid>
              <a:tr h="370840">
                <a:tc>
                  <a:txBody>
                    <a:bodyPr/>
                    <a:lstStyle/>
                    <a:p>
                      <a:r>
                        <a:rPr lang="en-US" dirty="0"/>
                        <a:t>Product Category</a:t>
                      </a:r>
                    </a:p>
                  </a:txBody>
                  <a:tcPr/>
                </a:tc>
                <a:extLst>
                  <a:ext uri="{0D108BD9-81ED-4DB2-BD59-A6C34878D82A}">
                    <a16:rowId xmlns:a16="http://schemas.microsoft.com/office/drawing/2014/main" val="1984639466"/>
                  </a:ext>
                </a:extLst>
              </a:tr>
              <a:tr h="370840">
                <a:tc>
                  <a:txBody>
                    <a:bodyPr/>
                    <a:lstStyle/>
                    <a:p>
                      <a:r>
                        <a:rPr lang="en-US" dirty="0"/>
                        <a:t>Product Category ID</a:t>
                      </a:r>
                    </a:p>
                  </a:txBody>
                  <a:tcPr/>
                </a:tc>
                <a:extLst>
                  <a:ext uri="{0D108BD9-81ED-4DB2-BD59-A6C34878D82A}">
                    <a16:rowId xmlns:a16="http://schemas.microsoft.com/office/drawing/2014/main" val="1585953594"/>
                  </a:ext>
                </a:extLst>
              </a:tr>
              <a:tr h="370840">
                <a:tc>
                  <a:txBody>
                    <a:bodyPr/>
                    <a:lstStyle/>
                    <a:p>
                      <a:r>
                        <a:rPr lang="en-US" dirty="0"/>
                        <a:t>Product Category</a:t>
                      </a:r>
                    </a:p>
                  </a:txBody>
                  <a:tcPr/>
                </a:tc>
                <a:extLst>
                  <a:ext uri="{0D108BD9-81ED-4DB2-BD59-A6C34878D82A}">
                    <a16:rowId xmlns:a16="http://schemas.microsoft.com/office/drawing/2014/main" val="1663175025"/>
                  </a:ext>
                </a:extLst>
              </a:tr>
            </a:tbl>
          </a:graphicData>
        </a:graphic>
      </p:graphicFrame>
      <p:graphicFrame>
        <p:nvGraphicFramePr>
          <p:cNvPr id="39" name="Table 38">
            <a:extLst>
              <a:ext uri="{FF2B5EF4-FFF2-40B4-BE49-F238E27FC236}">
                <a16:creationId xmlns:a16="http://schemas.microsoft.com/office/drawing/2014/main" id="{1D4F981D-D08E-4F4E-AAE8-DAADBC4CDF14}"/>
              </a:ext>
            </a:extLst>
          </p:cNvPr>
          <p:cNvGraphicFramePr>
            <a:graphicFrameLocks noGrp="1"/>
          </p:cNvGraphicFramePr>
          <p:nvPr/>
        </p:nvGraphicFramePr>
        <p:xfrm>
          <a:off x="8115314" y="4530864"/>
          <a:ext cx="1684280" cy="1483360"/>
        </p:xfrm>
        <a:graphic>
          <a:graphicData uri="http://schemas.openxmlformats.org/drawingml/2006/table">
            <a:tbl>
              <a:tblPr firstRow="1" bandRow="1">
                <a:tableStyleId>{5C22544A-7EE6-4342-B048-85BDC9FD1C3A}</a:tableStyleId>
              </a:tblPr>
              <a:tblGrid>
                <a:gridCol w="1684280">
                  <a:extLst>
                    <a:ext uri="{9D8B030D-6E8A-4147-A177-3AD203B41FA5}">
                      <a16:colId xmlns:a16="http://schemas.microsoft.com/office/drawing/2014/main" val="2577975363"/>
                    </a:ext>
                  </a:extLst>
                </a:gridCol>
              </a:tblGrid>
              <a:tr h="370840">
                <a:tc>
                  <a:txBody>
                    <a:bodyPr/>
                    <a:lstStyle/>
                    <a:p>
                      <a:r>
                        <a:rPr lang="en-US" dirty="0"/>
                        <a:t>Store</a:t>
                      </a:r>
                    </a:p>
                  </a:txBody>
                  <a:tcPr/>
                </a:tc>
                <a:extLst>
                  <a:ext uri="{0D108BD9-81ED-4DB2-BD59-A6C34878D82A}">
                    <a16:rowId xmlns:a16="http://schemas.microsoft.com/office/drawing/2014/main" val="1984639466"/>
                  </a:ext>
                </a:extLst>
              </a:tr>
              <a:tr h="370840">
                <a:tc>
                  <a:txBody>
                    <a:bodyPr/>
                    <a:lstStyle/>
                    <a:p>
                      <a:r>
                        <a:rPr lang="en-US" dirty="0"/>
                        <a:t>Store ID</a:t>
                      </a:r>
                    </a:p>
                  </a:txBody>
                  <a:tcPr/>
                </a:tc>
                <a:extLst>
                  <a:ext uri="{0D108BD9-81ED-4DB2-BD59-A6C34878D82A}">
                    <a16:rowId xmlns:a16="http://schemas.microsoft.com/office/drawing/2014/main" val="1585953594"/>
                  </a:ext>
                </a:extLst>
              </a:tr>
              <a:tr h="370840">
                <a:tc>
                  <a:txBody>
                    <a:bodyPr/>
                    <a:lstStyle/>
                    <a:p>
                      <a:r>
                        <a:rPr lang="en-US" dirty="0"/>
                        <a:t>Store Name</a:t>
                      </a:r>
                    </a:p>
                  </a:txBody>
                  <a:tcPr/>
                </a:tc>
                <a:extLst>
                  <a:ext uri="{0D108BD9-81ED-4DB2-BD59-A6C34878D82A}">
                    <a16:rowId xmlns:a16="http://schemas.microsoft.com/office/drawing/2014/main" val="2446366982"/>
                  </a:ext>
                </a:extLst>
              </a:tr>
              <a:tr h="370840">
                <a:tc>
                  <a:txBody>
                    <a:bodyPr/>
                    <a:lstStyle/>
                    <a:p>
                      <a:r>
                        <a:rPr lang="en-US" dirty="0"/>
                        <a:t>Geography ID</a:t>
                      </a:r>
                    </a:p>
                  </a:txBody>
                  <a:tcPr/>
                </a:tc>
                <a:extLst>
                  <a:ext uri="{0D108BD9-81ED-4DB2-BD59-A6C34878D82A}">
                    <a16:rowId xmlns:a16="http://schemas.microsoft.com/office/drawing/2014/main" val="1663175025"/>
                  </a:ext>
                </a:extLst>
              </a:tr>
            </a:tbl>
          </a:graphicData>
        </a:graphic>
      </p:graphicFrame>
      <p:graphicFrame>
        <p:nvGraphicFramePr>
          <p:cNvPr id="40" name="Table 39">
            <a:extLst>
              <a:ext uri="{FF2B5EF4-FFF2-40B4-BE49-F238E27FC236}">
                <a16:creationId xmlns:a16="http://schemas.microsoft.com/office/drawing/2014/main" id="{FA704378-1469-4818-8B44-AC96E0E21F0E}"/>
              </a:ext>
            </a:extLst>
          </p:cNvPr>
          <p:cNvGraphicFramePr>
            <a:graphicFrameLocks noGrp="1"/>
          </p:cNvGraphicFramePr>
          <p:nvPr/>
        </p:nvGraphicFramePr>
        <p:xfrm>
          <a:off x="10232724" y="4530864"/>
          <a:ext cx="1684280" cy="1483360"/>
        </p:xfrm>
        <a:graphic>
          <a:graphicData uri="http://schemas.openxmlformats.org/drawingml/2006/table">
            <a:tbl>
              <a:tblPr firstRow="1" bandRow="1">
                <a:tableStyleId>{5C22544A-7EE6-4342-B048-85BDC9FD1C3A}</a:tableStyleId>
              </a:tblPr>
              <a:tblGrid>
                <a:gridCol w="1684280">
                  <a:extLst>
                    <a:ext uri="{9D8B030D-6E8A-4147-A177-3AD203B41FA5}">
                      <a16:colId xmlns:a16="http://schemas.microsoft.com/office/drawing/2014/main" val="2577975363"/>
                    </a:ext>
                  </a:extLst>
                </a:gridCol>
              </a:tblGrid>
              <a:tr h="370840">
                <a:tc>
                  <a:txBody>
                    <a:bodyPr/>
                    <a:lstStyle/>
                    <a:p>
                      <a:r>
                        <a:rPr lang="en-US" dirty="0"/>
                        <a:t>Geography</a:t>
                      </a:r>
                    </a:p>
                  </a:txBody>
                  <a:tcPr/>
                </a:tc>
                <a:extLst>
                  <a:ext uri="{0D108BD9-81ED-4DB2-BD59-A6C34878D82A}">
                    <a16:rowId xmlns:a16="http://schemas.microsoft.com/office/drawing/2014/main" val="1984639466"/>
                  </a:ext>
                </a:extLst>
              </a:tr>
              <a:tr h="370840">
                <a:tc>
                  <a:txBody>
                    <a:bodyPr/>
                    <a:lstStyle/>
                    <a:p>
                      <a:r>
                        <a:rPr lang="en-US" dirty="0"/>
                        <a:t>Geography ID</a:t>
                      </a:r>
                    </a:p>
                  </a:txBody>
                  <a:tcPr/>
                </a:tc>
                <a:extLst>
                  <a:ext uri="{0D108BD9-81ED-4DB2-BD59-A6C34878D82A}">
                    <a16:rowId xmlns:a16="http://schemas.microsoft.com/office/drawing/2014/main" val="1585953594"/>
                  </a:ext>
                </a:extLst>
              </a:tr>
              <a:tr h="370840">
                <a:tc>
                  <a:txBody>
                    <a:bodyPr/>
                    <a:lstStyle/>
                    <a:p>
                      <a:r>
                        <a:rPr lang="en-US" dirty="0"/>
                        <a:t>State Province</a:t>
                      </a:r>
                    </a:p>
                  </a:txBody>
                  <a:tcPr/>
                </a:tc>
                <a:extLst>
                  <a:ext uri="{0D108BD9-81ED-4DB2-BD59-A6C34878D82A}">
                    <a16:rowId xmlns:a16="http://schemas.microsoft.com/office/drawing/2014/main" val="2446366982"/>
                  </a:ext>
                </a:extLst>
              </a:tr>
              <a:tr h="370840">
                <a:tc>
                  <a:txBody>
                    <a:bodyPr/>
                    <a:lstStyle/>
                    <a:p>
                      <a:r>
                        <a:rPr lang="en-US" dirty="0"/>
                        <a:t>Country</a:t>
                      </a:r>
                    </a:p>
                  </a:txBody>
                  <a:tcPr/>
                </a:tc>
                <a:extLst>
                  <a:ext uri="{0D108BD9-81ED-4DB2-BD59-A6C34878D82A}">
                    <a16:rowId xmlns:a16="http://schemas.microsoft.com/office/drawing/2014/main" val="1663175025"/>
                  </a:ext>
                </a:extLst>
              </a:tr>
            </a:tbl>
          </a:graphicData>
        </a:graphic>
      </p:graphicFrame>
      <p:cxnSp>
        <p:nvCxnSpPr>
          <p:cNvPr id="42" name="Straight Connector 41">
            <a:extLst>
              <a:ext uri="{FF2B5EF4-FFF2-40B4-BE49-F238E27FC236}">
                <a16:creationId xmlns:a16="http://schemas.microsoft.com/office/drawing/2014/main" id="{3921D929-17B3-4EFA-8FD0-F2CFD4B0BFA4}"/>
              </a:ext>
            </a:extLst>
          </p:cNvPr>
          <p:cNvCxnSpPr/>
          <p:nvPr/>
        </p:nvCxnSpPr>
        <p:spPr>
          <a:xfrm>
            <a:off x="2823901" y="2163482"/>
            <a:ext cx="580722"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36E3F63-53CE-4B9A-9B2F-319DB9A7C423}"/>
              </a:ext>
            </a:extLst>
          </p:cNvPr>
          <p:cNvCxnSpPr>
            <a:cxnSpLocks/>
          </p:cNvCxnSpPr>
          <p:nvPr/>
        </p:nvCxnSpPr>
        <p:spPr>
          <a:xfrm flipV="1">
            <a:off x="5631261" y="2163482"/>
            <a:ext cx="580722" cy="39160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FEB2E7-97D7-419C-A492-FBBC06B2EFB5}"/>
              </a:ext>
            </a:extLst>
          </p:cNvPr>
          <p:cNvCxnSpPr>
            <a:cxnSpLocks/>
          </p:cNvCxnSpPr>
          <p:nvPr/>
        </p:nvCxnSpPr>
        <p:spPr>
          <a:xfrm>
            <a:off x="2823901" y="5059019"/>
            <a:ext cx="461715" cy="71425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F4FBCF-9263-49C0-9901-0AA34F50374A}"/>
              </a:ext>
            </a:extLst>
          </p:cNvPr>
          <p:cNvCxnSpPr>
            <a:cxnSpLocks/>
          </p:cNvCxnSpPr>
          <p:nvPr/>
        </p:nvCxnSpPr>
        <p:spPr>
          <a:xfrm>
            <a:off x="5631261" y="5059019"/>
            <a:ext cx="43313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70E7EE-F2B6-42B0-8A03-1DB245374728}"/>
              </a:ext>
            </a:extLst>
          </p:cNvPr>
          <p:cNvCxnSpPr>
            <a:cxnSpLocks/>
          </p:cNvCxnSpPr>
          <p:nvPr/>
        </p:nvCxnSpPr>
        <p:spPr>
          <a:xfrm flipV="1">
            <a:off x="7682183" y="5103906"/>
            <a:ext cx="433131" cy="33137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53A9412-13FF-430C-A5D7-073EA09D0E4C}"/>
              </a:ext>
            </a:extLst>
          </p:cNvPr>
          <p:cNvCxnSpPr>
            <a:cxnSpLocks/>
          </p:cNvCxnSpPr>
          <p:nvPr/>
        </p:nvCxnSpPr>
        <p:spPr>
          <a:xfrm flipV="1">
            <a:off x="9799593" y="5103906"/>
            <a:ext cx="433131" cy="677058"/>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3FF6EF2-08D8-45D4-A986-50436FDAC196}"/>
              </a:ext>
            </a:extLst>
          </p:cNvPr>
          <p:cNvSpPr txBox="1"/>
          <p:nvPr/>
        </p:nvSpPr>
        <p:spPr>
          <a:xfrm>
            <a:off x="597263" y="1021257"/>
            <a:ext cx="1255059"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Star</a:t>
            </a:r>
          </a:p>
        </p:txBody>
      </p:sp>
      <p:sp>
        <p:nvSpPr>
          <p:cNvPr id="54" name="TextBox 53">
            <a:extLst>
              <a:ext uri="{FF2B5EF4-FFF2-40B4-BE49-F238E27FC236}">
                <a16:creationId xmlns:a16="http://schemas.microsoft.com/office/drawing/2014/main" id="{DA919DCC-408A-48F0-B6BB-BC0A21972627}"/>
              </a:ext>
            </a:extLst>
          </p:cNvPr>
          <p:cNvSpPr txBox="1"/>
          <p:nvPr/>
        </p:nvSpPr>
        <p:spPr>
          <a:xfrm>
            <a:off x="588263" y="3852325"/>
            <a:ext cx="2538128"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Snowflake</a:t>
            </a:r>
          </a:p>
        </p:txBody>
      </p:sp>
      <p:sp>
        <p:nvSpPr>
          <p:cNvPr id="55" name="TextBox 54">
            <a:extLst>
              <a:ext uri="{FF2B5EF4-FFF2-40B4-BE49-F238E27FC236}">
                <a16:creationId xmlns:a16="http://schemas.microsoft.com/office/drawing/2014/main" id="{008E772B-B27E-4A62-ADD2-52CE9E3B8488}"/>
              </a:ext>
            </a:extLst>
          </p:cNvPr>
          <p:cNvSpPr txBox="1"/>
          <p:nvPr/>
        </p:nvSpPr>
        <p:spPr>
          <a:xfrm>
            <a:off x="2823901" y="1855705"/>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6" name="TextBox 55">
            <a:extLst>
              <a:ext uri="{FF2B5EF4-FFF2-40B4-BE49-F238E27FC236}">
                <a16:creationId xmlns:a16="http://schemas.microsoft.com/office/drawing/2014/main" id="{97901A8B-A7E2-4697-8E69-7127C8D3A1C1}"/>
              </a:ext>
            </a:extLst>
          </p:cNvPr>
          <p:cNvSpPr txBox="1"/>
          <p:nvPr/>
        </p:nvSpPr>
        <p:spPr>
          <a:xfrm>
            <a:off x="6053350" y="1882233"/>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7" name="TextBox 56">
            <a:extLst>
              <a:ext uri="{FF2B5EF4-FFF2-40B4-BE49-F238E27FC236}">
                <a16:creationId xmlns:a16="http://schemas.microsoft.com/office/drawing/2014/main" id="{8C98A2EC-9FCE-4204-B2C8-895666AF4DCA}"/>
              </a:ext>
            </a:extLst>
          </p:cNvPr>
          <p:cNvSpPr txBox="1"/>
          <p:nvPr/>
        </p:nvSpPr>
        <p:spPr>
          <a:xfrm>
            <a:off x="2862106" y="4846170"/>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8" name="TextBox 57">
            <a:extLst>
              <a:ext uri="{FF2B5EF4-FFF2-40B4-BE49-F238E27FC236}">
                <a16:creationId xmlns:a16="http://schemas.microsoft.com/office/drawing/2014/main" id="{205B7C89-CDD3-4C55-895F-4890C79408B6}"/>
              </a:ext>
            </a:extLst>
          </p:cNvPr>
          <p:cNvSpPr txBox="1"/>
          <p:nvPr/>
        </p:nvSpPr>
        <p:spPr>
          <a:xfrm>
            <a:off x="5629677" y="4731531"/>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9" name="TextBox 58">
            <a:extLst>
              <a:ext uri="{FF2B5EF4-FFF2-40B4-BE49-F238E27FC236}">
                <a16:creationId xmlns:a16="http://schemas.microsoft.com/office/drawing/2014/main" id="{EC1BF1EF-66E9-4AB7-A6B3-C262AAB4553B}"/>
              </a:ext>
            </a:extLst>
          </p:cNvPr>
          <p:cNvSpPr txBox="1"/>
          <p:nvPr/>
        </p:nvSpPr>
        <p:spPr>
          <a:xfrm>
            <a:off x="7951467" y="479612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60" name="TextBox 59">
            <a:extLst>
              <a:ext uri="{FF2B5EF4-FFF2-40B4-BE49-F238E27FC236}">
                <a16:creationId xmlns:a16="http://schemas.microsoft.com/office/drawing/2014/main" id="{CA7CBEE1-2083-4AB7-A178-B4114F1008F9}"/>
              </a:ext>
            </a:extLst>
          </p:cNvPr>
          <p:cNvSpPr txBox="1"/>
          <p:nvPr/>
        </p:nvSpPr>
        <p:spPr>
          <a:xfrm>
            <a:off x="10067207" y="479612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61" name="TextBox 60">
            <a:extLst>
              <a:ext uri="{FF2B5EF4-FFF2-40B4-BE49-F238E27FC236}">
                <a16:creationId xmlns:a16="http://schemas.microsoft.com/office/drawing/2014/main" id="{8DE3D2E0-2A5C-4883-BD0A-01333A7C6283}"/>
              </a:ext>
            </a:extLst>
          </p:cNvPr>
          <p:cNvSpPr txBox="1"/>
          <p:nvPr/>
        </p:nvSpPr>
        <p:spPr>
          <a:xfrm>
            <a:off x="3260693" y="1851958"/>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2" name="TextBox 61">
            <a:extLst>
              <a:ext uri="{FF2B5EF4-FFF2-40B4-BE49-F238E27FC236}">
                <a16:creationId xmlns:a16="http://schemas.microsoft.com/office/drawing/2014/main" id="{2D262490-8544-46AA-B757-14BD5433E806}"/>
              </a:ext>
            </a:extLst>
          </p:cNvPr>
          <p:cNvSpPr txBox="1"/>
          <p:nvPr/>
        </p:nvSpPr>
        <p:spPr>
          <a:xfrm>
            <a:off x="5646459" y="220298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3" name="TextBox 62">
            <a:extLst>
              <a:ext uri="{FF2B5EF4-FFF2-40B4-BE49-F238E27FC236}">
                <a16:creationId xmlns:a16="http://schemas.microsoft.com/office/drawing/2014/main" id="{0FC0C1ED-8469-4577-9AC3-7EA699E73D93}"/>
              </a:ext>
            </a:extLst>
          </p:cNvPr>
          <p:cNvSpPr txBox="1"/>
          <p:nvPr/>
        </p:nvSpPr>
        <p:spPr>
          <a:xfrm>
            <a:off x="3142180" y="5244439"/>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4" name="TextBox 63">
            <a:extLst>
              <a:ext uri="{FF2B5EF4-FFF2-40B4-BE49-F238E27FC236}">
                <a16:creationId xmlns:a16="http://schemas.microsoft.com/office/drawing/2014/main" id="{36CB4456-CBB0-45F2-9F9F-452B7DC4E430}"/>
              </a:ext>
            </a:extLst>
          </p:cNvPr>
          <p:cNvSpPr txBox="1"/>
          <p:nvPr/>
        </p:nvSpPr>
        <p:spPr>
          <a:xfrm>
            <a:off x="5909915" y="4741386"/>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5" name="TextBox 64">
            <a:extLst>
              <a:ext uri="{FF2B5EF4-FFF2-40B4-BE49-F238E27FC236}">
                <a16:creationId xmlns:a16="http://schemas.microsoft.com/office/drawing/2014/main" id="{FDD1387E-8B80-437A-9B6E-F878B9ED2B73}"/>
              </a:ext>
            </a:extLst>
          </p:cNvPr>
          <p:cNvSpPr txBox="1"/>
          <p:nvPr/>
        </p:nvSpPr>
        <p:spPr>
          <a:xfrm>
            <a:off x="7683595" y="5035481"/>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6" name="TextBox 65">
            <a:extLst>
              <a:ext uri="{FF2B5EF4-FFF2-40B4-BE49-F238E27FC236}">
                <a16:creationId xmlns:a16="http://schemas.microsoft.com/office/drawing/2014/main" id="{EE5374D3-CE22-43A1-B82B-FCF4A4C0DD93}"/>
              </a:ext>
            </a:extLst>
          </p:cNvPr>
          <p:cNvSpPr txBox="1"/>
          <p:nvPr/>
        </p:nvSpPr>
        <p:spPr>
          <a:xfrm>
            <a:off x="9801006" y="530750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958644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AF8D-51FB-4D0C-87CB-C62686359154}"/>
              </a:ext>
            </a:extLst>
          </p:cNvPr>
          <p:cNvSpPr>
            <a:spLocks noGrp="1"/>
          </p:cNvSpPr>
          <p:nvPr>
            <p:ph type="title"/>
          </p:nvPr>
        </p:nvSpPr>
        <p:spPr/>
        <p:txBody>
          <a:bodyPr/>
          <a:lstStyle/>
          <a:p>
            <a:r>
              <a:rPr lang="en-US" dirty="0"/>
              <a:t>Compare Star and Snowflake</a:t>
            </a:r>
          </a:p>
        </p:txBody>
      </p:sp>
      <p:sp>
        <p:nvSpPr>
          <p:cNvPr id="3" name="Text Placeholder 2">
            <a:extLst>
              <a:ext uri="{FF2B5EF4-FFF2-40B4-BE49-F238E27FC236}">
                <a16:creationId xmlns:a16="http://schemas.microsoft.com/office/drawing/2014/main" id="{2E2260F7-0A39-4563-9372-4CC70847C2EF}"/>
              </a:ext>
            </a:extLst>
          </p:cNvPr>
          <p:cNvSpPr>
            <a:spLocks noGrp="1"/>
          </p:cNvSpPr>
          <p:nvPr>
            <p:ph type="body" sz="quarter" idx="4294967295"/>
          </p:nvPr>
        </p:nvSpPr>
        <p:spPr>
          <a:xfrm>
            <a:off x="1041400" y="1447800"/>
            <a:ext cx="11150600" cy="2979738"/>
          </a:xfrm>
        </p:spPr>
        <p:txBody>
          <a:bodyPr/>
          <a:lstStyle/>
          <a:p>
            <a:r>
              <a:rPr lang="en-US" dirty="0"/>
              <a:t>Both: Contain facts and dimensions</a:t>
            </a:r>
          </a:p>
          <a:p>
            <a:r>
              <a:rPr lang="en-US" dirty="0"/>
              <a:t>Star: Every dimension is directly related to a fact</a:t>
            </a:r>
          </a:p>
          <a:p>
            <a:r>
              <a:rPr lang="en-US" dirty="0"/>
              <a:t>Snowflake: Dimensions maybe be related directly to a fact </a:t>
            </a:r>
            <a:r>
              <a:rPr lang="en-US" u="sng" dirty="0"/>
              <a:t>or</a:t>
            </a:r>
            <a:r>
              <a:rPr lang="en-US" dirty="0"/>
              <a:t> to another dimension</a:t>
            </a:r>
          </a:p>
        </p:txBody>
      </p:sp>
      <p:pic>
        <p:nvPicPr>
          <p:cNvPr id="5" name="Graphic 4" descr="Snowflake">
            <a:extLst>
              <a:ext uri="{FF2B5EF4-FFF2-40B4-BE49-F238E27FC236}">
                <a16:creationId xmlns:a16="http://schemas.microsoft.com/office/drawing/2014/main" id="{384E42E6-88EA-45BA-9F00-081B1C79D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88174" y="3823960"/>
            <a:ext cx="2368048" cy="2368048"/>
          </a:xfrm>
          <a:prstGeom prst="rect">
            <a:avLst/>
          </a:prstGeom>
        </p:spPr>
      </p:pic>
      <p:grpSp>
        <p:nvGrpSpPr>
          <p:cNvPr id="43" name="Group 42">
            <a:extLst>
              <a:ext uri="{FF2B5EF4-FFF2-40B4-BE49-F238E27FC236}">
                <a16:creationId xmlns:a16="http://schemas.microsoft.com/office/drawing/2014/main" id="{758325CD-CB03-4AEA-85B9-2B5A15055987}"/>
              </a:ext>
            </a:extLst>
          </p:cNvPr>
          <p:cNvGrpSpPr/>
          <p:nvPr/>
        </p:nvGrpSpPr>
        <p:grpSpPr>
          <a:xfrm>
            <a:off x="804569" y="3881590"/>
            <a:ext cx="3294413" cy="2306776"/>
            <a:chOff x="804569" y="3914061"/>
            <a:chExt cx="3294413" cy="2306776"/>
          </a:xfrm>
        </p:grpSpPr>
        <p:cxnSp>
          <p:nvCxnSpPr>
            <p:cNvPr id="7" name="Straight Connector 6">
              <a:extLst>
                <a:ext uri="{FF2B5EF4-FFF2-40B4-BE49-F238E27FC236}">
                  <a16:creationId xmlns:a16="http://schemas.microsoft.com/office/drawing/2014/main" id="{543FA910-CA71-461D-A023-4F1E67DA5973}"/>
                </a:ext>
              </a:extLst>
            </p:cNvPr>
            <p:cNvCxnSpPr/>
            <p:nvPr/>
          </p:nvCxnSpPr>
          <p:spPr>
            <a:xfrm>
              <a:off x="2500492" y="4295784"/>
              <a:ext cx="0" cy="1925053"/>
            </a:xfrm>
            <a:prstGeom prst="line">
              <a:avLst/>
            </a:prstGeom>
            <a:ln w="57150">
              <a:solidFill>
                <a:srgbClr val="5C2D9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C8AFEB-6F92-42F0-ACC7-C6BA04E1045E}"/>
                </a:ext>
              </a:extLst>
            </p:cNvPr>
            <p:cNvCxnSpPr/>
            <p:nvPr/>
          </p:nvCxnSpPr>
          <p:spPr>
            <a:xfrm>
              <a:off x="2500492" y="4295784"/>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C3A112A-AE7C-413F-AF60-CD3E34B0381B}"/>
                </a:ext>
              </a:extLst>
            </p:cNvPr>
            <p:cNvCxnSpPr>
              <a:cxnSpLocks/>
            </p:cNvCxnSpPr>
            <p:nvPr/>
          </p:nvCxnSpPr>
          <p:spPr>
            <a:xfrm rot="5400000">
              <a:off x="2500492" y="4267711"/>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F7B3F3-31E3-4F09-9341-8EE47C64D227}"/>
                </a:ext>
              </a:extLst>
            </p:cNvPr>
            <p:cNvCxnSpPr>
              <a:cxnSpLocks/>
            </p:cNvCxnSpPr>
            <p:nvPr/>
          </p:nvCxnSpPr>
          <p:spPr>
            <a:xfrm rot="2700000">
              <a:off x="2500492" y="4267711"/>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0B2F65-89AB-44D1-8BC5-A2F2C9B46FFE}"/>
                </a:ext>
              </a:extLst>
            </p:cNvPr>
            <p:cNvCxnSpPr>
              <a:cxnSpLocks/>
            </p:cNvCxnSpPr>
            <p:nvPr/>
          </p:nvCxnSpPr>
          <p:spPr>
            <a:xfrm rot="-2700000">
              <a:off x="2498251" y="4245379"/>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974B3DA-A829-4BB9-ADC4-0F5059AA642C}"/>
                </a:ext>
              </a:extLst>
            </p:cNvPr>
            <p:cNvSpPr txBox="1"/>
            <p:nvPr/>
          </p:nvSpPr>
          <p:spPr>
            <a:xfrm>
              <a:off x="2201472" y="5041639"/>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
          <p:nvSpPr>
            <p:cNvPr id="13" name="TextBox 12">
              <a:extLst>
                <a:ext uri="{FF2B5EF4-FFF2-40B4-BE49-F238E27FC236}">
                  <a16:creationId xmlns:a16="http://schemas.microsoft.com/office/drawing/2014/main" id="{4646A7EB-FF89-4F98-89F1-BA23CC3D550A}"/>
                </a:ext>
              </a:extLst>
            </p:cNvPr>
            <p:cNvSpPr txBox="1"/>
            <p:nvPr/>
          </p:nvSpPr>
          <p:spPr>
            <a:xfrm>
              <a:off x="3265913" y="424185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4" name="TextBox 13">
              <a:extLst>
                <a:ext uri="{FF2B5EF4-FFF2-40B4-BE49-F238E27FC236}">
                  <a16:creationId xmlns:a16="http://schemas.microsoft.com/office/drawing/2014/main" id="{C5D89FBF-523C-4892-B6C5-4C54C7EAFBC4}"/>
                </a:ext>
              </a:extLst>
            </p:cNvPr>
            <p:cNvSpPr txBox="1"/>
            <p:nvPr/>
          </p:nvSpPr>
          <p:spPr>
            <a:xfrm>
              <a:off x="3505424" y="5076348"/>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5" name="TextBox 14">
              <a:extLst>
                <a:ext uri="{FF2B5EF4-FFF2-40B4-BE49-F238E27FC236}">
                  <a16:creationId xmlns:a16="http://schemas.microsoft.com/office/drawing/2014/main" id="{FB48E4A9-C7E3-4D4B-9E9A-3E930B435726}"/>
                </a:ext>
              </a:extLst>
            </p:cNvPr>
            <p:cNvSpPr txBox="1"/>
            <p:nvPr/>
          </p:nvSpPr>
          <p:spPr>
            <a:xfrm>
              <a:off x="2180889" y="391406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6" name="TextBox 15">
              <a:extLst>
                <a:ext uri="{FF2B5EF4-FFF2-40B4-BE49-F238E27FC236}">
                  <a16:creationId xmlns:a16="http://schemas.microsoft.com/office/drawing/2014/main" id="{009A25DC-68A0-4670-98DB-9B2DEEFBB773}"/>
                </a:ext>
              </a:extLst>
            </p:cNvPr>
            <p:cNvSpPr txBox="1"/>
            <p:nvPr/>
          </p:nvSpPr>
          <p:spPr>
            <a:xfrm>
              <a:off x="1137032" y="424185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7" name="TextBox 16">
              <a:extLst>
                <a:ext uri="{FF2B5EF4-FFF2-40B4-BE49-F238E27FC236}">
                  <a16:creationId xmlns:a16="http://schemas.microsoft.com/office/drawing/2014/main" id="{5C55F43E-E172-4F67-89CB-1F14C250B269}"/>
                </a:ext>
              </a:extLst>
            </p:cNvPr>
            <p:cNvSpPr txBox="1"/>
            <p:nvPr/>
          </p:nvSpPr>
          <p:spPr>
            <a:xfrm>
              <a:off x="804569" y="5076347"/>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grpSp>
      <p:grpSp>
        <p:nvGrpSpPr>
          <p:cNvPr id="42" name="Group 41">
            <a:extLst>
              <a:ext uri="{FF2B5EF4-FFF2-40B4-BE49-F238E27FC236}">
                <a16:creationId xmlns:a16="http://schemas.microsoft.com/office/drawing/2014/main" id="{F2961485-4810-4A97-8418-7C54AD9BFA03}"/>
              </a:ext>
            </a:extLst>
          </p:cNvPr>
          <p:cNvGrpSpPr/>
          <p:nvPr/>
        </p:nvGrpSpPr>
        <p:grpSpPr>
          <a:xfrm>
            <a:off x="5756350" y="3881590"/>
            <a:ext cx="3037083" cy="2306776"/>
            <a:chOff x="5756350" y="3881590"/>
            <a:chExt cx="3037083" cy="2196643"/>
          </a:xfrm>
        </p:grpSpPr>
        <p:cxnSp>
          <p:nvCxnSpPr>
            <p:cNvPr id="18" name="Straight Connector 17">
              <a:extLst>
                <a:ext uri="{FF2B5EF4-FFF2-40B4-BE49-F238E27FC236}">
                  <a16:creationId xmlns:a16="http://schemas.microsoft.com/office/drawing/2014/main" id="{B4AF24AA-7386-4094-AFCF-611A2AA0FA2C}"/>
                </a:ext>
              </a:extLst>
            </p:cNvPr>
            <p:cNvCxnSpPr/>
            <p:nvPr/>
          </p:nvCxnSpPr>
          <p:spPr>
            <a:xfrm>
              <a:off x="7236171" y="4153180"/>
              <a:ext cx="0" cy="1925053"/>
            </a:xfrm>
            <a:prstGeom prst="line">
              <a:avLst/>
            </a:prstGeom>
            <a:ln w="57150">
              <a:solidFill>
                <a:srgbClr val="5C2D9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4D4F07-E789-4DA4-9406-1379845C8FBF}"/>
                </a:ext>
              </a:extLst>
            </p:cNvPr>
            <p:cNvCxnSpPr/>
            <p:nvPr/>
          </p:nvCxnSpPr>
          <p:spPr>
            <a:xfrm>
              <a:off x="7236171" y="4153180"/>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D2F748C-A80F-476F-A814-61C81CCA6170}"/>
                </a:ext>
              </a:extLst>
            </p:cNvPr>
            <p:cNvCxnSpPr>
              <a:cxnSpLocks/>
            </p:cNvCxnSpPr>
            <p:nvPr/>
          </p:nvCxnSpPr>
          <p:spPr>
            <a:xfrm rot="5400000">
              <a:off x="7236171" y="4125107"/>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C69CBC7-4D58-4A00-9EDE-DD22A4D2A83C}"/>
                </a:ext>
              </a:extLst>
            </p:cNvPr>
            <p:cNvCxnSpPr>
              <a:cxnSpLocks/>
            </p:cNvCxnSpPr>
            <p:nvPr/>
          </p:nvCxnSpPr>
          <p:spPr>
            <a:xfrm rot="2700000">
              <a:off x="7236171" y="4125107"/>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82C504-0889-4CB3-9171-D7BB3682061F}"/>
                </a:ext>
              </a:extLst>
            </p:cNvPr>
            <p:cNvCxnSpPr>
              <a:cxnSpLocks/>
            </p:cNvCxnSpPr>
            <p:nvPr/>
          </p:nvCxnSpPr>
          <p:spPr>
            <a:xfrm rot="-2700000">
              <a:off x="7233930" y="4102775"/>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C5F0AA-FE44-441C-9C2A-900C447803F6}"/>
                </a:ext>
              </a:extLst>
            </p:cNvPr>
            <p:cNvSpPr txBox="1"/>
            <p:nvPr/>
          </p:nvSpPr>
          <p:spPr>
            <a:xfrm>
              <a:off x="6937151" y="4899035"/>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
          <p:nvSpPr>
            <p:cNvPr id="25" name="TextBox 24">
              <a:extLst>
                <a:ext uri="{FF2B5EF4-FFF2-40B4-BE49-F238E27FC236}">
                  <a16:creationId xmlns:a16="http://schemas.microsoft.com/office/drawing/2014/main" id="{FEE428F6-949A-4EDE-B82D-D61D161BF481}"/>
                </a:ext>
              </a:extLst>
            </p:cNvPr>
            <p:cNvSpPr txBox="1"/>
            <p:nvPr/>
          </p:nvSpPr>
          <p:spPr>
            <a:xfrm>
              <a:off x="7008960" y="3881590"/>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cxnSp>
          <p:nvCxnSpPr>
            <p:cNvPr id="26" name="Straight Connector 25">
              <a:extLst>
                <a:ext uri="{FF2B5EF4-FFF2-40B4-BE49-F238E27FC236}">
                  <a16:creationId xmlns:a16="http://schemas.microsoft.com/office/drawing/2014/main" id="{7211D3B9-DEE7-416E-BADB-53E5DDC8AB75}"/>
                </a:ext>
              </a:extLst>
            </p:cNvPr>
            <p:cNvCxnSpPr>
              <a:cxnSpLocks/>
            </p:cNvCxnSpPr>
            <p:nvPr/>
          </p:nvCxnSpPr>
          <p:spPr>
            <a:xfrm>
              <a:off x="6881268" y="4183658"/>
              <a:ext cx="350421" cy="324174"/>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C443EC-F9CE-4244-B1F1-2CFE97438B8F}"/>
                </a:ext>
              </a:extLst>
            </p:cNvPr>
            <p:cNvCxnSpPr>
              <a:cxnSpLocks/>
            </p:cNvCxnSpPr>
            <p:nvPr/>
          </p:nvCxnSpPr>
          <p:spPr>
            <a:xfrm rot="16200000">
              <a:off x="7225290" y="4397815"/>
              <a:ext cx="350421" cy="324174"/>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BD452B9-EF53-4345-9656-39804731CB86}"/>
                </a:ext>
              </a:extLst>
            </p:cNvPr>
            <p:cNvCxnSpPr>
              <a:cxnSpLocks/>
            </p:cNvCxnSpPr>
            <p:nvPr/>
          </p:nvCxnSpPr>
          <p:spPr>
            <a:xfrm>
              <a:off x="7678291" y="4647527"/>
              <a:ext cx="515925" cy="150206"/>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CE9189-83C4-4FE7-9DC3-63957A310525}"/>
                </a:ext>
              </a:extLst>
            </p:cNvPr>
            <p:cNvCxnSpPr>
              <a:cxnSpLocks/>
            </p:cNvCxnSpPr>
            <p:nvPr/>
          </p:nvCxnSpPr>
          <p:spPr>
            <a:xfrm rot="1500000">
              <a:off x="7795295" y="5187301"/>
              <a:ext cx="515925" cy="150206"/>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076402-0E4C-4B2F-8B0D-2A490059319B}"/>
                </a:ext>
              </a:extLst>
            </p:cNvPr>
            <p:cNvSpPr txBox="1"/>
            <p:nvPr/>
          </p:nvSpPr>
          <p:spPr>
            <a:xfrm>
              <a:off x="6357278" y="396902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4" name="TextBox 33">
              <a:extLst>
                <a:ext uri="{FF2B5EF4-FFF2-40B4-BE49-F238E27FC236}">
                  <a16:creationId xmlns:a16="http://schemas.microsoft.com/office/drawing/2014/main" id="{5EB6BC6F-0E44-4AE4-B4FB-D0ADBD695702}"/>
                </a:ext>
              </a:extLst>
            </p:cNvPr>
            <p:cNvSpPr txBox="1"/>
            <p:nvPr/>
          </p:nvSpPr>
          <p:spPr>
            <a:xfrm>
              <a:off x="6043399" y="4276969"/>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5" name="TextBox 34">
              <a:extLst>
                <a:ext uri="{FF2B5EF4-FFF2-40B4-BE49-F238E27FC236}">
                  <a16:creationId xmlns:a16="http://schemas.microsoft.com/office/drawing/2014/main" id="{29FD9678-6045-4D73-9965-16BFFF79D23D}"/>
                </a:ext>
              </a:extLst>
            </p:cNvPr>
            <p:cNvSpPr txBox="1"/>
            <p:nvPr/>
          </p:nvSpPr>
          <p:spPr>
            <a:xfrm>
              <a:off x="7968303" y="4294989"/>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6" name="TextBox 35">
              <a:extLst>
                <a:ext uri="{FF2B5EF4-FFF2-40B4-BE49-F238E27FC236}">
                  <a16:creationId xmlns:a16="http://schemas.microsoft.com/office/drawing/2014/main" id="{2DFBE71C-2D54-4550-90B2-23578897641B}"/>
                </a:ext>
              </a:extLst>
            </p:cNvPr>
            <p:cNvSpPr txBox="1"/>
            <p:nvPr/>
          </p:nvSpPr>
          <p:spPr>
            <a:xfrm>
              <a:off x="8236027" y="4735113"/>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7" name="TextBox 36">
              <a:extLst>
                <a:ext uri="{FF2B5EF4-FFF2-40B4-BE49-F238E27FC236}">
                  <a16:creationId xmlns:a16="http://schemas.microsoft.com/office/drawing/2014/main" id="{CB52553A-7B91-4160-81F4-93BDFF53AFEA}"/>
                </a:ext>
              </a:extLst>
            </p:cNvPr>
            <p:cNvSpPr txBox="1"/>
            <p:nvPr/>
          </p:nvSpPr>
          <p:spPr>
            <a:xfrm>
              <a:off x="8262811" y="500798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8" name="TextBox 37">
              <a:extLst>
                <a:ext uri="{FF2B5EF4-FFF2-40B4-BE49-F238E27FC236}">
                  <a16:creationId xmlns:a16="http://schemas.microsoft.com/office/drawing/2014/main" id="{05C82ABD-F9E9-4E8A-AE64-A36E850504D1}"/>
                </a:ext>
              </a:extLst>
            </p:cNvPr>
            <p:cNvSpPr txBox="1"/>
            <p:nvPr/>
          </p:nvSpPr>
          <p:spPr>
            <a:xfrm>
              <a:off x="8334527" y="5423743"/>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9" name="TextBox 38">
              <a:extLst>
                <a:ext uri="{FF2B5EF4-FFF2-40B4-BE49-F238E27FC236}">
                  <a16:creationId xmlns:a16="http://schemas.microsoft.com/office/drawing/2014/main" id="{14A8F6CE-C30A-412A-9F79-6B9FFBACA894}"/>
                </a:ext>
              </a:extLst>
            </p:cNvPr>
            <p:cNvSpPr txBox="1"/>
            <p:nvPr/>
          </p:nvSpPr>
          <p:spPr>
            <a:xfrm>
              <a:off x="5756350" y="4958611"/>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40" name="TextBox 39">
              <a:extLst>
                <a:ext uri="{FF2B5EF4-FFF2-40B4-BE49-F238E27FC236}">
                  <a16:creationId xmlns:a16="http://schemas.microsoft.com/office/drawing/2014/main" id="{D90AA9B2-648C-4595-80B9-33973DE2EF96}"/>
                </a:ext>
              </a:extLst>
            </p:cNvPr>
            <p:cNvSpPr txBox="1"/>
            <p:nvPr/>
          </p:nvSpPr>
          <p:spPr>
            <a:xfrm>
              <a:off x="7402216" y="411712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grpSp>
      <p:sp>
        <p:nvSpPr>
          <p:cNvPr id="41" name="Arrow: Right 40">
            <a:extLst>
              <a:ext uri="{FF2B5EF4-FFF2-40B4-BE49-F238E27FC236}">
                <a16:creationId xmlns:a16="http://schemas.microsoft.com/office/drawing/2014/main" id="{DCD2F615-EAF0-4B61-88A7-37DDE9D3863A}"/>
              </a:ext>
            </a:extLst>
          </p:cNvPr>
          <p:cNvSpPr/>
          <p:nvPr/>
        </p:nvSpPr>
        <p:spPr bwMode="auto">
          <a:xfrm>
            <a:off x="8920309" y="4732189"/>
            <a:ext cx="945300" cy="666223"/>
          </a:xfrm>
          <a:prstGeom prst="rightArrow">
            <a:avLst/>
          </a:prstGeom>
          <a:solidFill>
            <a:srgbClr val="8AD0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6550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6A84-5F41-46CA-B761-45162FA91DEB}"/>
              </a:ext>
            </a:extLst>
          </p:cNvPr>
          <p:cNvSpPr>
            <a:spLocks noGrp="1"/>
          </p:cNvSpPr>
          <p:nvPr>
            <p:ph type="title"/>
          </p:nvPr>
        </p:nvSpPr>
        <p:spPr/>
        <p:txBody>
          <a:bodyPr/>
          <a:lstStyle/>
          <a:p>
            <a:r>
              <a:rPr lang="en-US" dirty="0"/>
              <a:t>Power BI Likes Star Schemas</a:t>
            </a:r>
          </a:p>
        </p:txBody>
      </p:sp>
      <p:sp>
        <p:nvSpPr>
          <p:cNvPr id="3" name="Text Placeholder 2">
            <a:extLst>
              <a:ext uri="{FF2B5EF4-FFF2-40B4-BE49-F238E27FC236}">
                <a16:creationId xmlns:a16="http://schemas.microsoft.com/office/drawing/2014/main" id="{51E95287-97AE-44B0-A3FA-4F2BC806F741}"/>
              </a:ext>
            </a:extLst>
          </p:cNvPr>
          <p:cNvSpPr>
            <a:spLocks noGrp="1"/>
          </p:cNvSpPr>
          <p:nvPr>
            <p:ph type="body" sz="quarter" idx="4294967295"/>
          </p:nvPr>
        </p:nvSpPr>
        <p:spPr>
          <a:xfrm>
            <a:off x="1041400" y="1447800"/>
            <a:ext cx="11150600" cy="2979738"/>
          </a:xfrm>
        </p:spPr>
        <p:txBody>
          <a:bodyPr/>
          <a:lstStyle/>
          <a:p>
            <a:r>
              <a:rPr lang="en-US" dirty="0"/>
              <a:t>Dimension tables support filtering and grouping</a:t>
            </a:r>
          </a:p>
          <a:p>
            <a:r>
              <a:rPr lang="en-US" dirty="0"/>
              <a:t>Fact tables support summarization</a:t>
            </a:r>
          </a:p>
          <a:p>
            <a:r>
              <a:rPr lang="en-US" dirty="0"/>
              <a:t>Surrogate keys fit the requirement of building relationships on a single column</a:t>
            </a:r>
          </a:p>
          <a:p>
            <a:r>
              <a:rPr lang="en-US" dirty="0"/>
              <a:t>Star schema simplifies DAX calculations</a:t>
            </a:r>
          </a:p>
          <a:p>
            <a:endParaRPr lang="en-US" dirty="0"/>
          </a:p>
        </p:txBody>
      </p:sp>
    </p:spTree>
    <p:extLst>
      <p:ext uri="{BB962C8B-B14F-4D97-AF65-F5344CB8AC3E}">
        <p14:creationId xmlns:p14="http://schemas.microsoft.com/office/powerpoint/2010/main" val="3304487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496B-11E4-46D5-8539-0382486C9254}"/>
              </a:ext>
            </a:extLst>
          </p:cNvPr>
          <p:cNvSpPr>
            <a:spLocks noGrp="1"/>
          </p:cNvSpPr>
          <p:nvPr>
            <p:ph type="title"/>
          </p:nvPr>
        </p:nvSpPr>
        <p:spPr/>
        <p:txBody>
          <a:bodyPr/>
          <a:lstStyle/>
          <a:p>
            <a:r>
              <a:rPr lang="en-US" dirty="0"/>
              <a:t>Date table</a:t>
            </a:r>
          </a:p>
        </p:txBody>
      </p:sp>
      <p:sp>
        <p:nvSpPr>
          <p:cNvPr id="3" name="Text Placeholder 2">
            <a:extLst>
              <a:ext uri="{FF2B5EF4-FFF2-40B4-BE49-F238E27FC236}">
                <a16:creationId xmlns:a16="http://schemas.microsoft.com/office/drawing/2014/main" id="{CF0536DD-4E1D-4062-923C-E9F35E213A2F}"/>
              </a:ext>
            </a:extLst>
          </p:cNvPr>
          <p:cNvSpPr>
            <a:spLocks noGrp="1"/>
          </p:cNvSpPr>
          <p:nvPr>
            <p:ph type="body" sz="quarter" idx="4294967295"/>
          </p:nvPr>
        </p:nvSpPr>
        <p:spPr>
          <a:xfrm>
            <a:off x="1041400" y="1447800"/>
            <a:ext cx="11150600" cy="2979738"/>
          </a:xfrm>
        </p:spPr>
        <p:txBody>
          <a:bodyPr/>
          <a:lstStyle/>
          <a:p>
            <a:r>
              <a:rPr lang="en-US" dirty="0"/>
              <a:t>Facilitates slicing by month/quarter/year/etc.</a:t>
            </a:r>
          </a:p>
          <a:p>
            <a:r>
              <a:rPr lang="en-US" dirty="0"/>
              <a:t>Required for time intelligence calculations</a:t>
            </a:r>
          </a:p>
          <a:p>
            <a:r>
              <a:rPr lang="en-US" dirty="0"/>
              <a:t>A single date table can play multiple roles</a:t>
            </a:r>
          </a:p>
          <a:p>
            <a:endParaRPr lang="en-US" dirty="0"/>
          </a:p>
          <a:p>
            <a:endParaRPr lang="en-US" dirty="0"/>
          </a:p>
        </p:txBody>
      </p:sp>
      <p:graphicFrame>
        <p:nvGraphicFramePr>
          <p:cNvPr id="4" name="Table 4">
            <a:extLst>
              <a:ext uri="{FF2B5EF4-FFF2-40B4-BE49-F238E27FC236}">
                <a16:creationId xmlns:a16="http://schemas.microsoft.com/office/drawing/2014/main" id="{20332306-875E-457B-B839-3C39263CCCEC}"/>
              </a:ext>
            </a:extLst>
          </p:cNvPr>
          <p:cNvGraphicFramePr>
            <a:graphicFrameLocks noGrp="1"/>
          </p:cNvGraphicFramePr>
          <p:nvPr/>
        </p:nvGraphicFramePr>
        <p:xfrm>
          <a:off x="585216" y="3989661"/>
          <a:ext cx="10011386" cy="1010920"/>
        </p:xfrm>
        <a:graphic>
          <a:graphicData uri="http://schemas.openxmlformats.org/drawingml/2006/table">
            <a:tbl>
              <a:tblPr firstRow="1" bandRow="1">
                <a:tableStyleId>{5C22544A-7EE6-4342-B048-85BDC9FD1C3A}</a:tableStyleId>
              </a:tblPr>
              <a:tblGrid>
                <a:gridCol w="1370521">
                  <a:extLst>
                    <a:ext uri="{9D8B030D-6E8A-4147-A177-3AD203B41FA5}">
                      <a16:colId xmlns:a16="http://schemas.microsoft.com/office/drawing/2014/main" val="2134528769"/>
                    </a:ext>
                  </a:extLst>
                </a:gridCol>
                <a:gridCol w="980760">
                  <a:extLst>
                    <a:ext uri="{9D8B030D-6E8A-4147-A177-3AD203B41FA5}">
                      <a16:colId xmlns:a16="http://schemas.microsoft.com/office/drawing/2014/main" val="3728541792"/>
                    </a:ext>
                  </a:extLst>
                </a:gridCol>
                <a:gridCol w="1436050">
                  <a:extLst>
                    <a:ext uri="{9D8B030D-6E8A-4147-A177-3AD203B41FA5}">
                      <a16:colId xmlns:a16="http://schemas.microsoft.com/office/drawing/2014/main" val="2639411457"/>
                    </a:ext>
                  </a:extLst>
                </a:gridCol>
                <a:gridCol w="1066518">
                  <a:extLst>
                    <a:ext uri="{9D8B030D-6E8A-4147-A177-3AD203B41FA5}">
                      <a16:colId xmlns:a16="http://schemas.microsoft.com/office/drawing/2014/main" val="491831183"/>
                    </a:ext>
                  </a:extLst>
                </a:gridCol>
                <a:gridCol w="1074821">
                  <a:extLst>
                    <a:ext uri="{9D8B030D-6E8A-4147-A177-3AD203B41FA5}">
                      <a16:colId xmlns:a16="http://schemas.microsoft.com/office/drawing/2014/main" val="2197096592"/>
                    </a:ext>
                  </a:extLst>
                </a:gridCol>
                <a:gridCol w="737937">
                  <a:extLst>
                    <a:ext uri="{9D8B030D-6E8A-4147-A177-3AD203B41FA5}">
                      <a16:colId xmlns:a16="http://schemas.microsoft.com/office/drawing/2014/main" val="280521920"/>
                    </a:ext>
                  </a:extLst>
                </a:gridCol>
                <a:gridCol w="1283368">
                  <a:extLst>
                    <a:ext uri="{9D8B030D-6E8A-4147-A177-3AD203B41FA5}">
                      <a16:colId xmlns:a16="http://schemas.microsoft.com/office/drawing/2014/main" val="880765862"/>
                    </a:ext>
                  </a:extLst>
                </a:gridCol>
                <a:gridCol w="1018674">
                  <a:extLst>
                    <a:ext uri="{9D8B030D-6E8A-4147-A177-3AD203B41FA5}">
                      <a16:colId xmlns:a16="http://schemas.microsoft.com/office/drawing/2014/main" val="152692919"/>
                    </a:ext>
                  </a:extLst>
                </a:gridCol>
                <a:gridCol w="1042737">
                  <a:extLst>
                    <a:ext uri="{9D8B030D-6E8A-4147-A177-3AD203B41FA5}">
                      <a16:colId xmlns:a16="http://schemas.microsoft.com/office/drawing/2014/main" val="979314258"/>
                    </a:ext>
                  </a:extLst>
                </a:gridCol>
              </a:tblGrid>
              <a:tr h="370840">
                <a:tc>
                  <a:txBody>
                    <a:bodyPr/>
                    <a:lstStyle/>
                    <a:p>
                      <a:r>
                        <a:rPr lang="en-US" dirty="0"/>
                        <a:t>Date</a:t>
                      </a:r>
                    </a:p>
                  </a:txBody>
                  <a:tcPr/>
                </a:tc>
                <a:tc>
                  <a:txBody>
                    <a:bodyPr/>
                    <a:lstStyle/>
                    <a:p>
                      <a:r>
                        <a:rPr lang="en-US" dirty="0"/>
                        <a:t>Month Nbr</a:t>
                      </a:r>
                    </a:p>
                  </a:txBody>
                  <a:tcPr/>
                </a:tc>
                <a:tc>
                  <a:txBody>
                    <a:bodyPr/>
                    <a:lstStyle/>
                    <a:p>
                      <a:r>
                        <a:rPr lang="en-US" dirty="0"/>
                        <a:t>Month</a:t>
                      </a:r>
                    </a:p>
                  </a:txBody>
                  <a:tcPr/>
                </a:tc>
                <a:tc>
                  <a:txBody>
                    <a:bodyPr/>
                    <a:lstStyle/>
                    <a:p>
                      <a:r>
                        <a:rPr lang="en-US" dirty="0"/>
                        <a:t>Quarter Nbr</a:t>
                      </a:r>
                    </a:p>
                  </a:txBody>
                  <a:tcPr/>
                </a:tc>
                <a:tc>
                  <a:txBody>
                    <a:bodyPr/>
                    <a:lstStyle/>
                    <a:p>
                      <a:r>
                        <a:rPr lang="en-US" dirty="0"/>
                        <a:t>Quarter</a:t>
                      </a:r>
                    </a:p>
                  </a:txBody>
                  <a:tcPr/>
                </a:tc>
                <a:tc>
                  <a:txBody>
                    <a:bodyPr/>
                    <a:lstStyle/>
                    <a:p>
                      <a:r>
                        <a:rPr lang="en-US" dirty="0"/>
                        <a:t>Year</a:t>
                      </a:r>
                    </a:p>
                  </a:txBody>
                  <a:tcPr/>
                </a:tc>
                <a:tc>
                  <a:txBody>
                    <a:bodyPr/>
                    <a:lstStyle/>
                    <a:p>
                      <a:r>
                        <a:rPr lang="en-US" dirty="0"/>
                        <a:t>Fiscal Year</a:t>
                      </a:r>
                    </a:p>
                  </a:txBody>
                  <a:tcPr/>
                </a:tc>
                <a:tc>
                  <a:txBody>
                    <a:bodyPr/>
                    <a:lstStyle/>
                    <a:p>
                      <a:r>
                        <a:rPr lang="en-US" dirty="0"/>
                        <a:t>Fiscal Month</a:t>
                      </a:r>
                    </a:p>
                  </a:txBody>
                  <a:tcPr/>
                </a:tc>
                <a:tc>
                  <a:txBody>
                    <a:bodyPr/>
                    <a:lstStyle/>
                    <a:p>
                      <a:r>
                        <a:rPr lang="en-US" dirty="0"/>
                        <a:t>Fiscal Quarter</a:t>
                      </a:r>
                    </a:p>
                  </a:txBody>
                  <a:tcPr/>
                </a:tc>
                <a:extLst>
                  <a:ext uri="{0D108BD9-81ED-4DB2-BD59-A6C34878D82A}">
                    <a16:rowId xmlns:a16="http://schemas.microsoft.com/office/drawing/2014/main" val="179240435"/>
                  </a:ext>
                </a:extLst>
              </a:tr>
              <a:tr h="370840">
                <a:tc>
                  <a:txBody>
                    <a:bodyPr/>
                    <a:lstStyle/>
                    <a:p>
                      <a:r>
                        <a:rPr lang="en-US" dirty="0"/>
                        <a:t>1-Jan-2019</a:t>
                      </a:r>
                    </a:p>
                  </a:txBody>
                  <a:tcPr/>
                </a:tc>
                <a:tc>
                  <a:txBody>
                    <a:bodyPr/>
                    <a:lstStyle/>
                    <a:p>
                      <a:r>
                        <a:rPr lang="en-US" dirty="0"/>
                        <a:t>1</a:t>
                      </a:r>
                    </a:p>
                  </a:txBody>
                  <a:tcPr/>
                </a:tc>
                <a:tc>
                  <a:txBody>
                    <a:bodyPr/>
                    <a:lstStyle/>
                    <a:p>
                      <a:r>
                        <a:rPr lang="en-US" dirty="0"/>
                        <a:t>January</a:t>
                      </a:r>
                    </a:p>
                  </a:txBody>
                  <a:tcPr/>
                </a:tc>
                <a:tc>
                  <a:txBody>
                    <a:bodyPr/>
                    <a:lstStyle/>
                    <a:p>
                      <a:r>
                        <a:rPr lang="en-US" dirty="0"/>
                        <a:t>1</a:t>
                      </a:r>
                    </a:p>
                  </a:txBody>
                  <a:tcPr/>
                </a:tc>
                <a:tc>
                  <a:txBody>
                    <a:bodyPr/>
                    <a:lstStyle/>
                    <a:p>
                      <a:r>
                        <a:rPr lang="en-US" dirty="0"/>
                        <a:t>Q1</a:t>
                      </a:r>
                    </a:p>
                  </a:txBody>
                  <a:tcPr/>
                </a:tc>
                <a:tc>
                  <a:txBody>
                    <a:bodyPr/>
                    <a:lstStyle/>
                    <a:p>
                      <a:r>
                        <a:rPr lang="en-US" dirty="0"/>
                        <a:t>2019</a:t>
                      </a:r>
                    </a:p>
                  </a:txBody>
                  <a:tcPr/>
                </a:tc>
                <a:tc>
                  <a:txBody>
                    <a:bodyPr/>
                    <a:lstStyle/>
                    <a:p>
                      <a:r>
                        <a:rPr lang="en-US" dirty="0"/>
                        <a:t>2020</a:t>
                      </a:r>
                    </a:p>
                  </a:txBody>
                  <a:tcPr/>
                </a:tc>
                <a:tc>
                  <a:txBody>
                    <a:bodyPr/>
                    <a:lstStyle/>
                    <a:p>
                      <a:r>
                        <a:rPr lang="en-US" dirty="0"/>
                        <a:t>4</a:t>
                      </a:r>
                    </a:p>
                  </a:txBody>
                  <a:tcPr/>
                </a:tc>
                <a:tc>
                  <a:txBody>
                    <a:bodyPr/>
                    <a:lstStyle/>
                    <a:p>
                      <a:r>
                        <a:rPr lang="en-US" dirty="0"/>
                        <a:t>2</a:t>
                      </a:r>
                    </a:p>
                  </a:txBody>
                  <a:tcPr/>
                </a:tc>
                <a:extLst>
                  <a:ext uri="{0D108BD9-81ED-4DB2-BD59-A6C34878D82A}">
                    <a16:rowId xmlns:a16="http://schemas.microsoft.com/office/drawing/2014/main" val="2187785529"/>
                  </a:ext>
                </a:extLst>
              </a:tr>
            </a:tbl>
          </a:graphicData>
        </a:graphic>
      </p:graphicFrame>
      <p:graphicFrame>
        <p:nvGraphicFramePr>
          <p:cNvPr id="6" name="Table 6">
            <a:extLst>
              <a:ext uri="{FF2B5EF4-FFF2-40B4-BE49-F238E27FC236}">
                <a16:creationId xmlns:a16="http://schemas.microsoft.com/office/drawing/2014/main" id="{BDE6834C-F46C-4A9E-902B-C59A9B4A569C}"/>
              </a:ext>
            </a:extLst>
          </p:cNvPr>
          <p:cNvGraphicFramePr>
            <a:graphicFrameLocks noGrp="1"/>
          </p:cNvGraphicFramePr>
          <p:nvPr/>
        </p:nvGraphicFramePr>
        <p:xfrm>
          <a:off x="585216" y="5604487"/>
          <a:ext cx="8136320" cy="741680"/>
        </p:xfrm>
        <a:graphic>
          <a:graphicData uri="http://schemas.openxmlformats.org/drawingml/2006/table">
            <a:tbl>
              <a:tblPr firstRow="1" bandRow="1">
                <a:tableStyleId>{5C22544A-7EE6-4342-B048-85BDC9FD1C3A}</a:tableStyleId>
              </a:tblPr>
              <a:tblGrid>
                <a:gridCol w="1430465">
                  <a:extLst>
                    <a:ext uri="{9D8B030D-6E8A-4147-A177-3AD203B41FA5}">
                      <a16:colId xmlns:a16="http://schemas.microsoft.com/office/drawing/2014/main" val="1397647500"/>
                    </a:ext>
                  </a:extLst>
                </a:gridCol>
                <a:gridCol w="1313848">
                  <a:extLst>
                    <a:ext uri="{9D8B030D-6E8A-4147-A177-3AD203B41FA5}">
                      <a16:colId xmlns:a16="http://schemas.microsoft.com/office/drawing/2014/main" val="885539227"/>
                    </a:ext>
                  </a:extLst>
                </a:gridCol>
                <a:gridCol w="1369472">
                  <a:extLst>
                    <a:ext uri="{9D8B030D-6E8A-4147-A177-3AD203B41FA5}">
                      <a16:colId xmlns:a16="http://schemas.microsoft.com/office/drawing/2014/main" val="512226457"/>
                    </a:ext>
                  </a:extLst>
                </a:gridCol>
                <a:gridCol w="1115187">
                  <a:extLst>
                    <a:ext uri="{9D8B030D-6E8A-4147-A177-3AD203B41FA5}">
                      <a16:colId xmlns:a16="http://schemas.microsoft.com/office/drawing/2014/main" val="2954141791"/>
                    </a:ext>
                  </a:extLst>
                </a:gridCol>
                <a:gridCol w="1183005">
                  <a:extLst>
                    <a:ext uri="{9D8B030D-6E8A-4147-A177-3AD203B41FA5}">
                      <a16:colId xmlns:a16="http://schemas.microsoft.com/office/drawing/2014/main" val="3765498103"/>
                    </a:ext>
                  </a:extLst>
                </a:gridCol>
                <a:gridCol w="1724343">
                  <a:extLst>
                    <a:ext uri="{9D8B030D-6E8A-4147-A177-3AD203B41FA5}">
                      <a16:colId xmlns:a16="http://schemas.microsoft.com/office/drawing/2014/main" val="4086545936"/>
                    </a:ext>
                  </a:extLst>
                </a:gridCol>
              </a:tblGrid>
              <a:tr h="370840">
                <a:tc>
                  <a:txBody>
                    <a:bodyPr/>
                    <a:lstStyle/>
                    <a:p>
                      <a:r>
                        <a:rPr lang="en-US" dirty="0"/>
                        <a:t>Order Date</a:t>
                      </a:r>
                    </a:p>
                  </a:txBody>
                  <a:tcPr/>
                </a:tc>
                <a:tc>
                  <a:txBody>
                    <a:bodyPr/>
                    <a:lstStyle/>
                    <a:p>
                      <a:r>
                        <a:rPr lang="en-US" dirty="0"/>
                        <a:t>Ship Date</a:t>
                      </a:r>
                    </a:p>
                  </a:txBody>
                  <a:tcPr/>
                </a:tc>
                <a:tc>
                  <a:txBody>
                    <a:bodyPr/>
                    <a:lstStyle/>
                    <a:p>
                      <a:r>
                        <a:rPr lang="en-US" dirty="0"/>
                        <a:t>Product ID</a:t>
                      </a:r>
                    </a:p>
                  </a:txBody>
                  <a:tcPr/>
                </a:tc>
                <a:tc>
                  <a:txBody>
                    <a:bodyPr/>
                    <a:lstStyle/>
                    <a:p>
                      <a:r>
                        <a:rPr lang="en-US" dirty="0"/>
                        <a:t>Store ID</a:t>
                      </a:r>
                    </a:p>
                  </a:txBody>
                  <a:tcPr/>
                </a:tc>
                <a:tc>
                  <a:txBody>
                    <a:bodyPr/>
                    <a:lstStyle/>
                    <a:p>
                      <a:r>
                        <a:rPr lang="en-US" dirty="0"/>
                        <a:t>Quantity</a:t>
                      </a:r>
                    </a:p>
                  </a:txBody>
                  <a:tcPr/>
                </a:tc>
                <a:tc>
                  <a:txBody>
                    <a:bodyPr/>
                    <a:lstStyle/>
                    <a:p>
                      <a:r>
                        <a:rPr lang="en-US" dirty="0"/>
                        <a:t>Sales Amount</a:t>
                      </a:r>
                    </a:p>
                  </a:txBody>
                  <a:tcPr/>
                </a:tc>
                <a:extLst>
                  <a:ext uri="{0D108BD9-81ED-4DB2-BD59-A6C34878D82A}">
                    <a16:rowId xmlns:a16="http://schemas.microsoft.com/office/drawing/2014/main" val="349841548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1-Jan-2019</a:t>
                      </a:r>
                    </a:p>
                  </a:txBody>
                  <a:tcPr/>
                </a:tc>
                <a:tc>
                  <a:txBody>
                    <a:bodyPr/>
                    <a:lstStyle/>
                    <a:p>
                      <a:r>
                        <a:rPr lang="en-US" dirty="0"/>
                        <a:t>3-Jan-2019</a:t>
                      </a:r>
                    </a:p>
                  </a:txBody>
                  <a:tcPr/>
                </a:tc>
                <a:tc>
                  <a:txBody>
                    <a:bodyPr/>
                    <a:lstStyle/>
                    <a:p>
                      <a:r>
                        <a:rPr lang="en-US" dirty="0"/>
                        <a:t>1</a:t>
                      </a:r>
                    </a:p>
                  </a:txBody>
                  <a:tcPr/>
                </a:tc>
                <a:tc>
                  <a:txBody>
                    <a:bodyPr/>
                    <a:lstStyle/>
                    <a:p>
                      <a:r>
                        <a:rPr lang="en-US" dirty="0"/>
                        <a:t>2</a:t>
                      </a:r>
                    </a:p>
                  </a:txBody>
                  <a:tcPr/>
                </a:tc>
                <a:tc>
                  <a:txBody>
                    <a:bodyPr/>
                    <a:lstStyle/>
                    <a:p>
                      <a:r>
                        <a:rPr lang="en-US" dirty="0"/>
                        <a:t>4</a:t>
                      </a:r>
                    </a:p>
                  </a:txBody>
                  <a:tcPr/>
                </a:tc>
                <a:tc>
                  <a:txBody>
                    <a:bodyPr/>
                    <a:lstStyle/>
                    <a:p>
                      <a:r>
                        <a:rPr lang="en-US" dirty="0"/>
                        <a:t>101.92</a:t>
                      </a:r>
                    </a:p>
                  </a:txBody>
                  <a:tcPr/>
                </a:tc>
                <a:extLst>
                  <a:ext uri="{0D108BD9-81ED-4DB2-BD59-A6C34878D82A}">
                    <a16:rowId xmlns:a16="http://schemas.microsoft.com/office/drawing/2014/main" val="4038522646"/>
                  </a:ext>
                </a:extLst>
              </a:tr>
            </a:tbl>
          </a:graphicData>
        </a:graphic>
      </p:graphicFrame>
      <p:sp>
        <p:nvSpPr>
          <p:cNvPr id="8" name="TextBox 7">
            <a:extLst>
              <a:ext uri="{FF2B5EF4-FFF2-40B4-BE49-F238E27FC236}">
                <a16:creationId xmlns:a16="http://schemas.microsoft.com/office/drawing/2014/main" id="{C3415C7C-9407-4A50-9217-DA156AA0FC6E}"/>
              </a:ext>
            </a:extLst>
          </p:cNvPr>
          <p:cNvSpPr txBox="1"/>
          <p:nvPr/>
        </p:nvSpPr>
        <p:spPr>
          <a:xfrm>
            <a:off x="585216" y="3547823"/>
            <a:ext cx="3209534" cy="369332"/>
          </a:xfrm>
          <a:prstGeom prst="rect">
            <a:avLst/>
          </a:prstGeom>
          <a:noFill/>
        </p:spPr>
        <p:txBody>
          <a:bodyPr wrap="square" lIns="0" tIns="0" rIns="0" bIns="0" rtlCol="0">
            <a:spAutoFit/>
          </a:bodyPr>
          <a:lstStyle/>
          <a:p>
            <a:pPr algn="l"/>
            <a:r>
              <a:rPr lang="en-US" sz="2400" dirty="0">
                <a:gradFill>
                  <a:gsLst>
                    <a:gs pos="2917">
                      <a:schemeClr val="tx1"/>
                    </a:gs>
                    <a:gs pos="30000">
                      <a:schemeClr val="tx1"/>
                    </a:gs>
                  </a:gsLst>
                  <a:lin ang="5400000" scaled="0"/>
                </a:gradFill>
              </a:rPr>
              <a:t>Date Dimension</a:t>
            </a:r>
          </a:p>
        </p:txBody>
      </p:sp>
      <p:sp>
        <p:nvSpPr>
          <p:cNvPr id="9" name="TextBox 8">
            <a:extLst>
              <a:ext uri="{FF2B5EF4-FFF2-40B4-BE49-F238E27FC236}">
                <a16:creationId xmlns:a16="http://schemas.microsoft.com/office/drawing/2014/main" id="{5D454A39-04C1-4269-B4E7-293DB0605E07}"/>
              </a:ext>
            </a:extLst>
          </p:cNvPr>
          <p:cNvSpPr txBox="1"/>
          <p:nvPr/>
        </p:nvSpPr>
        <p:spPr>
          <a:xfrm>
            <a:off x="585216" y="5214136"/>
            <a:ext cx="3209534" cy="369332"/>
          </a:xfrm>
          <a:prstGeom prst="rect">
            <a:avLst/>
          </a:prstGeom>
          <a:noFill/>
        </p:spPr>
        <p:txBody>
          <a:bodyPr wrap="square" lIns="0" tIns="0" rIns="0" bIns="0" rtlCol="0">
            <a:spAutoFit/>
          </a:bodyPr>
          <a:lstStyle/>
          <a:p>
            <a:pPr algn="l"/>
            <a:r>
              <a:rPr lang="en-US" sz="2400" dirty="0">
                <a:gradFill>
                  <a:gsLst>
                    <a:gs pos="2917">
                      <a:schemeClr val="tx1"/>
                    </a:gs>
                    <a:gs pos="30000">
                      <a:schemeClr val="tx1"/>
                    </a:gs>
                  </a:gsLst>
                  <a:lin ang="5400000" scaled="0"/>
                </a:gradFill>
              </a:rPr>
              <a:t>Sales Fact</a:t>
            </a:r>
          </a:p>
        </p:txBody>
      </p:sp>
      <p:sp>
        <p:nvSpPr>
          <p:cNvPr id="10" name="Rectangle 9">
            <a:extLst>
              <a:ext uri="{FF2B5EF4-FFF2-40B4-BE49-F238E27FC236}">
                <a16:creationId xmlns:a16="http://schemas.microsoft.com/office/drawing/2014/main" id="{84FCBE9B-1A84-4579-84DA-3463B2DA45B0}"/>
              </a:ext>
            </a:extLst>
          </p:cNvPr>
          <p:cNvSpPr/>
          <p:nvPr/>
        </p:nvSpPr>
        <p:spPr bwMode="auto">
          <a:xfrm>
            <a:off x="585216" y="3984265"/>
            <a:ext cx="1380734" cy="1010919"/>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3E93FCA0-5A98-4786-881C-BDCF5AB11DBB}"/>
              </a:ext>
            </a:extLst>
          </p:cNvPr>
          <p:cNvSpPr/>
          <p:nvPr/>
        </p:nvSpPr>
        <p:spPr bwMode="auto">
          <a:xfrm>
            <a:off x="585216" y="5604487"/>
            <a:ext cx="1380734"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2060F0BA-6D50-41F2-A98B-10E4FD69631E}"/>
              </a:ext>
            </a:extLst>
          </p:cNvPr>
          <p:cNvSpPr/>
          <p:nvPr/>
        </p:nvSpPr>
        <p:spPr bwMode="auto">
          <a:xfrm>
            <a:off x="2038138" y="5610310"/>
            <a:ext cx="1251285"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63411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E1F2-9EFE-4688-8FAF-10149424E21D}"/>
              </a:ext>
            </a:extLst>
          </p:cNvPr>
          <p:cNvSpPr>
            <a:spLocks noGrp="1"/>
          </p:cNvSpPr>
          <p:nvPr>
            <p:ph type="title"/>
          </p:nvPr>
        </p:nvSpPr>
        <p:spPr/>
        <p:txBody>
          <a:bodyPr/>
          <a:lstStyle/>
          <a:p>
            <a:r>
              <a:rPr lang="en-US" dirty="0"/>
              <a:t>Level of Granularity</a:t>
            </a:r>
          </a:p>
        </p:txBody>
      </p:sp>
      <p:sp>
        <p:nvSpPr>
          <p:cNvPr id="3" name="Text Placeholder 2">
            <a:extLst>
              <a:ext uri="{FF2B5EF4-FFF2-40B4-BE49-F238E27FC236}">
                <a16:creationId xmlns:a16="http://schemas.microsoft.com/office/drawing/2014/main" id="{B2AF0FE2-F980-40BA-8530-C634C9997B9F}"/>
              </a:ext>
            </a:extLst>
          </p:cNvPr>
          <p:cNvSpPr>
            <a:spLocks noGrp="1"/>
          </p:cNvSpPr>
          <p:nvPr>
            <p:ph type="body" sz="quarter" idx="4294967295"/>
          </p:nvPr>
        </p:nvSpPr>
        <p:spPr>
          <a:xfrm>
            <a:off x="1041400" y="1447800"/>
            <a:ext cx="11150600" cy="2979738"/>
          </a:xfrm>
        </p:spPr>
        <p:txBody>
          <a:bodyPr/>
          <a:lstStyle/>
          <a:p>
            <a:r>
              <a:rPr lang="en-US" dirty="0"/>
              <a:t>Level of detail of a table, what makes the row unique</a:t>
            </a:r>
          </a:p>
          <a:p>
            <a:r>
              <a:rPr lang="en-US" dirty="0"/>
              <a:t>Example: Sales Fact granularity may be Order ID and item</a:t>
            </a:r>
          </a:p>
          <a:p>
            <a:r>
              <a:rPr lang="en-US" dirty="0"/>
              <a:t>Example: Budgets set at the department – month level</a:t>
            </a:r>
          </a:p>
        </p:txBody>
      </p:sp>
      <p:graphicFrame>
        <p:nvGraphicFramePr>
          <p:cNvPr id="4" name="Table 6">
            <a:extLst>
              <a:ext uri="{FF2B5EF4-FFF2-40B4-BE49-F238E27FC236}">
                <a16:creationId xmlns:a16="http://schemas.microsoft.com/office/drawing/2014/main" id="{0D1652DE-6A01-40E9-9B0E-D7E90EDC942B}"/>
              </a:ext>
            </a:extLst>
          </p:cNvPr>
          <p:cNvGraphicFramePr>
            <a:graphicFrameLocks noGrp="1"/>
          </p:cNvGraphicFramePr>
          <p:nvPr/>
        </p:nvGraphicFramePr>
        <p:xfrm>
          <a:off x="2299020" y="4056236"/>
          <a:ext cx="9438113" cy="741680"/>
        </p:xfrm>
        <a:graphic>
          <a:graphicData uri="http://schemas.openxmlformats.org/drawingml/2006/table">
            <a:tbl>
              <a:tblPr firstRow="1" bandRow="1">
                <a:tableStyleId>{5C22544A-7EE6-4342-B048-85BDC9FD1C3A}</a:tableStyleId>
              </a:tblPr>
              <a:tblGrid>
                <a:gridCol w="1216576">
                  <a:extLst>
                    <a:ext uri="{9D8B030D-6E8A-4147-A177-3AD203B41FA5}">
                      <a16:colId xmlns:a16="http://schemas.microsoft.com/office/drawing/2014/main" val="3912691430"/>
                    </a:ext>
                  </a:extLst>
                </a:gridCol>
                <a:gridCol w="1430465">
                  <a:extLst>
                    <a:ext uri="{9D8B030D-6E8A-4147-A177-3AD203B41FA5}">
                      <a16:colId xmlns:a16="http://schemas.microsoft.com/office/drawing/2014/main" val="1397647500"/>
                    </a:ext>
                  </a:extLst>
                </a:gridCol>
                <a:gridCol w="1370521">
                  <a:extLst>
                    <a:ext uri="{9D8B030D-6E8A-4147-A177-3AD203B41FA5}">
                      <a16:colId xmlns:a16="http://schemas.microsoft.com/office/drawing/2014/main" val="885539227"/>
                    </a:ext>
                  </a:extLst>
                </a:gridCol>
                <a:gridCol w="1398016">
                  <a:extLst>
                    <a:ext uri="{9D8B030D-6E8A-4147-A177-3AD203B41FA5}">
                      <a16:colId xmlns:a16="http://schemas.microsoft.com/office/drawing/2014/main" val="512226457"/>
                    </a:ext>
                  </a:extLst>
                </a:gridCol>
                <a:gridCol w="1115187">
                  <a:extLst>
                    <a:ext uri="{9D8B030D-6E8A-4147-A177-3AD203B41FA5}">
                      <a16:colId xmlns:a16="http://schemas.microsoft.com/office/drawing/2014/main" val="2954141791"/>
                    </a:ext>
                  </a:extLst>
                </a:gridCol>
                <a:gridCol w="1183005">
                  <a:extLst>
                    <a:ext uri="{9D8B030D-6E8A-4147-A177-3AD203B41FA5}">
                      <a16:colId xmlns:a16="http://schemas.microsoft.com/office/drawing/2014/main" val="3765498103"/>
                    </a:ext>
                  </a:extLst>
                </a:gridCol>
                <a:gridCol w="1724343">
                  <a:extLst>
                    <a:ext uri="{9D8B030D-6E8A-4147-A177-3AD203B41FA5}">
                      <a16:colId xmlns:a16="http://schemas.microsoft.com/office/drawing/2014/main" val="4086545936"/>
                    </a:ext>
                  </a:extLst>
                </a:gridCol>
              </a:tblGrid>
              <a:tr h="370840">
                <a:tc>
                  <a:txBody>
                    <a:bodyPr/>
                    <a:lstStyle/>
                    <a:p>
                      <a:r>
                        <a:rPr lang="en-US" dirty="0"/>
                        <a:t>Order ID</a:t>
                      </a:r>
                    </a:p>
                  </a:txBody>
                  <a:tcPr/>
                </a:tc>
                <a:tc>
                  <a:txBody>
                    <a:bodyPr/>
                    <a:lstStyle/>
                    <a:p>
                      <a:r>
                        <a:rPr lang="en-US" dirty="0"/>
                        <a:t>Order Date</a:t>
                      </a:r>
                    </a:p>
                  </a:txBody>
                  <a:tcPr/>
                </a:tc>
                <a:tc>
                  <a:txBody>
                    <a:bodyPr/>
                    <a:lstStyle/>
                    <a:p>
                      <a:r>
                        <a:rPr lang="en-US" dirty="0"/>
                        <a:t>Ship Date</a:t>
                      </a:r>
                    </a:p>
                  </a:txBody>
                  <a:tcPr/>
                </a:tc>
                <a:tc>
                  <a:txBody>
                    <a:bodyPr/>
                    <a:lstStyle/>
                    <a:p>
                      <a:r>
                        <a:rPr lang="en-US" dirty="0"/>
                        <a:t>Product ID</a:t>
                      </a:r>
                    </a:p>
                  </a:txBody>
                  <a:tcPr/>
                </a:tc>
                <a:tc>
                  <a:txBody>
                    <a:bodyPr/>
                    <a:lstStyle/>
                    <a:p>
                      <a:r>
                        <a:rPr lang="en-US" dirty="0"/>
                        <a:t>Store ID</a:t>
                      </a:r>
                    </a:p>
                  </a:txBody>
                  <a:tcPr/>
                </a:tc>
                <a:tc>
                  <a:txBody>
                    <a:bodyPr/>
                    <a:lstStyle/>
                    <a:p>
                      <a:r>
                        <a:rPr lang="en-US" dirty="0"/>
                        <a:t>Quantity</a:t>
                      </a:r>
                    </a:p>
                  </a:txBody>
                  <a:tcPr/>
                </a:tc>
                <a:tc>
                  <a:txBody>
                    <a:bodyPr/>
                    <a:lstStyle/>
                    <a:p>
                      <a:r>
                        <a:rPr lang="en-US" dirty="0"/>
                        <a:t>Sales Amount</a:t>
                      </a:r>
                    </a:p>
                  </a:txBody>
                  <a:tcPr/>
                </a:tc>
                <a:extLst>
                  <a:ext uri="{0D108BD9-81ED-4DB2-BD59-A6C34878D82A}">
                    <a16:rowId xmlns:a16="http://schemas.microsoft.com/office/drawing/2014/main" val="349841548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12345</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1-Jan-2019</a:t>
                      </a:r>
                    </a:p>
                  </a:txBody>
                  <a:tcPr/>
                </a:tc>
                <a:tc>
                  <a:txBody>
                    <a:bodyPr/>
                    <a:lstStyle/>
                    <a:p>
                      <a:r>
                        <a:rPr lang="en-US" dirty="0"/>
                        <a:t>3-Jan-2019</a:t>
                      </a:r>
                    </a:p>
                  </a:txBody>
                  <a:tcPr/>
                </a:tc>
                <a:tc>
                  <a:txBody>
                    <a:bodyPr/>
                    <a:lstStyle/>
                    <a:p>
                      <a:r>
                        <a:rPr lang="en-US" dirty="0"/>
                        <a:t>1</a:t>
                      </a:r>
                    </a:p>
                  </a:txBody>
                  <a:tcPr/>
                </a:tc>
                <a:tc>
                  <a:txBody>
                    <a:bodyPr/>
                    <a:lstStyle/>
                    <a:p>
                      <a:r>
                        <a:rPr lang="en-US" dirty="0"/>
                        <a:t>2</a:t>
                      </a:r>
                    </a:p>
                  </a:txBody>
                  <a:tcPr/>
                </a:tc>
                <a:tc>
                  <a:txBody>
                    <a:bodyPr/>
                    <a:lstStyle/>
                    <a:p>
                      <a:r>
                        <a:rPr lang="en-US" dirty="0"/>
                        <a:t>4</a:t>
                      </a:r>
                    </a:p>
                  </a:txBody>
                  <a:tcPr/>
                </a:tc>
                <a:tc>
                  <a:txBody>
                    <a:bodyPr/>
                    <a:lstStyle/>
                    <a:p>
                      <a:r>
                        <a:rPr lang="en-US" dirty="0"/>
                        <a:t>101.92</a:t>
                      </a:r>
                    </a:p>
                  </a:txBody>
                  <a:tcPr/>
                </a:tc>
                <a:extLst>
                  <a:ext uri="{0D108BD9-81ED-4DB2-BD59-A6C34878D82A}">
                    <a16:rowId xmlns:a16="http://schemas.microsoft.com/office/drawing/2014/main" val="4038522646"/>
                  </a:ext>
                </a:extLst>
              </a:tr>
            </a:tbl>
          </a:graphicData>
        </a:graphic>
      </p:graphicFrame>
      <p:sp>
        <p:nvSpPr>
          <p:cNvPr id="5" name="Rectangle 4">
            <a:extLst>
              <a:ext uri="{FF2B5EF4-FFF2-40B4-BE49-F238E27FC236}">
                <a16:creationId xmlns:a16="http://schemas.microsoft.com/office/drawing/2014/main" id="{D8A617F0-CA27-40BD-A831-96CCE119D7E1}"/>
              </a:ext>
            </a:extLst>
          </p:cNvPr>
          <p:cNvSpPr/>
          <p:nvPr/>
        </p:nvSpPr>
        <p:spPr bwMode="auto">
          <a:xfrm>
            <a:off x="2299020" y="4056236"/>
            <a:ext cx="1223014"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FBCC95F-E9A1-422A-9CA8-2E5130D56AE1}"/>
              </a:ext>
            </a:extLst>
          </p:cNvPr>
          <p:cNvSpPr/>
          <p:nvPr/>
        </p:nvSpPr>
        <p:spPr bwMode="auto">
          <a:xfrm>
            <a:off x="6341631" y="4056236"/>
            <a:ext cx="1374622"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Callout: Line 6">
            <a:extLst>
              <a:ext uri="{FF2B5EF4-FFF2-40B4-BE49-F238E27FC236}">
                <a16:creationId xmlns:a16="http://schemas.microsoft.com/office/drawing/2014/main" id="{B257E818-3589-4EA7-8CDA-663A945D9916}"/>
              </a:ext>
            </a:extLst>
          </p:cNvPr>
          <p:cNvSpPr/>
          <p:nvPr/>
        </p:nvSpPr>
        <p:spPr bwMode="auto">
          <a:xfrm>
            <a:off x="216568" y="4890157"/>
            <a:ext cx="2582779" cy="1163053"/>
          </a:xfrm>
          <a:prstGeom prst="borderCallout1">
            <a:avLst>
              <a:gd name="adj1" fmla="val -2629"/>
              <a:gd name="adj2" fmla="val 44683"/>
              <a:gd name="adj3" fmla="val -36466"/>
              <a:gd name="adj4" fmla="val 77130"/>
            </a:avLst>
          </a:prstGeom>
          <a:solidFill>
            <a:srgbClr val="FF8C00"/>
          </a:solidFill>
          <a:ln>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No other row in the table will have these two values</a:t>
            </a:r>
          </a:p>
        </p:txBody>
      </p:sp>
    </p:spTree>
    <p:extLst>
      <p:ext uri="{BB962C8B-B14F-4D97-AF65-F5344CB8AC3E}">
        <p14:creationId xmlns:p14="http://schemas.microsoft.com/office/powerpoint/2010/main" val="1874529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96F2-55CA-4908-A054-55CC9A4387D3}"/>
              </a:ext>
            </a:extLst>
          </p:cNvPr>
          <p:cNvSpPr>
            <a:spLocks noGrp="1"/>
          </p:cNvSpPr>
          <p:nvPr>
            <p:ph type="title"/>
          </p:nvPr>
        </p:nvSpPr>
        <p:spPr/>
        <p:txBody>
          <a:bodyPr/>
          <a:lstStyle/>
          <a:p>
            <a:r>
              <a:rPr lang="en-US" dirty="0"/>
              <a:t>Relationship Cardinality</a:t>
            </a:r>
          </a:p>
        </p:txBody>
      </p:sp>
      <p:sp>
        <p:nvSpPr>
          <p:cNvPr id="3" name="Text Placeholder 2">
            <a:extLst>
              <a:ext uri="{FF2B5EF4-FFF2-40B4-BE49-F238E27FC236}">
                <a16:creationId xmlns:a16="http://schemas.microsoft.com/office/drawing/2014/main" id="{4C5927B1-AC39-4E98-B4E8-003BDBAF3DFC}"/>
              </a:ext>
            </a:extLst>
          </p:cNvPr>
          <p:cNvSpPr>
            <a:spLocks noGrp="1"/>
          </p:cNvSpPr>
          <p:nvPr>
            <p:ph type="body" sz="quarter" idx="4294967295"/>
          </p:nvPr>
        </p:nvSpPr>
        <p:spPr>
          <a:xfrm>
            <a:off x="213525" y="1394833"/>
            <a:ext cx="3878263" cy="2386013"/>
          </a:xfrm>
        </p:spPr>
        <p:txBody>
          <a:bodyPr/>
          <a:lstStyle/>
          <a:p>
            <a:r>
              <a:rPr lang="en-US" dirty="0"/>
              <a:t>Many to one (*:1)</a:t>
            </a:r>
          </a:p>
          <a:p>
            <a:r>
              <a:rPr lang="en-US" dirty="0"/>
              <a:t>One to many (1:*)</a:t>
            </a:r>
          </a:p>
          <a:p>
            <a:r>
              <a:rPr lang="en-US" dirty="0"/>
              <a:t>One to one (1:1)</a:t>
            </a:r>
          </a:p>
          <a:p>
            <a:r>
              <a:rPr lang="en-US" dirty="0"/>
              <a:t>Many to many (*:*)</a:t>
            </a:r>
          </a:p>
        </p:txBody>
      </p:sp>
      <p:sp>
        <p:nvSpPr>
          <p:cNvPr id="5" name="Rectangle 4">
            <a:extLst>
              <a:ext uri="{FF2B5EF4-FFF2-40B4-BE49-F238E27FC236}">
                <a16:creationId xmlns:a16="http://schemas.microsoft.com/office/drawing/2014/main" id="{5094ADD4-00A4-4B15-B24F-B41279D5B15A}"/>
              </a:ext>
            </a:extLst>
          </p:cNvPr>
          <p:cNvSpPr/>
          <p:nvPr/>
        </p:nvSpPr>
        <p:spPr bwMode="auto">
          <a:xfrm>
            <a:off x="158429" y="1355606"/>
            <a:ext cx="3325695" cy="1075766"/>
          </a:xfrm>
          <a:prstGeom prst="rect">
            <a:avLst/>
          </a:prstGeom>
          <a:noFill/>
          <a:ln w="3810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7B2E7D48-4478-4E9E-86FF-B6715B4524E9}"/>
              </a:ext>
            </a:extLst>
          </p:cNvPr>
          <p:cNvSpPr txBox="1"/>
          <p:nvPr/>
        </p:nvSpPr>
        <p:spPr>
          <a:xfrm>
            <a:off x="3974018" y="1654155"/>
            <a:ext cx="4631765" cy="430887"/>
          </a:xfrm>
          <a:prstGeom prst="rect">
            <a:avLst/>
          </a:prstGeom>
          <a:noFill/>
        </p:spPr>
        <p:txBody>
          <a:bodyPr wrap="square" lIns="0" tIns="0" rIns="0" bIns="0" rtlCol="0">
            <a:spAutoFit/>
          </a:bodyPr>
          <a:lstStyle/>
          <a:p>
            <a:pPr algn="l"/>
            <a:r>
              <a:rPr lang="en-US" sz="2800" dirty="0">
                <a:solidFill>
                  <a:srgbClr val="FF9000"/>
                </a:solidFill>
              </a:rPr>
              <a:t>Most common, default type </a:t>
            </a:r>
          </a:p>
        </p:txBody>
      </p:sp>
      <p:sp>
        <p:nvSpPr>
          <p:cNvPr id="7" name="TextBox 6">
            <a:extLst>
              <a:ext uri="{FF2B5EF4-FFF2-40B4-BE49-F238E27FC236}">
                <a16:creationId xmlns:a16="http://schemas.microsoft.com/office/drawing/2014/main" id="{AB8750E1-5661-49B7-8BF7-FDCC255FE0B0}"/>
              </a:ext>
            </a:extLst>
          </p:cNvPr>
          <p:cNvSpPr txBox="1"/>
          <p:nvPr/>
        </p:nvSpPr>
        <p:spPr>
          <a:xfrm>
            <a:off x="3974018" y="2931039"/>
            <a:ext cx="6657312" cy="430887"/>
          </a:xfrm>
          <a:prstGeom prst="rect">
            <a:avLst/>
          </a:prstGeom>
          <a:noFill/>
        </p:spPr>
        <p:txBody>
          <a:bodyPr wrap="square" lIns="0" tIns="0" rIns="0" bIns="0" rtlCol="0">
            <a:spAutoFit/>
          </a:bodyPr>
          <a:lstStyle/>
          <a:p>
            <a:pPr algn="l"/>
            <a:r>
              <a:rPr lang="en-US" sz="2800" dirty="0">
                <a:solidFill>
                  <a:schemeClr val="tx1">
                    <a:lumMod val="75000"/>
                  </a:schemeClr>
                </a:solidFill>
              </a:rPr>
              <a:t>Available in composite models</a:t>
            </a:r>
          </a:p>
        </p:txBody>
      </p:sp>
      <p:graphicFrame>
        <p:nvGraphicFramePr>
          <p:cNvPr id="8" name="Table 4">
            <a:extLst>
              <a:ext uri="{FF2B5EF4-FFF2-40B4-BE49-F238E27FC236}">
                <a16:creationId xmlns:a16="http://schemas.microsoft.com/office/drawing/2014/main" id="{35700AB6-C49B-4A3F-92F3-E66548648DAA}"/>
              </a:ext>
            </a:extLst>
          </p:cNvPr>
          <p:cNvGraphicFramePr>
            <a:graphicFrameLocks noGrp="1"/>
          </p:cNvGraphicFramePr>
          <p:nvPr/>
        </p:nvGraphicFramePr>
        <p:xfrm>
          <a:off x="103933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Product</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Product Name</a:t>
                      </a:r>
                    </a:p>
                  </a:txBody>
                  <a:tcPr/>
                </a:tc>
                <a:extLst>
                  <a:ext uri="{0D108BD9-81ED-4DB2-BD59-A6C34878D82A}">
                    <a16:rowId xmlns:a16="http://schemas.microsoft.com/office/drawing/2014/main" val="2446366982"/>
                  </a:ext>
                </a:extLst>
              </a:tr>
              <a:tr h="370840">
                <a:tc>
                  <a:txBody>
                    <a:bodyPr/>
                    <a:lstStyle/>
                    <a:p>
                      <a:r>
                        <a:rPr lang="en-US" dirty="0"/>
                        <a:t>Product Category</a:t>
                      </a:r>
                    </a:p>
                  </a:txBody>
                  <a:tcPr/>
                </a:tc>
                <a:extLst>
                  <a:ext uri="{0D108BD9-81ED-4DB2-BD59-A6C34878D82A}">
                    <a16:rowId xmlns:a16="http://schemas.microsoft.com/office/drawing/2014/main" val="1663175025"/>
                  </a:ext>
                </a:extLst>
              </a:tr>
            </a:tbl>
          </a:graphicData>
        </a:graphic>
      </p:graphicFrame>
      <p:graphicFrame>
        <p:nvGraphicFramePr>
          <p:cNvPr id="9" name="Table 8">
            <a:extLst>
              <a:ext uri="{FF2B5EF4-FFF2-40B4-BE49-F238E27FC236}">
                <a16:creationId xmlns:a16="http://schemas.microsoft.com/office/drawing/2014/main" id="{C1A4796B-B3CD-43CC-9166-6F283A9492B5}"/>
              </a:ext>
            </a:extLst>
          </p:cNvPr>
          <p:cNvGraphicFramePr>
            <a:graphicFrameLocks noGrp="1"/>
          </p:cNvGraphicFramePr>
          <p:nvPr/>
        </p:nvGraphicFramePr>
        <p:xfrm>
          <a:off x="665405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Store</a:t>
                      </a:r>
                    </a:p>
                  </a:txBody>
                  <a:tcPr/>
                </a:tc>
                <a:extLst>
                  <a:ext uri="{0D108BD9-81ED-4DB2-BD59-A6C34878D82A}">
                    <a16:rowId xmlns:a16="http://schemas.microsoft.com/office/drawing/2014/main" val="1984639466"/>
                  </a:ext>
                </a:extLst>
              </a:tr>
              <a:tr h="370840">
                <a:tc>
                  <a:txBody>
                    <a:bodyPr/>
                    <a:lstStyle/>
                    <a:p>
                      <a:r>
                        <a:rPr lang="en-US" dirty="0"/>
                        <a:t>Store ID</a:t>
                      </a:r>
                    </a:p>
                  </a:txBody>
                  <a:tcPr/>
                </a:tc>
                <a:extLst>
                  <a:ext uri="{0D108BD9-81ED-4DB2-BD59-A6C34878D82A}">
                    <a16:rowId xmlns:a16="http://schemas.microsoft.com/office/drawing/2014/main" val="1585953594"/>
                  </a:ext>
                </a:extLst>
              </a:tr>
              <a:tr h="370840">
                <a:tc>
                  <a:txBody>
                    <a:bodyPr/>
                    <a:lstStyle/>
                    <a:p>
                      <a:r>
                        <a:rPr lang="en-US" dirty="0"/>
                        <a:t>Store Name</a:t>
                      </a:r>
                    </a:p>
                  </a:txBody>
                  <a:tcPr/>
                </a:tc>
                <a:extLst>
                  <a:ext uri="{0D108BD9-81ED-4DB2-BD59-A6C34878D82A}">
                    <a16:rowId xmlns:a16="http://schemas.microsoft.com/office/drawing/2014/main" val="2446366982"/>
                  </a:ext>
                </a:extLst>
              </a:tr>
              <a:tr h="370840">
                <a:tc>
                  <a:txBody>
                    <a:bodyPr/>
                    <a:lstStyle/>
                    <a:p>
                      <a:r>
                        <a:rPr lang="en-US" dirty="0"/>
                        <a:t>Store State Province</a:t>
                      </a:r>
                    </a:p>
                  </a:txBody>
                  <a:tcPr/>
                </a:tc>
                <a:extLst>
                  <a:ext uri="{0D108BD9-81ED-4DB2-BD59-A6C34878D82A}">
                    <a16:rowId xmlns:a16="http://schemas.microsoft.com/office/drawing/2014/main" val="1663175025"/>
                  </a:ext>
                </a:extLst>
              </a:tr>
            </a:tbl>
          </a:graphicData>
        </a:graphic>
      </p:graphicFrame>
      <p:graphicFrame>
        <p:nvGraphicFramePr>
          <p:cNvPr id="10" name="Table 4">
            <a:extLst>
              <a:ext uri="{FF2B5EF4-FFF2-40B4-BE49-F238E27FC236}">
                <a16:creationId xmlns:a16="http://schemas.microsoft.com/office/drawing/2014/main" id="{60FAB53A-ED81-4CAE-A0F0-7F8639E463CA}"/>
              </a:ext>
            </a:extLst>
          </p:cNvPr>
          <p:cNvGraphicFramePr>
            <a:graphicFrameLocks noGrp="1"/>
          </p:cNvGraphicFramePr>
          <p:nvPr/>
        </p:nvGraphicFramePr>
        <p:xfrm>
          <a:off x="3846698" y="4390323"/>
          <a:ext cx="2226638" cy="185420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SalesAmount</a:t>
                      </a:r>
                    </a:p>
                  </a:txBody>
                  <a:tcPr/>
                </a:tc>
                <a:extLst>
                  <a:ext uri="{0D108BD9-81ED-4DB2-BD59-A6C34878D82A}">
                    <a16:rowId xmlns:a16="http://schemas.microsoft.com/office/drawing/2014/main" val="2346780953"/>
                  </a:ext>
                </a:extLst>
              </a:tr>
            </a:tbl>
          </a:graphicData>
        </a:graphic>
      </p:graphicFrame>
      <p:cxnSp>
        <p:nvCxnSpPr>
          <p:cNvPr id="11" name="Straight Connector 10">
            <a:extLst>
              <a:ext uri="{FF2B5EF4-FFF2-40B4-BE49-F238E27FC236}">
                <a16:creationId xmlns:a16="http://schemas.microsoft.com/office/drawing/2014/main" id="{2392815C-E389-453C-A668-DA9346A2FEF0}"/>
              </a:ext>
            </a:extLst>
          </p:cNvPr>
          <p:cNvCxnSpPr/>
          <p:nvPr/>
        </p:nvCxnSpPr>
        <p:spPr>
          <a:xfrm>
            <a:off x="3265976" y="4925816"/>
            <a:ext cx="580722"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2325855-CCE5-42E6-B8ED-ADE44CB7E2E8}"/>
              </a:ext>
            </a:extLst>
          </p:cNvPr>
          <p:cNvCxnSpPr>
            <a:cxnSpLocks/>
          </p:cNvCxnSpPr>
          <p:nvPr/>
        </p:nvCxnSpPr>
        <p:spPr>
          <a:xfrm flipV="1">
            <a:off x="6073336" y="4925816"/>
            <a:ext cx="580722" cy="39160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169C4-5994-48AC-ABB3-1499DAD6963C}"/>
              </a:ext>
            </a:extLst>
          </p:cNvPr>
          <p:cNvSpPr txBox="1"/>
          <p:nvPr/>
        </p:nvSpPr>
        <p:spPr>
          <a:xfrm>
            <a:off x="3265976" y="461803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4" name="TextBox 13">
            <a:extLst>
              <a:ext uri="{FF2B5EF4-FFF2-40B4-BE49-F238E27FC236}">
                <a16:creationId xmlns:a16="http://schemas.microsoft.com/office/drawing/2014/main" id="{3FEA7BA2-00C8-44F6-8163-A44FAB7AB1A1}"/>
              </a:ext>
            </a:extLst>
          </p:cNvPr>
          <p:cNvSpPr txBox="1"/>
          <p:nvPr/>
        </p:nvSpPr>
        <p:spPr>
          <a:xfrm>
            <a:off x="6071752" y="4925816"/>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5" name="TextBox 14">
            <a:extLst>
              <a:ext uri="{FF2B5EF4-FFF2-40B4-BE49-F238E27FC236}">
                <a16:creationId xmlns:a16="http://schemas.microsoft.com/office/drawing/2014/main" id="{18CD03AB-4EE6-48B8-BF23-7183E1B369F1}"/>
              </a:ext>
            </a:extLst>
          </p:cNvPr>
          <p:cNvSpPr txBox="1"/>
          <p:nvPr/>
        </p:nvSpPr>
        <p:spPr>
          <a:xfrm>
            <a:off x="3702768" y="461429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6" name="TextBox 15">
            <a:extLst>
              <a:ext uri="{FF2B5EF4-FFF2-40B4-BE49-F238E27FC236}">
                <a16:creationId xmlns:a16="http://schemas.microsoft.com/office/drawing/2014/main" id="{D5DA68CE-7CF2-44F9-8F55-04F3FB10B156}"/>
              </a:ext>
            </a:extLst>
          </p:cNvPr>
          <p:cNvSpPr txBox="1"/>
          <p:nvPr/>
        </p:nvSpPr>
        <p:spPr>
          <a:xfrm>
            <a:off x="6506467" y="4712904"/>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226806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F8F33C-3C37-4B46-B136-1CB20181DDF4}"/>
              </a:ext>
            </a:extLst>
          </p:cNvPr>
          <p:cNvSpPr>
            <a:spLocks noGrp="1"/>
          </p:cNvSpPr>
          <p:nvPr>
            <p:ph type="title"/>
          </p:nvPr>
        </p:nvSpPr>
        <p:spPr/>
        <p:txBody>
          <a:bodyPr/>
          <a:lstStyle/>
          <a:p>
            <a:r>
              <a:rPr lang="en-US" dirty="0"/>
              <a:t>Relationship View</a:t>
            </a:r>
          </a:p>
        </p:txBody>
      </p:sp>
      <p:pic>
        <p:nvPicPr>
          <p:cNvPr id="5" name="Picture 4">
            <a:extLst>
              <a:ext uri="{FF2B5EF4-FFF2-40B4-BE49-F238E27FC236}">
                <a16:creationId xmlns:a16="http://schemas.microsoft.com/office/drawing/2014/main" id="{D63D7260-C61C-4DD5-B788-FE5540CBF706}"/>
              </a:ext>
            </a:extLst>
          </p:cNvPr>
          <p:cNvPicPr>
            <a:picLocks noChangeAspect="1"/>
          </p:cNvPicPr>
          <p:nvPr/>
        </p:nvPicPr>
        <p:blipFill>
          <a:blip r:embed="rId3"/>
          <a:stretch>
            <a:fillRect/>
          </a:stretch>
        </p:blipFill>
        <p:spPr>
          <a:xfrm>
            <a:off x="1192549" y="1075765"/>
            <a:ext cx="9097973" cy="5665694"/>
          </a:xfrm>
          <a:prstGeom prst="rect">
            <a:avLst/>
          </a:prstGeom>
        </p:spPr>
      </p:pic>
      <p:sp>
        <p:nvSpPr>
          <p:cNvPr id="6" name="Rectangle 5">
            <a:extLst>
              <a:ext uri="{FF2B5EF4-FFF2-40B4-BE49-F238E27FC236}">
                <a16:creationId xmlns:a16="http://schemas.microsoft.com/office/drawing/2014/main" id="{CD663F02-FD55-41AD-ACBC-447EF36A96E9}"/>
              </a:ext>
            </a:extLst>
          </p:cNvPr>
          <p:cNvSpPr/>
          <p:nvPr/>
        </p:nvSpPr>
        <p:spPr bwMode="auto">
          <a:xfrm>
            <a:off x="1192550" y="2294966"/>
            <a:ext cx="271686" cy="304800"/>
          </a:xfrm>
          <a:prstGeom prst="rect">
            <a:avLst/>
          </a:prstGeom>
          <a:noFill/>
          <a:ln w="3810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874913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F40-312C-49B3-B07B-2319FE62531A}"/>
              </a:ext>
            </a:extLst>
          </p:cNvPr>
          <p:cNvSpPr>
            <a:spLocks noGrp="1"/>
          </p:cNvSpPr>
          <p:nvPr>
            <p:ph type="title"/>
          </p:nvPr>
        </p:nvSpPr>
        <p:spPr/>
        <p:txBody>
          <a:bodyPr/>
          <a:lstStyle/>
          <a:p>
            <a:r>
              <a:rPr lang="en-US" b="1" dirty="0">
                <a:solidFill>
                  <a:schemeClr val="tx1"/>
                </a:solidFill>
              </a:rPr>
              <a:t>Data Models</a:t>
            </a:r>
          </a:p>
        </p:txBody>
      </p:sp>
      <p:sp>
        <p:nvSpPr>
          <p:cNvPr id="3" name="Text Placeholder 2">
            <a:extLst>
              <a:ext uri="{FF2B5EF4-FFF2-40B4-BE49-F238E27FC236}">
                <a16:creationId xmlns:a16="http://schemas.microsoft.com/office/drawing/2014/main" id="{EB5C3DFC-5CAC-46EF-BC6D-0A4FC38A1937}"/>
              </a:ext>
            </a:extLst>
          </p:cNvPr>
          <p:cNvSpPr>
            <a:spLocks noGrp="1"/>
          </p:cNvSpPr>
          <p:nvPr>
            <p:ph type="body" sz="quarter" idx="4294967295"/>
          </p:nvPr>
        </p:nvSpPr>
        <p:spPr>
          <a:xfrm>
            <a:off x="1041400" y="1447800"/>
            <a:ext cx="11150600" cy="2979738"/>
          </a:xfrm>
        </p:spPr>
        <p:txBody>
          <a:bodyPr/>
          <a:lstStyle/>
          <a:p>
            <a:r>
              <a:rPr lang="en-US" b="1" dirty="0"/>
              <a:t>Describe entities, their attributes, and relationships</a:t>
            </a:r>
          </a:p>
          <a:p>
            <a:r>
              <a:rPr lang="en-US" b="1" dirty="0"/>
              <a:t>3 Levels: physical, logical, conceptual</a:t>
            </a:r>
          </a:p>
        </p:txBody>
      </p:sp>
      <p:graphicFrame>
        <p:nvGraphicFramePr>
          <p:cNvPr id="4" name="Table 4">
            <a:extLst>
              <a:ext uri="{FF2B5EF4-FFF2-40B4-BE49-F238E27FC236}">
                <a16:creationId xmlns:a16="http://schemas.microsoft.com/office/drawing/2014/main" id="{70AB78C7-AA7B-4B2A-91B0-83004F9AA64E}"/>
              </a:ext>
            </a:extLst>
          </p:cNvPr>
          <p:cNvGraphicFramePr>
            <a:graphicFrameLocks noGrp="1"/>
          </p:cNvGraphicFramePr>
          <p:nvPr/>
        </p:nvGraphicFramePr>
        <p:xfrm>
          <a:off x="586390" y="406519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Product</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Product Name</a:t>
                      </a:r>
                    </a:p>
                  </a:txBody>
                  <a:tcPr/>
                </a:tc>
                <a:extLst>
                  <a:ext uri="{0D108BD9-81ED-4DB2-BD59-A6C34878D82A}">
                    <a16:rowId xmlns:a16="http://schemas.microsoft.com/office/drawing/2014/main" val="2446366982"/>
                  </a:ext>
                </a:extLst>
              </a:tr>
              <a:tr h="370840">
                <a:tc>
                  <a:txBody>
                    <a:bodyPr/>
                    <a:lstStyle/>
                    <a:p>
                      <a:r>
                        <a:rPr lang="en-US" dirty="0"/>
                        <a:t>Product Category</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D425023F-5B1E-4474-9B26-AF70704A376A}"/>
              </a:ext>
            </a:extLst>
          </p:cNvPr>
          <p:cNvGraphicFramePr>
            <a:graphicFrameLocks noGrp="1"/>
          </p:cNvGraphicFramePr>
          <p:nvPr/>
        </p:nvGraphicFramePr>
        <p:xfrm>
          <a:off x="8384854" y="406519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Store</a:t>
                      </a:r>
                    </a:p>
                  </a:txBody>
                  <a:tcPr/>
                </a:tc>
                <a:extLst>
                  <a:ext uri="{0D108BD9-81ED-4DB2-BD59-A6C34878D82A}">
                    <a16:rowId xmlns:a16="http://schemas.microsoft.com/office/drawing/2014/main" val="1984639466"/>
                  </a:ext>
                </a:extLst>
              </a:tr>
              <a:tr h="370840">
                <a:tc>
                  <a:txBody>
                    <a:bodyPr/>
                    <a:lstStyle/>
                    <a:p>
                      <a:r>
                        <a:rPr lang="en-US" dirty="0"/>
                        <a:t>Store ID</a:t>
                      </a:r>
                    </a:p>
                  </a:txBody>
                  <a:tcPr/>
                </a:tc>
                <a:extLst>
                  <a:ext uri="{0D108BD9-81ED-4DB2-BD59-A6C34878D82A}">
                    <a16:rowId xmlns:a16="http://schemas.microsoft.com/office/drawing/2014/main" val="1585953594"/>
                  </a:ext>
                </a:extLst>
              </a:tr>
              <a:tr h="370840">
                <a:tc>
                  <a:txBody>
                    <a:bodyPr/>
                    <a:lstStyle/>
                    <a:p>
                      <a:r>
                        <a:rPr lang="en-US" dirty="0"/>
                        <a:t>Store Name</a:t>
                      </a:r>
                    </a:p>
                  </a:txBody>
                  <a:tcPr/>
                </a:tc>
                <a:extLst>
                  <a:ext uri="{0D108BD9-81ED-4DB2-BD59-A6C34878D82A}">
                    <a16:rowId xmlns:a16="http://schemas.microsoft.com/office/drawing/2014/main" val="2446366982"/>
                  </a:ext>
                </a:extLst>
              </a:tr>
              <a:tr h="370840">
                <a:tc>
                  <a:txBody>
                    <a:bodyPr/>
                    <a:lstStyle/>
                    <a:p>
                      <a:r>
                        <a:rPr lang="en-US" dirty="0"/>
                        <a:t>Store State Province</a:t>
                      </a:r>
                    </a:p>
                  </a:txBody>
                  <a:tcPr/>
                </a:tc>
                <a:extLst>
                  <a:ext uri="{0D108BD9-81ED-4DB2-BD59-A6C34878D82A}">
                    <a16:rowId xmlns:a16="http://schemas.microsoft.com/office/drawing/2014/main" val="1663175025"/>
                  </a:ext>
                </a:extLst>
              </a:tr>
            </a:tbl>
          </a:graphicData>
        </a:graphic>
      </p:graphicFrame>
      <p:graphicFrame>
        <p:nvGraphicFramePr>
          <p:cNvPr id="7" name="Table 4">
            <a:extLst>
              <a:ext uri="{FF2B5EF4-FFF2-40B4-BE49-F238E27FC236}">
                <a16:creationId xmlns:a16="http://schemas.microsoft.com/office/drawing/2014/main" id="{7662AE9A-6C35-4F52-9A23-EDFD231733D1}"/>
              </a:ext>
            </a:extLst>
          </p:cNvPr>
          <p:cNvGraphicFramePr>
            <a:graphicFrameLocks noGrp="1"/>
          </p:cNvGraphicFramePr>
          <p:nvPr/>
        </p:nvGraphicFramePr>
        <p:xfrm>
          <a:off x="4485622" y="4065196"/>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31" name="Straight Connector 30">
            <a:extLst>
              <a:ext uri="{FF2B5EF4-FFF2-40B4-BE49-F238E27FC236}">
                <a16:creationId xmlns:a16="http://schemas.microsoft.com/office/drawing/2014/main" id="{1304E24F-6B97-40B0-B903-A8E5F4E0240D}"/>
              </a:ext>
            </a:extLst>
          </p:cNvPr>
          <p:cNvCxnSpPr/>
          <p:nvPr/>
        </p:nvCxnSpPr>
        <p:spPr>
          <a:xfrm flipH="1">
            <a:off x="2813028" y="4619812"/>
            <a:ext cx="167259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B6CB03-BF8D-4D3F-959C-F67AA6AC3BB4}"/>
              </a:ext>
            </a:extLst>
          </p:cNvPr>
          <p:cNvCxnSpPr/>
          <p:nvPr/>
        </p:nvCxnSpPr>
        <p:spPr>
          <a:xfrm flipV="1">
            <a:off x="6712260" y="4619812"/>
            <a:ext cx="1672594" cy="38249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31180B-AE5B-4C08-B46B-1B92879522D6}"/>
              </a:ext>
            </a:extLst>
          </p:cNvPr>
          <p:cNvSpPr txBox="1"/>
          <p:nvPr/>
        </p:nvSpPr>
        <p:spPr>
          <a:xfrm>
            <a:off x="4291106" y="4369556"/>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35" name="TextBox 34">
            <a:extLst>
              <a:ext uri="{FF2B5EF4-FFF2-40B4-BE49-F238E27FC236}">
                <a16:creationId xmlns:a16="http://schemas.microsoft.com/office/drawing/2014/main" id="{3949F696-1BB3-4DE7-930B-F957CF34C4AB}"/>
              </a:ext>
            </a:extLst>
          </p:cNvPr>
          <p:cNvSpPr txBox="1"/>
          <p:nvPr/>
        </p:nvSpPr>
        <p:spPr>
          <a:xfrm>
            <a:off x="6718798" y="4730385"/>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36" name="TextBox 35">
            <a:extLst>
              <a:ext uri="{FF2B5EF4-FFF2-40B4-BE49-F238E27FC236}">
                <a16:creationId xmlns:a16="http://schemas.microsoft.com/office/drawing/2014/main" id="{4285143D-C764-4E11-B72C-745C1A21F15F}"/>
              </a:ext>
            </a:extLst>
          </p:cNvPr>
          <p:cNvSpPr txBox="1"/>
          <p:nvPr/>
        </p:nvSpPr>
        <p:spPr>
          <a:xfrm>
            <a:off x="8209233" y="4312035"/>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
        <p:nvSpPr>
          <p:cNvPr id="37" name="TextBox 36">
            <a:extLst>
              <a:ext uri="{FF2B5EF4-FFF2-40B4-BE49-F238E27FC236}">
                <a16:creationId xmlns:a16="http://schemas.microsoft.com/office/drawing/2014/main" id="{79CD4ADB-2476-405B-AF84-B289E8776912}"/>
              </a:ext>
            </a:extLst>
          </p:cNvPr>
          <p:cNvSpPr txBox="1"/>
          <p:nvPr/>
        </p:nvSpPr>
        <p:spPr>
          <a:xfrm>
            <a:off x="2844342" y="4301948"/>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Tree>
    <p:extLst>
      <p:ext uri="{BB962C8B-B14F-4D97-AF65-F5344CB8AC3E}">
        <p14:creationId xmlns:p14="http://schemas.microsoft.com/office/powerpoint/2010/main" val="3646346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C72-04D7-464C-9CF9-D9FEC8905842}"/>
              </a:ext>
            </a:extLst>
          </p:cNvPr>
          <p:cNvSpPr>
            <a:spLocks noGrp="1"/>
          </p:cNvSpPr>
          <p:nvPr>
            <p:ph type="title"/>
          </p:nvPr>
        </p:nvSpPr>
        <p:spPr/>
        <p:txBody>
          <a:bodyPr/>
          <a:lstStyle/>
          <a:p>
            <a:r>
              <a:rPr lang="en-US" dirty="0">
                <a:solidFill>
                  <a:schemeClr val="tx1"/>
                </a:solidFill>
              </a:rPr>
              <a:t>Types of Data Models</a:t>
            </a:r>
          </a:p>
        </p:txBody>
      </p:sp>
      <p:sp>
        <p:nvSpPr>
          <p:cNvPr id="3" name="Text Placeholder 2">
            <a:extLst>
              <a:ext uri="{FF2B5EF4-FFF2-40B4-BE49-F238E27FC236}">
                <a16:creationId xmlns:a16="http://schemas.microsoft.com/office/drawing/2014/main" id="{C0842FAB-1200-4BDC-9BCC-AA2005597D1F}"/>
              </a:ext>
            </a:extLst>
          </p:cNvPr>
          <p:cNvSpPr>
            <a:spLocks noGrp="1"/>
          </p:cNvSpPr>
          <p:nvPr>
            <p:ph type="body" sz="quarter" idx="4294967295"/>
          </p:nvPr>
        </p:nvSpPr>
        <p:spPr>
          <a:xfrm>
            <a:off x="1041400" y="1447800"/>
            <a:ext cx="11150600" cy="2979738"/>
          </a:xfrm>
        </p:spPr>
        <p:txBody>
          <a:bodyPr/>
          <a:lstStyle/>
          <a:p>
            <a:r>
              <a:rPr lang="en-US" dirty="0"/>
              <a:t>Normalized relational model (3NF)</a:t>
            </a:r>
          </a:p>
          <a:p>
            <a:r>
              <a:rPr lang="en-US" dirty="0"/>
              <a:t>“Denormalized” dimensional model</a:t>
            </a:r>
          </a:p>
          <a:p>
            <a:r>
              <a:rPr lang="en-US" dirty="0"/>
              <a:t>Flat/denormalized single table</a:t>
            </a:r>
          </a:p>
        </p:txBody>
      </p:sp>
    </p:spTree>
    <p:extLst>
      <p:ext uri="{BB962C8B-B14F-4D97-AF65-F5344CB8AC3E}">
        <p14:creationId xmlns:p14="http://schemas.microsoft.com/office/powerpoint/2010/main" val="23548989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C72-04D7-464C-9CF9-D9FEC8905842}"/>
              </a:ext>
            </a:extLst>
          </p:cNvPr>
          <p:cNvSpPr>
            <a:spLocks noGrp="1"/>
          </p:cNvSpPr>
          <p:nvPr>
            <p:ph type="title"/>
          </p:nvPr>
        </p:nvSpPr>
        <p:spPr/>
        <p:txBody>
          <a:bodyPr/>
          <a:lstStyle/>
          <a:p>
            <a:r>
              <a:rPr lang="en-US" dirty="0"/>
              <a:t>Types of Data Models</a:t>
            </a:r>
          </a:p>
        </p:txBody>
      </p:sp>
      <p:sp>
        <p:nvSpPr>
          <p:cNvPr id="3" name="Text Placeholder 2">
            <a:extLst>
              <a:ext uri="{FF2B5EF4-FFF2-40B4-BE49-F238E27FC236}">
                <a16:creationId xmlns:a16="http://schemas.microsoft.com/office/drawing/2014/main" id="{C0842FAB-1200-4BDC-9BCC-AA2005597D1F}"/>
              </a:ext>
            </a:extLst>
          </p:cNvPr>
          <p:cNvSpPr>
            <a:spLocks noGrp="1"/>
          </p:cNvSpPr>
          <p:nvPr>
            <p:ph type="body" sz="quarter" idx="4294967295"/>
          </p:nvPr>
        </p:nvSpPr>
        <p:spPr>
          <a:xfrm>
            <a:off x="1041400" y="1447800"/>
            <a:ext cx="11150600" cy="2979738"/>
          </a:xfrm>
        </p:spPr>
        <p:txBody>
          <a:bodyPr/>
          <a:lstStyle/>
          <a:p>
            <a:r>
              <a:rPr lang="en-US" dirty="0"/>
              <a:t>Normalized relational model (3NF)</a:t>
            </a:r>
          </a:p>
          <a:p>
            <a:r>
              <a:rPr lang="en-US" dirty="0"/>
              <a:t>“Denormalized” dimensional model</a:t>
            </a:r>
          </a:p>
          <a:p>
            <a:r>
              <a:rPr lang="en-US" dirty="0"/>
              <a:t>Flat/denormalized single table</a:t>
            </a:r>
          </a:p>
        </p:txBody>
      </p:sp>
    </p:spTree>
    <p:extLst>
      <p:ext uri="{BB962C8B-B14F-4D97-AF65-F5344CB8AC3E}">
        <p14:creationId xmlns:p14="http://schemas.microsoft.com/office/powerpoint/2010/main" val="42370855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2D4D-4E12-A229-8F96-D23002C3C1B9}"/>
              </a:ext>
            </a:extLst>
          </p:cNvPr>
          <p:cNvSpPr>
            <a:spLocks noGrp="1"/>
          </p:cNvSpPr>
          <p:nvPr>
            <p:ph type="title"/>
          </p:nvPr>
        </p:nvSpPr>
        <p:spPr>
          <a:xfrm>
            <a:off x="588263" y="457200"/>
            <a:ext cx="11018520" cy="553998"/>
          </a:xfrm>
        </p:spPr>
        <p:txBody>
          <a:bodyPr wrap="square" anchor="t">
            <a:normAutofit/>
          </a:bodyPr>
          <a:lstStyle/>
          <a:p>
            <a:r>
              <a:rPr lang="en-US" dirty="0"/>
              <a:t>Understanding Dimensional Models</a:t>
            </a:r>
          </a:p>
        </p:txBody>
      </p:sp>
      <p:graphicFrame>
        <p:nvGraphicFramePr>
          <p:cNvPr id="5" name="Content Placeholder 2">
            <a:extLst>
              <a:ext uri="{FF2B5EF4-FFF2-40B4-BE49-F238E27FC236}">
                <a16:creationId xmlns:a16="http://schemas.microsoft.com/office/drawing/2014/main" id="{5B850EF6-198C-25C0-23E6-B109994B361F}"/>
              </a:ext>
            </a:extLst>
          </p:cNvPr>
          <p:cNvGraphicFramePr>
            <a:graphicFrameLocks noGrp="1"/>
          </p:cNvGraphicFramePr>
          <p:nvPr>
            <p:ph sz="quarter" idx="10"/>
            <p:extLst>
              <p:ext uri="{D42A27DB-BD31-4B8C-83A1-F6EECF244321}">
                <p14:modId xmlns:p14="http://schemas.microsoft.com/office/powerpoint/2010/main" val="21849303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00294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EAE1-6401-440B-AF7A-DDF09DFC8B5C}"/>
              </a:ext>
            </a:extLst>
          </p:cNvPr>
          <p:cNvSpPr>
            <a:spLocks noGrp="1"/>
          </p:cNvSpPr>
          <p:nvPr>
            <p:ph type="title"/>
          </p:nvPr>
        </p:nvSpPr>
        <p:spPr/>
        <p:txBody>
          <a:bodyPr/>
          <a:lstStyle/>
          <a:p>
            <a:r>
              <a:rPr lang="en-US" dirty="0"/>
              <a:t>Surrogate Keys</a:t>
            </a:r>
          </a:p>
        </p:txBody>
      </p:sp>
      <p:sp>
        <p:nvSpPr>
          <p:cNvPr id="3" name="Text Placeholder 2">
            <a:extLst>
              <a:ext uri="{FF2B5EF4-FFF2-40B4-BE49-F238E27FC236}">
                <a16:creationId xmlns:a16="http://schemas.microsoft.com/office/drawing/2014/main" id="{C63A17EF-E4D0-481A-82F8-8E73392DF748}"/>
              </a:ext>
            </a:extLst>
          </p:cNvPr>
          <p:cNvSpPr>
            <a:spLocks noGrp="1"/>
          </p:cNvSpPr>
          <p:nvPr>
            <p:ph sz="quarter" idx="10"/>
          </p:nvPr>
        </p:nvSpPr>
        <p:spPr/>
        <p:txBody>
          <a:bodyPr/>
          <a:lstStyle/>
          <a:p>
            <a:r>
              <a:rPr lang="en-US" dirty="0"/>
              <a:t>Anonymous integers that represent a unique row in a dimension table</a:t>
            </a:r>
          </a:p>
          <a:p>
            <a:r>
              <a:rPr lang="en-US" dirty="0"/>
              <a:t>Used to build relationships in a dimensional model </a:t>
            </a:r>
          </a:p>
          <a:p>
            <a:endParaRPr lang="en-US" dirty="0"/>
          </a:p>
        </p:txBody>
      </p:sp>
      <p:graphicFrame>
        <p:nvGraphicFramePr>
          <p:cNvPr id="4" name="Table 4">
            <a:extLst>
              <a:ext uri="{FF2B5EF4-FFF2-40B4-BE49-F238E27FC236}">
                <a16:creationId xmlns:a16="http://schemas.microsoft.com/office/drawing/2014/main" id="{5480780D-C8AC-4EB1-A1FD-7600172D1378}"/>
              </a:ext>
            </a:extLst>
          </p:cNvPr>
          <p:cNvGraphicFramePr>
            <a:graphicFrameLocks noGrp="1"/>
          </p:cNvGraphicFramePr>
          <p:nvPr/>
        </p:nvGraphicFramePr>
        <p:xfrm>
          <a:off x="458052" y="3609925"/>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Product</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Product Name</a:t>
                      </a:r>
                    </a:p>
                  </a:txBody>
                  <a:tcPr/>
                </a:tc>
                <a:extLst>
                  <a:ext uri="{0D108BD9-81ED-4DB2-BD59-A6C34878D82A}">
                    <a16:rowId xmlns:a16="http://schemas.microsoft.com/office/drawing/2014/main" val="2446366982"/>
                  </a:ext>
                </a:extLst>
              </a:tr>
              <a:tr h="370840">
                <a:tc>
                  <a:txBody>
                    <a:bodyPr/>
                    <a:lstStyle/>
                    <a:p>
                      <a:r>
                        <a:rPr lang="en-US" dirty="0"/>
                        <a:t>Product Category</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1E9FA13B-3B3A-4D1A-87E3-D1D484E579D7}"/>
              </a:ext>
            </a:extLst>
          </p:cNvPr>
          <p:cNvGraphicFramePr>
            <a:graphicFrameLocks noGrp="1"/>
          </p:cNvGraphicFramePr>
          <p:nvPr/>
        </p:nvGraphicFramePr>
        <p:xfrm>
          <a:off x="3351510" y="3609925"/>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7" name="Straight Connector 6">
            <a:extLst>
              <a:ext uri="{FF2B5EF4-FFF2-40B4-BE49-F238E27FC236}">
                <a16:creationId xmlns:a16="http://schemas.microsoft.com/office/drawing/2014/main" id="{71EB20A2-836F-4464-BB60-616467776E76}"/>
              </a:ext>
            </a:extLst>
          </p:cNvPr>
          <p:cNvCxnSpPr>
            <a:cxnSpLocks/>
          </p:cNvCxnSpPr>
          <p:nvPr/>
        </p:nvCxnSpPr>
        <p:spPr>
          <a:xfrm flipH="1" flipV="1">
            <a:off x="2684690" y="4164541"/>
            <a:ext cx="652068" cy="8476"/>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EB4E21-4BF4-4391-BE8F-90A9C0D48CE9}"/>
              </a:ext>
            </a:extLst>
          </p:cNvPr>
          <p:cNvSpPr txBox="1"/>
          <p:nvPr/>
        </p:nvSpPr>
        <p:spPr>
          <a:xfrm>
            <a:off x="3208075" y="3856764"/>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2" name="TextBox 11">
            <a:extLst>
              <a:ext uri="{FF2B5EF4-FFF2-40B4-BE49-F238E27FC236}">
                <a16:creationId xmlns:a16="http://schemas.microsoft.com/office/drawing/2014/main" id="{DD9AE3C4-91DB-4367-8FA2-EEAE31375E1C}"/>
              </a:ext>
            </a:extLst>
          </p:cNvPr>
          <p:cNvSpPr txBox="1"/>
          <p:nvPr/>
        </p:nvSpPr>
        <p:spPr>
          <a:xfrm>
            <a:off x="2716004" y="3846677"/>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
        <p:nvSpPr>
          <p:cNvPr id="13" name="Rectangle 12">
            <a:extLst>
              <a:ext uri="{FF2B5EF4-FFF2-40B4-BE49-F238E27FC236}">
                <a16:creationId xmlns:a16="http://schemas.microsoft.com/office/drawing/2014/main" id="{D8121020-D201-48C4-8471-800BDACCB8CB}"/>
              </a:ext>
            </a:extLst>
          </p:cNvPr>
          <p:cNvSpPr/>
          <p:nvPr/>
        </p:nvSpPr>
        <p:spPr bwMode="auto">
          <a:xfrm>
            <a:off x="458052" y="3976502"/>
            <a:ext cx="2032122" cy="393031"/>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DADA9110-FFEE-4A67-863E-F2D07829336B}"/>
              </a:ext>
            </a:extLst>
          </p:cNvPr>
          <p:cNvSpPr/>
          <p:nvPr/>
        </p:nvSpPr>
        <p:spPr bwMode="auto">
          <a:xfrm>
            <a:off x="3366262" y="3958574"/>
            <a:ext cx="1412245" cy="393031"/>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5" name="Table 15">
            <a:extLst>
              <a:ext uri="{FF2B5EF4-FFF2-40B4-BE49-F238E27FC236}">
                <a16:creationId xmlns:a16="http://schemas.microsoft.com/office/drawing/2014/main" id="{A2E15F97-E221-4CEB-AC49-CD9884816160}"/>
              </a:ext>
            </a:extLst>
          </p:cNvPr>
          <p:cNvGraphicFramePr>
            <a:graphicFrameLocks noGrp="1"/>
          </p:cNvGraphicFramePr>
          <p:nvPr/>
        </p:nvGraphicFramePr>
        <p:xfrm>
          <a:off x="6533200" y="3216894"/>
          <a:ext cx="5347368" cy="1483360"/>
        </p:xfrm>
        <a:graphic>
          <a:graphicData uri="http://schemas.openxmlformats.org/drawingml/2006/table">
            <a:tbl>
              <a:tblPr firstRow="1" bandRow="1">
                <a:tableStyleId>{5C22544A-7EE6-4342-B048-85BDC9FD1C3A}</a:tableStyleId>
              </a:tblPr>
              <a:tblGrid>
                <a:gridCol w="1398016">
                  <a:extLst>
                    <a:ext uri="{9D8B030D-6E8A-4147-A177-3AD203B41FA5}">
                      <a16:colId xmlns:a16="http://schemas.microsoft.com/office/drawing/2014/main" val="1859273236"/>
                    </a:ext>
                  </a:extLst>
                </a:gridCol>
                <a:gridCol w="1793304">
                  <a:extLst>
                    <a:ext uri="{9D8B030D-6E8A-4147-A177-3AD203B41FA5}">
                      <a16:colId xmlns:a16="http://schemas.microsoft.com/office/drawing/2014/main" val="2125001927"/>
                    </a:ext>
                  </a:extLst>
                </a:gridCol>
                <a:gridCol w="2156048">
                  <a:extLst>
                    <a:ext uri="{9D8B030D-6E8A-4147-A177-3AD203B41FA5}">
                      <a16:colId xmlns:a16="http://schemas.microsoft.com/office/drawing/2014/main" val="1170113073"/>
                    </a:ext>
                  </a:extLst>
                </a:gridCol>
              </a:tblGrid>
              <a:tr h="370840">
                <a:tc>
                  <a:txBody>
                    <a:bodyPr/>
                    <a:lstStyle/>
                    <a:p>
                      <a:r>
                        <a:rPr lang="en-US" dirty="0"/>
                        <a:t>Product ID</a:t>
                      </a:r>
                    </a:p>
                  </a:txBody>
                  <a:tcPr/>
                </a:tc>
                <a:tc>
                  <a:txBody>
                    <a:bodyPr/>
                    <a:lstStyle/>
                    <a:p>
                      <a:r>
                        <a:rPr lang="en-US" dirty="0"/>
                        <a:t>Product Name</a:t>
                      </a:r>
                    </a:p>
                  </a:txBody>
                  <a:tcPr/>
                </a:tc>
                <a:tc>
                  <a:txBody>
                    <a:bodyPr/>
                    <a:lstStyle/>
                    <a:p>
                      <a:r>
                        <a:rPr lang="en-US" dirty="0"/>
                        <a:t>Product Category</a:t>
                      </a:r>
                    </a:p>
                  </a:txBody>
                  <a:tcPr/>
                </a:tc>
                <a:extLst>
                  <a:ext uri="{0D108BD9-81ED-4DB2-BD59-A6C34878D82A}">
                    <a16:rowId xmlns:a16="http://schemas.microsoft.com/office/drawing/2014/main" val="3278599290"/>
                  </a:ext>
                </a:extLst>
              </a:tr>
              <a:tr h="370840">
                <a:tc>
                  <a:txBody>
                    <a:bodyPr/>
                    <a:lstStyle/>
                    <a:p>
                      <a:r>
                        <a:rPr lang="en-US" dirty="0"/>
                        <a:t>1</a:t>
                      </a:r>
                    </a:p>
                  </a:txBody>
                  <a:tcPr/>
                </a:tc>
                <a:tc>
                  <a:txBody>
                    <a:bodyPr/>
                    <a:lstStyle/>
                    <a:p>
                      <a:r>
                        <a:rPr lang="en-US" dirty="0"/>
                        <a:t>Product ABC</a:t>
                      </a:r>
                    </a:p>
                  </a:txBody>
                  <a:tcPr/>
                </a:tc>
                <a:tc>
                  <a:txBody>
                    <a:bodyPr/>
                    <a:lstStyle/>
                    <a:p>
                      <a:r>
                        <a:rPr lang="en-US" dirty="0"/>
                        <a:t>Category 1</a:t>
                      </a:r>
                    </a:p>
                  </a:txBody>
                  <a:tcPr/>
                </a:tc>
                <a:extLst>
                  <a:ext uri="{0D108BD9-81ED-4DB2-BD59-A6C34878D82A}">
                    <a16:rowId xmlns:a16="http://schemas.microsoft.com/office/drawing/2014/main" val="2526835975"/>
                  </a:ext>
                </a:extLst>
              </a:tr>
              <a:tr h="370840">
                <a:tc>
                  <a:txBody>
                    <a:bodyPr/>
                    <a:lstStyle/>
                    <a:p>
                      <a:r>
                        <a:rPr lang="en-US" dirty="0"/>
                        <a:t>2</a:t>
                      </a:r>
                    </a:p>
                  </a:txBody>
                  <a:tcPr/>
                </a:tc>
                <a:tc>
                  <a:txBody>
                    <a:bodyPr/>
                    <a:lstStyle/>
                    <a:p>
                      <a:r>
                        <a:rPr lang="en-US" dirty="0"/>
                        <a:t>Product XYZ</a:t>
                      </a:r>
                    </a:p>
                  </a:txBody>
                  <a:tcPr/>
                </a:tc>
                <a:tc>
                  <a:txBody>
                    <a:bodyPr/>
                    <a:lstStyle/>
                    <a:p>
                      <a:r>
                        <a:rPr lang="en-US" dirty="0"/>
                        <a:t>Category 1</a:t>
                      </a:r>
                    </a:p>
                  </a:txBody>
                  <a:tcPr/>
                </a:tc>
                <a:extLst>
                  <a:ext uri="{0D108BD9-81ED-4DB2-BD59-A6C34878D82A}">
                    <a16:rowId xmlns:a16="http://schemas.microsoft.com/office/drawing/2014/main" val="2035819026"/>
                  </a:ext>
                </a:extLst>
              </a:tr>
              <a:tr h="370840">
                <a:tc>
                  <a:txBody>
                    <a:bodyPr/>
                    <a:lstStyle/>
                    <a:p>
                      <a:r>
                        <a:rPr lang="en-US" dirty="0"/>
                        <a:t>3</a:t>
                      </a:r>
                    </a:p>
                  </a:txBody>
                  <a:tcPr/>
                </a:tc>
                <a:tc>
                  <a:txBody>
                    <a:bodyPr/>
                    <a:lstStyle/>
                    <a:p>
                      <a:r>
                        <a:rPr lang="en-US" dirty="0"/>
                        <a:t>Product DEF</a:t>
                      </a:r>
                    </a:p>
                  </a:txBody>
                  <a:tcPr/>
                </a:tc>
                <a:tc>
                  <a:txBody>
                    <a:bodyPr/>
                    <a:lstStyle/>
                    <a:p>
                      <a:r>
                        <a:rPr lang="en-US" dirty="0"/>
                        <a:t>Category 2</a:t>
                      </a:r>
                    </a:p>
                  </a:txBody>
                  <a:tcPr/>
                </a:tc>
                <a:extLst>
                  <a:ext uri="{0D108BD9-81ED-4DB2-BD59-A6C34878D82A}">
                    <a16:rowId xmlns:a16="http://schemas.microsoft.com/office/drawing/2014/main" val="4069954485"/>
                  </a:ext>
                </a:extLst>
              </a:tr>
            </a:tbl>
          </a:graphicData>
        </a:graphic>
      </p:graphicFrame>
      <p:graphicFrame>
        <p:nvGraphicFramePr>
          <p:cNvPr id="18" name="Table 18">
            <a:extLst>
              <a:ext uri="{FF2B5EF4-FFF2-40B4-BE49-F238E27FC236}">
                <a16:creationId xmlns:a16="http://schemas.microsoft.com/office/drawing/2014/main" id="{28FE8BB5-C450-44CA-854F-FDB71E227228}"/>
              </a:ext>
            </a:extLst>
          </p:cNvPr>
          <p:cNvGraphicFramePr>
            <a:graphicFrameLocks noGrp="1"/>
          </p:cNvGraphicFramePr>
          <p:nvPr/>
        </p:nvGraphicFramePr>
        <p:xfrm>
          <a:off x="6533200" y="4819634"/>
          <a:ext cx="4661325" cy="1854200"/>
        </p:xfrm>
        <a:graphic>
          <a:graphicData uri="http://schemas.openxmlformats.org/drawingml/2006/table">
            <a:tbl>
              <a:tblPr firstRow="1" bandRow="1">
                <a:tableStyleId>{5C22544A-7EE6-4342-B048-85BDC9FD1C3A}</a:tableStyleId>
              </a:tblPr>
              <a:tblGrid>
                <a:gridCol w="1398016">
                  <a:extLst>
                    <a:ext uri="{9D8B030D-6E8A-4147-A177-3AD203B41FA5}">
                      <a16:colId xmlns:a16="http://schemas.microsoft.com/office/drawing/2014/main" val="2757291848"/>
                    </a:ext>
                  </a:extLst>
                </a:gridCol>
                <a:gridCol w="1115187">
                  <a:extLst>
                    <a:ext uri="{9D8B030D-6E8A-4147-A177-3AD203B41FA5}">
                      <a16:colId xmlns:a16="http://schemas.microsoft.com/office/drawing/2014/main" val="3249793291"/>
                    </a:ext>
                  </a:extLst>
                </a:gridCol>
                <a:gridCol w="454343">
                  <a:extLst>
                    <a:ext uri="{9D8B030D-6E8A-4147-A177-3AD203B41FA5}">
                      <a16:colId xmlns:a16="http://schemas.microsoft.com/office/drawing/2014/main" val="1617566234"/>
                    </a:ext>
                  </a:extLst>
                </a:gridCol>
                <a:gridCol w="1693779">
                  <a:extLst>
                    <a:ext uri="{9D8B030D-6E8A-4147-A177-3AD203B41FA5}">
                      <a16:colId xmlns:a16="http://schemas.microsoft.com/office/drawing/2014/main" val="2688905480"/>
                    </a:ext>
                  </a:extLst>
                </a:gridCol>
              </a:tblGrid>
              <a:tr h="370840">
                <a:tc>
                  <a:txBody>
                    <a:bodyPr/>
                    <a:lstStyle/>
                    <a:p>
                      <a:r>
                        <a:rPr lang="en-US" dirty="0"/>
                        <a:t>Product ID</a:t>
                      </a:r>
                    </a:p>
                  </a:txBody>
                  <a:tcPr/>
                </a:tc>
                <a:tc>
                  <a:txBody>
                    <a:bodyPr/>
                    <a:lstStyle/>
                    <a:p>
                      <a:r>
                        <a:rPr lang="en-US" dirty="0"/>
                        <a:t>Store ID</a:t>
                      </a:r>
                    </a:p>
                  </a:txBody>
                  <a:tcPr/>
                </a:tc>
                <a:tc>
                  <a:txBody>
                    <a:bodyPr/>
                    <a:lstStyle/>
                    <a:p>
                      <a:r>
                        <a:rPr lang="en-US" dirty="0"/>
                        <a:t>…</a:t>
                      </a:r>
                    </a:p>
                  </a:txBody>
                  <a:tcPr/>
                </a:tc>
                <a:tc>
                  <a:txBody>
                    <a:bodyPr/>
                    <a:lstStyle/>
                    <a:p>
                      <a:r>
                        <a:rPr lang="en-US" dirty="0"/>
                        <a:t>Sales Amount</a:t>
                      </a:r>
                    </a:p>
                  </a:txBody>
                  <a:tcPr/>
                </a:tc>
                <a:extLst>
                  <a:ext uri="{0D108BD9-81ED-4DB2-BD59-A6C34878D82A}">
                    <a16:rowId xmlns:a16="http://schemas.microsoft.com/office/drawing/2014/main" val="2602675771"/>
                  </a:ext>
                </a:extLst>
              </a:tr>
              <a:tr h="370840">
                <a:tc>
                  <a:txBody>
                    <a:bodyPr/>
                    <a:lstStyle/>
                    <a:p>
                      <a:r>
                        <a:rPr lang="en-US" dirty="0"/>
                        <a:t>1</a:t>
                      </a:r>
                    </a:p>
                  </a:txBody>
                  <a:tcPr/>
                </a:tc>
                <a:tc>
                  <a:txBody>
                    <a:bodyPr/>
                    <a:lstStyle/>
                    <a:p>
                      <a:r>
                        <a:rPr lang="en-US" dirty="0"/>
                        <a:t>4</a:t>
                      </a:r>
                    </a:p>
                  </a:txBody>
                  <a:tcPr/>
                </a:tc>
                <a:tc>
                  <a:txBody>
                    <a:bodyPr/>
                    <a:lstStyle/>
                    <a:p>
                      <a:r>
                        <a:rPr lang="en-US" dirty="0"/>
                        <a:t>…</a:t>
                      </a:r>
                    </a:p>
                  </a:txBody>
                  <a:tcPr/>
                </a:tc>
                <a:tc>
                  <a:txBody>
                    <a:bodyPr/>
                    <a:lstStyle/>
                    <a:p>
                      <a:r>
                        <a:rPr lang="en-US" dirty="0"/>
                        <a:t>108.80</a:t>
                      </a:r>
                    </a:p>
                  </a:txBody>
                  <a:tcPr/>
                </a:tc>
                <a:extLst>
                  <a:ext uri="{0D108BD9-81ED-4DB2-BD59-A6C34878D82A}">
                    <a16:rowId xmlns:a16="http://schemas.microsoft.com/office/drawing/2014/main" val="4070751379"/>
                  </a:ext>
                </a:extLst>
              </a:tr>
              <a:tr h="370840">
                <a:tc>
                  <a:txBody>
                    <a:bodyPr/>
                    <a:lstStyle/>
                    <a:p>
                      <a:r>
                        <a:rPr lang="en-US" dirty="0"/>
                        <a:t>2</a:t>
                      </a:r>
                    </a:p>
                  </a:txBody>
                  <a:tcPr/>
                </a:tc>
                <a:tc>
                  <a:txBody>
                    <a:bodyPr/>
                    <a:lstStyle/>
                    <a:p>
                      <a:r>
                        <a:rPr lang="en-US" dirty="0"/>
                        <a:t>1</a:t>
                      </a:r>
                    </a:p>
                  </a:txBody>
                  <a:tcPr/>
                </a:tc>
                <a:tc>
                  <a:txBody>
                    <a:bodyPr/>
                    <a:lstStyle/>
                    <a:p>
                      <a:r>
                        <a:rPr lang="en-US" dirty="0"/>
                        <a:t>…</a:t>
                      </a:r>
                    </a:p>
                  </a:txBody>
                  <a:tcPr/>
                </a:tc>
                <a:tc>
                  <a:txBody>
                    <a:bodyPr/>
                    <a:lstStyle/>
                    <a:p>
                      <a:r>
                        <a:rPr lang="en-US" dirty="0"/>
                        <a:t>19.99</a:t>
                      </a:r>
                    </a:p>
                  </a:txBody>
                  <a:tcPr/>
                </a:tc>
                <a:extLst>
                  <a:ext uri="{0D108BD9-81ED-4DB2-BD59-A6C34878D82A}">
                    <a16:rowId xmlns:a16="http://schemas.microsoft.com/office/drawing/2014/main" val="2994274030"/>
                  </a:ext>
                </a:extLst>
              </a:tr>
              <a:tr h="370840">
                <a:tc>
                  <a:txBody>
                    <a:bodyPr/>
                    <a:lstStyle/>
                    <a:p>
                      <a:r>
                        <a:rPr lang="en-US" dirty="0"/>
                        <a:t>1</a:t>
                      </a:r>
                    </a:p>
                  </a:txBody>
                  <a:tcPr/>
                </a:tc>
                <a:tc>
                  <a:txBody>
                    <a:bodyPr/>
                    <a:lstStyle/>
                    <a:p>
                      <a:r>
                        <a:rPr lang="en-US" dirty="0"/>
                        <a:t>2</a:t>
                      </a:r>
                    </a:p>
                  </a:txBody>
                  <a:tcPr/>
                </a:tc>
                <a:tc>
                  <a:txBody>
                    <a:bodyPr/>
                    <a:lstStyle/>
                    <a:p>
                      <a:r>
                        <a:rPr lang="en-US" dirty="0"/>
                        <a:t>…</a:t>
                      </a:r>
                    </a:p>
                  </a:txBody>
                  <a:tcPr/>
                </a:tc>
                <a:tc>
                  <a:txBody>
                    <a:bodyPr/>
                    <a:lstStyle/>
                    <a:p>
                      <a:r>
                        <a:rPr lang="en-US" dirty="0"/>
                        <a:t>54.40</a:t>
                      </a:r>
                    </a:p>
                  </a:txBody>
                  <a:tcPr/>
                </a:tc>
                <a:extLst>
                  <a:ext uri="{0D108BD9-81ED-4DB2-BD59-A6C34878D82A}">
                    <a16:rowId xmlns:a16="http://schemas.microsoft.com/office/drawing/2014/main" val="23172586"/>
                  </a:ext>
                </a:extLst>
              </a:tr>
              <a:tr h="370840">
                <a:tc>
                  <a:txBody>
                    <a:bodyPr/>
                    <a:lstStyle/>
                    <a:p>
                      <a:r>
                        <a:rPr lang="en-US" dirty="0"/>
                        <a:t>3</a:t>
                      </a:r>
                    </a:p>
                  </a:txBody>
                  <a:tcPr/>
                </a:tc>
                <a:tc>
                  <a:txBody>
                    <a:bodyPr/>
                    <a:lstStyle/>
                    <a:p>
                      <a:r>
                        <a:rPr lang="en-US" dirty="0"/>
                        <a:t>2</a:t>
                      </a:r>
                    </a:p>
                  </a:txBody>
                  <a:tcPr/>
                </a:tc>
                <a:tc>
                  <a:txBody>
                    <a:bodyPr/>
                    <a:lstStyle/>
                    <a:p>
                      <a:r>
                        <a:rPr lang="en-US" dirty="0"/>
                        <a:t>…</a:t>
                      </a:r>
                    </a:p>
                  </a:txBody>
                  <a:tcPr/>
                </a:tc>
                <a:tc>
                  <a:txBody>
                    <a:bodyPr/>
                    <a:lstStyle/>
                    <a:p>
                      <a:r>
                        <a:rPr lang="en-US" dirty="0"/>
                        <a:t>75.00</a:t>
                      </a:r>
                    </a:p>
                  </a:txBody>
                  <a:tcPr/>
                </a:tc>
                <a:extLst>
                  <a:ext uri="{0D108BD9-81ED-4DB2-BD59-A6C34878D82A}">
                    <a16:rowId xmlns:a16="http://schemas.microsoft.com/office/drawing/2014/main" val="1472934914"/>
                  </a:ext>
                </a:extLst>
              </a:tr>
            </a:tbl>
          </a:graphicData>
        </a:graphic>
      </p:graphicFrame>
      <p:grpSp>
        <p:nvGrpSpPr>
          <p:cNvPr id="64" name="Group 63">
            <a:extLst>
              <a:ext uri="{FF2B5EF4-FFF2-40B4-BE49-F238E27FC236}">
                <a16:creationId xmlns:a16="http://schemas.microsoft.com/office/drawing/2014/main" id="{DA8BDA2B-D3B9-4639-A623-B799BF66DE25}"/>
              </a:ext>
            </a:extLst>
          </p:cNvPr>
          <p:cNvGrpSpPr/>
          <p:nvPr/>
        </p:nvGrpSpPr>
        <p:grpSpPr>
          <a:xfrm>
            <a:off x="5936127" y="3609925"/>
            <a:ext cx="840264" cy="2649627"/>
            <a:chOff x="6045334" y="3623325"/>
            <a:chExt cx="840264" cy="2649627"/>
          </a:xfrm>
        </p:grpSpPr>
        <p:sp>
          <p:nvSpPr>
            <p:cNvPr id="61" name="Arc 60">
              <a:extLst>
                <a:ext uri="{FF2B5EF4-FFF2-40B4-BE49-F238E27FC236}">
                  <a16:creationId xmlns:a16="http://schemas.microsoft.com/office/drawing/2014/main" id="{7E6C7BF5-E6E2-48E5-8F5A-0FAC296CFBF1}"/>
                </a:ext>
              </a:extLst>
            </p:cNvPr>
            <p:cNvSpPr/>
            <p:nvPr/>
          </p:nvSpPr>
          <p:spPr>
            <a:xfrm rot="10646970">
              <a:off x="6045334" y="3718726"/>
              <a:ext cx="840264" cy="2463825"/>
            </a:xfrm>
            <a:prstGeom prst="arc">
              <a:avLst>
                <a:gd name="adj1" fmla="val 16200000"/>
                <a:gd name="adj2" fmla="val 5619828"/>
              </a:avLst>
            </a:prstGeom>
            <a:ln w="38100">
              <a:solidFill>
                <a:srgbClr val="E3008C"/>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2" name="Isosceles Triangle 61">
              <a:extLst>
                <a:ext uri="{FF2B5EF4-FFF2-40B4-BE49-F238E27FC236}">
                  <a16:creationId xmlns:a16="http://schemas.microsoft.com/office/drawing/2014/main" id="{6016B411-FF99-405B-A5B3-B34F48B273F0}"/>
                </a:ext>
              </a:extLst>
            </p:cNvPr>
            <p:cNvSpPr/>
            <p:nvPr/>
          </p:nvSpPr>
          <p:spPr bwMode="auto">
            <a:xfrm rot="4995577">
              <a:off x="6381173" y="3611069"/>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Isosceles Triangle 62">
              <a:extLst>
                <a:ext uri="{FF2B5EF4-FFF2-40B4-BE49-F238E27FC236}">
                  <a16:creationId xmlns:a16="http://schemas.microsoft.com/office/drawing/2014/main" id="{8C2F2606-188E-4FBF-8E31-CCAB8FCFC601}"/>
                </a:ext>
              </a:extLst>
            </p:cNvPr>
            <p:cNvSpPr/>
            <p:nvPr/>
          </p:nvSpPr>
          <p:spPr bwMode="auto">
            <a:xfrm rot="5550028">
              <a:off x="6424914" y="6044127"/>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5" name="Group 64">
            <a:extLst>
              <a:ext uri="{FF2B5EF4-FFF2-40B4-BE49-F238E27FC236}">
                <a16:creationId xmlns:a16="http://schemas.microsoft.com/office/drawing/2014/main" id="{8DB1FC93-0DA6-4BA1-A387-A6DDFB20C680}"/>
              </a:ext>
            </a:extLst>
          </p:cNvPr>
          <p:cNvGrpSpPr/>
          <p:nvPr/>
        </p:nvGrpSpPr>
        <p:grpSpPr>
          <a:xfrm>
            <a:off x="5998598" y="3762420"/>
            <a:ext cx="608951" cy="1715555"/>
            <a:chOff x="6052565" y="3623325"/>
            <a:chExt cx="608951" cy="1715555"/>
          </a:xfrm>
        </p:grpSpPr>
        <p:sp>
          <p:nvSpPr>
            <p:cNvPr id="66" name="Arc 65">
              <a:extLst>
                <a:ext uri="{FF2B5EF4-FFF2-40B4-BE49-F238E27FC236}">
                  <a16:creationId xmlns:a16="http://schemas.microsoft.com/office/drawing/2014/main" id="{023D22A3-E35A-4D9B-957B-A9AD21B5B2A2}"/>
                </a:ext>
              </a:extLst>
            </p:cNvPr>
            <p:cNvSpPr/>
            <p:nvPr/>
          </p:nvSpPr>
          <p:spPr>
            <a:xfrm rot="10646970">
              <a:off x="6052565" y="3722954"/>
              <a:ext cx="608951" cy="1494833"/>
            </a:xfrm>
            <a:prstGeom prst="arc">
              <a:avLst>
                <a:gd name="adj1" fmla="val 16091528"/>
                <a:gd name="adj2" fmla="val 5869050"/>
              </a:avLst>
            </a:prstGeom>
            <a:ln w="38100">
              <a:solidFill>
                <a:srgbClr val="E3008C"/>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id="{9A99C0C1-2965-4204-A0E0-7A37930AB5CE}"/>
                </a:ext>
              </a:extLst>
            </p:cNvPr>
            <p:cNvSpPr/>
            <p:nvPr/>
          </p:nvSpPr>
          <p:spPr bwMode="auto">
            <a:xfrm rot="4995577">
              <a:off x="6381173" y="3611069"/>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Isosceles Triangle 67">
              <a:extLst>
                <a:ext uri="{FF2B5EF4-FFF2-40B4-BE49-F238E27FC236}">
                  <a16:creationId xmlns:a16="http://schemas.microsoft.com/office/drawing/2014/main" id="{104C5B00-623C-428D-B7DE-76E2B21CF40F}"/>
                </a:ext>
              </a:extLst>
            </p:cNvPr>
            <p:cNvSpPr/>
            <p:nvPr/>
          </p:nvSpPr>
          <p:spPr bwMode="auto">
            <a:xfrm rot="5550028">
              <a:off x="6406262" y="5110055"/>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224201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500"/>
                                  </p:stCondLst>
                                  <p:childTnLst>
                                    <p:set>
                                      <p:cBhvr>
                                        <p:cTn id="15"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FE88-DC31-4285-B37B-FFE82BA2F7B0}"/>
              </a:ext>
            </a:extLst>
          </p:cNvPr>
          <p:cNvSpPr>
            <a:spLocks noGrp="1"/>
          </p:cNvSpPr>
          <p:nvPr>
            <p:ph type="title"/>
          </p:nvPr>
        </p:nvSpPr>
        <p:spPr/>
        <p:txBody>
          <a:bodyPr/>
          <a:lstStyle/>
          <a:p>
            <a:r>
              <a:rPr lang="en-US" dirty="0"/>
              <a:t>Dimensional models</a:t>
            </a:r>
          </a:p>
        </p:txBody>
      </p:sp>
      <p:sp>
        <p:nvSpPr>
          <p:cNvPr id="3" name="Text Placeholder 2">
            <a:extLst>
              <a:ext uri="{FF2B5EF4-FFF2-40B4-BE49-F238E27FC236}">
                <a16:creationId xmlns:a16="http://schemas.microsoft.com/office/drawing/2014/main" id="{A60E8DCC-071C-4529-8BDF-1FE78EF583ED}"/>
              </a:ext>
            </a:extLst>
          </p:cNvPr>
          <p:cNvSpPr>
            <a:spLocks noGrp="1"/>
          </p:cNvSpPr>
          <p:nvPr>
            <p:ph type="body" sz="quarter" idx="4294967295"/>
          </p:nvPr>
        </p:nvSpPr>
        <p:spPr>
          <a:xfrm>
            <a:off x="1041400" y="1447800"/>
            <a:ext cx="11150600" cy="2979738"/>
          </a:xfrm>
        </p:spPr>
        <p:txBody>
          <a:bodyPr/>
          <a:lstStyle/>
          <a:p>
            <a:r>
              <a:rPr lang="en-US" dirty="0"/>
              <a:t>Facts: measurements, events</a:t>
            </a:r>
          </a:p>
          <a:p>
            <a:r>
              <a:rPr lang="en-US" dirty="0"/>
              <a:t>Dimensions: entities, context, slices</a:t>
            </a:r>
          </a:p>
        </p:txBody>
      </p:sp>
      <p:graphicFrame>
        <p:nvGraphicFramePr>
          <p:cNvPr id="4" name="Table 4">
            <a:extLst>
              <a:ext uri="{FF2B5EF4-FFF2-40B4-BE49-F238E27FC236}">
                <a16:creationId xmlns:a16="http://schemas.microsoft.com/office/drawing/2014/main" id="{B6365379-A0C9-467A-BD9B-E8EEEAF3F1C3}"/>
              </a:ext>
            </a:extLst>
          </p:cNvPr>
          <p:cNvGraphicFramePr>
            <a:graphicFrameLocks noGrp="1"/>
          </p:cNvGraphicFramePr>
          <p:nvPr/>
        </p:nvGraphicFramePr>
        <p:xfrm>
          <a:off x="706705" y="442707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Product</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Product Name</a:t>
                      </a:r>
                    </a:p>
                  </a:txBody>
                  <a:tcPr/>
                </a:tc>
                <a:extLst>
                  <a:ext uri="{0D108BD9-81ED-4DB2-BD59-A6C34878D82A}">
                    <a16:rowId xmlns:a16="http://schemas.microsoft.com/office/drawing/2014/main" val="2446366982"/>
                  </a:ext>
                </a:extLst>
              </a:tr>
              <a:tr h="370840">
                <a:tc>
                  <a:txBody>
                    <a:bodyPr/>
                    <a:lstStyle/>
                    <a:p>
                      <a:r>
                        <a:rPr lang="en-US" dirty="0"/>
                        <a:t>Product Category</a:t>
                      </a:r>
                    </a:p>
                  </a:txBody>
                  <a:tcPr/>
                </a:tc>
                <a:extLst>
                  <a:ext uri="{0D108BD9-81ED-4DB2-BD59-A6C34878D82A}">
                    <a16:rowId xmlns:a16="http://schemas.microsoft.com/office/drawing/2014/main" val="1663175025"/>
                  </a:ext>
                </a:extLst>
              </a:tr>
            </a:tbl>
          </a:graphicData>
        </a:graphic>
      </p:graphicFrame>
      <p:graphicFrame>
        <p:nvGraphicFramePr>
          <p:cNvPr id="5" name="Table 4">
            <a:extLst>
              <a:ext uri="{FF2B5EF4-FFF2-40B4-BE49-F238E27FC236}">
                <a16:creationId xmlns:a16="http://schemas.microsoft.com/office/drawing/2014/main" id="{B9126F81-3B4C-44B7-A937-1BFA58B3103F}"/>
              </a:ext>
            </a:extLst>
          </p:cNvPr>
          <p:cNvGraphicFramePr>
            <a:graphicFrameLocks noGrp="1"/>
          </p:cNvGraphicFramePr>
          <p:nvPr/>
        </p:nvGraphicFramePr>
        <p:xfrm>
          <a:off x="8505169" y="442707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Store</a:t>
                      </a:r>
                    </a:p>
                  </a:txBody>
                  <a:tcPr/>
                </a:tc>
                <a:extLst>
                  <a:ext uri="{0D108BD9-81ED-4DB2-BD59-A6C34878D82A}">
                    <a16:rowId xmlns:a16="http://schemas.microsoft.com/office/drawing/2014/main" val="1984639466"/>
                  </a:ext>
                </a:extLst>
              </a:tr>
              <a:tr h="370840">
                <a:tc>
                  <a:txBody>
                    <a:bodyPr/>
                    <a:lstStyle/>
                    <a:p>
                      <a:r>
                        <a:rPr lang="en-US" dirty="0"/>
                        <a:t>Store ID</a:t>
                      </a:r>
                    </a:p>
                  </a:txBody>
                  <a:tcPr/>
                </a:tc>
                <a:extLst>
                  <a:ext uri="{0D108BD9-81ED-4DB2-BD59-A6C34878D82A}">
                    <a16:rowId xmlns:a16="http://schemas.microsoft.com/office/drawing/2014/main" val="1585953594"/>
                  </a:ext>
                </a:extLst>
              </a:tr>
              <a:tr h="370840">
                <a:tc>
                  <a:txBody>
                    <a:bodyPr/>
                    <a:lstStyle/>
                    <a:p>
                      <a:r>
                        <a:rPr lang="en-US" dirty="0"/>
                        <a:t>Store Name</a:t>
                      </a:r>
                    </a:p>
                  </a:txBody>
                  <a:tcPr/>
                </a:tc>
                <a:extLst>
                  <a:ext uri="{0D108BD9-81ED-4DB2-BD59-A6C34878D82A}">
                    <a16:rowId xmlns:a16="http://schemas.microsoft.com/office/drawing/2014/main" val="2446366982"/>
                  </a:ext>
                </a:extLst>
              </a:tr>
              <a:tr h="370840">
                <a:tc>
                  <a:txBody>
                    <a:bodyPr/>
                    <a:lstStyle/>
                    <a:p>
                      <a:r>
                        <a:rPr lang="en-US" dirty="0"/>
                        <a:t>Store State Province</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D5BE4B7F-7914-4EDB-8E4B-B4CE1F2C0380}"/>
              </a:ext>
            </a:extLst>
          </p:cNvPr>
          <p:cNvGraphicFramePr>
            <a:graphicFrameLocks noGrp="1"/>
          </p:cNvGraphicFramePr>
          <p:nvPr/>
        </p:nvGraphicFramePr>
        <p:xfrm>
          <a:off x="4605937" y="4427076"/>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7" name="Straight Connector 6">
            <a:extLst>
              <a:ext uri="{FF2B5EF4-FFF2-40B4-BE49-F238E27FC236}">
                <a16:creationId xmlns:a16="http://schemas.microsoft.com/office/drawing/2014/main" id="{98A305DF-A7B3-427A-9EA9-0B5CC02C9A1B}"/>
              </a:ext>
            </a:extLst>
          </p:cNvPr>
          <p:cNvCxnSpPr/>
          <p:nvPr/>
        </p:nvCxnSpPr>
        <p:spPr>
          <a:xfrm flipH="1">
            <a:off x="2933343" y="4981692"/>
            <a:ext cx="167259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BBE7E5-5947-4515-B571-C73490006804}"/>
              </a:ext>
            </a:extLst>
          </p:cNvPr>
          <p:cNvCxnSpPr/>
          <p:nvPr/>
        </p:nvCxnSpPr>
        <p:spPr>
          <a:xfrm flipV="1">
            <a:off x="6832575" y="4981692"/>
            <a:ext cx="1672594" cy="38249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04521AB-9902-44B4-9BE2-29F4A4F82AC5}"/>
              </a:ext>
            </a:extLst>
          </p:cNvPr>
          <p:cNvSpPr txBox="1"/>
          <p:nvPr/>
        </p:nvSpPr>
        <p:spPr>
          <a:xfrm>
            <a:off x="4411421" y="4731436"/>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0" name="TextBox 9">
            <a:extLst>
              <a:ext uri="{FF2B5EF4-FFF2-40B4-BE49-F238E27FC236}">
                <a16:creationId xmlns:a16="http://schemas.microsoft.com/office/drawing/2014/main" id="{D126F0AD-0F2D-462A-BB6F-3BEC3049C764}"/>
              </a:ext>
            </a:extLst>
          </p:cNvPr>
          <p:cNvSpPr txBox="1"/>
          <p:nvPr/>
        </p:nvSpPr>
        <p:spPr>
          <a:xfrm>
            <a:off x="6839113" y="5092265"/>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1" name="TextBox 10">
            <a:extLst>
              <a:ext uri="{FF2B5EF4-FFF2-40B4-BE49-F238E27FC236}">
                <a16:creationId xmlns:a16="http://schemas.microsoft.com/office/drawing/2014/main" id="{6BD8E3F6-B40F-4A03-BE95-01F746A8DD17}"/>
              </a:ext>
            </a:extLst>
          </p:cNvPr>
          <p:cNvSpPr txBox="1"/>
          <p:nvPr/>
        </p:nvSpPr>
        <p:spPr>
          <a:xfrm>
            <a:off x="8329548" y="4673915"/>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
        <p:nvSpPr>
          <p:cNvPr id="12" name="TextBox 11">
            <a:extLst>
              <a:ext uri="{FF2B5EF4-FFF2-40B4-BE49-F238E27FC236}">
                <a16:creationId xmlns:a16="http://schemas.microsoft.com/office/drawing/2014/main" id="{683128A8-3055-4607-9D62-E76A42AAB3D6}"/>
              </a:ext>
            </a:extLst>
          </p:cNvPr>
          <p:cNvSpPr txBox="1"/>
          <p:nvPr/>
        </p:nvSpPr>
        <p:spPr>
          <a:xfrm>
            <a:off x="2964657" y="4663828"/>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
        <p:nvSpPr>
          <p:cNvPr id="13" name="Arrow: Down 12">
            <a:extLst>
              <a:ext uri="{FF2B5EF4-FFF2-40B4-BE49-F238E27FC236}">
                <a16:creationId xmlns:a16="http://schemas.microsoft.com/office/drawing/2014/main" id="{3B527C4C-8101-4336-9EAC-3BB9CA1935C8}"/>
              </a:ext>
            </a:extLst>
          </p:cNvPr>
          <p:cNvSpPr/>
          <p:nvPr/>
        </p:nvSpPr>
        <p:spPr bwMode="auto">
          <a:xfrm>
            <a:off x="1287379" y="3689684"/>
            <a:ext cx="517358" cy="665748"/>
          </a:xfrm>
          <a:prstGeom prst="downArrow">
            <a:avLst/>
          </a:prstGeom>
          <a:solidFill>
            <a:srgbClr val="5C2D9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B98B97DC-8800-48EC-961B-4D834FA73ABA}"/>
              </a:ext>
            </a:extLst>
          </p:cNvPr>
          <p:cNvSpPr txBox="1"/>
          <p:nvPr/>
        </p:nvSpPr>
        <p:spPr>
          <a:xfrm>
            <a:off x="919739" y="3317161"/>
            <a:ext cx="133417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Dimension</a:t>
            </a:r>
          </a:p>
        </p:txBody>
      </p:sp>
      <p:sp>
        <p:nvSpPr>
          <p:cNvPr id="15" name="Arrow: Down 14">
            <a:extLst>
              <a:ext uri="{FF2B5EF4-FFF2-40B4-BE49-F238E27FC236}">
                <a16:creationId xmlns:a16="http://schemas.microsoft.com/office/drawing/2014/main" id="{6B61FB0B-9E6E-4AB5-BA87-9BBD8BAA0B60}"/>
              </a:ext>
            </a:extLst>
          </p:cNvPr>
          <p:cNvSpPr/>
          <p:nvPr/>
        </p:nvSpPr>
        <p:spPr bwMode="auto">
          <a:xfrm>
            <a:off x="9244263" y="3689684"/>
            <a:ext cx="517358" cy="665748"/>
          </a:xfrm>
          <a:prstGeom prst="downArrow">
            <a:avLst/>
          </a:prstGeom>
          <a:solidFill>
            <a:srgbClr val="5C2D9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2E479B04-8913-4204-9B77-2EC3D75037B5}"/>
              </a:ext>
            </a:extLst>
          </p:cNvPr>
          <p:cNvSpPr txBox="1"/>
          <p:nvPr/>
        </p:nvSpPr>
        <p:spPr>
          <a:xfrm>
            <a:off x="8876623" y="3317161"/>
            <a:ext cx="133417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Dimension</a:t>
            </a:r>
          </a:p>
        </p:txBody>
      </p:sp>
      <p:sp>
        <p:nvSpPr>
          <p:cNvPr id="17" name="Arrow: Down 16">
            <a:extLst>
              <a:ext uri="{FF2B5EF4-FFF2-40B4-BE49-F238E27FC236}">
                <a16:creationId xmlns:a16="http://schemas.microsoft.com/office/drawing/2014/main" id="{EED7AD67-5D53-4050-9D48-07D06D61B2FB}"/>
              </a:ext>
            </a:extLst>
          </p:cNvPr>
          <p:cNvSpPr/>
          <p:nvPr/>
        </p:nvSpPr>
        <p:spPr bwMode="auto">
          <a:xfrm>
            <a:off x="5306591" y="3689684"/>
            <a:ext cx="517358" cy="665748"/>
          </a:xfrm>
          <a:prstGeom prst="downArrow">
            <a:avLst/>
          </a:prstGeom>
          <a:solidFill>
            <a:srgbClr val="1C698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D42C0B41-6CBB-4BC7-9D6C-63F7AF7985B6}"/>
              </a:ext>
            </a:extLst>
          </p:cNvPr>
          <p:cNvSpPr txBox="1"/>
          <p:nvPr/>
        </p:nvSpPr>
        <p:spPr>
          <a:xfrm>
            <a:off x="4820653" y="3317161"/>
            <a:ext cx="1452476"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Tree>
    <p:extLst>
      <p:ext uri="{BB962C8B-B14F-4D97-AF65-F5344CB8AC3E}">
        <p14:creationId xmlns:p14="http://schemas.microsoft.com/office/powerpoint/2010/main" val="2377430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1E6A-805C-96E7-EF2D-BE709051A153}"/>
              </a:ext>
            </a:extLst>
          </p:cNvPr>
          <p:cNvSpPr>
            <a:spLocks noGrp="1"/>
          </p:cNvSpPr>
          <p:nvPr>
            <p:ph type="title"/>
          </p:nvPr>
        </p:nvSpPr>
        <p:spPr/>
        <p:txBody>
          <a:bodyPr/>
          <a:lstStyle/>
          <a:p>
            <a:r>
              <a:rPr lang="en-US" dirty="0"/>
              <a:t>Fact Tables</a:t>
            </a:r>
          </a:p>
        </p:txBody>
      </p:sp>
      <p:sp>
        <p:nvSpPr>
          <p:cNvPr id="4" name="Content Placeholder 3">
            <a:extLst>
              <a:ext uri="{FF2B5EF4-FFF2-40B4-BE49-F238E27FC236}">
                <a16:creationId xmlns:a16="http://schemas.microsoft.com/office/drawing/2014/main" id="{605D6632-96A1-E357-C2D9-9EE7B989B3D6}"/>
              </a:ext>
            </a:extLst>
          </p:cNvPr>
          <p:cNvSpPr>
            <a:spLocks noGrp="1"/>
          </p:cNvSpPr>
          <p:nvPr>
            <p:ph sz="quarter" idx="10"/>
          </p:nvPr>
        </p:nvSpPr>
        <p:spPr>
          <a:xfrm>
            <a:off x="584200" y="1435100"/>
            <a:ext cx="11018838" cy="2548390"/>
          </a:xfrm>
        </p:spPr>
        <p:txBody>
          <a:bodyPr/>
          <a:lstStyle/>
          <a:p>
            <a:r>
              <a:rPr lang="en-US" altLang="en-US" sz="3600" dirty="0"/>
              <a:t>Contains two or more foreign keys</a:t>
            </a:r>
          </a:p>
          <a:p>
            <a:r>
              <a:rPr lang="en-US" altLang="en-US" sz="3600" dirty="0"/>
              <a:t>Tend to have very large record</a:t>
            </a:r>
          </a:p>
          <a:p>
            <a:r>
              <a:rPr lang="en-US" altLang="en-US" sz="3600" dirty="0"/>
              <a:t>Useful facts tend to be numeric and additive</a:t>
            </a:r>
          </a:p>
          <a:p>
            <a:endParaRPr lang="en-US" sz="3600" dirty="0"/>
          </a:p>
        </p:txBody>
      </p:sp>
    </p:spTree>
    <p:extLst>
      <p:ext uri="{BB962C8B-B14F-4D97-AF65-F5344CB8AC3E}">
        <p14:creationId xmlns:p14="http://schemas.microsoft.com/office/powerpoint/2010/main" val="37704869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6268-2B7F-D5FF-942C-5C4AF0BAE5C0}"/>
              </a:ext>
            </a:extLst>
          </p:cNvPr>
          <p:cNvSpPr>
            <a:spLocks noGrp="1"/>
          </p:cNvSpPr>
          <p:nvPr>
            <p:ph type="title"/>
          </p:nvPr>
        </p:nvSpPr>
        <p:spPr/>
        <p:txBody>
          <a:bodyPr/>
          <a:lstStyle/>
          <a:p>
            <a:r>
              <a:rPr lang="en-US" dirty="0"/>
              <a:t>Dimension Tables</a:t>
            </a:r>
          </a:p>
        </p:txBody>
      </p:sp>
      <p:sp>
        <p:nvSpPr>
          <p:cNvPr id="3" name="Content Placeholder 2">
            <a:extLst>
              <a:ext uri="{FF2B5EF4-FFF2-40B4-BE49-F238E27FC236}">
                <a16:creationId xmlns:a16="http://schemas.microsoft.com/office/drawing/2014/main" id="{9F274530-3F1F-BA6A-A6B4-BEF44AE50B45}"/>
              </a:ext>
            </a:extLst>
          </p:cNvPr>
          <p:cNvSpPr>
            <a:spLocks noGrp="1"/>
          </p:cNvSpPr>
          <p:nvPr>
            <p:ph sz="quarter" idx="10"/>
          </p:nvPr>
        </p:nvSpPr>
        <p:spPr>
          <a:xfrm>
            <a:off x="584200" y="1435100"/>
            <a:ext cx="11018838" cy="4801314"/>
          </a:xfrm>
        </p:spPr>
        <p:txBody>
          <a:bodyPr/>
          <a:lstStyle/>
          <a:p>
            <a:r>
              <a:rPr lang="en-US" altLang="en-US" sz="4000" dirty="0"/>
              <a:t>Contain text and descriptive information to help describe facts</a:t>
            </a:r>
          </a:p>
          <a:p>
            <a:r>
              <a:rPr lang="en-US" altLang="en-US" sz="4000" dirty="0"/>
              <a:t>Part of a one to many relationship with facts</a:t>
            </a:r>
          </a:p>
          <a:p>
            <a:r>
              <a:rPr lang="en-US" altLang="en-US" sz="4000" dirty="0"/>
              <a:t>Has surrogate key relationships with fact table(s)</a:t>
            </a:r>
          </a:p>
          <a:p>
            <a:pPr marL="0" indent="0">
              <a:buNone/>
            </a:pPr>
            <a:endParaRPr lang="en-US" altLang="en-US" sz="4000" dirty="0"/>
          </a:p>
          <a:p>
            <a:pPr marL="0" indent="0">
              <a:buNone/>
            </a:pPr>
            <a:endParaRPr lang="en-US" sz="4000" dirty="0"/>
          </a:p>
        </p:txBody>
      </p:sp>
    </p:spTree>
    <p:extLst>
      <p:ext uri="{BB962C8B-B14F-4D97-AF65-F5344CB8AC3E}">
        <p14:creationId xmlns:p14="http://schemas.microsoft.com/office/powerpoint/2010/main" val="3259742753"/>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DC1468-2D5A-4AF4-B6A1-FA3F00E87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ab3cf-5ffc-4e23-9951-e59f1d4d2772"/>
    <ds:schemaRef ds:uri="df7f103e-597c-493b-bc31-914106b90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1565</TotalTime>
  <Words>3215</Words>
  <Application>Microsoft Macintosh PowerPoint</Application>
  <PresentationFormat>Widescreen</PresentationFormat>
  <Paragraphs>440</Paragraphs>
  <Slides>18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Segoe UI</vt:lpstr>
      <vt:lpstr>Segoe UI Semibold</vt:lpstr>
      <vt:lpstr>Segoe UI Semilight</vt:lpstr>
      <vt:lpstr>Wingdings</vt:lpstr>
      <vt:lpstr>1_Black Template</vt:lpstr>
      <vt:lpstr>Introduction to Microsoft Fabric</vt:lpstr>
      <vt:lpstr>Data Models</vt:lpstr>
      <vt:lpstr>Types of Data Models</vt:lpstr>
      <vt:lpstr>Types of Data Models</vt:lpstr>
      <vt:lpstr>Understanding Dimensional Models</vt:lpstr>
      <vt:lpstr>Surrogate Keys</vt:lpstr>
      <vt:lpstr>Dimensional models</vt:lpstr>
      <vt:lpstr>Fact Tables</vt:lpstr>
      <vt:lpstr>Dimension Tables</vt:lpstr>
      <vt:lpstr>Star vs Snowflake Schema</vt:lpstr>
      <vt:lpstr>Compare Star and Snowflake</vt:lpstr>
      <vt:lpstr>Power BI Likes Star Schemas</vt:lpstr>
      <vt:lpstr>Date table</vt:lpstr>
      <vt:lpstr>Level of Granularity</vt:lpstr>
      <vt:lpstr>Relationship Cardinality</vt:lpstr>
      <vt:lpstr>Relationship View</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Joey D'Antoni</cp:lastModifiedBy>
  <cp:revision>14</cp:revision>
  <dcterms:created xsi:type="dcterms:W3CDTF">2023-04-14T00:23:05Z</dcterms:created>
  <dcterms:modified xsi:type="dcterms:W3CDTF">2023-09-08T16:33:19Z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