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sldIdLst>
    <p:sldId id="2147470553" r:id="rId5"/>
    <p:sldId id="2147470556" r:id="rId6"/>
    <p:sldId id="2147470559" r:id="rId7"/>
    <p:sldId id="2147470564" r:id="rId8"/>
    <p:sldId id="2147470560" r:id="rId9"/>
    <p:sldId id="2147470561" r:id="rId10"/>
    <p:sldId id="2147470562" r:id="rId11"/>
    <p:sldId id="2147470568" r:id="rId12"/>
    <p:sldId id="2147470563" r:id="rId13"/>
    <p:sldId id="2147470565" r:id="rId14"/>
    <p:sldId id="2147470567" r:id="rId15"/>
    <p:sldId id="2147470566" r:id="rId16"/>
    <p:sldId id="2147470569" r:id="rId17"/>
    <p:sldId id="2147470555" r:id="rId18"/>
    <p:sldId id="207613702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5" autoAdjust="0"/>
    <p:restoredTop sz="63265"/>
  </p:normalViewPr>
  <p:slideViewPr>
    <p:cSldViewPr snapToGrid="0">
      <p:cViewPr varScale="1">
        <p:scale>
          <a:sx n="52" d="100"/>
          <a:sy n="52" d="100"/>
        </p:scale>
        <p:origin x="129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1DBF29-D354-423F-A417-1A2749992A4B}"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0FF196AC-BE92-485B-BC26-2FF3EC68D426}">
      <dgm:prSet/>
      <dgm:spPr/>
      <dgm:t>
        <a:bodyPr/>
        <a:lstStyle/>
        <a:p>
          <a:r>
            <a:rPr lang="en-US" baseline="0" dirty="0">
              <a:solidFill>
                <a:schemeClr val="bg1"/>
              </a:solidFill>
            </a:rPr>
            <a:t>A lakehouse is a data architecture for storing and analyzing both structured and unstructured data in the same location</a:t>
          </a:r>
          <a:endParaRPr lang="en-US" dirty="0">
            <a:solidFill>
              <a:schemeClr val="bg1"/>
            </a:solidFill>
          </a:endParaRPr>
        </a:p>
      </dgm:t>
    </dgm:pt>
    <dgm:pt modelId="{5308393B-6E2D-460F-9020-EFCA029C5F20}" type="parTrans" cxnId="{9DD9BA2E-D745-4A0A-9965-97030ED49EB1}">
      <dgm:prSet/>
      <dgm:spPr/>
      <dgm:t>
        <a:bodyPr/>
        <a:lstStyle/>
        <a:p>
          <a:endParaRPr lang="en-US"/>
        </a:p>
      </dgm:t>
    </dgm:pt>
    <dgm:pt modelId="{6870788A-E7CB-470B-875E-B729926EA19F}" type="sibTrans" cxnId="{9DD9BA2E-D745-4A0A-9965-97030ED49EB1}">
      <dgm:prSet/>
      <dgm:spPr/>
      <dgm:t>
        <a:bodyPr/>
        <a:lstStyle/>
        <a:p>
          <a:endParaRPr lang="en-US"/>
        </a:p>
      </dgm:t>
    </dgm:pt>
    <dgm:pt modelId="{E1CE3F46-5F8B-49F0-AD5B-92A7D2AF3DF5}">
      <dgm:prSet/>
      <dgm:spPr/>
      <dgm:t>
        <a:bodyPr/>
        <a:lstStyle/>
        <a:p>
          <a:r>
            <a:rPr lang="en-US" baseline="0" dirty="0">
              <a:solidFill>
                <a:schemeClr val="bg1"/>
              </a:solidFill>
            </a:rPr>
            <a:t>The structure is flexible and scalable, allowing organizations to handle large volumes of data </a:t>
          </a:r>
          <a:endParaRPr lang="en-US" dirty="0">
            <a:solidFill>
              <a:schemeClr val="bg1"/>
            </a:solidFill>
          </a:endParaRPr>
        </a:p>
      </dgm:t>
    </dgm:pt>
    <dgm:pt modelId="{26B533CC-3375-420B-9A80-58791E89FE65}" type="parTrans" cxnId="{01342C71-CC25-41CD-A8B4-B83D30B3CAD6}">
      <dgm:prSet/>
      <dgm:spPr/>
      <dgm:t>
        <a:bodyPr/>
        <a:lstStyle/>
        <a:p>
          <a:endParaRPr lang="en-US"/>
        </a:p>
      </dgm:t>
    </dgm:pt>
    <dgm:pt modelId="{2654243C-35A0-4C18-A1CA-108FB69E88C5}" type="sibTrans" cxnId="{01342C71-CC25-41CD-A8B4-B83D30B3CAD6}">
      <dgm:prSet/>
      <dgm:spPr/>
      <dgm:t>
        <a:bodyPr/>
        <a:lstStyle/>
        <a:p>
          <a:endParaRPr lang="en-US"/>
        </a:p>
      </dgm:t>
    </dgm:pt>
    <dgm:pt modelId="{CC30712A-A303-4990-9C1C-8E0E91439C4F}">
      <dgm:prSet/>
      <dgm:spPr/>
      <dgm:t>
        <a:bodyPr/>
        <a:lstStyle/>
        <a:p>
          <a:r>
            <a:rPr lang="en-US" baseline="0" dirty="0">
              <a:solidFill>
                <a:schemeClr val="bg1"/>
              </a:solidFill>
            </a:rPr>
            <a:t>Lakehouses integrate with data management, data engineering, and analytics tools</a:t>
          </a:r>
          <a:endParaRPr lang="en-US" dirty="0">
            <a:solidFill>
              <a:schemeClr val="bg1"/>
            </a:solidFill>
          </a:endParaRPr>
        </a:p>
      </dgm:t>
    </dgm:pt>
    <dgm:pt modelId="{3F97EC74-AB89-4810-A3CB-B5B81B15838F}" type="parTrans" cxnId="{1618ACC2-C12B-42B6-BA9F-A498F6F27376}">
      <dgm:prSet/>
      <dgm:spPr/>
      <dgm:t>
        <a:bodyPr/>
        <a:lstStyle/>
        <a:p>
          <a:endParaRPr lang="en-US"/>
        </a:p>
      </dgm:t>
    </dgm:pt>
    <dgm:pt modelId="{0940EAB3-F8E6-4FF0-9FB8-72EF7DE2E9B8}" type="sibTrans" cxnId="{1618ACC2-C12B-42B6-BA9F-A498F6F27376}">
      <dgm:prSet/>
      <dgm:spPr/>
      <dgm:t>
        <a:bodyPr/>
        <a:lstStyle/>
        <a:p>
          <a:endParaRPr lang="en-US"/>
        </a:p>
      </dgm:t>
    </dgm:pt>
    <dgm:pt modelId="{699A7908-A187-4DF7-B3DF-ABD088F6A106}" type="pres">
      <dgm:prSet presAssocID="{A31DBF29-D354-423F-A417-1A2749992A4B}" presName="root" presStyleCnt="0">
        <dgm:presLayoutVars>
          <dgm:dir/>
          <dgm:resizeHandles val="exact"/>
        </dgm:presLayoutVars>
      </dgm:prSet>
      <dgm:spPr/>
    </dgm:pt>
    <dgm:pt modelId="{5451A6A8-32AF-4B2D-A3EC-2461817AD035}" type="pres">
      <dgm:prSet presAssocID="{0FF196AC-BE92-485B-BC26-2FF3EC68D426}" presName="compNode" presStyleCnt="0"/>
      <dgm:spPr/>
    </dgm:pt>
    <dgm:pt modelId="{47FCE974-212C-46FD-814E-76CA77E1FAE7}" type="pres">
      <dgm:prSet presAssocID="{0FF196AC-BE92-485B-BC26-2FF3EC68D426}" presName="bgRect" presStyleLbl="bgShp" presStyleIdx="0" presStyleCnt="3"/>
      <dgm:spPr/>
    </dgm:pt>
    <dgm:pt modelId="{8A292E65-99EE-44DA-8E97-F043937C0A49}" type="pres">
      <dgm:prSet presAssocID="{0FF196AC-BE92-485B-BC26-2FF3EC68D42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824C69D8-3933-479D-A8E4-1FBC24C437DB}" type="pres">
      <dgm:prSet presAssocID="{0FF196AC-BE92-485B-BC26-2FF3EC68D426}" presName="spaceRect" presStyleCnt="0"/>
      <dgm:spPr/>
    </dgm:pt>
    <dgm:pt modelId="{B73409F4-89FE-4BDC-97E2-75F2522B32AD}" type="pres">
      <dgm:prSet presAssocID="{0FF196AC-BE92-485B-BC26-2FF3EC68D426}" presName="parTx" presStyleLbl="revTx" presStyleIdx="0" presStyleCnt="3">
        <dgm:presLayoutVars>
          <dgm:chMax val="0"/>
          <dgm:chPref val="0"/>
        </dgm:presLayoutVars>
      </dgm:prSet>
      <dgm:spPr/>
    </dgm:pt>
    <dgm:pt modelId="{921DEA20-E615-4B13-83CC-4DF03C86A810}" type="pres">
      <dgm:prSet presAssocID="{6870788A-E7CB-470B-875E-B729926EA19F}" presName="sibTrans" presStyleCnt="0"/>
      <dgm:spPr/>
    </dgm:pt>
    <dgm:pt modelId="{8E9BD778-FF65-4DBC-AFD2-CB8C72A4ACBA}" type="pres">
      <dgm:prSet presAssocID="{E1CE3F46-5F8B-49F0-AD5B-92A7D2AF3DF5}" presName="compNode" presStyleCnt="0"/>
      <dgm:spPr/>
    </dgm:pt>
    <dgm:pt modelId="{8D1CBB89-BA74-412B-BC9B-A50F893C59CE}" type="pres">
      <dgm:prSet presAssocID="{E1CE3F46-5F8B-49F0-AD5B-92A7D2AF3DF5}" presName="bgRect" presStyleLbl="bgShp" presStyleIdx="1" presStyleCnt="3"/>
      <dgm:spPr/>
    </dgm:pt>
    <dgm:pt modelId="{49EA27BC-71CC-4EA7-9C27-37A6E92D6C64}" type="pres">
      <dgm:prSet presAssocID="{E1CE3F46-5F8B-49F0-AD5B-92A7D2AF3DF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24E5602E-C7CF-434B-9594-8BC7DC47764A}" type="pres">
      <dgm:prSet presAssocID="{E1CE3F46-5F8B-49F0-AD5B-92A7D2AF3DF5}" presName="spaceRect" presStyleCnt="0"/>
      <dgm:spPr/>
    </dgm:pt>
    <dgm:pt modelId="{595AC83B-9891-4545-A374-9AD4A94E0DBD}" type="pres">
      <dgm:prSet presAssocID="{E1CE3F46-5F8B-49F0-AD5B-92A7D2AF3DF5}" presName="parTx" presStyleLbl="revTx" presStyleIdx="1" presStyleCnt="3">
        <dgm:presLayoutVars>
          <dgm:chMax val="0"/>
          <dgm:chPref val="0"/>
        </dgm:presLayoutVars>
      </dgm:prSet>
      <dgm:spPr/>
    </dgm:pt>
    <dgm:pt modelId="{5E452C03-6D63-4610-B840-DC5C0FBA42C5}" type="pres">
      <dgm:prSet presAssocID="{2654243C-35A0-4C18-A1CA-108FB69E88C5}" presName="sibTrans" presStyleCnt="0"/>
      <dgm:spPr/>
    </dgm:pt>
    <dgm:pt modelId="{5AA14132-8D39-4891-89FF-48066FB483DD}" type="pres">
      <dgm:prSet presAssocID="{CC30712A-A303-4990-9C1C-8E0E91439C4F}" presName="compNode" presStyleCnt="0"/>
      <dgm:spPr/>
    </dgm:pt>
    <dgm:pt modelId="{EA949DA5-2CD5-4CCB-8709-DDA8E3FD2681}" type="pres">
      <dgm:prSet presAssocID="{CC30712A-A303-4990-9C1C-8E0E91439C4F}" presName="bgRect" presStyleLbl="bgShp" presStyleIdx="2" presStyleCnt="3"/>
      <dgm:spPr/>
    </dgm:pt>
    <dgm:pt modelId="{FA8AE18C-2183-4013-A091-8B3F9D2E5736}" type="pres">
      <dgm:prSet presAssocID="{CC30712A-A303-4990-9C1C-8E0E91439C4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2236F67B-9CF4-47A0-8D83-A9FAB9FA798C}" type="pres">
      <dgm:prSet presAssocID="{CC30712A-A303-4990-9C1C-8E0E91439C4F}" presName="spaceRect" presStyleCnt="0"/>
      <dgm:spPr/>
    </dgm:pt>
    <dgm:pt modelId="{2764971E-F680-4635-8EF6-67AC72DB931A}" type="pres">
      <dgm:prSet presAssocID="{CC30712A-A303-4990-9C1C-8E0E91439C4F}" presName="parTx" presStyleLbl="revTx" presStyleIdx="2" presStyleCnt="3">
        <dgm:presLayoutVars>
          <dgm:chMax val="0"/>
          <dgm:chPref val="0"/>
        </dgm:presLayoutVars>
      </dgm:prSet>
      <dgm:spPr/>
    </dgm:pt>
  </dgm:ptLst>
  <dgm:cxnLst>
    <dgm:cxn modelId="{9DD9BA2E-D745-4A0A-9965-97030ED49EB1}" srcId="{A31DBF29-D354-423F-A417-1A2749992A4B}" destId="{0FF196AC-BE92-485B-BC26-2FF3EC68D426}" srcOrd="0" destOrd="0" parTransId="{5308393B-6E2D-460F-9020-EFCA029C5F20}" sibTransId="{6870788A-E7CB-470B-875E-B729926EA19F}"/>
    <dgm:cxn modelId="{2C971231-0E08-47EB-B190-D431818D229D}" type="presOf" srcId="{CC30712A-A303-4990-9C1C-8E0E91439C4F}" destId="{2764971E-F680-4635-8EF6-67AC72DB931A}" srcOrd="0" destOrd="0" presId="urn:microsoft.com/office/officeart/2018/2/layout/IconVerticalSolidList"/>
    <dgm:cxn modelId="{01342C71-CC25-41CD-A8B4-B83D30B3CAD6}" srcId="{A31DBF29-D354-423F-A417-1A2749992A4B}" destId="{E1CE3F46-5F8B-49F0-AD5B-92A7D2AF3DF5}" srcOrd="1" destOrd="0" parTransId="{26B533CC-3375-420B-9A80-58791E89FE65}" sibTransId="{2654243C-35A0-4C18-A1CA-108FB69E88C5}"/>
    <dgm:cxn modelId="{1618ACC2-C12B-42B6-BA9F-A498F6F27376}" srcId="{A31DBF29-D354-423F-A417-1A2749992A4B}" destId="{CC30712A-A303-4990-9C1C-8E0E91439C4F}" srcOrd="2" destOrd="0" parTransId="{3F97EC74-AB89-4810-A3CB-B5B81B15838F}" sibTransId="{0940EAB3-F8E6-4FF0-9FB8-72EF7DE2E9B8}"/>
    <dgm:cxn modelId="{690257C3-5171-403A-8225-2DFB59732FCD}" type="presOf" srcId="{A31DBF29-D354-423F-A417-1A2749992A4B}" destId="{699A7908-A187-4DF7-B3DF-ABD088F6A106}" srcOrd="0" destOrd="0" presId="urn:microsoft.com/office/officeart/2018/2/layout/IconVerticalSolidList"/>
    <dgm:cxn modelId="{CC1823E1-EBE0-4C47-809B-D47724850CDA}" type="presOf" srcId="{E1CE3F46-5F8B-49F0-AD5B-92A7D2AF3DF5}" destId="{595AC83B-9891-4545-A374-9AD4A94E0DBD}" srcOrd="0" destOrd="0" presId="urn:microsoft.com/office/officeart/2018/2/layout/IconVerticalSolidList"/>
    <dgm:cxn modelId="{0F4167EE-7461-4ECE-B659-70F636DADBA6}" type="presOf" srcId="{0FF196AC-BE92-485B-BC26-2FF3EC68D426}" destId="{B73409F4-89FE-4BDC-97E2-75F2522B32AD}" srcOrd="0" destOrd="0" presId="urn:microsoft.com/office/officeart/2018/2/layout/IconVerticalSolidList"/>
    <dgm:cxn modelId="{9829626A-0665-4AFA-81DC-E9703ADE1BCD}" type="presParOf" srcId="{699A7908-A187-4DF7-B3DF-ABD088F6A106}" destId="{5451A6A8-32AF-4B2D-A3EC-2461817AD035}" srcOrd="0" destOrd="0" presId="urn:microsoft.com/office/officeart/2018/2/layout/IconVerticalSolidList"/>
    <dgm:cxn modelId="{C7F1AD80-1AD8-41BB-8EC6-4DC76F10CFE4}" type="presParOf" srcId="{5451A6A8-32AF-4B2D-A3EC-2461817AD035}" destId="{47FCE974-212C-46FD-814E-76CA77E1FAE7}" srcOrd="0" destOrd="0" presId="urn:microsoft.com/office/officeart/2018/2/layout/IconVerticalSolidList"/>
    <dgm:cxn modelId="{659FE646-15B4-4764-8AC6-E9B1AE5AC3FE}" type="presParOf" srcId="{5451A6A8-32AF-4B2D-A3EC-2461817AD035}" destId="{8A292E65-99EE-44DA-8E97-F043937C0A49}" srcOrd="1" destOrd="0" presId="urn:microsoft.com/office/officeart/2018/2/layout/IconVerticalSolidList"/>
    <dgm:cxn modelId="{EA9F910D-4980-4B2F-A33A-4F8C58532986}" type="presParOf" srcId="{5451A6A8-32AF-4B2D-A3EC-2461817AD035}" destId="{824C69D8-3933-479D-A8E4-1FBC24C437DB}" srcOrd="2" destOrd="0" presId="urn:microsoft.com/office/officeart/2018/2/layout/IconVerticalSolidList"/>
    <dgm:cxn modelId="{E738A4B8-5D4F-40EF-9A42-AEBF5282C0C4}" type="presParOf" srcId="{5451A6A8-32AF-4B2D-A3EC-2461817AD035}" destId="{B73409F4-89FE-4BDC-97E2-75F2522B32AD}" srcOrd="3" destOrd="0" presId="urn:microsoft.com/office/officeart/2018/2/layout/IconVerticalSolidList"/>
    <dgm:cxn modelId="{F5148E7A-C889-4147-AD6B-648651146052}" type="presParOf" srcId="{699A7908-A187-4DF7-B3DF-ABD088F6A106}" destId="{921DEA20-E615-4B13-83CC-4DF03C86A810}" srcOrd="1" destOrd="0" presId="urn:microsoft.com/office/officeart/2018/2/layout/IconVerticalSolidList"/>
    <dgm:cxn modelId="{BD2C8391-3941-4D03-83AD-AB3C89BB85FF}" type="presParOf" srcId="{699A7908-A187-4DF7-B3DF-ABD088F6A106}" destId="{8E9BD778-FF65-4DBC-AFD2-CB8C72A4ACBA}" srcOrd="2" destOrd="0" presId="urn:microsoft.com/office/officeart/2018/2/layout/IconVerticalSolidList"/>
    <dgm:cxn modelId="{D837566B-3FE1-47C8-9B2E-C1B5C806DEBD}" type="presParOf" srcId="{8E9BD778-FF65-4DBC-AFD2-CB8C72A4ACBA}" destId="{8D1CBB89-BA74-412B-BC9B-A50F893C59CE}" srcOrd="0" destOrd="0" presId="urn:microsoft.com/office/officeart/2018/2/layout/IconVerticalSolidList"/>
    <dgm:cxn modelId="{EDE1F266-23BD-46E9-826A-B15DEE98AF3F}" type="presParOf" srcId="{8E9BD778-FF65-4DBC-AFD2-CB8C72A4ACBA}" destId="{49EA27BC-71CC-4EA7-9C27-37A6E92D6C64}" srcOrd="1" destOrd="0" presId="urn:microsoft.com/office/officeart/2018/2/layout/IconVerticalSolidList"/>
    <dgm:cxn modelId="{DB1C3909-8995-4944-85BA-65F8AE60CEAA}" type="presParOf" srcId="{8E9BD778-FF65-4DBC-AFD2-CB8C72A4ACBA}" destId="{24E5602E-C7CF-434B-9594-8BC7DC47764A}" srcOrd="2" destOrd="0" presId="urn:microsoft.com/office/officeart/2018/2/layout/IconVerticalSolidList"/>
    <dgm:cxn modelId="{8FE08394-3ADC-4BF1-93FA-948929239EA9}" type="presParOf" srcId="{8E9BD778-FF65-4DBC-AFD2-CB8C72A4ACBA}" destId="{595AC83B-9891-4545-A374-9AD4A94E0DBD}" srcOrd="3" destOrd="0" presId="urn:microsoft.com/office/officeart/2018/2/layout/IconVerticalSolidList"/>
    <dgm:cxn modelId="{F4AF3D5B-A2B6-43B3-96D7-C1449D1D2A34}" type="presParOf" srcId="{699A7908-A187-4DF7-B3DF-ABD088F6A106}" destId="{5E452C03-6D63-4610-B840-DC5C0FBA42C5}" srcOrd="3" destOrd="0" presId="urn:microsoft.com/office/officeart/2018/2/layout/IconVerticalSolidList"/>
    <dgm:cxn modelId="{F772A5C9-DA6E-4EB9-8DAC-7F96E86A2C16}" type="presParOf" srcId="{699A7908-A187-4DF7-B3DF-ABD088F6A106}" destId="{5AA14132-8D39-4891-89FF-48066FB483DD}" srcOrd="4" destOrd="0" presId="urn:microsoft.com/office/officeart/2018/2/layout/IconVerticalSolidList"/>
    <dgm:cxn modelId="{F05CBBB1-F47C-49B9-AC43-B4641494C22C}" type="presParOf" srcId="{5AA14132-8D39-4891-89FF-48066FB483DD}" destId="{EA949DA5-2CD5-4CCB-8709-DDA8E3FD2681}" srcOrd="0" destOrd="0" presId="urn:microsoft.com/office/officeart/2018/2/layout/IconVerticalSolidList"/>
    <dgm:cxn modelId="{CBF6D63D-F396-475D-8A1C-0B003AE10F23}" type="presParOf" srcId="{5AA14132-8D39-4891-89FF-48066FB483DD}" destId="{FA8AE18C-2183-4013-A091-8B3F9D2E5736}" srcOrd="1" destOrd="0" presId="urn:microsoft.com/office/officeart/2018/2/layout/IconVerticalSolidList"/>
    <dgm:cxn modelId="{E19688D1-6520-47D5-BED3-6CBFCB25DC02}" type="presParOf" srcId="{5AA14132-8D39-4891-89FF-48066FB483DD}" destId="{2236F67B-9CF4-47A0-8D83-A9FAB9FA798C}" srcOrd="2" destOrd="0" presId="urn:microsoft.com/office/officeart/2018/2/layout/IconVerticalSolidList"/>
    <dgm:cxn modelId="{8C2D4B48-5D1A-447F-9D86-4B28DE3AEC74}" type="presParOf" srcId="{5AA14132-8D39-4891-89FF-48066FB483DD}" destId="{2764971E-F680-4635-8EF6-67AC72DB931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FCE974-212C-46FD-814E-76CA77E1FAE7}">
      <dsp:nvSpPr>
        <dsp:cNvPr id="0" name=""/>
        <dsp:cNvSpPr/>
      </dsp:nvSpPr>
      <dsp:spPr>
        <a:xfrm>
          <a:off x="0" y="590"/>
          <a:ext cx="11018837" cy="1380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292E65-99EE-44DA-8E97-F043937C0A49}">
      <dsp:nvSpPr>
        <dsp:cNvPr id="0" name=""/>
        <dsp:cNvSpPr/>
      </dsp:nvSpPr>
      <dsp:spPr>
        <a:xfrm>
          <a:off x="417688" y="311267"/>
          <a:ext cx="759433" cy="7594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3409F4-89FE-4BDC-97E2-75F2522B32AD}">
      <dsp:nvSpPr>
        <dsp:cNvPr id="0" name=""/>
        <dsp:cNvSpPr/>
      </dsp:nvSpPr>
      <dsp:spPr>
        <a:xfrm>
          <a:off x="1594810" y="590"/>
          <a:ext cx="9424027" cy="138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33" tIns="146133" rIns="146133" bIns="146133" numCol="1" spcCol="1270" anchor="ctr" anchorCtr="0">
          <a:noAutofit/>
        </a:bodyPr>
        <a:lstStyle/>
        <a:p>
          <a:pPr marL="0" lvl="0" indent="0" algn="l" defTabSz="1111250">
            <a:lnSpc>
              <a:spcPct val="90000"/>
            </a:lnSpc>
            <a:spcBef>
              <a:spcPct val="0"/>
            </a:spcBef>
            <a:spcAft>
              <a:spcPct val="35000"/>
            </a:spcAft>
            <a:buNone/>
          </a:pPr>
          <a:r>
            <a:rPr lang="en-US" sz="2500" kern="1200" baseline="0" dirty="0">
              <a:solidFill>
                <a:schemeClr val="bg1"/>
              </a:solidFill>
            </a:rPr>
            <a:t>A lakehouse is a data architecture for storing and analyzing both structured and unstructured data in the same location</a:t>
          </a:r>
          <a:endParaRPr lang="en-US" sz="2500" kern="1200" dirty="0">
            <a:solidFill>
              <a:schemeClr val="bg1"/>
            </a:solidFill>
          </a:endParaRPr>
        </a:p>
      </dsp:txBody>
      <dsp:txXfrm>
        <a:off x="1594810" y="590"/>
        <a:ext cx="9424027" cy="1380787"/>
      </dsp:txXfrm>
    </dsp:sp>
    <dsp:sp modelId="{8D1CBB89-BA74-412B-BC9B-A50F893C59CE}">
      <dsp:nvSpPr>
        <dsp:cNvPr id="0" name=""/>
        <dsp:cNvSpPr/>
      </dsp:nvSpPr>
      <dsp:spPr>
        <a:xfrm>
          <a:off x="0" y="1726575"/>
          <a:ext cx="11018837" cy="1380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EA27BC-71CC-4EA7-9C27-37A6E92D6C64}">
      <dsp:nvSpPr>
        <dsp:cNvPr id="0" name=""/>
        <dsp:cNvSpPr/>
      </dsp:nvSpPr>
      <dsp:spPr>
        <a:xfrm>
          <a:off x="417688" y="2037252"/>
          <a:ext cx="759433" cy="7594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5AC83B-9891-4545-A374-9AD4A94E0DBD}">
      <dsp:nvSpPr>
        <dsp:cNvPr id="0" name=""/>
        <dsp:cNvSpPr/>
      </dsp:nvSpPr>
      <dsp:spPr>
        <a:xfrm>
          <a:off x="1594810" y="1726575"/>
          <a:ext cx="9424027" cy="138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33" tIns="146133" rIns="146133" bIns="146133" numCol="1" spcCol="1270" anchor="ctr" anchorCtr="0">
          <a:noAutofit/>
        </a:bodyPr>
        <a:lstStyle/>
        <a:p>
          <a:pPr marL="0" lvl="0" indent="0" algn="l" defTabSz="1111250">
            <a:lnSpc>
              <a:spcPct val="90000"/>
            </a:lnSpc>
            <a:spcBef>
              <a:spcPct val="0"/>
            </a:spcBef>
            <a:spcAft>
              <a:spcPct val="35000"/>
            </a:spcAft>
            <a:buNone/>
          </a:pPr>
          <a:r>
            <a:rPr lang="en-US" sz="2500" kern="1200" baseline="0" dirty="0">
              <a:solidFill>
                <a:schemeClr val="bg1"/>
              </a:solidFill>
            </a:rPr>
            <a:t>The structure is flexible and scalable, allowing organizations to handle large volumes of data </a:t>
          </a:r>
          <a:endParaRPr lang="en-US" sz="2500" kern="1200" dirty="0">
            <a:solidFill>
              <a:schemeClr val="bg1"/>
            </a:solidFill>
          </a:endParaRPr>
        </a:p>
      </dsp:txBody>
      <dsp:txXfrm>
        <a:off x="1594810" y="1726575"/>
        <a:ext cx="9424027" cy="1380787"/>
      </dsp:txXfrm>
    </dsp:sp>
    <dsp:sp modelId="{EA949DA5-2CD5-4CCB-8709-DDA8E3FD2681}">
      <dsp:nvSpPr>
        <dsp:cNvPr id="0" name=""/>
        <dsp:cNvSpPr/>
      </dsp:nvSpPr>
      <dsp:spPr>
        <a:xfrm>
          <a:off x="0" y="3452559"/>
          <a:ext cx="11018837" cy="1380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8AE18C-2183-4013-A091-8B3F9D2E5736}">
      <dsp:nvSpPr>
        <dsp:cNvPr id="0" name=""/>
        <dsp:cNvSpPr/>
      </dsp:nvSpPr>
      <dsp:spPr>
        <a:xfrm>
          <a:off x="417688" y="3763237"/>
          <a:ext cx="759433" cy="7594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764971E-F680-4635-8EF6-67AC72DB931A}">
      <dsp:nvSpPr>
        <dsp:cNvPr id="0" name=""/>
        <dsp:cNvSpPr/>
      </dsp:nvSpPr>
      <dsp:spPr>
        <a:xfrm>
          <a:off x="1594810" y="3452559"/>
          <a:ext cx="9424027" cy="138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33" tIns="146133" rIns="146133" bIns="146133" numCol="1" spcCol="1270" anchor="ctr" anchorCtr="0">
          <a:noAutofit/>
        </a:bodyPr>
        <a:lstStyle/>
        <a:p>
          <a:pPr marL="0" lvl="0" indent="0" algn="l" defTabSz="1111250">
            <a:lnSpc>
              <a:spcPct val="90000"/>
            </a:lnSpc>
            <a:spcBef>
              <a:spcPct val="0"/>
            </a:spcBef>
            <a:spcAft>
              <a:spcPct val="35000"/>
            </a:spcAft>
            <a:buNone/>
          </a:pPr>
          <a:r>
            <a:rPr lang="en-US" sz="2500" kern="1200" baseline="0" dirty="0">
              <a:solidFill>
                <a:schemeClr val="bg1"/>
              </a:solidFill>
            </a:rPr>
            <a:t>Lakehouses integrate with data management, data engineering, and analytics tools</a:t>
          </a:r>
          <a:endParaRPr lang="en-US" sz="2500" kern="1200" dirty="0">
            <a:solidFill>
              <a:schemeClr val="bg1"/>
            </a:solidFill>
          </a:endParaRPr>
        </a:p>
      </dsp:txBody>
      <dsp:txXfrm>
        <a:off x="1594810" y="3452559"/>
        <a:ext cx="9424027" cy="138078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54273-E04F-4A6B-AB46-301CAB090479}" type="datetimeFigureOut">
              <a:rPr lang="en-US" smtClean="0"/>
              <a:t>9/21/2023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A4B63-AD09-44DE-BEEC-F379281B23CC}" type="slidenum">
              <a:rPr lang="en-US" smtClean="0"/>
              <a:t>‹#›</a:t>
            </a:fld>
            <a:endParaRPr lang="en-US" dirty="0"/>
          </a:p>
        </p:txBody>
      </p:sp>
    </p:spTree>
    <p:extLst>
      <p:ext uri="{BB962C8B-B14F-4D97-AF65-F5344CB8AC3E}">
        <p14:creationId xmlns:p14="http://schemas.microsoft.com/office/powerpoint/2010/main" val="4146384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learn.microsoft.com/en-us/azure/architecture/data-guide/scenarios/interactive-data-explor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learn.microsoft.com/en-us/azure/architecture/data-guide/relational-data/etl#extract-load-and-transform-elt"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zure.microsoft.com/en-us/resources/cloud-computing-dictionary/what-are-database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learn.microsoft.com/azure/synapse-analytics/spark/apache-spark-what-is-delta-lake"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297A4B63-AD09-44DE-BEEC-F379281B23CC}" type="slidenum">
              <a:rPr lang="en-US" smtClean="0"/>
              <a:t>1</a:t>
            </a:fld>
            <a:endParaRPr lang="en-US" dirty="0"/>
          </a:p>
        </p:txBody>
      </p:sp>
    </p:spTree>
    <p:extLst>
      <p:ext uri="{BB962C8B-B14F-4D97-AF65-F5344CB8AC3E}">
        <p14:creationId xmlns:p14="http://schemas.microsoft.com/office/powerpoint/2010/main" val="519115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In Microsoft Fabric, there are a few ways you can get data into a lakehouse:</a:t>
            </a:r>
          </a:p>
          <a:p>
            <a:pPr algn="l">
              <a:buFont typeface="Arial" panose="020B0604020202020204" pitchFamily="34" charset="0"/>
              <a:buChar char="•"/>
            </a:pPr>
            <a:r>
              <a:rPr lang="en-US" b="0" i="0" dirty="0">
                <a:solidFill>
                  <a:srgbClr val="E6E6E6"/>
                </a:solidFill>
                <a:effectLst/>
                <a:latin typeface="Segoe UI" panose="020B0502040204020203" pitchFamily="34" charset="0"/>
              </a:rPr>
              <a:t>File upload from local computer</a:t>
            </a:r>
          </a:p>
          <a:p>
            <a:pPr algn="l">
              <a:buFont typeface="Arial" panose="020B0604020202020204" pitchFamily="34" charset="0"/>
              <a:buChar char="•"/>
            </a:pPr>
            <a:r>
              <a:rPr lang="en-US" b="0" i="0" dirty="0">
                <a:solidFill>
                  <a:srgbClr val="E6E6E6"/>
                </a:solidFill>
                <a:effectLst/>
                <a:latin typeface="Segoe UI" panose="020B0502040204020203" pitchFamily="34" charset="0"/>
              </a:rPr>
              <a:t>Run a copy tool in pipelines</a:t>
            </a:r>
          </a:p>
          <a:p>
            <a:pPr algn="l">
              <a:buFont typeface="Arial" panose="020B0604020202020204" pitchFamily="34" charset="0"/>
              <a:buChar char="•"/>
            </a:pPr>
            <a:r>
              <a:rPr lang="en-US" b="0" i="0" dirty="0">
                <a:solidFill>
                  <a:srgbClr val="E6E6E6"/>
                </a:solidFill>
                <a:effectLst/>
                <a:latin typeface="Segoe UI" panose="020B0502040204020203" pitchFamily="34" charset="0"/>
              </a:rPr>
              <a:t>Set up a dataflow</a:t>
            </a:r>
          </a:p>
          <a:p>
            <a:pPr algn="l">
              <a:buFont typeface="Arial" panose="020B0604020202020204" pitchFamily="34" charset="0"/>
              <a:buChar char="•"/>
            </a:pPr>
            <a:r>
              <a:rPr lang="en-US" b="0" i="0" dirty="0">
                <a:solidFill>
                  <a:srgbClr val="E6E6E6"/>
                </a:solidFill>
                <a:effectLst/>
                <a:latin typeface="Segoe UI" panose="020B0502040204020203" pitchFamily="34" charset="0"/>
              </a:rPr>
              <a:t>Apache Spark libraries in notebook code</a:t>
            </a:r>
          </a:p>
          <a:p>
            <a:endParaRPr lang="en-US" dirty="0"/>
          </a:p>
          <a:p>
            <a:r>
              <a:rPr lang="en-US" b="0" i="0" dirty="0">
                <a:solidFill>
                  <a:srgbClr val="E6E6E6"/>
                </a:solidFill>
                <a:effectLst/>
                <a:latin typeface="Segoe UI" panose="020B0502040204020203" pitchFamily="34" charset="0"/>
              </a:rPr>
              <a:t>The Copy tool is a highly scalable Data Integration solution that allows you to connect to different data sources and load the data either in original format or convert it to a Delta table. Copy tool is a part of pipelines activities that you can modify in multiple ways, such as scheduling or triggering based on an event. </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For users that are familiar with Power BI dataflows, the same tool is available to load data into your lakehouse. You can quickly access it from the Lakehouse explorer "Get data" option, and load data from over 200 connectors.</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You can use available Spark libraries to connect to a data source directly, load data to a data frame, and then save it in a lakehouse. This method is the most open way to load data in the lakehouse that user code is fully managing. External Delta tables created with Spark code won't be visible to SQL endpoint. Use shortcuts in Table space to make external Delta tables visible for SQL endpoint.</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Small files from a local machine can be easily uploaded using Lakehouse Explorer. For repeated ingested of small to medium files or specific data connectors, use data flows. Large files are best loaded with a copy activity in a pipeline. Complex transformations are best performed in a notebook.</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10</a:t>
            </a:fld>
            <a:endParaRPr lang="en-US" dirty="0"/>
          </a:p>
        </p:txBody>
      </p:sp>
    </p:spTree>
    <p:extLst>
      <p:ext uri="{BB962C8B-B14F-4D97-AF65-F5344CB8AC3E}">
        <p14:creationId xmlns:p14="http://schemas.microsoft.com/office/powerpoint/2010/main" val="2937564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he Lakehouse explorer page is the main Lakehouse interaction page; you can use it to load data into your Lakehouse, browse through the data, preview them, and many other things. The page is divided into three sections: the Lakehouse explorer, the main view, and the ribbon.</a:t>
            </a:r>
          </a:p>
          <a:p>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The Lakehouse explorer provides a unified graphical representation of the whole Lakehouse for users to navigate, access, and update their data.</a:t>
            </a:r>
          </a:p>
          <a:p>
            <a:pPr algn="l">
              <a:buFont typeface="Arial" panose="020B0604020202020204" pitchFamily="34" charset="0"/>
              <a:buChar char="•"/>
            </a:pPr>
            <a:r>
              <a:rPr lang="en-US" b="0" i="0" dirty="0">
                <a:solidFill>
                  <a:srgbClr val="E6E6E6"/>
                </a:solidFill>
                <a:effectLst/>
                <a:latin typeface="Segoe UI" panose="020B0502040204020203" pitchFamily="34" charset="0"/>
              </a:rPr>
              <a:t>The </a:t>
            </a:r>
            <a:r>
              <a:rPr lang="en-US" b="1" i="0" dirty="0">
                <a:solidFill>
                  <a:srgbClr val="E6E6E6"/>
                </a:solidFill>
                <a:effectLst/>
                <a:latin typeface="Segoe UI" panose="020B0502040204020203" pitchFamily="34" charset="0"/>
              </a:rPr>
              <a:t>Table Section</a:t>
            </a:r>
            <a:r>
              <a:rPr lang="en-US" b="0" i="0" dirty="0">
                <a:solidFill>
                  <a:srgbClr val="E6E6E6"/>
                </a:solidFill>
                <a:effectLst/>
                <a:latin typeface="Segoe UI" panose="020B0502040204020203" pitchFamily="34" charset="0"/>
              </a:rPr>
              <a:t> is a UI representation of the managed area of your lake which is typically organized and governed to facilitate efficient data processing and analysis. All tables, whether automatically or explicitly created and registered in the metastore, are displayed here. You can preview table data, view the table schema, access underlying files of selected table, and perform various other actions.</a:t>
            </a:r>
          </a:p>
          <a:p>
            <a:pPr algn="l">
              <a:buFont typeface="Arial" panose="020B0604020202020204" pitchFamily="34" charset="0"/>
              <a:buChar char="•"/>
            </a:pPr>
            <a:r>
              <a:rPr lang="en-US" b="0" i="0" dirty="0">
                <a:solidFill>
                  <a:srgbClr val="E6E6E6"/>
                </a:solidFill>
                <a:effectLst/>
                <a:latin typeface="Segoe UI" panose="020B0502040204020203" pitchFamily="34" charset="0"/>
              </a:rPr>
              <a:t>The </a:t>
            </a:r>
            <a:r>
              <a:rPr lang="en-US" b="1" i="0" dirty="0">
                <a:solidFill>
                  <a:srgbClr val="E6E6E6"/>
                </a:solidFill>
                <a:effectLst/>
                <a:latin typeface="Segoe UI" panose="020B0502040204020203" pitchFamily="34" charset="0"/>
              </a:rPr>
              <a:t>Unidentified Area</a:t>
            </a:r>
            <a:r>
              <a:rPr lang="en-US" b="0" i="0" dirty="0">
                <a:solidFill>
                  <a:srgbClr val="E6E6E6"/>
                </a:solidFill>
                <a:effectLst/>
                <a:latin typeface="Segoe UI" panose="020B0502040204020203" pitchFamily="34" charset="0"/>
              </a:rPr>
              <a:t> is a part of the managed area of your lake which displays any folders or files in the managed area with no associated tables in SyMS. For example, if a user were to drop an unsupported folder/file in the managed area, e.g.: a directory full of pictures or audio, this would not get picked up by our auto-detection process and hence not have an associated table. In this case, this folder would be found in this unidentified area. The main purpose of this new section is to promote either deleting these files from the managed area or moving them to the file section for further processing.</a:t>
            </a:r>
          </a:p>
          <a:p>
            <a:pPr algn="l">
              <a:buFont typeface="Arial" panose="020B0604020202020204" pitchFamily="34" charset="0"/>
              <a:buChar char="•"/>
            </a:pPr>
            <a:r>
              <a:rPr lang="en-US" b="0" i="0" dirty="0">
                <a:solidFill>
                  <a:srgbClr val="E6E6E6"/>
                </a:solidFill>
                <a:effectLst/>
                <a:latin typeface="Segoe UI" panose="020B0502040204020203" pitchFamily="34" charset="0"/>
              </a:rPr>
              <a:t>The </a:t>
            </a:r>
            <a:r>
              <a:rPr lang="en-US" b="1" i="0" dirty="0">
                <a:solidFill>
                  <a:srgbClr val="E6E6E6"/>
                </a:solidFill>
                <a:effectLst/>
                <a:latin typeface="Segoe UI" panose="020B0502040204020203" pitchFamily="34" charset="0"/>
              </a:rPr>
              <a:t>File Section</a:t>
            </a:r>
            <a:r>
              <a:rPr lang="en-US" b="0" i="0" dirty="0">
                <a:solidFill>
                  <a:srgbClr val="E6E6E6"/>
                </a:solidFill>
                <a:effectLst/>
                <a:latin typeface="Segoe UI" panose="020B0502040204020203" pitchFamily="34" charset="0"/>
              </a:rPr>
              <a:t> is the UI representation of the unidentified area of your lake, it can be seen as a "landing zone" for raw data that is ingested from various sources and requires additional processing before it can be used for analysis. You can navigate through directories, preview files, load a file into a table and perform various other actions.</a:t>
            </a:r>
          </a:p>
          <a:p>
            <a:endParaRPr lang="en-US" dirty="0"/>
          </a:p>
          <a:p>
            <a:r>
              <a:rPr lang="en-US" b="0" i="0" dirty="0">
                <a:solidFill>
                  <a:srgbClr val="E6E6E6"/>
                </a:solidFill>
                <a:effectLst/>
                <a:latin typeface="Segoe UI" panose="020B0502040204020203" pitchFamily="34" charset="0"/>
              </a:rPr>
              <a:t>The main view area of the Lakehouse page is the space where most of the data interaction occurs. The view changes depending on what you select. Since the object explorer only displays a folder level hierarchy of the lake, the main view area is what you use to navigate your files, preview files, and various other tasks.</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11</a:t>
            </a:fld>
            <a:endParaRPr lang="en-US" dirty="0"/>
          </a:p>
        </p:txBody>
      </p:sp>
    </p:spTree>
    <p:extLst>
      <p:ext uri="{BB962C8B-B14F-4D97-AF65-F5344CB8AC3E}">
        <p14:creationId xmlns:p14="http://schemas.microsoft.com/office/powerpoint/2010/main" val="1325882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Module 1, we discussed that </a:t>
            </a:r>
            <a:r>
              <a:rPr lang="en-US" b="0" i="0" dirty="0">
                <a:solidFill>
                  <a:srgbClr val="E6E6E6"/>
                </a:solidFill>
                <a:effectLst/>
                <a:latin typeface="Segoe UI" panose="020B0502040204020203" pitchFamily="34" charset="0"/>
              </a:rPr>
              <a:t>shortcuts are embedded references within OneLake that point to other files' store locations without moving the original data. The embedded reference makes it appear as though the files and folders are stored locally but in reality; they exist in another storage location.</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To create a shortcut, open Lakehouse Explorer and select where to place the shortcut under Tables or Files. Creating a shortcut to Delta formatted table under Tables in Lakehouse Explorer will automatically register it as a table, enabling data access through Spark, SQL endpoint, and default dataset. Spark can access shortcuts in Files for data science projects or for transformation into structured data.</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Shortcuts to Microsoft Fabric internal sources will use the calling user identity. External shortcuts will use connectivity details, including security details specified when the shortcut is created. </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You can read shortcuts in the </a:t>
            </a:r>
            <a:r>
              <a:rPr lang="en-US" b="1" i="0" dirty="0">
                <a:solidFill>
                  <a:srgbClr val="E6E6E6"/>
                </a:solidFill>
                <a:effectLst/>
                <a:latin typeface="Segoe UI" panose="020B0502040204020203" pitchFamily="34" charset="0"/>
              </a:rPr>
              <a:t>Tables</a:t>
            </a:r>
            <a:r>
              <a:rPr lang="en-US" b="0" i="0" dirty="0">
                <a:solidFill>
                  <a:srgbClr val="E6E6E6"/>
                </a:solidFill>
                <a:effectLst/>
                <a:latin typeface="Segoe UI" panose="020B0502040204020203" pitchFamily="34" charset="0"/>
              </a:rPr>
              <a:t> section of a lakehouse through the SQL endpoint for the lakehouse. You can access the SQL endpoint through the mode selector of the lakehouse or through SQL Server Management Studio (SSMS).</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12</a:t>
            </a:fld>
            <a:endParaRPr lang="en-US" dirty="0"/>
          </a:p>
        </p:txBody>
      </p:sp>
    </p:spTree>
    <p:extLst>
      <p:ext uri="{BB962C8B-B14F-4D97-AF65-F5344CB8AC3E}">
        <p14:creationId xmlns:p14="http://schemas.microsoft.com/office/powerpoint/2010/main" val="3171590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Workspace roles define what user can do with Microsoft Fabric items. Roles can be assigned to individuals or security groups from workspace view. In a lakehouse the users with Admin, Member, and Contributor roles can perform all CRUD operations on all data. A user with Viewer role can only read data stored in Tables using SQL endpoint.</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Lakehouse sharing by default grants users Read permission on shared lakehouse, associated SQL endpoint, and default dataset. In addition to default permission, the users can receive:</a:t>
            </a:r>
          </a:p>
          <a:p>
            <a:pPr algn="l">
              <a:buFont typeface="Arial" panose="020B0604020202020204" pitchFamily="34" charset="0"/>
              <a:buChar char="•"/>
            </a:pPr>
            <a:r>
              <a:rPr lang="en-US" b="0" i="0" dirty="0">
                <a:solidFill>
                  <a:srgbClr val="E6E6E6"/>
                </a:solidFill>
                <a:effectLst/>
                <a:latin typeface="Segoe UI" panose="020B0502040204020203" pitchFamily="34" charset="0"/>
              </a:rPr>
              <a:t>ReadData permission on SQL endpoint to access data without SQL policy.</a:t>
            </a:r>
          </a:p>
          <a:p>
            <a:pPr algn="l">
              <a:buFont typeface="Arial" panose="020B0604020202020204" pitchFamily="34" charset="0"/>
              <a:buChar char="•"/>
            </a:pPr>
            <a:r>
              <a:rPr lang="en-US" b="0" i="0" dirty="0">
                <a:solidFill>
                  <a:srgbClr val="E6E6E6"/>
                </a:solidFill>
                <a:effectLst/>
                <a:latin typeface="Segoe UI" panose="020B0502040204020203" pitchFamily="34" charset="0"/>
              </a:rPr>
              <a:t>ReadAll permission on the lakehouse to access all data using Apache Spark.</a:t>
            </a:r>
          </a:p>
          <a:p>
            <a:pPr algn="l">
              <a:buFont typeface="Arial" panose="020B0604020202020204" pitchFamily="34" charset="0"/>
              <a:buChar char="•"/>
            </a:pPr>
            <a:r>
              <a:rPr lang="en-US" b="0" i="0" dirty="0">
                <a:solidFill>
                  <a:srgbClr val="E6E6E6"/>
                </a:solidFill>
                <a:effectLst/>
                <a:latin typeface="Segoe UI" panose="020B0502040204020203" pitchFamily="34" charset="0"/>
              </a:rPr>
              <a:t>Build permission on the default dataset to allow building Power BI reports on top of the dataset.</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By sharing, users grant other users or a group of users access to a lakehouse without giving access to the workspace and the rest of its items. Shared lakehouse can be found through Data Hub or the Shared with Me section in Microsoft Fabrics.</a:t>
            </a:r>
          </a:p>
          <a:p>
            <a:pPr algn="l"/>
            <a:r>
              <a:rPr lang="en-US" b="0" i="0" dirty="0">
                <a:solidFill>
                  <a:srgbClr val="E6E6E6"/>
                </a:solidFill>
                <a:effectLst/>
                <a:latin typeface="Segoe UI" panose="020B0502040204020203" pitchFamily="34" charset="0"/>
              </a:rPr>
              <a:t>When someone shares a lakehouse, they also grant access to the SQL endpoint and associated default dataset.</a:t>
            </a: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13</a:t>
            </a:fld>
            <a:endParaRPr lang="en-US" dirty="0"/>
          </a:p>
        </p:txBody>
      </p:sp>
    </p:spTree>
    <p:extLst>
      <p:ext uri="{BB962C8B-B14F-4D97-AF65-F5344CB8AC3E}">
        <p14:creationId xmlns:p14="http://schemas.microsoft.com/office/powerpoint/2010/main" val="3670757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CB2646-9805-4E6F-8DC9-9E34B0CFAF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630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Lakehouses are a data architecture platform for storing, managing, and analyzing structured and unstructured data in a single location. It's a flexible and scalable solution that allows organizations to handle large volumes of data using various tools and frameworks to process and analyze that data. It integrates with other data management and analytics tools to provide a comprehensive solution for data engineering and analytics.</a:t>
            </a:r>
          </a:p>
          <a:p>
            <a:endParaRPr lang="en-US" dirty="0"/>
          </a:p>
          <a:p>
            <a:pPr algn="l"/>
            <a:r>
              <a:rPr lang="en-US" b="0" i="0" dirty="0">
                <a:solidFill>
                  <a:srgbClr val="E6E6E6"/>
                </a:solidFill>
                <a:effectLst/>
                <a:latin typeface="Segoe UI" panose="020B0502040204020203" pitchFamily="34" charset="0"/>
              </a:rPr>
              <a:t>A </a:t>
            </a:r>
            <a:r>
              <a:rPr lang="en-US" b="1" i="0" dirty="0">
                <a:solidFill>
                  <a:srgbClr val="E6E6E6"/>
                </a:solidFill>
                <a:effectLst/>
                <a:latin typeface="Segoe UI" panose="020B0502040204020203" pitchFamily="34" charset="0"/>
              </a:rPr>
              <a:t>Lakehouse</a:t>
            </a:r>
            <a:r>
              <a:rPr lang="en-US" b="0" i="0" dirty="0">
                <a:solidFill>
                  <a:srgbClr val="E6E6E6"/>
                </a:solidFill>
                <a:effectLst/>
                <a:latin typeface="Segoe UI" panose="020B0502040204020203" pitchFamily="34" charset="0"/>
              </a:rPr>
              <a:t> presents as a database and is built on top of a data lake using Delta format tables. Lakehouses combine the SQL-based analytical capabilities of a relational data warehouse and the flexibility and scalability of a data lake. Lakehouses store all data formats and can be used with various analytics tools and programming languages. As cloud-based solutions, lakehouses can scale automatically and provide high availability and disaster recovery.</a:t>
            </a:r>
          </a:p>
          <a:p>
            <a:br>
              <a:rPr lang="en-US" dirty="0"/>
            </a:b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2</a:t>
            </a:fld>
            <a:endParaRPr lang="en-US" dirty="0"/>
          </a:p>
        </p:txBody>
      </p:sp>
    </p:spTree>
    <p:extLst>
      <p:ext uri="{BB962C8B-B14F-4D97-AF65-F5344CB8AC3E}">
        <p14:creationId xmlns:p14="http://schemas.microsoft.com/office/powerpoint/2010/main" val="4168227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lakehouse architecture is defined as </a:t>
            </a:r>
            <a:r>
              <a:rPr lang="en-US" i="1" dirty="0"/>
              <a:t>“a data management system based on low-cost and directly-accessible storage that also provides traditional analytical DBMS management and performance features such as ACID transactions, data versioning, auditing, indexing, caching, and query optimization.” </a:t>
            </a:r>
            <a:endParaRPr lang="en-US" dirty="0"/>
          </a:p>
          <a:p>
            <a:endParaRPr lang="en-US" dirty="0"/>
          </a:p>
          <a:p>
            <a:r>
              <a:rPr lang="en-US" dirty="0"/>
              <a:t>Let’s go into more detail on the key features of a data lakehouse and problems this concept solves.</a:t>
            </a:r>
          </a:p>
          <a:p>
            <a:r>
              <a:rPr lang="en-US" b="0" i="0" dirty="0">
                <a:solidFill>
                  <a:srgbClr val="E6E6E6"/>
                </a:solidFill>
                <a:effectLst/>
                <a:latin typeface="Segoe UI" panose="020B0502040204020203" pitchFamily="34" charset="0"/>
              </a:rPr>
              <a:t>Lakehouses merge data lake storage flexibility with data warehouse analytics. Microsoft Fabric offers a lakehouse solution for comprehensive analytics on a single SaaS platform.</a:t>
            </a:r>
            <a:endParaRPr lang="en-US" dirty="0"/>
          </a:p>
          <a:p>
            <a:r>
              <a:rPr lang="en-US" b="1" dirty="0"/>
              <a:t>ACID transaction support.</a:t>
            </a:r>
            <a:r>
              <a:rPr lang="en-US" dirty="0"/>
              <a:t> ACID stands for </a:t>
            </a:r>
            <a:r>
              <a:rPr lang="en-US" i="1" dirty="0"/>
              <a:t>atomicity</a:t>
            </a:r>
            <a:r>
              <a:rPr lang="en-US" dirty="0"/>
              <a:t>, </a:t>
            </a:r>
            <a:r>
              <a:rPr lang="en-US" i="1" dirty="0"/>
              <a:t>consistency</a:t>
            </a:r>
            <a:r>
              <a:rPr lang="en-US" dirty="0"/>
              <a:t>, </a:t>
            </a:r>
            <a:r>
              <a:rPr lang="en-US" i="1" dirty="0"/>
              <a:t>isolation</a:t>
            </a:r>
            <a:r>
              <a:rPr lang="en-US" dirty="0"/>
              <a:t>, and </a:t>
            </a:r>
            <a:r>
              <a:rPr lang="en-US" i="1" dirty="0"/>
              <a:t>durability</a:t>
            </a:r>
            <a:r>
              <a:rPr lang="en-US" dirty="0"/>
              <a:t> — key properties that define a transaction and ensure data consistency and reliability. Such transactions have long been available only in data warehouses, but the lakehouse presents the capability to apply them to data lakes too. This solves the issue with low data quality of the latter when many data pipelines involve concurrent data reads and write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3</a:t>
            </a:fld>
            <a:endParaRPr lang="en-US" dirty="0"/>
          </a:p>
        </p:txBody>
      </p:sp>
    </p:spTree>
    <p:extLst>
      <p:ext uri="{BB962C8B-B14F-4D97-AF65-F5344CB8AC3E}">
        <p14:creationId xmlns:p14="http://schemas.microsoft.com/office/powerpoint/2010/main" val="680751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Some benefits of a lakehouse include:</a:t>
            </a:r>
          </a:p>
          <a:p>
            <a:pPr algn="l">
              <a:buFont typeface="Arial" panose="020B0604020202020204" pitchFamily="34" charset="0"/>
              <a:buChar char="•"/>
            </a:pPr>
            <a:r>
              <a:rPr lang="en-US" b="0" i="0" dirty="0">
                <a:solidFill>
                  <a:srgbClr val="E6E6E6"/>
                </a:solidFill>
                <a:effectLst/>
                <a:latin typeface="Segoe UI" panose="020B0502040204020203" pitchFamily="34" charset="0"/>
              </a:rPr>
              <a:t>Lakehouses use Spark and SQL engines to process large-scale data and support machine learning or predictive modeling analytics.</a:t>
            </a:r>
          </a:p>
          <a:p>
            <a:pPr algn="l">
              <a:buFont typeface="Arial" panose="020B0604020202020204" pitchFamily="34" charset="0"/>
              <a:buChar char="•"/>
            </a:pPr>
            <a:r>
              <a:rPr lang="en-US" b="0" i="0" dirty="0">
                <a:solidFill>
                  <a:srgbClr val="E6E6E6"/>
                </a:solidFill>
                <a:effectLst/>
                <a:latin typeface="Segoe UI" panose="020B0502040204020203" pitchFamily="34" charset="0"/>
              </a:rPr>
              <a:t>Lakehouse data is organized in a </a:t>
            </a:r>
            <a:r>
              <a:rPr lang="en-US" b="0" i="1" dirty="0">
                <a:solidFill>
                  <a:srgbClr val="E6E6E6"/>
                </a:solidFill>
                <a:effectLst/>
                <a:latin typeface="Segoe UI" panose="020B0502040204020203" pitchFamily="34" charset="0"/>
              </a:rPr>
              <a:t>schema-on-read format</a:t>
            </a:r>
            <a:r>
              <a:rPr lang="en-US" b="0" i="0" dirty="0">
                <a:solidFill>
                  <a:srgbClr val="E6E6E6"/>
                </a:solidFill>
                <a:effectLst/>
                <a:latin typeface="Segoe UI" panose="020B0502040204020203" pitchFamily="34" charset="0"/>
              </a:rPr>
              <a:t>, which means you define the schema as needed rather than having a predefined schema.</a:t>
            </a:r>
          </a:p>
          <a:p>
            <a:pPr algn="l">
              <a:buFont typeface="Arial" panose="020B0604020202020204" pitchFamily="34" charset="0"/>
              <a:buChar char="•"/>
            </a:pPr>
            <a:r>
              <a:rPr lang="en-US" b="0" i="0" dirty="0">
                <a:solidFill>
                  <a:srgbClr val="E6E6E6"/>
                </a:solidFill>
                <a:effectLst/>
                <a:latin typeface="Segoe UI" panose="020B0502040204020203" pitchFamily="34" charset="0"/>
              </a:rPr>
              <a:t>Lakehouses support ACID (Atomicity, Consistency, Isolation, Durability) transactions through Delta Lake formatted tables for data consistency and integrity.</a:t>
            </a:r>
          </a:p>
          <a:p>
            <a:pPr algn="l">
              <a:buFont typeface="Arial" panose="020B0604020202020204" pitchFamily="34" charset="0"/>
              <a:buChar char="•"/>
            </a:pPr>
            <a:r>
              <a:rPr lang="en-US" b="0" i="0" dirty="0">
                <a:solidFill>
                  <a:srgbClr val="E6E6E6"/>
                </a:solidFill>
                <a:effectLst/>
                <a:latin typeface="Segoe UI" panose="020B0502040204020203" pitchFamily="34" charset="0"/>
              </a:rPr>
              <a:t>Lakehouses are a single location for data engineers, data scientists, and data analysts to access and use data.</a:t>
            </a:r>
          </a:p>
          <a:p>
            <a:pPr algn="l"/>
            <a:r>
              <a:rPr lang="en-US" b="0" i="0" dirty="0">
                <a:solidFill>
                  <a:srgbClr val="E6E6E6"/>
                </a:solidFill>
                <a:effectLst/>
                <a:latin typeface="Segoe UI" panose="020B0502040204020203" pitchFamily="34" charset="0"/>
              </a:rPr>
              <a:t>A Lakehouse is a great option if you want a scalable analytics solution that maintains data consistency. It's important to evaluate your specific requirements to determine which solution is the best fit.</a:t>
            </a: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4</a:t>
            </a:fld>
            <a:endParaRPr lang="en-US" dirty="0"/>
          </a:p>
        </p:txBody>
      </p:sp>
    </p:spTree>
    <p:extLst>
      <p:ext uri="{BB962C8B-B14F-4D97-AF65-F5344CB8AC3E}">
        <p14:creationId xmlns:p14="http://schemas.microsoft.com/office/powerpoint/2010/main" val="2149425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 uses for a data lake include </a:t>
            </a:r>
            <a:r>
              <a:rPr lang="en-US" dirty="0">
                <a:hlinkClick r:id="rId3"/>
              </a:rPr>
              <a:t>data exploration</a:t>
            </a:r>
            <a:r>
              <a:rPr lang="en-US" dirty="0"/>
              <a:t>, data analytics, and machine learning.</a:t>
            </a:r>
          </a:p>
          <a:p>
            <a:r>
              <a:rPr lang="en-US" dirty="0"/>
              <a:t>A data lake can also act as the data source for a data warehouse. With this approach, the raw data is ingested into the data lake and then transformed into a structured queryable format. Typically this transformation uses an </a:t>
            </a:r>
            <a:r>
              <a:rPr lang="en-US" dirty="0">
                <a:hlinkClick r:id="rId4"/>
              </a:rPr>
              <a:t>ELT</a:t>
            </a:r>
            <a:r>
              <a:rPr lang="en-US" dirty="0"/>
              <a:t> (extract-load-transform) pipeline, where the data is ingested and transformed in place. Source data that is already relational may go directly into the data warehouse, using an ETL process, skipping the data lake.</a:t>
            </a:r>
          </a:p>
          <a:p>
            <a:r>
              <a:rPr lang="en-US" dirty="0"/>
              <a:t>Data lake stores are often used in event streaming or IoT scenarios, because they can persist large amounts of relational and nonrelational data without transformation or schema definition. They are built to handle high volumes of small writes at low latency, and are optimized for massive throughput.</a:t>
            </a:r>
          </a:p>
          <a:p>
            <a:endParaRPr lang="en-US" dirty="0"/>
          </a:p>
          <a:p>
            <a:r>
              <a:rPr lang="en-US" b="1" dirty="0"/>
              <a:t>Challenges</a:t>
            </a:r>
          </a:p>
          <a:p>
            <a:pPr>
              <a:buFont typeface="Arial" panose="020B0604020202020204" pitchFamily="34" charset="0"/>
              <a:buChar char="•"/>
            </a:pPr>
            <a:r>
              <a:rPr lang="en-US" dirty="0"/>
              <a:t>Lack of a schema or descriptive metadata can make the data hard to consume or query.</a:t>
            </a:r>
          </a:p>
          <a:p>
            <a:pPr>
              <a:buFont typeface="Arial" panose="020B0604020202020204" pitchFamily="34" charset="0"/>
              <a:buChar char="•"/>
            </a:pPr>
            <a:r>
              <a:rPr lang="en-US" dirty="0"/>
              <a:t>Lack of semantic consistency across the data can make it challenging to perform analysis on the data, unless users are highly skilled at data analytics.</a:t>
            </a:r>
          </a:p>
          <a:p>
            <a:pPr>
              <a:buFont typeface="Arial" panose="020B0604020202020204" pitchFamily="34" charset="0"/>
              <a:buChar char="•"/>
            </a:pPr>
            <a:r>
              <a:rPr lang="en-US" dirty="0"/>
              <a:t>It can be hard to guarantee the quality of the data going into the data lake.</a:t>
            </a:r>
          </a:p>
          <a:p>
            <a:pPr>
              <a:buFont typeface="Arial" panose="020B0604020202020204" pitchFamily="34" charset="0"/>
              <a:buChar char="•"/>
            </a:pPr>
            <a:r>
              <a:rPr lang="en-US" dirty="0"/>
              <a:t>Without proper governance, access control and privacy issues can be problems. What information is going into the data lake, who can access that data, and for what uses?</a:t>
            </a:r>
          </a:p>
          <a:p>
            <a:pPr>
              <a:buFont typeface="Arial" panose="020B0604020202020204" pitchFamily="34" charset="0"/>
              <a:buChar char="•"/>
            </a:pPr>
            <a:r>
              <a:rPr lang="en-US" dirty="0"/>
              <a:t>A data lake may not be the best way to integrate data that is already relational.</a:t>
            </a:r>
          </a:p>
          <a:p>
            <a:pPr>
              <a:buFont typeface="Arial" panose="020B0604020202020204" pitchFamily="34" charset="0"/>
              <a:buChar char="•"/>
            </a:pPr>
            <a:r>
              <a:rPr lang="en-US" dirty="0"/>
              <a:t>By itself, a data lake does not provide integrated or holistic views across the organization.</a:t>
            </a:r>
          </a:p>
          <a:p>
            <a:pPr>
              <a:buFont typeface="Arial" panose="020B0604020202020204" pitchFamily="34" charset="0"/>
              <a:buChar char="•"/>
            </a:pPr>
            <a:r>
              <a:rPr lang="en-US" dirty="0"/>
              <a:t>A data lake may become a dumping ground for data that is never actually analyzed or mined for insights.</a:t>
            </a: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5</a:t>
            </a:fld>
            <a:endParaRPr lang="en-US" dirty="0"/>
          </a:p>
        </p:txBody>
      </p:sp>
    </p:spTree>
    <p:extLst>
      <p:ext uri="{BB962C8B-B14F-4D97-AF65-F5344CB8AC3E}">
        <p14:creationId xmlns:p14="http://schemas.microsoft.com/office/powerpoint/2010/main" val="4127701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Data lake vs. data lakehouse</a:t>
            </a:r>
          </a:p>
          <a:p>
            <a:r>
              <a:rPr lang="en-US" dirty="0"/>
              <a:t>Now you know the difference between a data lake vs. a data warehouse. But what's the difference between a data lake and a data lakehouse? And is it necessary to have both?</a:t>
            </a:r>
          </a:p>
          <a:p>
            <a:r>
              <a:rPr lang="en-US" dirty="0"/>
              <a:t>Despite its many advantages, a traditional data lake is not without its drawbacks. Because data lakes can accommodate all types of data from all kinds of sources, issues related to quality control, data corruption, and improper partitioning can occur. A poorly managed data lake not only tarnishes data integrity, but it can also lead to bottlenecks, slow performance, and security risks.</a:t>
            </a:r>
          </a:p>
          <a:p>
            <a:r>
              <a:rPr lang="en-US" dirty="0"/>
              <a:t>That's where the data lakehouse comes into play. A data lakehouse is an open standards-based storage solution that is multifaceted in nature. It can address the needs of data scientists and engineers who conduct deep data analysis and processing, as well as the needs of traditional data warehouse professionals who curate and publish data for business intelligence and reporting purposes. The beauty of the lakehouse is that each workload can seamlessly operate on top of the data lake without having to duplicate the data into another structurally predefined </a:t>
            </a:r>
            <a:r>
              <a:rPr lang="en-US" dirty="0">
                <a:hlinkClick r:id="rId3"/>
              </a:rPr>
              <a:t>database</a:t>
            </a:r>
            <a:r>
              <a:rPr lang="en-US" dirty="0"/>
              <a:t>. This ensures that everyone is working on the most up-to-date data, while also reducing redundancies.</a:t>
            </a:r>
          </a:p>
          <a:p>
            <a:r>
              <a:rPr lang="en-US" dirty="0"/>
              <a:t>Data lakehouses address the challenges of traditional data lakes by adding a </a:t>
            </a:r>
            <a:r>
              <a:rPr lang="en-US" dirty="0">
                <a:hlinkClick r:id="rId4"/>
              </a:rPr>
              <a:t>Delta Lake storage layer</a:t>
            </a:r>
            <a:r>
              <a:rPr lang="en-US" dirty="0"/>
              <a:t> directly on top of the cloud data lake. The storage layer provides a flexible analytic architecture that can handle ACID (atomicity, consistency, isolation, and durability) transactions for data reliability, streaming integrations, and advanced features like data versioning and schema enforcement. This allows for a range of analytic activity over the lake, all without compromising core data consistency. While the necessity of a lakehouse depends on how complex your needs are, its flexibility and range make it an optimal solution for many enterprise orgs.</a:t>
            </a: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6</a:t>
            </a:fld>
            <a:endParaRPr lang="en-US" dirty="0"/>
          </a:p>
        </p:txBody>
      </p:sp>
    </p:spTree>
    <p:extLst>
      <p:ext uri="{BB962C8B-B14F-4D97-AF65-F5344CB8AC3E}">
        <p14:creationId xmlns:p14="http://schemas.microsoft.com/office/powerpoint/2010/main" val="4211361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Each lakehouse produces three named items in the Fabric-enabled workspace:</a:t>
            </a:r>
          </a:p>
          <a:p>
            <a:pPr algn="l">
              <a:buFont typeface="Arial" panose="020B0604020202020204" pitchFamily="34" charset="0"/>
              <a:buChar char="•"/>
            </a:pPr>
            <a:r>
              <a:rPr lang="en-US" b="1" i="0" dirty="0">
                <a:solidFill>
                  <a:srgbClr val="E6E6E6"/>
                </a:solidFill>
                <a:effectLst/>
                <a:latin typeface="Segoe UI" panose="020B0502040204020203" pitchFamily="34" charset="0"/>
              </a:rPr>
              <a:t>Lakehouse</a:t>
            </a:r>
            <a:r>
              <a:rPr lang="en-US" b="0" i="0" dirty="0">
                <a:solidFill>
                  <a:srgbClr val="E6E6E6"/>
                </a:solidFill>
                <a:effectLst/>
                <a:latin typeface="Segoe UI" panose="020B0502040204020203" pitchFamily="34" charset="0"/>
              </a:rPr>
              <a:t> is the lakehouse storage and metadata, where you interact with files, folders, and table data.</a:t>
            </a:r>
          </a:p>
          <a:p>
            <a:pPr algn="l">
              <a:buFont typeface="Arial" panose="020B0604020202020204" pitchFamily="34" charset="0"/>
              <a:buChar char="•"/>
            </a:pPr>
            <a:r>
              <a:rPr lang="en-US" b="1" i="0" dirty="0">
                <a:solidFill>
                  <a:srgbClr val="E6E6E6"/>
                </a:solidFill>
                <a:effectLst/>
                <a:latin typeface="Segoe UI" panose="020B0502040204020203" pitchFamily="34" charset="0"/>
              </a:rPr>
              <a:t>Dataset (default)</a:t>
            </a:r>
            <a:r>
              <a:rPr lang="en-US" b="0" i="0" dirty="0">
                <a:solidFill>
                  <a:srgbClr val="E6E6E6"/>
                </a:solidFill>
                <a:effectLst/>
                <a:latin typeface="Segoe UI" panose="020B0502040204020203" pitchFamily="34" charset="0"/>
              </a:rPr>
              <a:t> is an automatically created data model based on the tables in the lakehouse. Power BI reports can be built from the dataset.</a:t>
            </a:r>
          </a:p>
          <a:p>
            <a:pPr algn="l">
              <a:buFont typeface="Arial" panose="020B0604020202020204" pitchFamily="34" charset="0"/>
              <a:buChar char="•"/>
            </a:pPr>
            <a:r>
              <a:rPr lang="en-US" b="1" i="0" dirty="0">
                <a:solidFill>
                  <a:srgbClr val="E6E6E6"/>
                </a:solidFill>
                <a:effectLst/>
                <a:latin typeface="Segoe UI" panose="020B0502040204020203" pitchFamily="34" charset="0"/>
              </a:rPr>
              <a:t>SQL Endpoint</a:t>
            </a:r>
            <a:r>
              <a:rPr lang="en-US" b="0" i="0" dirty="0">
                <a:solidFill>
                  <a:srgbClr val="E6E6E6"/>
                </a:solidFill>
                <a:effectLst/>
                <a:latin typeface="Segoe UI" panose="020B0502040204020203" pitchFamily="34" charset="0"/>
              </a:rPr>
              <a:t> is a read-only SQL endpoint through which you can connect and query data with Transact-SQL.</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After creating a lakehouse, you can load data - in any common format - from various sources; including local files, databases, or APIs. After you've ingested the data into the Lakehouse, you can use Notebooks or Dataflows (Gen2) to explore and transform it.</a:t>
            </a:r>
          </a:p>
          <a:p>
            <a:pPr algn="l"/>
            <a:r>
              <a:rPr lang="en-US" b="0" i="0" dirty="0">
                <a:solidFill>
                  <a:srgbClr val="E6E6E6"/>
                </a:solidFill>
                <a:effectLst/>
                <a:latin typeface="Segoe UI" panose="020B0502040204020203" pitchFamily="34" charset="0"/>
              </a:rPr>
              <a:t>Data Factory Pipelines can be used to orchestrate Spark, Dataflow, and other activities; enabling you to implement complex data transformation processes.</a:t>
            </a:r>
          </a:p>
          <a:p>
            <a:pPr algn="l"/>
            <a:r>
              <a:rPr lang="en-US" b="0" i="0" dirty="0">
                <a:solidFill>
                  <a:srgbClr val="E6E6E6"/>
                </a:solidFill>
                <a:effectLst/>
                <a:latin typeface="Segoe UI" panose="020B0502040204020203" pitchFamily="34" charset="0"/>
              </a:rPr>
              <a:t>After transforming your data, you can query it using SQL, use it to train machine learning models, perform real-time analytics, or develop reports in Power BI.</a:t>
            </a:r>
          </a:p>
          <a:p>
            <a:pPr algn="l"/>
            <a:r>
              <a:rPr lang="en-US" b="0" i="0" dirty="0">
                <a:solidFill>
                  <a:srgbClr val="E6E6E6"/>
                </a:solidFill>
                <a:effectLst/>
                <a:latin typeface="Segoe UI" panose="020B0502040204020203" pitchFamily="34" charset="0"/>
              </a:rPr>
              <a:t>You can also apply data governance policies to your Lakehouse, such as data classification and access control.</a:t>
            </a: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7</a:t>
            </a:fld>
            <a:endParaRPr lang="en-US" dirty="0"/>
          </a:p>
        </p:txBody>
      </p:sp>
    </p:spTree>
    <p:extLst>
      <p:ext uri="{BB962C8B-B14F-4D97-AF65-F5344CB8AC3E}">
        <p14:creationId xmlns:p14="http://schemas.microsoft.com/office/powerpoint/2010/main" val="605892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E6E6E6"/>
                </a:solidFill>
                <a:effectLst/>
                <a:latin typeface="Segoe UI" panose="020B0502040204020203" pitchFamily="34" charset="0"/>
              </a:rPr>
              <a:t>Microsoft Fabric provides a SQL-based experience for lakehouse delta tables. This SQL-based experience is called the SQL Endpoint. You can analyze data in delta tables using T-SQL language, save functions, generate views, and apply SQL security. To access SQL Endpoint, you select a corresponding item in the workspace view or switch to SQL endpoint mode in Lakehouse Explorer.</a:t>
            </a:r>
          </a:p>
          <a:p>
            <a:pPr algn="l">
              <a:buFont typeface="Arial" panose="020B0604020202020204" pitchFamily="34" charset="0"/>
              <a:buNone/>
            </a:pPr>
            <a:endParaRPr lang="en-US" b="0" i="0" dirty="0">
              <a:solidFill>
                <a:srgbClr val="E6E6E6"/>
              </a:solidFill>
              <a:effectLst/>
              <a:latin typeface="Segoe UI" panose="020B0502040204020203" pitchFamily="34" charset="0"/>
            </a:endParaRPr>
          </a:p>
          <a:p>
            <a:pPr algn="l">
              <a:buFont typeface="Arial" panose="020B0604020202020204" pitchFamily="34" charset="0"/>
              <a:buNone/>
            </a:pPr>
            <a:r>
              <a:rPr lang="en-US" b="0" i="0" dirty="0">
                <a:solidFill>
                  <a:srgbClr val="E6E6E6"/>
                </a:solidFill>
                <a:effectLst/>
                <a:latin typeface="Segoe UI" panose="020B0502040204020203" pitchFamily="34" charset="0"/>
              </a:rPr>
              <a:t>Creating a lakehouse creates a SQL endpoint, which points to the lakehouse delta table storage. Once you create a delta table in the Lakehouse, it's immediately available for querying using the SQL endpoint.</a:t>
            </a:r>
          </a:p>
          <a:p>
            <a:pPr algn="l">
              <a:buFont typeface="Arial" panose="020B0604020202020204" pitchFamily="34" charset="0"/>
              <a:buNone/>
            </a:pPr>
            <a:endParaRPr lang="en-US" b="0" i="0" dirty="0">
              <a:solidFill>
                <a:srgbClr val="E6E6E6"/>
              </a:solidFill>
              <a:effectLst/>
              <a:latin typeface="Segoe UI" panose="020B0502040204020203" pitchFamily="34" charset="0"/>
            </a:endParaRPr>
          </a:p>
          <a:p>
            <a:pPr algn="l">
              <a:buFont typeface="Arial" panose="020B0604020202020204" pitchFamily="34" charset="0"/>
              <a:buNone/>
            </a:pPr>
            <a:r>
              <a:rPr lang="en-US" b="0" i="0" dirty="0">
                <a:solidFill>
                  <a:srgbClr val="E6E6E6"/>
                </a:solidFill>
                <a:effectLst/>
                <a:latin typeface="Segoe UI" panose="020B0502040204020203" pitchFamily="34" charset="0"/>
              </a:rPr>
              <a:t>SQL endpoint operates in read-only mode over lakehouse delta tables. You can only read data from delta tables using SQL endpoint. They can save functions, views, and set SQL object-level security. To modify data in lakehouse delta tables, you have to switch to lakehouse mode and use Apache Spark.</a:t>
            </a:r>
          </a:p>
          <a:p>
            <a:pPr algn="l">
              <a:buFont typeface="Arial" panose="020B0604020202020204" pitchFamily="34" charset="0"/>
              <a:buNone/>
            </a:pPr>
            <a:endParaRPr lang="en-US" b="0" i="0" dirty="0">
              <a:solidFill>
                <a:srgbClr val="E6E6E6"/>
              </a:solidFill>
              <a:effectLst/>
              <a:latin typeface="Segoe UI" panose="020B0502040204020203" pitchFamily="34" charset="0"/>
            </a:endParaRPr>
          </a:p>
          <a:p>
            <a:pPr algn="l">
              <a:buFont typeface="Arial" panose="020B0604020202020204" pitchFamily="34" charset="0"/>
              <a:buNone/>
            </a:pPr>
            <a:r>
              <a:rPr lang="en-US" b="0" i="0" dirty="0">
                <a:solidFill>
                  <a:srgbClr val="E6E6E6"/>
                </a:solidFill>
                <a:effectLst/>
                <a:latin typeface="Segoe UI" panose="020B0502040204020203" pitchFamily="34" charset="0"/>
              </a:rPr>
              <a:t>Note that only the tables in Delta format are available in the SQL endpoint. Parquet, CSV, and other formats can't be queried using the SQL endpoint. If you don't see your table, convert it to Delta format.</a:t>
            </a:r>
          </a:p>
          <a:p>
            <a:pPr algn="l">
              <a:buFont typeface="Arial" panose="020B0604020202020204" pitchFamily="34" charset="0"/>
              <a:buNone/>
            </a:pPr>
            <a:endParaRPr lang="en-US" b="0" i="0" dirty="0">
              <a:solidFill>
                <a:srgbClr val="E6E6E6"/>
              </a:solidFill>
              <a:effectLst/>
              <a:latin typeface="Segoe UI" panose="020B0502040204020203" pitchFamily="34" charset="0"/>
            </a:endParaRPr>
          </a:p>
          <a:p>
            <a:pPr algn="l">
              <a:buFont typeface="Arial" panose="020B0604020202020204" pitchFamily="34" charset="0"/>
              <a:buNone/>
            </a:pPr>
            <a:r>
              <a:rPr lang="en-US" b="0" i="0" dirty="0">
                <a:solidFill>
                  <a:srgbClr val="E6E6E6"/>
                </a:solidFill>
                <a:effectLst/>
                <a:latin typeface="Segoe UI" panose="020B0502040204020203" pitchFamily="34" charset="0"/>
              </a:rPr>
              <a:t>You can set object-level security for accessing data using SQL endpoint. These security rules will only apply for accessing data via SQL Endpoint. To ensure data is not accessible in other ways, you must set workspace roles and permissions.</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8</a:t>
            </a:fld>
            <a:endParaRPr lang="en-US" dirty="0"/>
          </a:p>
        </p:txBody>
      </p:sp>
    </p:spTree>
    <p:extLst>
      <p:ext uri="{BB962C8B-B14F-4D97-AF65-F5344CB8AC3E}">
        <p14:creationId xmlns:p14="http://schemas.microsoft.com/office/powerpoint/2010/main" val="1278593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You can create a lakehouse an a Premier-tier Fabric-enabled workspace. This workspace must be tied to a Fabric or trial capacity.</a:t>
            </a:r>
          </a:p>
          <a:p>
            <a:pPr algn="l"/>
            <a:r>
              <a:rPr lang="en-US" b="0" i="0" dirty="0">
                <a:solidFill>
                  <a:srgbClr val="E6E6E6"/>
                </a:solidFill>
                <a:effectLst/>
                <a:latin typeface="Segoe UI" panose="020B0502040204020203" pitchFamily="34" charset="0"/>
              </a:rPr>
              <a:t>There are a few ways you can get started with the creation process:</a:t>
            </a:r>
          </a:p>
          <a:p>
            <a:pPr algn="l">
              <a:buFont typeface="+mj-lt"/>
              <a:buAutoNum type="arabicPeriod"/>
            </a:pPr>
            <a:r>
              <a:rPr lang="en-US" b="1" i="0" dirty="0">
                <a:solidFill>
                  <a:srgbClr val="E6E6E6"/>
                </a:solidFill>
                <a:effectLst/>
                <a:latin typeface="Segoe UI" panose="020B0502040204020203" pitchFamily="34" charset="0"/>
              </a:rPr>
              <a:t>Data Engineering</a:t>
            </a:r>
            <a:r>
              <a:rPr lang="en-US" b="0" i="0" dirty="0">
                <a:solidFill>
                  <a:srgbClr val="E6E6E6"/>
                </a:solidFill>
                <a:effectLst/>
                <a:latin typeface="Segoe UI" panose="020B0502040204020203" pitchFamily="34" charset="0"/>
              </a:rPr>
              <a:t> homepage: You can easily create a lakehouse through the </a:t>
            </a:r>
            <a:r>
              <a:rPr lang="en-US" b="1" i="0" dirty="0">
                <a:solidFill>
                  <a:srgbClr val="E6E6E6"/>
                </a:solidFill>
                <a:effectLst/>
                <a:latin typeface="Segoe UI" panose="020B0502040204020203" pitchFamily="34" charset="0"/>
              </a:rPr>
              <a:t>Lakehouse</a:t>
            </a:r>
            <a:r>
              <a:rPr lang="en-US" b="0" i="0" dirty="0">
                <a:solidFill>
                  <a:srgbClr val="E6E6E6"/>
                </a:solidFill>
                <a:effectLst/>
                <a:latin typeface="Segoe UI" panose="020B0502040204020203" pitchFamily="34" charset="0"/>
              </a:rPr>
              <a:t> card under the </a:t>
            </a:r>
            <a:r>
              <a:rPr lang="en-US" b="1" i="0" dirty="0">
                <a:solidFill>
                  <a:srgbClr val="E6E6E6"/>
                </a:solidFill>
                <a:effectLst/>
                <a:latin typeface="Segoe UI" panose="020B0502040204020203" pitchFamily="34" charset="0"/>
              </a:rPr>
              <a:t>New</a:t>
            </a:r>
            <a:r>
              <a:rPr lang="en-US" b="0" i="0" dirty="0">
                <a:solidFill>
                  <a:srgbClr val="E6E6E6"/>
                </a:solidFill>
                <a:effectLst/>
                <a:latin typeface="Segoe UI" panose="020B0502040204020203" pitchFamily="34" charset="0"/>
              </a:rPr>
              <a:t> section in the homepage.</a:t>
            </a:r>
          </a:p>
          <a:p>
            <a:pPr algn="l"/>
            <a:r>
              <a:rPr lang="en-US" b="1" i="0" dirty="0">
                <a:solidFill>
                  <a:srgbClr val="E6E6E6"/>
                </a:solidFill>
                <a:effectLst/>
                <a:latin typeface="Segoe UI" panose="020B0502040204020203" pitchFamily="34" charset="0"/>
              </a:rPr>
              <a:t>2. Workspace</a:t>
            </a:r>
            <a:r>
              <a:rPr lang="en-US" b="0" i="0" dirty="0">
                <a:solidFill>
                  <a:srgbClr val="E6E6E6"/>
                </a:solidFill>
                <a:effectLst/>
                <a:latin typeface="Segoe UI" panose="020B0502040204020203" pitchFamily="34" charset="0"/>
              </a:rPr>
              <a:t> view: You can also create a lakehouse through the workspace view when you are on the </a:t>
            </a:r>
            <a:r>
              <a:rPr lang="en-US" b="1" i="0" dirty="0">
                <a:solidFill>
                  <a:srgbClr val="E6E6E6"/>
                </a:solidFill>
                <a:effectLst/>
                <a:latin typeface="Segoe UI" panose="020B0502040204020203" pitchFamily="34" charset="0"/>
              </a:rPr>
              <a:t>Data Engineering</a:t>
            </a:r>
            <a:r>
              <a:rPr lang="en-US" b="0" i="0" dirty="0">
                <a:solidFill>
                  <a:srgbClr val="E6E6E6"/>
                </a:solidFill>
                <a:effectLst/>
                <a:latin typeface="Segoe UI" panose="020B0502040204020203" pitchFamily="34" charset="0"/>
              </a:rPr>
              <a:t> experience by using the </a:t>
            </a:r>
            <a:r>
              <a:rPr lang="en-US" b="1" i="0" dirty="0">
                <a:solidFill>
                  <a:srgbClr val="E6E6E6"/>
                </a:solidFill>
                <a:effectLst/>
                <a:latin typeface="Segoe UI" panose="020B0502040204020203" pitchFamily="34" charset="0"/>
              </a:rPr>
              <a:t>New</a:t>
            </a:r>
            <a:r>
              <a:rPr lang="en-US" b="0" i="0" dirty="0">
                <a:solidFill>
                  <a:srgbClr val="E6E6E6"/>
                </a:solidFill>
                <a:effectLst/>
                <a:latin typeface="Segoe UI" panose="020B0502040204020203" pitchFamily="34" charset="0"/>
              </a:rPr>
              <a:t> dropdown.</a:t>
            </a:r>
            <a:br>
              <a:rPr lang="en-US" dirty="0"/>
            </a:br>
            <a:r>
              <a:rPr lang="en-US" dirty="0"/>
              <a:t>3. </a:t>
            </a:r>
            <a:r>
              <a:rPr lang="en-US" b="1" i="0" dirty="0">
                <a:solidFill>
                  <a:srgbClr val="E6E6E6"/>
                </a:solidFill>
                <a:effectLst/>
                <a:latin typeface="Segoe UI" panose="020B0502040204020203" pitchFamily="34" charset="0"/>
              </a:rPr>
              <a:t>Create Hub: </a:t>
            </a:r>
            <a:r>
              <a:rPr lang="en-US" b="0" i="0" dirty="0">
                <a:solidFill>
                  <a:srgbClr val="E6E6E6"/>
                </a:solidFill>
                <a:effectLst/>
                <a:latin typeface="Segoe UI" panose="020B0502040204020203" pitchFamily="34" charset="0"/>
              </a:rPr>
              <a:t>An entry point to create a lakehouse is available in the </a:t>
            </a:r>
            <a:r>
              <a:rPr lang="en-US" b="1" i="0" dirty="0">
                <a:solidFill>
                  <a:srgbClr val="E6E6E6"/>
                </a:solidFill>
                <a:effectLst/>
                <a:latin typeface="Segoe UI" panose="020B0502040204020203" pitchFamily="34" charset="0"/>
              </a:rPr>
              <a:t>Create Hub</a:t>
            </a:r>
            <a:r>
              <a:rPr lang="en-US" b="0" i="0" dirty="0">
                <a:solidFill>
                  <a:srgbClr val="E6E6E6"/>
                </a:solidFill>
                <a:effectLst/>
                <a:latin typeface="Segoe UI" panose="020B0502040204020203" pitchFamily="34" charset="0"/>
              </a:rPr>
              <a:t> page under </a:t>
            </a:r>
            <a:r>
              <a:rPr lang="en-US" b="1" i="0" dirty="0">
                <a:solidFill>
                  <a:srgbClr val="E6E6E6"/>
                </a:solidFill>
                <a:effectLst/>
                <a:latin typeface="Segoe UI" panose="020B0502040204020203" pitchFamily="34" charset="0"/>
              </a:rPr>
              <a:t>Data Engineering</a:t>
            </a:r>
            <a:r>
              <a:rPr lang="en-US" b="0" i="0" dirty="0">
                <a:solidFill>
                  <a:srgbClr val="E6E6E6"/>
                </a:solidFill>
                <a:effectLst/>
                <a:latin typeface="Segoe UI" panose="020B0502040204020203" pitchFamily="34" charset="0"/>
              </a:rPr>
              <a:t>.</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Each lakehouse produces three named items in the Fabric-enabled workspace:</a:t>
            </a:r>
          </a:p>
          <a:p>
            <a:pPr algn="l">
              <a:buFont typeface="Arial" panose="020B0604020202020204" pitchFamily="34" charset="0"/>
              <a:buChar char="•"/>
            </a:pPr>
            <a:r>
              <a:rPr lang="en-US" b="1" i="0" dirty="0">
                <a:solidFill>
                  <a:srgbClr val="E6E6E6"/>
                </a:solidFill>
                <a:effectLst/>
                <a:latin typeface="Segoe UI" panose="020B0502040204020203" pitchFamily="34" charset="0"/>
              </a:rPr>
              <a:t>Lakehouse</a:t>
            </a:r>
            <a:r>
              <a:rPr lang="en-US" b="0" i="0" dirty="0">
                <a:solidFill>
                  <a:srgbClr val="E6E6E6"/>
                </a:solidFill>
                <a:effectLst/>
                <a:latin typeface="Segoe UI" panose="020B0502040204020203" pitchFamily="34" charset="0"/>
              </a:rPr>
              <a:t> is the lakehouse storage and metadata, where you interact with files, folders, and table data.</a:t>
            </a:r>
          </a:p>
          <a:p>
            <a:pPr algn="l">
              <a:buFont typeface="Arial" panose="020B0604020202020204" pitchFamily="34" charset="0"/>
              <a:buChar char="•"/>
            </a:pPr>
            <a:r>
              <a:rPr lang="en-US" b="1" i="0" dirty="0">
                <a:solidFill>
                  <a:srgbClr val="E6E6E6"/>
                </a:solidFill>
                <a:effectLst/>
                <a:latin typeface="Segoe UI" panose="020B0502040204020203" pitchFamily="34" charset="0"/>
              </a:rPr>
              <a:t>Dataset (default)</a:t>
            </a:r>
            <a:r>
              <a:rPr lang="en-US" b="0" i="0" dirty="0">
                <a:solidFill>
                  <a:srgbClr val="E6E6E6"/>
                </a:solidFill>
                <a:effectLst/>
                <a:latin typeface="Segoe UI" panose="020B0502040204020203" pitchFamily="34" charset="0"/>
              </a:rPr>
              <a:t> is an automatically created data model based on the tables in the lakehouse. Power BI reports can be built from the dataset.</a:t>
            </a:r>
          </a:p>
          <a:p>
            <a:pPr algn="l">
              <a:buFont typeface="Arial" panose="020B0604020202020204" pitchFamily="34" charset="0"/>
              <a:buChar char="•"/>
            </a:pPr>
            <a:r>
              <a:rPr lang="en-US" b="1" i="0" dirty="0">
                <a:solidFill>
                  <a:srgbClr val="E6E6E6"/>
                </a:solidFill>
                <a:effectLst/>
                <a:latin typeface="Segoe UI" panose="020B0502040204020203" pitchFamily="34" charset="0"/>
              </a:rPr>
              <a:t>SQL Endpoint</a:t>
            </a:r>
            <a:r>
              <a:rPr lang="en-US" b="0" i="0" dirty="0">
                <a:solidFill>
                  <a:srgbClr val="E6E6E6"/>
                </a:solidFill>
                <a:effectLst/>
                <a:latin typeface="Segoe UI" panose="020B0502040204020203" pitchFamily="34" charset="0"/>
              </a:rPr>
              <a:t> is a read-only SQL endpoint through which you can connect and query data with Transact-SQL.</a:t>
            </a:r>
          </a:p>
          <a:p>
            <a:endParaRPr lang="en-US" dirty="0"/>
          </a:p>
          <a:p>
            <a:pPr algn="l"/>
            <a:r>
              <a:rPr lang="en-US" b="0" i="0" dirty="0">
                <a:solidFill>
                  <a:srgbClr val="E6E6E6"/>
                </a:solidFill>
                <a:effectLst/>
                <a:latin typeface="Segoe UI" panose="020B0502040204020203" pitchFamily="34" charset="0"/>
              </a:rPr>
              <a:t>You can work with the data in the lakehouse in two modes:</a:t>
            </a:r>
          </a:p>
          <a:p>
            <a:pPr algn="l">
              <a:buFont typeface="Arial" panose="020B0604020202020204" pitchFamily="34" charset="0"/>
              <a:buChar char="•"/>
            </a:pPr>
            <a:r>
              <a:rPr lang="en-US" b="1" i="0" dirty="0">
                <a:solidFill>
                  <a:srgbClr val="E6E6E6"/>
                </a:solidFill>
                <a:effectLst/>
                <a:latin typeface="Segoe UI" panose="020B0502040204020203" pitchFamily="34" charset="0"/>
              </a:rPr>
              <a:t>Lakehouse</a:t>
            </a:r>
            <a:r>
              <a:rPr lang="en-US" b="0" i="0" dirty="0">
                <a:solidFill>
                  <a:srgbClr val="E6E6E6"/>
                </a:solidFill>
                <a:effectLst/>
                <a:latin typeface="Segoe UI" panose="020B0502040204020203" pitchFamily="34" charset="0"/>
              </a:rPr>
              <a:t> enables you to add and interact with tables, files, and folders in the Lakehouse via the Lakehouse Explorer.</a:t>
            </a:r>
          </a:p>
          <a:p>
            <a:pPr algn="l">
              <a:buFont typeface="Arial" panose="020B0604020202020204" pitchFamily="34" charset="0"/>
              <a:buChar char="•"/>
            </a:pPr>
            <a:r>
              <a:rPr lang="en-US" b="1" i="0" dirty="0">
                <a:solidFill>
                  <a:srgbClr val="E6E6E6"/>
                </a:solidFill>
                <a:effectLst/>
                <a:latin typeface="Segoe UI" panose="020B0502040204020203" pitchFamily="34" charset="0"/>
              </a:rPr>
              <a:t>SQL Endpoint</a:t>
            </a:r>
            <a:r>
              <a:rPr lang="en-US" b="0" i="0" dirty="0">
                <a:solidFill>
                  <a:srgbClr val="E6E6E6"/>
                </a:solidFill>
                <a:effectLst/>
                <a:latin typeface="Segoe UI" panose="020B0502040204020203" pitchFamily="34" charset="0"/>
              </a:rPr>
              <a:t> enables you to use SQL to query the tables in the lakehouse and manage its relational data model.</a:t>
            </a: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9</a:t>
            </a:fld>
            <a:endParaRPr lang="en-US" dirty="0"/>
          </a:p>
        </p:txBody>
      </p:sp>
    </p:spTree>
    <p:extLst>
      <p:ext uri="{BB962C8B-B14F-4D97-AF65-F5344CB8AC3E}">
        <p14:creationId xmlns:p14="http://schemas.microsoft.com/office/powerpoint/2010/main" val="1702593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1502212"/>
            <a:ext cx="4167887" cy="2031325"/>
          </a:xfrm>
        </p:spPr>
        <p:txBody>
          <a:bodyPr anchor="b" anchorCtr="0">
            <a:spAutoFit/>
          </a:bodyPr>
          <a:lstStyle>
            <a:lvl1pPr>
              <a:defRPr sz="4400"/>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3" name="Picture 2" descr="A meeting in a conference room.">
            <a:extLst>
              <a:ext uri="{FF2B5EF4-FFF2-40B4-BE49-F238E27FC236}">
                <a16:creationId xmlns:a16="http://schemas.microsoft.com/office/drawing/2014/main" id="{85A24E5A-A589-444B-A12E-6729B21E6E4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46999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4607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534178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79701"/>
            <a:ext cx="9144000" cy="498598"/>
          </a:xfrm>
          <a:noFill/>
        </p:spPr>
        <p:txBody>
          <a:bodyPr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04973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343943"/>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70135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946429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Segoe UI"/>
                <a:ea typeface="+mn-ea"/>
                <a:cs typeface="Segoe UI" pitchFamily="34" charset="0"/>
              </a:rPr>
              <a:t>© Copyright Microsoft Corporation. All rights reserved. </a:t>
            </a:r>
          </a:p>
        </p:txBody>
      </p:sp>
    </p:spTree>
    <p:extLst>
      <p:ext uri="{BB962C8B-B14F-4D97-AF65-F5344CB8AC3E}">
        <p14:creationId xmlns:p14="http://schemas.microsoft.com/office/powerpoint/2010/main" val="8458249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741188016"/>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centered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CAC9-E25C-4A29-A7D2-82C7DE406CE6}"/>
              </a:ext>
            </a:extLst>
          </p:cNvPr>
          <p:cNvSpPr>
            <a:spLocks noGrp="1"/>
          </p:cNvSpPr>
          <p:nvPr userDrawn="1">
            <p:ph type="title"/>
          </p:nvPr>
        </p:nvSpPr>
        <p:spPr/>
        <p:txBody>
          <a:bodyPr/>
          <a:lstStyle/>
          <a:p>
            <a:r>
              <a:rPr lang="en-US"/>
              <a:t>Click to edit Master title style</a:t>
            </a:r>
          </a:p>
        </p:txBody>
      </p:sp>
      <p:sp>
        <p:nvSpPr>
          <p:cNvPr id="8" name="TextBox 7">
            <a:extLst>
              <a:ext uri="{FF2B5EF4-FFF2-40B4-BE49-F238E27FC236}">
                <a16:creationId xmlns:a16="http://schemas.microsoft.com/office/drawing/2014/main" id="{AE9C5276-7B68-429C-9DA6-E4F27E0CA047}"/>
              </a:ext>
            </a:extLst>
          </p:cNvPr>
          <p:cNvSpPr txBox="1"/>
          <p:nvPr userDrawn="1"/>
        </p:nvSpPr>
        <p:spPr>
          <a:xfrm>
            <a:off x="436379" y="6431005"/>
            <a:ext cx="960199" cy="94962"/>
          </a:xfrm>
          <a:prstGeom prst="rect">
            <a:avLst/>
          </a:prstGeom>
          <a:noFill/>
        </p:spPr>
        <p:txBody>
          <a:bodyPr wrap="none" lIns="0" tIns="0" rIns="0" bIns="0" rtlCol="0">
            <a:spAutoFit/>
          </a:bodyPr>
          <a:lstStyle/>
          <a:p>
            <a:pPr>
              <a:lnSpc>
                <a:spcPct val="90000"/>
              </a:lnSpc>
              <a:spcAft>
                <a:spcPts val="588"/>
              </a:spcAft>
            </a:pPr>
            <a:r>
              <a:rPr lang="en-US" sz="686" dirty="0">
                <a:solidFill>
                  <a:schemeClr val="tx1"/>
                </a:solidFill>
              </a:rPr>
              <a:t>© Microsoft Corporation</a:t>
            </a:r>
            <a:endParaRPr lang="en-US" sz="784" dirty="0">
              <a:solidFill>
                <a:schemeClr val="tx1"/>
              </a:solidFill>
            </a:endParaRPr>
          </a:p>
        </p:txBody>
      </p:sp>
      <p:sp>
        <p:nvSpPr>
          <p:cNvPr id="9" name="Freeform: Shape 8">
            <a:extLst>
              <a:ext uri="{FF2B5EF4-FFF2-40B4-BE49-F238E27FC236}">
                <a16:creationId xmlns:a16="http://schemas.microsoft.com/office/drawing/2014/main" id="{F2F457BA-782B-49BA-97AD-00B8135A75A7}"/>
              </a:ext>
            </a:extLst>
          </p:cNvPr>
          <p:cNvSpPr/>
          <p:nvPr userDrawn="1"/>
        </p:nvSpPr>
        <p:spPr bwMode="auto">
          <a:xfrm>
            <a:off x="11552525" y="6444913"/>
            <a:ext cx="209939" cy="60464"/>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7999371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 left side ">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477BD162-8300-4F28-8023-6DD1BF73E8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84201" y="578571"/>
            <a:ext cx="1892300" cy="269574"/>
          </a:xfrm>
          <a:prstGeom prst="rect">
            <a:avLst/>
          </a:prstGeom>
        </p:spPr>
      </p:pic>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
        <p:nvSpPr>
          <p:cNvPr id="4" name="Text Placeholder 10">
            <a:extLst>
              <a:ext uri="{FF2B5EF4-FFF2-40B4-BE49-F238E27FC236}">
                <a16:creationId xmlns:a16="http://schemas.microsoft.com/office/drawing/2014/main" id="{E7F188F7-5D69-4A37-B62E-1322D2E033E4}"/>
              </a:ext>
            </a:extLst>
          </p:cNvPr>
          <p:cNvSpPr>
            <a:spLocks noGrp="1"/>
          </p:cNvSpPr>
          <p:nvPr>
            <p:ph type="body" sz="quarter" idx="15" hasCustomPrompt="1"/>
          </p:nvPr>
        </p:nvSpPr>
        <p:spPr>
          <a:xfrm>
            <a:off x="584200" y="4426314"/>
            <a:ext cx="4945744" cy="553998"/>
          </a:xfrm>
          <a:prstGeom prst="rect">
            <a:avLst/>
          </a:prstGeom>
        </p:spPr>
        <p:txBody>
          <a:bodyPr/>
          <a:lstStyle>
            <a:lvl1pPr marL="0" indent="0" algn="l">
              <a:buNone/>
              <a:defRPr sz="1800">
                <a:solidFill>
                  <a:schemeClr val="tx1"/>
                </a:solidFill>
              </a:defRPr>
            </a:lvl1pPr>
            <a:lvl2pPr>
              <a:defRPr sz="1765">
                <a:solidFill>
                  <a:srgbClr val="000000"/>
                </a:solidFill>
              </a:defRPr>
            </a:lvl2pPr>
            <a:lvl3pPr>
              <a:defRPr sz="1371"/>
            </a:lvl3pPr>
            <a:lvl4pPr>
              <a:defRPr sz="1371"/>
            </a:lvl4pPr>
            <a:lvl5pPr>
              <a:defRPr sz="1028"/>
            </a:lvl5pPr>
          </a:lstStyle>
          <a:p>
            <a:pPr lvl="0"/>
            <a:r>
              <a:rPr lang="en-US"/>
              <a:t>Author name</a:t>
            </a:r>
            <a:br>
              <a:rPr lang="en-US"/>
            </a:br>
            <a:r>
              <a:rPr lang="en-US"/>
              <a:t>Date</a:t>
            </a:r>
          </a:p>
        </p:txBody>
      </p:sp>
    </p:spTree>
    <p:extLst>
      <p:ext uri="{BB962C8B-B14F-4D97-AF65-F5344CB8AC3E}">
        <p14:creationId xmlns:p14="http://schemas.microsoft.com/office/powerpoint/2010/main" val="1099815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9046397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B02BF2A-7BE7-4F1F-819E-97933FE2DD80}"/>
              </a:ext>
              <a:ext uri="{C183D7F6-B498-43B3-948B-1728B52AA6E4}">
                <adec:decorative xmlns:adec="http://schemas.microsoft.com/office/drawing/2017/decorative" val="1"/>
              </a:ext>
            </a:extLst>
          </p:cNvPr>
          <p:cNvGrpSpPr/>
          <p:nvPr userDrawn="1"/>
        </p:nvGrpSpPr>
        <p:grpSpPr>
          <a:xfrm>
            <a:off x="-1" y="0"/>
            <a:ext cx="12190271" cy="5483600"/>
            <a:chOff x="-1" y="0"/>
            <a:chExt cx="12434711" cy="5592764"/>
          </a:xfrm>
        </p:grpSpPr>
        <p:pic>
          <p:nvPicPr>
            <p:cNvPr id="8" name="Picture 7" descr="A nurse writing&#10;">
              <a:extLst>
                <a:ext uri="{FF2B5EF4-FFF2-40B4-BE49-F238E27FC236}">
                  <a16:creationId xmlns:a16="http://schemas.microsoft.com/office/drawing/2014/main" id="{5CB044E4-A9A6-4A1B-A5D4-607833EBE337}"/>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
              <a:ext cx="12434710" cy="5592763"/>
            </a:xfrm>
            <a:custGeom>
              <a:avLst/>
              <a:gdLst>
                <a:gd name="connsiteX0" fmla="*/ 0 w 12434710"/>
                <a:gd name="connsiteY0" fmla="*/ 0 h 5592763"/>
                <a:gd name="connsiteX1" fmla="*/ 12434710 w 12434710"/>
                <a:gd name="connsiteY1" fmla="*/ 0 h 5592763"/>
                <a:gd name="connsiteX2" fmla="*/ 12434710 w 12434710"/>
                <a:gd name="connsiteY2" fmla="*/ 5592763 h 5592763"/>
                <a:gd name="connsiteX3" fmla="*/ 0 w 12434710"/>
                <a:gd name="connsiteY3" fmla="*/ 5592763 h 5592763"/>
              </a:gdLst>
              <a:ahLst/>
              <a:cxnLst>
                <a:cxn ang="0">
                  <a:pos x="connsiteX0" y="connsiteY0"/>
                </a:cxn>
                <a:cxn ang="0">
                  <a:pos x="connsiteX1" y="connsiteY1"/>
                </a:cxn>
                <a:cxn ang="0">
                  <a:pos x="connsiteX2" y="connsiteY2"/>
                </a:cxn>
                <a:cxn ang="0">
                  <a:pos x="connsiteX3" y="connsiteY3"/>
                </a:cxn>
              </a:cxnLst>
              <a:rect l="l" t="t" r="r" b="b"/>
              <a:pathLst>
                <a:path w="12434710" h="5592763">
                  <a:moveTo>
                    <a:pt x="0" y="0"/>
                  </a:moveTo>
                  <a:lnTo>
                    <a:pt x="12434710" y="0"/>
                  </a:lnTo>
                  <a:lnTo>
                    <a:pt x="12434710" y="5592763"/>
                  </a:lnTo>
                  <a:lnTo>
                    <a:pt x="0" y="5592763"/>
                  </a:lnTo>
                  <a:close/>
                </a:path>
              </a:pathLst>
            </a:custGeom>
          </p:spPr>
        </p:pic>
        <p:sp>
          <p:nvSpPr>
            <p:cNvPr id="5" name="Rectangle 4">
              <a:extLst>
                <a:ext uri="{FF2B5EF4-FFF2-40B4-BE49-F238E27FC236}">
                  <a16:creationId xmlns:a16="http://schemas.microsoft.com/office/drawing/2014/main" id="{3BFC33DA-54D0-4F30-A2E6-C0BB69A6326B}"/>
                </a:ext>
                <a:ext uri="{C183D7F6-B498-43B3-948B-1728B52AA6E4}">
                  <adec:decorative xmlns:adec="http://schemas.microsoft.com/office/drawing/2017/decorative" val="1"/>
                </a:ext>
              </a:extLst>
            </p:cNvPr>
            <p:cNvSpPr/>
            <p:nvPr/>
          </p:nvSpPr>
          <p:spPr bwMode="auto">
            <a:xfrm>
              <a:off x="-1" y="0"/>
              <a:ext cx="12434711" cy="5592763"/>
            </a:xfrm>
            <a:prstGeom prst="rect">
              <a:avLst/>
            </a:prstGeom>
            <a:solidFill>
              <a:schemeClr val="bg1">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 name="Title 1">
            <a:extLst>
              <a:ext uri="{FF2B5EF4-FFF2-40B4-BE49-F238E27FC236}">
                <a16:creationId xmlns:a16="http://schemas.microsoft.com/office/drawing/2014/main" id="{D0AAD849-7CFE-4AF7-A7C5-6BBD50C88C1A}"/>
              </a:ext>
            </a:extLst>
          </p:cNvPr>
          <p:cNvSpPr>
            <a:spLocks noGrp="1"/>
          </p:cNvSpPr>
          <p:nvPr userDrawn="1">
            <p:ph type="title"/>
          </p:nvPr>
        </p:nvSpPr>
        <p:spPr/>
        <p:txBody>
          <a:bodyPr/>
          <a:lstStyle/>
          <a:p>
            <a:r>
              <a:rPr lang="en-US"/>
              <a:t>Click to edit Master title style</a:t>
            </a:r>
          </a:p>
        </p:txBody>
      </p:sp>
    </p:spTree>
    <p:extLst>
      <p:ext uri="{BB962C8B-B14F-4D97-AF65-F5344CB8AC3E}">
        <p14:creationId xmlns:p14="http://schemas.microsoft.com/office/powerpoint/2010/main" val="41957088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bulleted tex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a:noFill/>
        </p:spPr>
        <p:txBody>
          <a:bodyPr/>
          <a:lstStyle>
            <a:lvl1pPr>
              <a:defRPr>
                <a:solidFill>
                  <a:srgbClr val="2E3E3E"/>
                </a:solidFill>
              </a:defRPr>
            </a:lvl1pPr>
          </a:lstStyle>
          <a:p>
            <a:r>
              <a:rPr lang="en-US"/>
              <a:t>Click to edit Master title style</a:t>
            </a:r>
            <a:endParaRPr lang="en-US" dirty="0"/>
          </a:p>
        </p:txBody>
      </p:sp>
      <p:sp>
        <p:nvSpPr>
          <p:cNvPr id="7" name="Text Placeholder 5">
            <a:extLst>
              <a:ext uri="{FF2B5EF4-FFF2-40B4-BE49-F238E27FC236}">
                <a16:creationId xmlns:a16="http://schemas.microsoft.com/office/drawing/2014/main" id="{2F560E33-ACD2-4712-B2F7-7BA58446696B}"/>
              </a:ext>
            </a:extLst>
          </p:cNvPr>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339725" indent="-339725">
              <a:buClr>
                <a:schemeClr val="tx1">
                  <a:lumMod val="90000"/>
                  <a:lumOff val="10000"/>
                </a:schemeClr>
              </a:buClr>
              <a:buSzPct val="100000"/>
              <a:buFont typeface="Arial" panose="020B0604020202020204" pitchFamily="34" charset="0"/>
              <a:buChar char="•"/>
              <a:defRPr sz="2800">
                <a:solidFill>
                  <a:srgbClr val="11627B"/>
                </a:solidFill>
              </a:defRPr>
            </a:lvl1pPr>
            <a:lvl2pPr marL="631825" indent="-292100">
              <a:buClr>
                <a:schemeClr val="tx1">
                  <a:lumMod val="90000"/>
                  <a:lumOff val="10000"/>
                </a:schemeClr>
              </a:buClr>
              <a:buSzPct val="100000"/>
              <a:buFont typeface="Arial" panose="020B0604020202020204" pitchFamily="34" charset="0"/>
              <a:buChar char="•"/>
              <a:defRPr sz="2000">
                <a:solidFill>
                  <a:schemeClr val="tx1"/>
                </a:solidFill>
              </a:defRPr>
            </a:lvl2pPr>
            <a:lvl3pPr marL="914400" indent="-282575">
              <a:buClr>
                <a:schemeClr val="tx1">
                  <a:lumMod val="90000"/>
                  <a:lumOff val="10000"/>
                </a:schemeClr>
              </a:buClr>
              <a:buSzPct val="100000"/>
              <a:buFont typeface="Arial" panose="020B0604020202020204" pitchFamily="34" charset="0"/>
              <a:buChar char="•"/>
              <a:defRPr sz="1600">
                <a:solidFill>
                  <a:schemeClr val="tx1"/>
                </a:solidFill>
              </a:defRPr>
            </a:lvl3pPr>
            <a:lvl4pPr marL="1196975" indent="-282575">
              <a:buClr>
                <a:schemeClr val="tx1">
                  <a:lumMod val="90000"/>
                  <a:lumOff val="10000"/>
                </a:schemeClr>
              </a:buClr>
              <a:buSzPct val="100000"/>
              <a:buFont typeface="Arial" panose="020B0604020202020204" pitchFamily="34" charset="0"/>
              <a:buChar char="•"/>
              <a:defRPr sz="1400">
                <a:solidFill>
                  <a:schemeClr val="tx1"/>
                </a:solidFill>
              </a:defRPr>
            </a:lvl4pPr>
            <a:lvl5pPr marL="1430338" indent="-233363">
              <a:buClr>
                <a:schemeClr val="tx1">
                  <a:lumMod val="90000"/>
                  <a:lumOff val="10000"/>
                </a:schemeClr>
              </a:buClr>
              <a:buSzPct val="100000"/>
              <a:buFont typeface="Arial" panose="020B0604020202020204" pitchFamily="34" charset="0"/>
              <a:buChar char="•"/>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769626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amp; Non-bulleted text - blu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384048"/>
            <a:ext cx="11018520" cy="553998"/>
          </a:xfrm>
          <a:prstGeom prst="rect">
            <a:avLst/>
          </a:prstGeo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24438552-2874-4DC9-8D16-71FC1093BAC3}"/>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6" name="NEW Brand Colors 2018">
            <a:extLst>
              <a:ext uri="{FF2B5EF4-FFF2-40B4-BE49-F238E27FC236}">
                <a16:creationId xmlns:a16="http://schemas.microsoft.com/office/drawing/2014/main" id="{6B7A4B0D-4A22-488A-86AF-44F435F2EEF2}"/>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2" name="Rectangle 1">
            <a:extLst>
              <a:ext uri="{FF2B5EF4-FFF2-40B4-BE49-F238E27FC236}">
                <a16:creationId xmlns:a16="http://schemas.microsoft.com/office/drawing/2014/main" id="{CDAE4A5F-F4AB-40BE-86A5-C88E4481198F}"/>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C31B51C8-F0A2-4DC1-8821-36947EDA6BFA}"/>
              </a:ext>
            </a:extLst>
          </p:cNvPr>
          <p:cNvPicPr>
            <a:picLocks noChangeAspect="1"/>
          </p:cNvPicPr>
          <p:nvPr userDrawn="1"/>
        </p:nvPicPr>
        <p:blipFill>
          <a:blip r:embed="rId3"/>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13040621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5216" y="384048"/>
            <a:ext cx="11151917" cy="553998"/>
          </a:xfrm>
        </p:spPr>
        <p:txBody>
          <a:bodyPr/>
          <a:lstStyle>
            <a:lvl1pPr>
              <a:defRPr sz="3600">
                <a:solidFill>
                  <a:schemeClr val="tx1">
                    <a:lumMod val="90000"/>
                    <a:lumOff val="10000"/>
                  </a:schemeClr>
                </a:solidFill>
              </a:defRPr>
            </a:lvl1pPr>
          </a:lstStyle>
          <a:p>
            <a:r>
              <a:rPr lang="en-US"/>
              <a:t>Click to edit Master title style</a:t>
            </a:r>
            <a:endParaRPr lang="en-US" dirty="0"/>
          </a:p>
        </p:txBody>
      </p:sp>
      <p:sp>
        <p:nvSpPr>
          <p:cNvPr id="5" name="Rectangle 4">
            <a:extLst>
              <a:ext uri="{FF2B5EF4-FFF2-40B4-BE49-F238E27FC236}">
                <a16:creationId xmlns:a16="http://schemas.microsoft.com/office/drawing/2014/main" id="{5088720D-3E13-4F7A-B395-DE80891786BD}"/>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a:extLst>
              <a:ext uri="{FF2B5EF4-FFF2-40B4-BE49-F238E27FC236}">
                <a16:creationId xmlns:a16="http://schemas.microsoft.com/office/drawing/2014/main" id="{1E1E10B1-A5C3-4325-AEE2-BD7EA83B9339}"/>
              </a:ext>
            </a:extLst>
          </p:cNvPr>
          <p:cNvPicPr>
            <a:picLocks noChangeAspect="1"/>
          </p:cNvPicPr>
          <p:nvPr userDrawn="1"/>
        </p:nvPicPr>
        <p:blipFill>
          <a:blip r:embed="rId2"/>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281438025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accent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75004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77244399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21557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12503282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0573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5831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22176421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5" cstate="screen">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1004271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learn.microsoft.com/en-us/" TargetMode="Externa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8" Type="http://schemas.openxmlformats.org/officeDocument/2006/relationships/hyperlink" Target="https://docs.microsoft.com/en-us/learn/" TargetMode="External"/><Relationship Id="rId13" Type="http://schemas.openxmlformats.org/officeDocument/2006/relationships/hyperlink" Target="https://reactor.microsoft.com/en-us/reactor/?search=fasttrack&amp;eventLanguage=all&amp;preferredLanguage=English&amp;page=1" TargetMode="External"/><Relationship Id="rId3" Type="http://schemas.openxmlformats.org/officeDocument/2006/relationships/hyperlink" Target="https://partner.microsoft.com/en-us/training/training-center" TargetMode="External"/><Relationship Id="rId7" Type="http://schemas.openxmlformats.org/officeDocument/2006/relationships/hyperlink" Target="https://azure.microsoft.com/en-us/get-started/#explore-azure" TargetMode="External"/><Relationship Id="rId12" Type="http://schemas.openxmlformats.org/officeDocument/2006/relationships/hyperlink" Target="https://techcommunity.microsoft.com/"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hyperlink" Target="https://docs.microsoft.com/en-us/learn/azure/" TargetMode="External"/><Relationship Id="rId11" Type="http://schemas.openxmlformats.org/officeDocument/2006/relationships/hyperlink" Target="https://www.microsoft.com/en-us/mtc" TargetMode="External"/><Relationship Id="rId5" Type="http://schemas.openxmlformats.org/officeDocument/2006/relationships/hyperlink" Target="https://sway.office.com/CDBAqgB3HA7EsQ1L" TargetMode="External"/><Relationship Id="rId10" Type="http://schemas.openxmlformats.org/officeDocument/2006/relationships/hyperlink" Target="https://www.microsoft.com/en-ie/training-days/#azure" TargetMode="External"/><Relationship Id="rId4" Type="http://schemas.openxmlformats.org/officeDocument/2006/relationships/hyperlink" Target="https://www.microsoft.com/en-us/us-partner-blog/calendar/" TargetMode="External"/><Relationship Id="rId9" Type="http://schemas.openxmlformats.org/officeDocument/2006/relationships/hyperlink" Target="https://docs.microsoft.com/en-us/learn/certifications/browse/" TargetMode="External"/><Relationship Id="rId1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D485-FD33-2DA7-238E-EDF73027901B}"/>
              </a:ext>
            </a:extLst>
          </p:cNvPr>
          <p:cNvSpPr>
            <a:spLocks noGrp="1"/>
          </p:cNvSpPr>
          <p:nvPr>
            <p:ph type="title"/>
          </p:nvPr>
        </p:nvSpPr>
        <p:spPr>
          <a:xfrm>
            <a:off x="588263" y="1502212"/>
            <a:ext cx="4167887" cy="2031325"/>
          </a:xfrm>
        </p:spPr>
        <p:txBody>
          <a:bodyPr wrap="square" anchor="b">
            <a:normAutofit/>
          </a:bodyPr>
          <a:lstStyle/>
          <a:p>
            <a:pPr>
              <a:lnSpc>
                <a:spcPct val="90000"/>
              </a:lnSpc>
            </a:pPr>
            <a:r>
              <a:rPr lang="en-US" sz="3700" dirty="0"/>
              <a:t>Getting Started with Lakehouses in Microsoft Fabric</a:t>
            </a:r>
          </a:p>
        </p:txBody>
      </p:sp>
      <p:sp>
        <p:nvSpPr>
          <p:cNvPr id="3" name="Text Placeholder 2">
            <a:extLst>
              <a:ext uri="{FF2B5EF4-FFF2-40B4-BE49-F238E27FC236}">
                <a16:creationId xmlns:a16="http://schemas.microsoft.com/office/drawing/2014/main" id="{33B3B159-A982-E03B-7830-66591F295CD8}"/>
              </a:ext>
            </a:extLst>
          </p:cNvPr>
          <p:cNvSpPr>
            <a:spLocks noGrp="1"/>
          </p:cNvSpPr>
          <p:nvPr>
            <p:ph type="body" sz="quarter" idx="12"/>
          </p:nvPr>
        </p:nvSpPr>
        <p:spPr>
          <a:xfrm>
            <a:off x="582042" y="3962400"/>
            <a:ext cx="4164583" cy="338554"/>
          </a:xfrm>
        </p:spPr>
        <p:txBody>
          <a:bodyPr wrap="square">
            <a:normAutofit/>
          </a:bodyPr>
          <a:lstStyle/>
          <a:p>
            <a:pPr>
              <a:spcAft>
                <a:spcPts val="600"/>
              </a:spcAft>
            </a:pPr>
            <a:r>
              <a:rPr lang="en-US" dirty="0"/>
              <a:t>Module 4</a:t>
            </a:r>
          </a:p>
        </p:txBody>
      </p:sp>
    </p:spTree>
    <p:extLst>
      <p:ext uri="{BB962C8B-B14F-4D97-AF65-F5344CB8AC3E}">
        <p14:creationId xmlns:p14="http://schemas.microsoft.com/office/powerpoint/2010/main" val="1929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96CEC-5E21-B659-A79C-C053D1DA8018}"/>
              </a:ext>
            </a:extLst>
          </p:cNvPr>
          <p:cNvSpPr>
            <a:spLocks noGrp="1"/>
          </p:cNvSpPr>
          <p:nvPr>
            <p:ph type="title"/>
          </p:nvPr>
        </p:nvSpPr>
        <p:spPr/>
        <p:txBody>
          <a:bodyPr/>
          <a:lstStyle/>
          <a:p>
            <a:r>
              <a:rPr lang="en-US" dirty="0"/>
              <a:t>Ingest Data into a Fabric Lakehouse</a:t>
            </a:r>
          </a:p>
        </p:txBody>
      </p:sp>
      <p:sp>
        <p:nvSpPr>
          <p:cNvPr id="3" name="Content Placeholder 2">
            <a:extLst>
              <a:ext uri="{FF2B5EF4-FFF2-40B4-BE49-F238E27FC236}">
                <a16:creationId xmlns:a16="http://schemas.microsoft.com/office/drawing/2014/main" id="{2BF93B70-A53D-2683-B89A-4A3D921C91E5}"/>
              </a:ext>
            </a:extLst>
          </p:cNvPr>
          <p:cNvSpPr>
            <a:spLocks noGrp="1"/>
          </p:cNvSpPr>
          <p:nvPr>
            <p:ph sz="quarter" idx="12"/>
          </p:nvPr>
        </p:nvSpPr>
        <p:spPr/>
        <p:txBody>
          <a:bodyPr/>
          <a:lstStyle/>
          <a:p>
            <a:r>
              <a:rPr lang="en-US" dirty="0"/>
              <a:t>Many ways to load data into a lakehouse: </a:t>
            </a:r>
          </a:p>
          <a:p>
            <a:pPr lvl="1">
              <a:buFont typeface="Arial" panose="020B0604020202020204" pitchFamily="34" charset="0"/>
              <a:buChar char="•"/>
            </a:pPr>
            <a:r>
              <a:rPr lang="en-US" sz="2400" b="0" i="0" dirty="0">
                <a:solidFill>
                  <a:srgbClr val="E6E6E6"/>
                </a:solidFill>
                <a:effectLst/>
                <a:latin typeface="Segoe UI" panose="020B0502040204020203" pitchFamily="34" charset="0"/>
              </a:rPr>
              <a:t>File upload from local computer</a:t>
            </a:r>
          </a:p>
          <a:p>
            <a:pPr lvl="1">
              <a:buFont typeface="Arial" panose="020B0604020202020204" pitchFamily="34" charset="0"/>
              <a:buChar char="•"/>
            </a:pPr>
            <a:r>
              <a:rPr lang="en-US" sz="2400" b="0" i="0" dirty="0">
                <a:solidFill>
                  <a:srgbClr val="E6E6E6"/>
                </a:solidFill>
                <a:effectLst/>
                <a:latin typeface="Segoe UI" panose="020B0502040204020203" pitchFamily="34" charset="0"/>
              </a:rPr>
              <a:t>Run a copy activity in pipelines</a:t>
            </a:r>
          </a:p>
          <a:p>
            <a:pPr lvl="1">
              <a:buFont typeface="Arial" panose="020B0604020202020204" pitchFamily="34" charset="0"/>
              <a:buChar char="•"/>
            </a:pPr>
            <a:r>
              <a:rPr lang="en-US" sz="2400" b="0" i="0" dirty="0">
                <a:solidFill>
                  <a:srgbClr val="E6E6E6"/>
                </a:solidFill>
                <a:effectLst/>
                <a:latin typeface="Segoe UI" panose="020B0502040204020203" pitchFamily="34" charset="0"/>
              </a:rPr>
              <a:t>Set up a dataflow</a:t>
            </a:r>
          </a:p>
          <a:p>
            <a:pPr lvl="1">
              <a:buFont typeface="Arial" panose="020B0604020202020204" pitchFamily="34" charset="0"/>
              <a:buChar char="•"/>
            </a:pPr>
            <a:r>
              <a:rPr lang="en-US" sz="2400" b="0" i="0" dirty="0">
                <a:solidFill>
                  <a:srgbClr val="E6E6E6"/>
                </a:solidFill>
                <a:effectLst/>
                <a:latin typeface="Segoe UI" panose="020B0502040204020203" pitchFamily="34" charset="0"/>
              </a:rPr>
              <a:t>Apache Spark libraries in notebook code</a:t>
            </a:r>
          </a:p>
        </p:txBody>
      </p:sp>
      <p:pic>
        <p:nvPicPr>
          <p:cNvPr id="1026" name="Picture 2" descr="Screenshot of file upload dialog in the Lakehouse explorer.">
            <a:extLst>
              <a:ext uri="{FF2B5EF4-FFF2-40B4-BE49-F238E27FC236}">
                <a16:creationId xmlns:a16="http://schemas.microsoft.com/office/drawing/2014/main" id="{085EDA41-DFE4-F15E-E2A0-2809AC1EBF40}"/>
              </a:ext>
            </a:extLst>
          </p:cNvPr>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7082970" y="1435100"/>
            <a:ext cx="4349928" cy="3313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67123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BD1A5-4182-5905-09E3-3CE97344DA3E}"/>
              </a:ext>
            </a:extLst>
          </p:cNvPr>
          <p:cNvSpPr>
            <a:spLocks noGrp="1"/>
          </p:cNvSpPr>
          <p:nvPr>
            <p:ph type="title"/>
          </p:nvPr>
        </p:nvSpPr>
        <p:spPr/>
        <p:txBody>
          <a:bodyPr/>
          <a:lstStyle/>
          <a:p>
            <a:r>
              <a:rPr lang="en-US" dirty="0"/>
              <a:t>The Fabric Lakehouse Explorer</a:t>
            </a:r>
          </a:p>
        </p:txBody>
      </p:sp>
      <p:sp>
        <p:nvSpPr>
          <p:cNvPr id="5" name="Content Placeholder 4">
            <a:extLst>
              <a:ext uri="{FF2B5EF4-FFF2-40B4-BE49-F238E27FC236}">
                <a16:creationId xmlns:a16="http://schemas.microsoft.com/office/drawing/2014/main" id="{D5CBE6AB-5DF7-BE2B-CE5B-BC5B0A04EF22}"/>
              </a:ext>
            </a:extLst>
          </p:cNvPr>
          <p:cNvSpPr>
            <a:spLocks noGrp="1"/>
          </p:cNvSpPr>
          <p:nvPr>
            <p:ph sz="quarter" idx="10"/>
          </p:nvPr>
        </p:nvSpPr>
        <p:spPr>
          <a:xfrm>
            <a:off x="584200" y="1435100"/>
            <a:ext cx="11018838" cy="4998291"/>
          </a:xfrm>
        </p:spPr>
        <p:txBody>
          <a:bodyPr/>
          <a:lstStyle/>
          <a:p>
            <a:r>
              <a:rPr lang="en-US" dirty="0">
                <a:solidFill>
                  <a:srgbClr val="E6E6E6"/>
                </a:solidFill>
                <a:latin typeface="Segoe UI" panose="020B0502040204020203" pitchFamily="34" charset="0"/>
              </a:rPr>
              <a:t>P</a:t>
            </a:r>
            <a:r>
              <a:rPr lang="en-US" b="0" i="0" dirty="0">
                <a:solidFill>
                  <a:srgbClr val="E6E6E6"/>
                </a:solidFill>
                <a:effectLst/>
                <a:latin typeface="Segoe UI" panose="020B0502040204020203" pitchFamily="34" charset="0"/>
              </a:rPr>
              <a:t>rovides a unified graphical representation of the whole Lakehouse for users to navigate, access, and update their data.</a:t>
            </a:r>
          </a:p>
          <a:p>
            <a:r>
              <a:rPr lang="en-US" dirty="0"/>
              <a:t>The Table Section shows the managed area of your lake, which is typically organized and governed to facilitate efficient data processing and analysis</a:t>
            </a:r>
          </a:p>
          <a:p>
            <a:r>
              <a:rPr lang="en-US" dirty="0"/>
              <a:t>The Unidentified Area displays any folders or files in the managed area with no associated tables in SyMS.</a:t>
            </a:r>
          </a:p>
          <a:p>
            <a:r>
              <a:rPr lang="en-US" dirty="0"/>
              <a:t>The File Section represents the unidentified area of your lake. It can be seen as a "landing zone" for raw data that is ingested from various sources and requires additional processing before it can be used for analysis.  </a:t>
            </a:r>
          </a:p>
        </p:txBody>
      </p:sp>
    </p:spTree>
    <p:extLst>
      <p:ext uri="{BB962C8B-B14F-4D97-AF65-F5344CB8AC3E}">
        <p14:creationId xmlns:p14="http://schemas.microsoft.com/office/powerpoint/2010/main" val="40541124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088CD-2F63-D170-473E-E928048EE90F}"/>
              </a:ext>
            </a:extLst>
          </p:cNvPr>
          <p:cNvSpPr>
            <a:spLocks noGrp="1"/>
          </p:cNvSpPr>
          <p:nvPr>
            <p:ph type="title"/>
          </p:nvPr>
        </p:nvSpPr>
        <p:spPr/>
        <p:txBody>
          <a:bodyPr/>
          <a:lstStyle/>
          <a:p>
            <a:r>
              <a:rPr lang="en-US" dirty="0"/>
              <a:t>Shortcuts</a:t>
            </a:r>
          </a:p>
        </p:txBody>
      </p:sp>
      <p:sp>
        <p:nvSpPr>
          <p:cNvPr id="3" name="Content Placeholder 2">
            <a:extLst>
              <a:ext uri="{FF2B5EF4-FFF2-40B4-BE49-F238E27FC236}">
                <a16:creationId xmlns:a16="http://schemas.microsoft.com/office/drawing/2014/main" id="{7DEDE5E6-E0E7-D10B-F975-9766AA5AE659}"/>
              </a:ext>
            </a:extLst>
          </p:cNvPr>
          <p:cNvSpPr>
            <a:spLocks noGrp="1"/>
          </p:cNvSpPr>
          <p:nvPr>
            <p:ph sz="quarter" idx="12"/>
          </p:nvPr>
        </p:nvSpPr>
        <p:spPr>
          <a:xfrm>
            <a:off x="584200" y="1435100"/>
            <a:ext cx="5211763" cy="4001095"/>
          </a:xfrm>
        </p:spPr>
        <p:txBody>
          <a:bodyPr/>
          <a:lstStyle/>
          <a:p>
            <a:r>
              <a:rPr lang="en-US" dirty="0"/>
              <a:t>Create shortcuts at the top level of the Tables folder or any level of the files folder</a:t>
            </a:r>
          </a:p>
          <a:p>
            <a:r>
              <a:rPr lang="en-US" dirty="0"/>
              <a:t>Access table shortcuts as if they were a “local” table in the lakehouse: </a:t>
            </a:r>
          </a:p>
          <a:p>
            <a:pPr>
              <a:buNone/>
            </a:pPr>
            <a:r>
              <a:rPr lang="en-US" sz="2400" b="0" i="0" dirty="0">
                <a:solidFill>
                  <a:srgbClr val="569CD6"/>
                </a:solidFill>
                <a:effectLst/>
                <a:latin typeface="SFMono-Regular"/>
              </a:rPr>
              <a:t>   SELECT</a:t>
            </a:r>
            <a:r>
              <a:rPr lang="en-US" sz="2400" b="0" i="0" dirty="0">
                <a:solidFill>
                  <a:srgbClr val="E6E6E6"/>
                </a:solidFill>
                <a:effectLst/>
                <a:latin typeface="SFMono-Regular"/>
              </a:rPr>
              <a:t> TOP (</a:t>
            </a:r>
            <a:r>
              <a:rPr lang="en-US" sz="2400" b="0" i="0" dirty="0">
                <a:solidFill>
                  <a:srgbClr val="B5CEA8"/>
                </a:solidFill>
                <a:effectLst/>
                <a:latin typeface="SFMono-Regular"/>
              </a:rPr>
              <a:t>100</a:t>
            </a:r>
            <a:r>
              <a:rPr lang="en-US" sz="2400" b="0" i="0" dirty="0">
                <a:solidFill>
                  <a:srgbClr val="E6E6E6"/>
                </a:solidFill>
                <a:effectLst/>
                <a:latin typeface="SFMono-Regular"/>
              </a:rPr>
              <a:t>) * </a:t>
            </a:r>
            <a:r>
              <a:rPr lang="en-US" sz="2400" b="0" i="0" dirty="0">
                <a:solidFill>
                  <a:srgbClr val="569CD6"/>
                </a:solidFill>
                <a:effectLst/>
                <a:latin typeface="SFMono-Regular"/>
              </a:rPr>
              <a:t>FROM   </a:t>
            </a:r>
            <a:r>
              <a:rPr lang="en-US" sz="2400" b="0" i="0" dirty="0">
                <a:solidFill>
                  <a:srgbClr val="E6E6E6"/>
                </a:solidFill>
                <a:effectLst/>
                <a:latin typeface="SFMono-Regular"/>
              </a:rPr>
              <a:t>[MyLakehouse].[dbo].[MyShortcut]</a:t>
            </a:r>
            <a:endParaRPr lang="en-US" dirty="0"/>
          </a:p>
          <a:p>
            <a:endParaRPr lang="en-US" dirty="0"/>
          </a:p>
        </p:txBody>
      </p:sp>
      <p:sp>
        <p:nvSpPr>
          <p:cNvPr id="4" name="Content Placeholder 3">
            <a:extLst>
              <a:ext uri="{FF2B5EF4-FFF2-40B4-BE49-F238E27FC236}">
                <a16:creationId xmlns:a16="http://schemas.microsoft.com/office/drawing/2014/main" id="{C3FCBF35-7111-52CC-DF36-CBD895DE451C}"/>
              </a:ext>
            </a:extLst>
          </p:cNvPr>
          <p:cNvSpPr>
            <a:spLocks noGrp="1"/>
          </p:cNvSpPr>
          <p:nvPr>
            <p:ph sz="quarter" idx="13"/>
          </p:nvPr>
        </p:nvSpPr>
        <p:spPr/>
        <p:txBody>
          <a:bodyPr/>
          <a:lstStyle/>
          <a:p>
            <a:endParaRPr lang="en-US" dirty="0"/>
          </a:p>
        </p:txBody>
      </p:sp>
      <p:pic>
        <p:nvPicPr>
          <p:cNvPr id="3074" name="Picture 2" descr="Diagram showing the Lake view and the Table view side by side.">
            <a:extLst>
              <a:ext uri="{FF2B5EF4-FFF2-40B4-BE49-F238E27FC236}">
                <a16:creationId xmlns:a16="http://schemas.microsoft.com/office/drawing/2014/main" id="{3E0D11AD-C542-8C04-812F-8C8D3834C1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1" y="1435101"/>
            <a:ext cx="5620318" cy="4427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10541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CCA55B-D8B8-8D0A-332D-585B21C5EB36}"/>
              </a:ext>
            </a:extLst>
          </p:cNvPr>
          <p:cNvSpPr>
            <a:spLocks noGrp="1"/>
          </p:cNvSpPr>
          <p:nvPr>
            <p:ph type="title"/>
          </p:nvPr>
        </p:nvSpPr>
        <p:spPr/>
        <p:txBody>
          <a:bodyPr/>
          <a:lstStyle/>
          <a:p>
            <a:r>
              <a:rPr lang="en-US" dirty="0"/>
              <a:t>Fabric Lakehouse Security</a:t>
            </a:r>
          </a:p>
        </p:txBody>
      </p:sp>
      <p:sp>
        <p:nvSpPr>
          <p:cNvPr id="6" name="Content Placeholder 5">
            <a:extLst>
              <a:ext uri="{FF2B5EF4-FFF2-40B4-BE49-F238E27FC236}">
                <a16:creationId xmlns:a16="http://schemas.microsoft.com/office/drawing/2014/main" id="{5A832F17-6C7C-C220-E9FD-E2C3E0A52A9F}"/>
              </a:ext>
            </a:extLst>
          </p:cNvPr>
          <p:cNvSpPr>
            <a:spLocks noGrp="1"/>
          </p:cNvSpPr>
          <p:nvPr>
            <p:ph sz="quarter" idx="10"/>
          </p:nvPr>
        </p:nvSpPr>
        <p:spPr>
          <a:xfrm>
            <a:off x="584200" y="1435100"/>
            <a:ext cx="11018838" cy="4850559"/>
          </a:xfrm>
        </p:spPr>
        <p:txBody>
          <a:bodyPr/>
          <a:lstStyle/>
          <a:p>
            <a:r>
              <a:rPr lang="en-US" dirty="0"/>
              <a:t>Workspace roles: </a:t>
            </a:r>
          </a:p>
          <a:p>
            <a:pPr lvl="1"/>
            <a:r>
              <a:rPr lang="en-US" sz="2400" dirty="0"/>
              <a:t>Users with Admin, Member, and Contributor roles can perform all CRUD operations on all data</a:t>
            </a:r>
          </a:p>
          <a:p>
            <a:pPr lvl="1"/>
            <a:r>
              <a:rPr lang="en-US" sz="2400" dirty="0"/>
              <a:t>Users with Viewer role can only read data stored in Tables using SQL endpoint</a:t>
            </a:r>
          </a:p>
          <a:p>
            <a:r>
              <a:rPr lang="en-US" dirty="0"/>
              <a:t>Permissions: </a:t>
            </a:r>
          </a:p>
          <a:p>
            <a:pPr lvl="1">
              <a:buFont typeface="Arial" panose="020B0604020202020204" pitchFamily="34" charset="0"/>
              <a:buChar char="•"/>
            </a:pPr>
            <a:r>
              <a:rPr lang="en-US" sz="2400" b="0" i="0" dirty="0">
                <a:solidFill>
                  <a:srgbClr val="E6E6E6"/>
                </a:solidFill>
                <a:effectLst/>
                <a:latin typeface="Segoe UI" panose="020B0502040204020203" pitchFamily="34" charset="0"/>
              </a:rPr>
              <a:t>ReadData permission on SQL endpoint to access data without SQL policy.</a:t>
            </a:r>
          </a:p>
          <a:p>
            <a:pPr lvl="1">
              <a:buFont typeface="Arial" panose="020B0604020202020204" pitchFamily="34" charset="0"/>
              <a:buChar char="•"/>
            </a:pPr>
            <a:r>
              <a:rPr lang="en-US" sz="2400" b="0" i="0" dirty="0">
                <a:solidFill>
                  <a:srgbClr val="E6E6E6"/>
                </a:solidFill>
                <a:effectLst/>
                <a:latin typeface="Segoe UI" panose="020B0502040204020203" pitchFamily="34" charset="0"/>
              </a:rPr>
              <a:t>ReadAll permission on the lakehouse to access all data using Apache Spark.</a:t>
            </a:r>
          </a:p>
          <a:p>
            <a:pPr lvl="1">
              <a:buFont typeface="Arial" panose="020B0604020202020204" pitchFamily="34" charset="0"/>
              <a:buChar char="•"/>
            </a:pPr>
            <a:r>
              <a:rPr lang="en-US" sz="2400" b="0" i="0" dirty="0">
                <a:solidFill>
                  <a:srgbClr val="E6E6E6"/>
                </a:solidFill>
                <a:effectLst/>
                <a:latin typeface="Segoe UI" panose="020B0502040204020203" pitchFamily="34" charset="0"/>
              </a:rPr>
              <a:t>Build permission on the default dataset to allow building Power BI reports on top of the dataset</a:t>
            </a:r>
          </a:p>
          <a:p>
            <a:pPr>
              <a:buFont typeface="Arial" panose="020B0604020202020204" pitchFamily="34" charset="0"/>
              <a:buChar char="•"/>
            </a:pPr>
            <a:r>
              <a:rPr lang="en-US" dirty="0">
                <a:solidFill>
                  <a:srgbClr val="E6E6E6"/>
                </a:solidFill>
                <a:latin typeface="Segoe UI" panose="020B0502040204020203" pitchFamily="34" charset="0"/>
              </a:rPr>
              <a:t>Lakehouse sharing by default grants users Read permission on shared lakehouse, associated SQL endpoint, and default dataset.</a:t>
            </a:r>
            <a:endParaRPr lang="en-US" sz="2400" dirty="0"/>
          </a:p>
        </p:txBody>
      </p:sp>
    </p:spTree>
    <p:extLst>
      <p:ext uri="{BB962C8B-B14F-4D97-AF65-F5344CB8AC3E}">
        <p14:creationId xmlns:p14="http://schemas.microsoft.com/office/powerpoint/2010/main" val="365891533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E251F-BFA0-1625-E8DC-45A1D32C3431}"/>
              </a:ext>
            </a:extLst>
          </p:cNvPr>
          <p:cNvSpPr>
            <a:spLocks noGrp="1"/>
          </p:cNvSpPr>
          <p:nvPr>
            <p:ph type="title"/>
          </p:nvPr>
        </p:nvSpPr>
        <p:spPr/>
        <p:txBody>
          <a:bodyPr wrap="square" anchor="t">
            <a:normAutofit/>
          </a:bodyPr>
          <a:lstStyle/>
          <a:p>
            <a:r>
              <a:rPr lang="en-US" dirty="0"/>
              <a:t> Microsoft Learn Demo </a:t>
            </a:r>
          </a:p>
        </p:txBody>
      </p:sp>
      <p:sp>
        <p:nvSpPr>
          <p:cNvPr id="6" name="Text Placeholder 5">
            <a:extLst>
              <a:ext uri="{FF2B5EF4-FFF2-40B4-BE49-F238E27FC236}">
                <a16:creationId xmlns:a16="http://schemas.microsoft.com/office/drawing/2014/main" id="{C4F44000-97E9-9B97-308D-2DB86A4BB2EE}"/>
              </a:ext>
            </a:extLst>
          </p:cNvPr>
          <p:cNvSpPr>
            <a:spLocks noGrp="1"/>
          </p:cNvSpPr>
          <p:nvPr>
            <p:ph type="body" sz="quarter" idx="12"/>
          </p:nvPr>
        </p:nvSpPr>
        <p:spPr/>
        <p:txBody>
          <a:bodyPr/>
          <a:lstStyle/>
          <a:p>
            <a:endParaRPr lang="en-US" dirty="0"/>
          </a:p>
        </p:txBody>
      </p:sp>
      <p:pic>
        <p:nvPicPr>
          <p:cNvPr id="5" name="Content Placeholder 4">
            <a:extLst>
              <a:ext uri="{FF2B5EF4-FFF2-40B4-BE49-F238E27FC236}">
                <a16:creationId xmlns:a16="http://schemas.microsoft.com/office/drawing/2014/main" id="{5D848AD9-57E4-8297-4DBB-0A74105729BC}"/>
              </a:ext>
            </a:extLst>
          </p:cNvPr>
          <p:cNvPicPr>
            <a:picLocks noGrp="1" noChangeAspect="1"/>
          </p:cNvPicPr>
          <p:nvPr>
            <p:ph sz="quarter" idx="4294967295"/>
          </p:nvPr>
        </p:nvPicPr>
        <p:blipFill>
          <a:blip r:embed="rId2"/>
          <a:stretch>
            <a:fillRect/>
          </a:stretch>
        </p:blipFill>
        <p:spPr>
          <a:xfrm>
            <a:off x="0" y="1150938"/>
            <a:ext cx="8124825" cy="4833937"/>
          </a:xfrm>
          <a:noFill/>
        </p:spPr>
      </p:pic>
      <p:sp>
        <p:nvSpPr>
          <p:cNvPr id="3" name="TextBox 2">
            <a:extLst>
              <a:ext uri="{FF2B5EF4-FFF2-40B4-BE49-F238E27FC236}">
                <a16:creationId xmlns:a16="http://schemas.microsoft.com/office/drawing/2014/main" id="{1269C0F8-6300-3866-7B09-28563A92ECD2}"/>
              </a:ext>
            </a:extLst>
          </p:cNvPr>
          <p:cNvSpPr txBox="1"/>
          <p:nvPr/>
        </p:nvSpPr>
        <p:spPr>
          <a:xfrm>
            <a:off x="2813225" y="6148089"/>
            <a:ext cx="7709481"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hlinkClick r:id="rId3"/>
              </a:rPr>
              <a:t>Microsoft Learn: Build skills that open doors in your career</a:t>
            </a: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4" name="Picture 3">
            <a:extLst>
              <a:ext uri="{FF2B5EF4-FFF2-40B4-BE49-F238E27FC236}">
                <a16:creationId xmlns:a16="http://schemas.microsoft.com/office/drawing/2014/main" id="{48EF99B3-90FD-CA78-691E-43C1BF78BB42}"/>
              </a:ext>
            </a:extLst>
          </p:cNvPr>
          <p:cNvPicPr>
            <a:picLocks noChangeAspect="1"/>
          </p:cNvPicPr>
          <p:nvPr/>
        </p:nvPicPr>
        <p:blipFill>
          <a:blip r:embed="rId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682611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A61EA3-5803-446D-B286-B5CDEA6F5F74}"/>
              </a:ext>
            </a:extLst>
          </p:cNvPr>
          <p:cNvSpPr>
            <a:spLocks noGrp="1"/>
          </p:cNvSpPr>
          <p:nvPr>
            <p:ph type="title"/>
          </p:nvPr>
        </p:nvSpPr>
        <p:spPr/>
        <p:txBody>
          <a:bodyPr/>
          <a:lstStyle/>
          <a:p>
            <a:r>
              <a:rPr lang="en-IN" dirty="0"/>
              <a:t>Readiness and Enablement Links</a:t>
            </a:r>
            <a:endParaRPr lang="en-US" dirty="0"/>
          </a:p>
        </p:txBody>
      </p:sp>
      <p:sp>
        <p:nvSpPr>
          <p:cNvPr id="13" name="TextBox 12">
            <a:extLst>
              <a:ext uri="{FF2B5EF4-FFF2-40B4-BE49-F238E27FC236}">
                <a16:creationId xmlns:a16="http://schemas.microsoft.com/office/drawing/2014/main" id="{81B15E12-433C-23A4-B09C-03D14CACDEAA}"/>
              </a:ext>
            </a:extLst>
          </p:cNvPr>
          <p:cNvSpPr txBox="1"/>
          <p:nvPr/>
        </p:nvSpPr>
        <p:spPr>
          <a:xfrm>
            <a:off x="323782" y="1225689"/>
            <a:ext cx="10589036" cy="58785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The Microsoft Federal Team is here to help you accelerate customers' digital transformation. Microsoft Federal has tailored to make your organizations skilling journey successful. From the Business Decision Maker to the technical community and end-users, Microsoft provides customers with access to endless skilling resources. Below you will find links to these resources:</a:t>
            </a:r>
            <a:b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Get training tailored to your organization's needs: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Find learning paths for specific roles in your organization, plus course recommendations based on technology, skill level, and solution area:</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3"/>
              </a:rPr>
              <a:t>Training | Learning Portal (microsoft.com)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4"/>
              </a:rPr>
              <a:t>Events Calendar - US Partner Community Blog – Microsoft</a:t>
            </a: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In addition to the above, the Microsoft Federal Team can address the needs of your non-technical community of your learners through: </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Skilling Hours </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FFFFFF"/>
                </a:solidFill>
                <a:effectLst/>
                <a:uLnTx/>
                <a:uFillTx/>
                <a:latin typeface="Segoe UI"/>
                <a:ea typeface="+mn-ea"/>
                <a:cs typeface="+mn-cs"/>
                <a:hlinkClick r:id="rId5"/>
              </a:rPr>
              <a:t>Readiness and Enablement: Skilling our Federal Customers and Partners (office.com)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Microsoft Learning Portal: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 closer look at Azure through training modules and gamified learning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hlinkClick r:id="rId6"/>
              </a:rPr>
              <a:t>Microsoft Learning Portal</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Additional Learning Resources</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7"/>
              </a:rPr>
              <a:t>Get started with Azure – Introduction | Microsoft Azure</a:t>
            </a: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rPr>
              <a:t>Microsoft Learn</a:t>
            </a:r>
            <a: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(path-based)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9"/>
              </a:rPr>
              <a:t>Exam-based</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Select filters: Azure, D365, M365, Power Platform, and more</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0"/>
              </a:rPr>
              <a:t>Microsoft Virtual Training Days</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Virtual Instructor Led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1"/>
              </a:rPr>
              <a:t>Microsoft Technology Center</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Work through your Account Manager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2"/>
              </a:rPr>
              <a:t>Home - Microsoft Tech Community</a:t>
            </a: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3"/>
              </a:rPr>
              <a:t>Microsoft Reactor | Microsoft Developer</a:t>
            </a:r>
            <a:r>
              <a:rPr kumimoji="0" lang="en-US" sz="1000" b="0" i="0" u="none" strike="noStrike" kern="1200" cap="none" spc="0" normalizeH="0" baseline="0" noProof="0" dirty="0">
                <a:ln>
                  <a:noFill/>
                </a:ln>
                <a:solidFill>
                  <a:srgbClr val="FFFFFF"/>
                </a:solidFill>
                <a:effectLst/>
                <a:uLnTx/>
                <a:uFillTx/>
                <a:latin typeface="Segoe UI"/>
                <a:ea typeface="+mn-ea"/>
                <a:cs typeface="+mn-cs"/>
              </a:rPr>
              <a:t> – Virtual Instructor Led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p:txBody>
      </p:sp>
      <p:pic>
        <p:nvPicPr>
          <p:cNvPr id="2" name="Picture 1">
            <a:extLst>
              <a:ext uri="{FF2B5EF4-FFF2-40B4-BE49-F238E27FC236}">
                <a16:creationId xmlns:a16="http://schemas.microsoft.com/office/drawing/2014/main" id="{6CA8E0FA-D45A-033D-ECC9-3BCF48250C89}"/>
              </a:ext>
            </a:extLst>
          </p:cNvPr>
          <p:cNvPicPr>
            <a:picLocks noChangeAspect="1"/>
          </p:cNvPicPr>
          <p:nvPr/>
        </p:nvPicPr>
        <p:blipFill>
          <a:blip r:embed="rId1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31643767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77CD24-22BA-8FF0-7A2F-A23D9F9C4506}"/>
              </a:ext>
            </a:extLst>
          </p:cNvPr>
          <p:cNvSpPr>
            <a:spLocks noGrp="1"/>
          </p:cNvSpPr>
          <p:nvPr>
            <p:ph type="title"/>
          </p:nvPr>
        </p:nvSpPr>
        <p:spPr>
          <a:xfrm>
            <a:off x="588263" y="457200"/>
            <a:ext cx="11018520" cy="553998"/>
          </a:xfrm>
        </p:spPr>
        <p:txBody>
          <a:bodyPr wrap="square" anchor="t">
            <a:normAutofit/>
          </a:bodyPr>
          <a:lstStyle/>
          <a:p>
            <a:r>
              <a:rPr lang="en-US" dirty="0"/>
              <a:t>What is a Lakehouse?</a:t>
            </a:r>
          </a:p>
        </p:txBody>
      </p:sp>
      <p:graphicFrame>
        <p:nvGraphicFramePr>
          <p:cNvPr id="7" name="Content Placeholder 4">
            <a:extLst>
              <a:ext uri="{FF2B5EF4-FFF2-40B4-BE49-F238E27FC236}">
                <a16:creationId xmlns:a16="http://schemas.microsoft.com/office/drawing/2014/main" id="{7F64068D-3EEB-BD7E-B044-5DBCE0C4A392}"/>
              </a:ext>
            </a:extLst>
          </p:cNvPr>
          <p:cNvGraphicFramePr>
            <a:graphicFrameLocks noGrp="1"/>
          </p:cNvGraphicFramePr>
          <p:nvPr>
            <p:ph sz="quarter" idx="10"/>
            <p:extLst>
              <p:ext uri="{D42A27DB-BD31-4B8C-83A1-F6EECF244321}">
                <p14:modId xmlns:p14="http://schemas.microsoft.com/office/powerpoint/2010/main" val="3919144513"/>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6715007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ABA804-36F6-8261-3D29-E14AC4AFC321}"/>
              </a:ext>
            </a:extLst>
          </p:cNvPr>
          <p:cNvSpPr>
            <a:spLocks noGrp="1"/>
          </p:cNvSpPr>
          <p:nvPr>
            <p:ph type="title"/>
          </p:nvPr>
        </p:nvSpPr>
        <p:spPr/>
        <p:txBody>
          <a:bodyPr/>
          <a:lstStyle/>
          <a:p>
            <a:r>
              <a:rPr lang="en-US" dirty="0"/>
              <a:t>Lakehouse Technical Concepts</a:t>
            </a:r>
          </a:p>
        </p:txBody>
      </p:sp>
      <p:sp>
        <p:nvSpPr>
          <p:cNvPr id="5" name="Content Placeholder 4">
            <a:extLst>
              <a:ext uri="{FF2B5EF4-FFF2-40B4-BE49-F238E27FC236}">
                <a16:creationId xmlns:a16="http://schemas.microsoft.com/office/drawing/2014/main" id="{C41544CD-BA3F-91EB-8B7C-FC18A2328541}"/>
              </a:ext>
            </a:extLst>
          </p:cNvPr>
          <p:cNvSpPr>
            <a:spLocks noGrp="1"/>
          </p:cNvSpPr>
          <p:nvPr>
            <p:ph sz="quarter" idx="10"/>
          </p:nvPr>
        </p:nvSpPr>
        <p:spPr>
          <a:xfrm>
            <a:off x="584200" y="1435100"/>
            <a:ext cx="11018838" cy="2573012"/>
          </a:xfrm>
        </p:spPr>
        <p:txBody>
          <a:bodyPr/>
          <a:lstStyle/>
          <a:p>
            <a:r>
              <a:rPr lang="en-US" dirty="0"/>
              <a:t>A few key components enable lakehouse technology:</a:t>
            </a:r>
          </a:p>
          <a:p>
            <a:pPr lvl="1"/>
            <a:r>
              <a:rPr lang="en-US" dirty="0"/>
              <a:t>Metadata layers for data lakes</a:t>
            </a:r>
          </a:p>
          <a:p>
            <a:pPr lvl="1"/>
            <a:r>
              <a:rPr lang="en-US" dirty="0"/>
              <a:t>Query engines optimized for SQL execution against data lakes</a:t>
            </a:r>
          </a:p>
          <a:p>
            <a:pPr lvl="1"/>
            <a:r>
              <a:rPr lang="en-US" dirty="0"/>
              <a:t>Optimized access for data science and machine learning tools</a:t>
            </a:r>
          </a:p>
          <a:p>
            <a:r>
              <a:rPr lang="en-US" dirty="0"/>
              <a:t>Lakehouses can support ACID transactions</a:t>
            </a:r>
          </a:p>
          <a:p>
            <a:r>
              <a:rPr lang="en-US" dirty="0"/>
              <a:t>Decoupled storage and compute</a:t>
            </a:r>
          </a:p>
        </p:txBody>
      </p:sp>
    </p:spTree>
    <p:extLst>
      <p:ext uri="{BB962C8B-B14F-4D97-AF65-F5344CB8AC3E}">
        <p14:creationId xmlns:p14="http://schemas.microsoft.com/office/powerpoint/2010/main" val="104255920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71CAA-1BF9-C73C-1E2F-8E6F0762BE13}"/>
              </a:ext>
            </a:extLst>
          </p:cNvPr>
          <p:cNvSpPr>
            <a:spLocks noGrp="1"/>
          </p:cNvSpPr>
          <p:nvPr>
            <p:ph type="title"/>
          </p:nvPr>
        </p:nvSpPr>
        <p:spPr/>
        <p:txBody>
          <a:bodyPr/>
          <a:lstStyle/>
          <a:p>
            <a:r>
              <a:rPr lang="en-US" dirty="0"/>
              <a:t>Lakehouse Benefits</a:t>
            </a:r>
          </a:p>
        </p:txBody>
      </p:sp>
      <p:sp>
        <p:nvSpPr>
          <p:cNvPr id="3" name="Content Placeholder 2">
            <a:extLst>
              <a:ext uri="{FF2B5EF4-FFF2-40B4-BE49-F238E27FC236}">
                <a16:creationId xmlns:a16="http://schemas.microsoft.com/office/drawing/2014/main" id="{DF8852B2-7FB3-8996-1310-CAE5339C8068}"/>
              </a:ext>
            </a:extLst>
          </p:cNvPr>
          <p:cNvSpPr>
            <a:spLocks noGrp="1"/>
          </p:cNvSpPr>
          <p:nvPr>
            <p:ph sz="quarter" idx="10"/>
          </p:nvPr>
        </p:nvSpPr>
        <p:spPr>
          <a:xfrm>
            <a:off x="584200" y="1435100"/>
            <a:ext cx="11018838" cy="5084469"/>
          </a:xfrm>
        </p:spPr>
        <p:txBody>
          <a:bodyPr/>
          <a:lstStyle/>
          <a:p>
            <a:r>
              <a:rPr lang="en-US" b="0" i="0" dirty="0">
                <a:solidFill>
                  <a:srgbClr val="E6E6E6"/>
                </a:solidFill>
                <a:effectLst/>
                <a:latin typeface="Segoe UI" panose="020B0502040204020203" pitchFamily="34" charset="0"/>
              </a:rPr>
              <a:t>Lakehouses use Spark and SQL engines to process large-scale data and support machine learning or predictive modeling analytics.</a:t>
            </a:r>
          </a:p>
          <a:p>
            <a:r>
              <a:rPr lang="en-US" b="0" i="0" dirty="0">
                <a:solidFill>
                  <a:srgbClr val="E6E6E6"/>
                </a:solidFill>
                <a:effectLst/>
                <a:latin typeface="Segoe UI" panose="020B0502040204020203" pitchFamily="34" charset="0"/>
              </a:rPr>
              <a:t>Lakehouse data is organized in a </a:t>
            </a:r>
            <a:r>
              <a:rPr lang="en-US" b="0" i="1" dirty="0">
                <a:solidFill>
                  <a:srgbClr val="E6E6E6"/>
                </a:solidFill>
                <a:effectLst/>
                <a:latin typeface="Segoe UI" panose="020B0502040204020203" pitchFamily="34" charset="0"/>
              </a:rPr>
              <a:t>schema-on-read format</a:t>
            </a:r>
            <a:r>
              <a:rPr lang="en-US" b="0" i="0" dirty="0">
                <a:solidFill>
                  <a:srgbClr val="E6E6E6"/>
                </a:solidFill>
                <a:effectLst/>
                <a:latin typeface="Segoe UI" panose="020B0502040204020203" pitchFamily="34" charset="0"/>
              </a:rPr>
              <a:t>, which means you define the schema as needed rather than having a predefined schema.</a:t>
            </a:r>
          </a:p>
          <a:p>
            <a:r>
              <a:rPr lang="en-US" b="0" i="0" dirty="0">
                <a:solidFill>
                  <a:srgbClr val="E6E6E6"/>
                </a:solidFill>
                <a:effectLst/>
                <a:latin typeface="Segoe UI" panose="020B0502040204020203" pitchFamily="34" charset="0"/>
              </a:rPr>
              <a:t>Lakehouses support ACID (Atomicity, Consistency, Isolation, Durability) transactions through Delta Lake formatted tables for data consistency and integrity.</a:t>
            </a:r>
          </a:p>
          <a:p>
            <a:r>
              <a:rPr lang="en-US" b="0" i="0" dirty="0">
                <a:solidFill>
                  <a:srgbClr val="E6E6E6"/>
                </a:solidFill>
                <a:effectLst/>
                <a:latin typeface="Segoe UI" panose="020B0502040204020203" pitchFamily="34" charset="0"/>
              </a:rPr>
              <a:t>Lakehouses are a single location for data engineers, data scientists, and data analysts to access and use data.</a:t>
            </a:r>
          </a:p>
          <a:p>
            <a:endParaRPr lang="en-US" dirty="0"/>
          </a:p>
        </p:txBody>
      </p:sp>
    </p:spTree>
    <p:extLst>
      <p:ext uri="{BB962C8B-B14F-4D97-AF65-F5344CB8AC3E}">
        <p14:creationId xmlns:p14="http://schemas.microsoft.com/office/powerpoint/2010/main" val="320161095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DFD80-71F1-A206-ECC7-8A23147C5F57}"/>
              </a:ext>
            </a:extLst>
          </p:cNvPr>
          <p:cNvSpPr>
            <a:spLocks noGrp="1"/>
          </p:cNvSpPr>
          <p:nvPr>
            <p:ph type="title"/>
          </p:nvPr>
        </p:nvSpPr>
        <p:spPr>
          <a:xfrm>
            <a:off x="588263" y="457200"/>
            <a:ext cx="11018520" cy="553998"/>
          </a:xfrm>
        </p:spPr>
        <p:txBody>
          <a:bodyPr wrap="square" anchor="t">
            <a:normAutofit/>
          </a:bodyPr>
          <a:lstStyle/>
          <a:p>
            <a:r>
              <a:rPr lang="en-US" dirty="0"/>
              <a:t>Data Lake vs Data Warehouse</a:t>
            </a:r>
          </a:p>
        </p:txBody>
      </p:sp>
      <p:pic>
        <p:nvPicPr>
          <p:cNvPr id="1026" name="Picture 2" descr="A table that compares data lake features with data warehouse features.">
            <a:extLst>
              <a:ext uri="{FF2B5EF4-FFF2-40B4-BE49-F238E27FC236}">
                <a16:creationId xmlns:a16="http://schemas.microsoft.com/office/drawing/2014/main" id="{5189149A-30F4-72B7-D679-0F2AD87E2311}"/>
              </a:ext>
            </a:extLst>
          </p:cNvPr>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tretch>
            <a:fillRect/>
          </a:stretch>
        </p:blipFill>
        <p:spPr bwMode="auto">
          <a:xfrm>
            <a:off x="3755017" y="1287615"/>
            <a:ext cx="4681966" cy="5305207"/>
          </a:xfrm>
          <a:prstGeom prst="rect">
            <a:avLst/>
          </a:prstGeom>
          <a:solidFill>
            <a:srgbClr val="FFFFFF"/>
          </a:solidFill>
        </p:spPr>
      </p:pic>
    </p:spTree>
    <p:extLst>
      <p:ext uri="{BB962C8B-B14F-4D97-AF65-F5344CB8AC3E}">
        <p14:creationId xmlns:p14="http://schemas.microsoft.com/office/powerpoint/2010/main" val="31334431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B784C-3B76-F8DD-C562-399133C60E72}"/>
              </a:ext>
            </a:extLst>
          </p:cNvPr>
          <p:cNvSpPr>
            <a:spLocks noGrp="1"/>
          </p:cNvSpPr>
          <p:nvPr>
            <p:ph type="title"/>
          </p:nvPr>
        </p:nvSpPr>
        <p:spPr/>
        <p:txBody>
          <a:bodyPr/>
          <a:lstStyle/>
          <a:p>
            <a:r>
              <a:rPr lang="en-US" dirty="0"/>
              <a:t>Data Lake vs Data Lakehouse</a:t>
            </a:r>
          </a:p>
        </p:txBody>
      </p:sp>
      <p:graphicFrame>
        <p:nvGraphicFramePr>
          <p:cNvPr id="5" name="Content Placeholder 4">
            <a:extLst>
              <a:ext uri="{FF2B5EF4-FFF2-40B4-BE49-F238E27FC236}">
                <a16:creationId xmlns:a16="http://schemas.microsoft.com/office/drawing/2014/main" id="{2339BC44-72A2-655D-39BD-0599B0422F26}"/>
              </a:ext>
            </a:extLst>
          </p:cNvPr>
          <p:cNvGraphicFramePr>
            <a:graphicFrameLocks noGrp="1"/>
          </p:cNvGraphicFramePr>
          <p:nvPr>
            <p:ph sz="quarter" idx="10"/>
            <p:extLst>
              <p:ext uri="{D42A27DB-BD31-4B8C-83A1-F6EECF244321}">
                <p14:modId xmlns:p14="http://schemas.microsoft.com/office/powerpoint/2010/main" val="1866375165"/>
              </p:ext>
            </p:extLst>
          </p:nvPr>
        </p:nvGraphicFramePr>
        <p:xfrm>
          <a:off x="298938" y="1529862"/>
          <a:ext cx="11803051" cy="4955685"/>
        </p:xfrm>
        <a:graphic>
          <a:graphicData uri="http://schemas.openxmlformats.org/drawingml/2006/table">
            <a:tbl>
              <a:tblPr firstRow="1" bandRow="1">
                <a:tableStyleId>{073A0DAA-6AF3-43AB-8588-CEC1D06C72B9}</a:tableStyleId>
              </a:tblPr>
              <a:tblGrid>
                <a:gridCol w="1092043">
                  <a:extLst>
                    <a:ext uri="{9D8B030D-6E8A-4147-A177-3AD203B41FA5}">
                      <a16:colId xmlns:a16="http://schemas.microsoft.com/office/drawing/2014/main" val="96364861"/>
                    </a:ext>
                  </a:extLst>
                </a:gridCol>
                <a:gridCol w="3201335">
                  <a:extLst>
                    <a:ext uri="{9D8B030D-6E8A-4147-A177-3AD203B41FA5}">
                      <a16:colId xmlns:a16="http://schemas.microsoft.com/office/drawing/2014/main" val="3707949631"/>
                    </a:ext>
                  </a:extLst>
                </a:gridCol>
                <a:gridCol w="7509673">
                  <a:extLst>
                    <a:ext uri="{9D8B030D-6E8A-4147-A177-3AD203B41FA5}">
                      <a16:colId xmlns:a16="http://schemas.microsoft.com/office/drawing/2014/main" val="171071554"/>
                    </a:ext>
                  </a:extLst>
                </a:gridCol>
              </a:tblGrid>
              <a:tr h="541215">
                <a:tc>
                  <a:txBody>
                    <a:bodyPr/>
                    <a:lstStyle/>
                    <a:p>
                      <a:pPr algn="l" fontAlgn="b"/>
                      <a:r>
                        <a:rPr lang="en-US" sz="1800" b="1" u="none" strike="noStrike" dirty="0">
                          <a:solidFill>
                            <a:srgbClr val="FFFFFF"/>
                          </a:solidFill>
                          <a:effectLst/>
                        </a:rPr>
                        <a:t> </a:t>
                      </a:r>
                      <a:endParaRPr lang="en-US" sz="1800" b="1" i="0" u="none" strike="noStrike" dirty="0">
                        <a:solidFill>
                          <a:srgbClr val="FFFFFF"/>
                        </a:solidFill>
                        <a:effectLst/>
                        <a:latin typeface="Aptos Narrow" panose="020B0004020202020204" pitchFamily="34" charset="0"/>
                      </a:endParaRPr>
                    </a:p>
                  </a:txBody>
                  <a:tcPr marL="9525" marR="9525" marT="9525" marB="0" anchor="b"/>
                </a:tc>
                <a:tc>
                  <a:txBody>
                    <a:bodyPr/>
                    <a:lstStyle/>
                    <a:p>
                      <a:pPr algn="l" fontAlgn="b"/>
                      <a:r>
                        <a:rPr lang="en-US" sz="1800" b="1" u="none" strike="noStrike" dirty="0">
                          <a:solidFill>
                            <a:srgbClr val="FFFFFF"/>
                          </a:solidFill>
                          <a:effectLst/>
                        </a:rPr>
                        <a:t>Data lake</a:t>
                      </a:r>
                      <a:endParaRPr lang="en-US" sz="1800" b="1" i="0" u="none" strike="noStrike" dirty="0">
                        <a:solidFill>
                          <a:srgbClr val="FFFFFF"/>
                        </a:solidFill>
                        <a:effectLst/>
                        <a:latin typeface="Aptos Narrow" panose="020B0004020202020204" pitchFamily="34" charset="0"/>
                      </a:endParaRPr>
                    </a:p>
                  </a:txBody>
                  <a:tcPr marL="9525" marR="9525" marT="9525" marB="0" anchor="b"/>
                </a:tc>
                <a:tc>
                  <a:txBody>
                    <a:bodyPr/>
                    <a:lstStyle/>
                    <a:p>
                      <a:pPr algn="l" fontAlgn="b"/>
                      <a:r>
                        <a:rPr lang="en-US" sz="1800" b="1" u="none" strike="noStrike" dirty="0">
                          <a:solidFill>
                            <a:srgbClr val="FFFFFF"/>
                          </a:solidFill>
                          <a:effectLst/>
                        </a:rPr>
                        <a:t>Data Lakehouse</a:t>
                      </a:r>
                      <a:endParaRPr lang="en-US" sz="1800" b="1" i="0" u="none" strike="noStrike" dirty="0">
                        <a:solidFill>
                          <a:srgbClr val="FFFFFF"/>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399142854"/>
                  </a:ext>
                </a:extLst>
              </a:tr>
              <a:tr h="541215">
                <a:tc>
                  <a:txBody>
                    <a:bodyPr/>
                    <a:lstStyle/>
                    <a:p>
                      <a:pPr algn="l" fontAlgn="b"/>
                      <a:r>
                        <a:rPr lang="en-US" sz="1800" b="0" u="none" strike="noStrike" dirty="0">
                          <a:solidFill>
                            <a:srgbClr val="000000"/>
                          </a:solidFill>
                          <a:effectLst/>
                        </a:rPr>
                        <a:t>Type</a:t>
                      </a:r>
                      <a:endParaRPr lang="en-US" sz="1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b="0" u="none" strike="noStrike" dirty="0">
                          <a:solidFill>
                            <a:srgbClr val="000000"/>
                          </a:solidFill>
                          <a:effectLst/>
                        </a:rPr>
                        <a:t>Structured, semi-structured, unstructured</a:t>
                      </a:r>
                      <a:endParaRPr lang="en-US" sz="1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b="0" u="none" strike="noStrike" dirty="0">
                          <a:solidFill>
                            <a:srgbClr val="000000"/>
                          </a:solidFill>
                          <a:effectLst/>
                        </a:rPr>
                        <a:t>Structured, semi-structured, unstructured</a:t>
                      </a:r>
                      <a:endParaRPr lang="en-US" sz="18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415484308"/>
                  </a:ext>
                </a:extLst>
              </a:tr>
              <a:tr h="541215">
                <a:tc>
                  <a:txBody>
                    <a:bodyPr/>
                    <a:lstStyle/>
                    <a:p>
                      <a:pPr algn="l" fontAlgn="b"/>
                      <a:r>
                        <a:rPr lang="en-US" sz="1800" b="0" u="none" strike="noStrike" dirty="0">
                          <a:solidFill>
                            <a:srgbClr val="000000"/>
                          </a:solidFill>
                          <a:effectLst/>
                        </a:rPr>
                        <a:t>Not available </a:t>
                      </a:r>
                      <a:endParaRPr lang="en-US" sz="1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b="0" u="none" strike="noStrike" dirty="0">
                          <a:solidFill>
                            <a:srgbClr val="000000"/>
                          </a:solidFill>
                          <a:effectLst/>
                        </a:rPr>
                        <a:t>Relational, non-relational</a:t>
                      </a:r>
                      <a:endParaRPr lang="en-US" sz="1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b="0" u="none" strike="noStrike" dirty="0">
                          <a:solidFill>
                            <a:srgbClr val="000000"/>
                          </a:solidFill>
                          <a:effectLst/>
                        </a:rPr>
                        <a:t>Relational, non-relational</a:t>
                      </a:r>
                      <a:endParaRPr lang="en-US" sz="18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477487542"/>
                  </a:ext>
                </a:extLst>
              </a:tr>
              <a:tr h="541215">
                <a:tc>
                  <a:txBody>
                    <a:bodyPr/>
                    <a:lstStyle/>
                    <a:p>
                      <a:pPr algn="l" fontAlgn="b"/>
                      <a:r>
                        <a:rPr lang="en-US" sz="1800" b="0" u="none" strike="noStrike" dirty="0">
                          <a:solidFill>
                            <a:srgbClr val="000000"/>
                          </a:solidFill>
                          <a:effectLst/>
                        </a:rPr>
                        <a:t>Schema</a:t>
                      </a:r>
                      <a:endParaRPr lang="en-US" sz="1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b="0" u="none" strike="noStrike" dirty="0">
                          <a:solidFill>
                            <a:srgbClr val="000000"/>
                          </a:solidFill>
                          <a:effectLst/>
                        </a:rPr>
                        <a:t>Schema on read</a:t>
                      </a:r>
                      <a:endParaRPr lang="en-US" sz="1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b="0" u="none" strike="noStrike" dirty="0">
                          <a:solidFill>
                            <a:srgbClr val="000000"/>
                          </a:solidFill>
                          <a:effectLst/>
                        </a:rPr>
                        <a:t>Schema on read, schema on write</a:t>
                      </a:r>
                      <a:endParaRPr lang="en-US" sz="18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926441295"/>
                  </a:ext>
                </a:extLst>
              </a:tr>
              <a:tr h="541215">
                <a:tc>
                  <a:txBody>
                    <a:bodyPr/>
                    <a:lstStyle/>
                    <a:p>
                      <a:pPr algn="l" fontAlgn="b"/>
                      <a:r>
                        <a:rPr lang="en-US" sz="1800" b="0" u="none" strike="noStrike" dirty="0">
                          <a:solidFill>
                            <a:srgbClr val="000000"/>
                          </a:solidFill>
                          <a:effectLst/>
                        </a:rPr>
                        <a:t>Format</a:t>
                      </a:r>
                      <a:endParaRPr lang="en-US" sz="1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b="0" u="none" strike="noStrike" dirty="0">
                          <a:solidFill>
                            <a:srgbClr val="000000"/>
                          </a:solidFill>
                          <a:effectLst/>
                        </a:rPr>
                        <a:t>Raw, unfiltered, processed, curated</a:t>
                      </a:r>
                      <a:endParaRPr lang="en-US" sz="1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b="0" u="none" strike="noStrike" dirty="0">
                          <a:solidFill>
                            <a:srgbClr val="000000"/>
                          </a:solidFill>
                          <a:effectLst/>
                        </a:rPr>
                        <a:t>Raw, unfiltered, processed, curated, delta format files</a:t>
                      </a:r>
                      <a:endParaRPr lang="en-US" sz="18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337257937"/>
                  </a:ext>
                </a:extLst>
              </a:tr>
              <a:tr h="541215">
                <a:tc>
                  <a:txBody>
                    <a:bodyPr/>
                    <a:lstStyle/>
                    <a:p>
                      <a:pPr algn="l" fontAlgn="b"/>
                      <a:r>
                        <a:rPr lang="en-US" sz="1800" b="0" u="none" strike="noStrike" dirty="0">
                          <a:solidFill>
                            <a:srgbClr val="000000"/>
                          </a:solidFill>
                          <a:effectLst/>
                        </a:rPr>
                        <a:t>Sources</a:t>
                      </a:r>
                      <a:endParaRPr lang="en-US" sz="1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b="0" u="none" strike="noStrike" dirty="0">
                          <a:solidFill>
                            <a:srgbClr val="000000"/>
                          </a:solidFill>
                          <a:effectLst/>
                        </a:rPr>
                        <a:t>Big data, IoT, social media, streaming data</a:t>
                      </a:r>
                      <a:endParaRPr lang="en-US" sz="1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b="0" u="none" strike="noStrike" dirty="0">
                          <a:solidFill>
                            <a:srgbClr val="000000"/>
                          </a:solidFill>
                          <a:effectLst/>
                        </a:rPr>
                        <a:t>Big data, IoT, social media, streaming data, application, business, transactional data, batch reporting</a:t>
                      </a:r>
                      <a:endParaRPr lang="en-US" sz="18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97739492"/>
                  </a:ext>
                </a:extLst>
              </a:tr>
              <a:tr h="541215">
                <a:tc>
                  <a:txBody>
                    <a:bodyPr/>
                    <a:lstStyle/>
                    <a:p>
                      <a:pPr algn="l" fontAlgn="b"/>
                      <a:r>
                        <a:rPr lang="en-US" sz="1800" b="0" u="none" strike="noStrike" dirty="0">
                          <a:solidFill>
                            <a:srgbClr val="000000"/>
                          </a:solidFill>
                          <a:effectLst/>
                        </a:rPr>
                        <a:t>Scalability</a:t>
                      </a:r>
                      <a:endParaRPr lang="en-US" sz="1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b="0" u="none" strike="noStrike" dirty="0">
                          <a:solidFill>
                            <a:srgbClr val="000000"/>
                          </a:solidFill>
                          <a:effectLst/>
                        </a:rPr>
                        <a:t>Easy to scale at a low cost</a:t>
                      </a:r>
                      <a:endParaRPr lang="en-US" sz="1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b="0" u="none" strike="noStrike" dirty="0">
                          <a:solidFill>
                            <a:srgbClr val="000000"/>
                          </a:solidFill>
                          <a:effectLst/>
                        </a:rPr>
                        <a:t>Easy to scale at a low cost</a:t>
                      </a:r>
                      <a:endParaRPr lang="en-US" sz="18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976627343"/>
                  </a:ext>
                </a:extLst>
              </a:tr>
              <a:tr h="541215">
                <a:tc>
                  <a:txBody>
                    <a:bodyPr/>
                    <a:lstStyle/>
                    <a:p>
                      <a:pPr algn="l" fontAlgn="b"/>
                      <a:r>
                        <a:rPr lang="en-US" sz="1800" b="0" u="none" strike="noStrike" dirty="0">
                          <a:solidFill>
                            <a:srgbClr val="000000"/>
                          </a:solidFill>
                          <a:effectLst/>
                        </a:rPr>
                        <a:t>Users</a:t>
                      </a:r>
                      <a:endParaRPr lang="en-US" sz="1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b="0" u="none" strike="noStrike" dirty="0">
                          <a:solidFill>
                            <a:srgbClr val="000000"/>
                          </a:solidFill>
                          <a:effectLst/>
                        </a:rPr>
                        <a:t>Data scientists</a:t>
                      </a:r>
                      <a:endParaRPr lang="en-US" sz="1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b="0" u="none" strike="noStrike" dirty="0">
                          <a:solidFill>
                            <a:srgbClr val="000000"/>
                          </a:solidFill>
                          <a:effectLst/>
                        </a:rPr>
                        <a:t>Business analysts, data engineers, data scientists</a:t>
                      </a:r>
                      <a:endParaRPr lang="en-US" sz="18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183661371"/>
                  </a:ext>
                </a:extLst>
              </a:tr>
              <a:tr h="541215">
                <a:tc>
                  <a:txBody>
                    <a:bodyPr/>
                    <a:lstStyle/>
                    <a:p>
                      <a:pPr algn="l" fontAlgn="b"/>
                      <a:r>
                        <a:rPr lang="en-US" sz="1800" b="0" u="none" strike="noStrike" dirty="0">
                          <a:solidFill>
                            <a:srgbClr val="000000"/>
                          </a:solidFill>
                          <a:effectLst/>
                        </a:rPr>
                        <a:t>Use cases</a:t>
                      </a:r>
                      <a:endParaRPr lang="en-US" sz="1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b="0" u="none" strike="noStrike" dirty="0">
                          <a:solidFill>
                            <a:srgbClr val="000000"/>
                          </a:solidFill>
                          <a:effectLst/>
                        </a:rPr>
                        <a:t>Machine learning, predictive analytics</a:t>
                      </a:r>
                      <a:endParaRPr lang="en-US" sz="1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b="0" u="none" strike="noStrike" dirty="0">
                          <a:solidFill>
                            <a:srgbClr val="000000"/>
                          </a:solidFill>
                          <a:effectLst/>
                        </a:rPr>
                        <a:t>Core reporting, BI, machine learning, predictive analytics</a:t>
                      </a:r>
                      <a:endParaRPr lang="en-US" sz="18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371102066"/>
                  </a:ext>
                </a:extLst>
              </a:tr>
            </a:tbl>
          </a:graphicData>
        </a:graphic>
      </p:graphicFrame>
    </p:spTree>
    <p:extLst>
      <p:ext uri="{BB962C8B-B14F-4D97-AF65-F5344CB8AC3E}">
        <p14:creationId xmlns:p14="http://schemas.microsoft.com/office/powerpoint/2010/main" val="12433356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27B38-AC26-9FAF-77A8-0FBC0416119C}"/>
              </a:ext>
            </a:extLst>
          </p:cNvPr>
          <p:cNvSpPr>
            <a:spLocks noGrp="1"/>
          </p:cNvSpPr>
          <p:nvPr>
            <p:ph type="title"/>
          </p:nvPr>
        </p:nvSpPr>
        <p:spPr/>
        <p:txBody>
          <a:bodyPr/>
          <a:lstStyle/>
          <a:p>
            <a:r>
              <a:rPr lang="en-US" dirty="0"/>
              <a:t>What is a Fabric Lakehouse?</a:t>
            </a:r>
          </a:p>
        </p:txBody>
      </p:sp>
      <p:sp>
        <p:nvSpPr>
          <p:cNvPr id="3" name="Content Placeholder 2">
            <a:extLst>
              <a:ext uri="{FF2B5EF4-FFF2-40B4-BE49-F238E27FC236}">
                <a16:creationId xmlns:a16="http://schemas.microsoft.com/office/drawing/2014/main" id="{A87DF68B-7AD7-0672-0D78-968159D2B0F6}"/>
              </a:ext>
            </a:extLst>
          </p:cNvPr>
          <p:cNvSpPr>
            <a:spLocks noGrp="1"/>
          </p:cNvSpPr>
          <p:nvPr>
            <p:ph sz="quarter" idx="12"/>
          </p:nvPr>
        </p:nvSpPr>
        <p:spPr>
          <a:xfrm>
            <a:off x="584200" y="1435100"/>
            <a:ext cx="5211763" cy="4653582"/>
          </a:xfrm>
        </p:spPr>
        <p:txBody>
          <a:bodyPr/>
          <a:lstStyle/>
          <a:p>
            <a:r>
              <a:rPr lang="en-US" dirty="0">
                <a:solidFill>
                  <a:srgbClr val="E6E6E6"/>
                </a:solidFill>
                <a:latin typeface="Segoe UI" panose="020B0502040204020203" pitchFamily="34" charset="0"/>
              </a:rPr>
              <a:t>C</a:t>
            </a:r>
            <a:r>
              <a:rPr lang="en-US" b="0" i="0" dirty="0">
                <a:solidFill>
                  <a:srgbClr val="E6E6E6"/>
                </a:solidFill>
                <a:effectLst/>
                <a:latin typeface="Segoe UI" panose="020B0502040204020203" pitchFamily="34" charset="0"/>
              </a:rPr>
              <a:t>ombines the SQL-based analytical capabilities of a relational data warehouse and the flexibility and scalability of a data lake</a:t>
            </a:r>
            <a:endParaRPr lang="en-US" dirty="0"/>
          </a:p>
          <a:p>
            <a:r>
              <a:rPr lang="en-US" dirty="0">
                <a:solidFill>
                  <a:srgbClr val="E6E6E6"/>
                </a:solidFill>
                <a:latin typeface="Segoe UI" panose="020B0502040204020203" pitchFamily="34" charset="0"/>
              </a:rPr>
              <a:t>B</a:t>
            </a:r>
            <a:r>
              <a:rPr lang="en-US" b="0" i="0" dirty="0">
                <a:solidFill>
                  <a:srgbClr val="E6E6E6"/>
                </a:solidFill>
                <a:effectLst/>
                <a:latin typeface="Segoe UI" panose="020B0502040204020203" pitchFamily="34" charset="0"/>
              </a:rPr>
              <a:t>uilt on top of OneLake using Delta format tables</a:t>
            </a:r>
          </a:p>
          <a:p>
            <a:r>
              <a:rPr lang="en-US" dirty="0">
                <a:solidFill>
                  <a:srgbClr val="E6E6E6"/>
                </a:solidFill>
                <a:latin typeface="Segoe UI" panose="020B0502040204020203" pitchFamily="34" charset="0"/>
              </a:rPr>
              <a:t>Query with SQL</a:t>
            </a:r>
          </a:p>
          <a:p>
            <a:r>
              <a:rPr lang="en-US" b="0" i="0" dirty="0">
                <a:solidFill>
                  <a:srgbClr val="E6E6E6"/>
                </a:solidFill>
                <a:effectLst/>
                <a:latin typeface="Segoe UI" panose="020B0502040204020203" pitchFamily="34" charset="0"/>
              </a:rPr>
              <a:t>Interact with multiple tools</a:t>
            </a:r>
          </a:p>
          <a:p>
            <a:endParaRPr lang="en-US" dirty="0"/>
          </a:p>
        </p:txBody>
      </p:sp>
      <p:sp>
        <p:nvSpPr>
          <p:cNvPr id="5" name="Rectangle 4">
            <a:extLst>
              <a:ext uri="{FF2B5EF4-FFF2-40B4-BE49-F238E27FC236}">
                <a16:creationId xmlns:a16="http://schemas.microsoft.com/office/drawing/2014/main" id="{CFB614E2-1D43-351C-964A-7EDF6B78FCAD}"/>
              </a:ext>
            </a:extLst>
          </p:cNvPr>
          <p:cNvSpPr/>
          <p:nvPr/>
        </p:nvSpPr>
        <p:spPr bwMode="auto">
          <a:xfrm>
            <a:off x="6455540" y="5206180"/>
            <a:ext cx="5087996" cy="1062857"/>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800" dirty="0">
                <a:solidFill>
                  <a:schemeClr val="tx1"/>
                </a:solidFill>
                <a:ea typeface="Segoe UI" pitchFamily="34" charset="0"/>
                <a:cs typeface="Segoe UI" pitchFamily="34" charset="0"/>
              </a:rPr>
              <a:t>Data in OneLake</a:t>
            </a:r>
          </a:p>
        </p:txBody>
      </p:sp>
      <p:sp>
        <p:nvSpPr>
          <p:cNvPr id="6" name="Rectangle 5">
            <a:extLst>
              <a:ext uri="{FF2B5EF4-FFF2-40B4-BE49-F238E27FC236}">
                <a16:creationId xmlns:a16="http://schemas.microsoft.com/office/drawing/2014/main" id="{78F25F4B-2E22-33CF-9006-D7778F91CA4A}"/>
              </a:ext>
            </a:extLst>
          </p:cNvPr>
          <p:cNvSpPr/>
          <p:nvPr/>
        </p:nvSpPr>
        <p:spPr bwMode="auto">
          <a:xfrm>
            <a:off x="6455540" y="4045973"/>
            <a:ext cx="5087996" cy="1062857"/>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800" dirty="0">
                <a:solidFill>
                  <a:srgbClr val="000000"/>
                </a:solidFill>
                <a:ea typeface="Segoe UI" pitchFamily="34" charset="0"/>
                <a:cs typeface="Segoe UI" pitchFamily="34" charset="0"/>
              </a:rPr>
              <a:t>Metadata data for tables, views, etc.</a:t>
            </a:r>
          </a:p>
        </p:txBody>
      </p:sp>
      <p:sp>
        <p:nvSpPr>
          <p:cNvPr id="7" name="Rectangle 6">
            <a:extLst>
              <a:ext uri="{FF2B5EF4-FFF2-40B4-BE49-F238E27FC236}">
                <a16:creationId xmlns:a16="http://schemas.microsoft.com/office/drawing/2014/main" id="{D65EB40B-0541-ED99-B30C-466A2B15C84A}"/>
              </a:ext>
            </a:extLst>
          </p:cNvPr>
          <p:cNvSpPr/>
          <p:nvPr/>
        </p:nvSpPr>
        <p:spPr bwMode="auto">
          <a:xfrm>
            <a:off x="6455540" y="2897571"/>
            <a:ext cx="5087996" cy="1062857"/>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800" dirty="0">
                <a:solidFill>
                  <a:srgbClr val="000000"/>
                </a:solidFill>
                <a:ea typeface="Segoe UI" pitchFamily="34" charset="0"/>
                <a:cs typeface="Segoe UI" pitchFamily="34" charset="0"/>
              </a:rPr>
              <a:t>SQL Endpoint</a:t>
            </a:r>
          </a:p>
        </p:txBody>
      </p:sp>
      <p:sp>
        <p:nvSpPr>
          <p:cNvPr id="8" name="Rectangle 7">
            <a:extLst>
              <a:ext uri="{FF2B5EF4-FFF2-40B4-BE49-F238E27FC236}">
                <a16:creationId xmlns:a16="http://schemas.microsoft.com/office/drawing/2014/main" id="{E3143E33-D0BC-39C8-4008-C8476B17C363}"/>
              </a:ext>
            </a:extLst>
          </p:cNvPr>
          <p:cNvSpPr/>
          <p:nvPr/>
        </p:nvSpPr>
        <p:spPr bwMode="auto">
          <a:xfrm>
            <a:off x="6455540" y="1737364"/>
            <a:ext cx="5087996" cy="1062857"/>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800" dirty="0">
                <a:solidFill>
                  <a:srgbClr val="000000"/>
                </a:solidFill>
                <a:ea typeface="Segoe UI" pitchFamily="34" charset="0"/>
                <a:cs typeface="Segoe UI" pitchFamily="34" charset="0"/>
              </a:rPr>
              <a:t>Default Dataset</a:t>
            </a:r>
          </a:p>
        </p:txBody>
      </p:sp>
    </p:spTree>
    <p:extLst>
      <p:ext uri="{BB962C8B-B14F-4D97-AF65-F5344CB8AC3E}">
        <p14:creationId xmlns:p14="http://schemas.microsoft.com/office/powerpoint/2010/main" val="213373471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4C951-E8EA-7629-0899-4127E286D5FB}"/>
              </a:ext>
            </a:extLst>
          </p:cNvPr>
          <p:cNvSpPr>
            <a:spLocks noGrp="1"/>
          </p:cNvSpPr>
          <p:nvPr>
            <p:ph type="title"/>
          </p:nvPr>
        </p:nvSpPr>
        <p:spPr/>
        <p:txBody>
          <a:bodyPr/>
          <a:lstStyle/>
          <a:p>
            <a:r>
              <a:rPr lang="en-US" dirty="0"/>
              <a:t>Fabric Lakehouse SQL Endpoint</a:t>
            </a:r>
          </a:p>
        </p:txBody>
      </p:sp>
      <p:sp>
        <p:nvSpPr>
          <p:cNvPr id="3" name="Content Placeholder 2">
            <a:extLst>
              <a:ext uri="{FF2B5EF4-FFF2-40B4-BE49-F238E27FC236}">
                <a16:creationId xmlns:a16="http://schemas.microsoft.com/office/drawing/2014/main" id="{1F685E48-B609-8D21-262A-4904D59E51C6}"/>
              </a:ext>
            </a:extLst>
          </p:cNvPr>
          <p:cNvSpPr>
            <a:spLocks noGrp="1"/>
          </p:cNvSpPr>
          <p:nvPr>
            <p:ph sz="quarter" idx="12"/>
          </p:nvPr>
        </p:nvSpPr>
        <p:spPr>
          <a:xfrm>
            <a:off x="584200" y="1435100"/>
            <a:ext cx="5211763" cy="3705630"/>
          </a:xfrm>
        </p:spPr>
        <p:txBody>
          <a:bodyPr/>
          <a:lstStyle/>
          <a:p>
            <a:r>
              <a:rPr lang="en-US" b="0" i="0" dirty="0">
                <a:solidFill>
                  <a:srgbClr val="E6E6E6"/>
                </a:solidFill>
                <a:effectLst/>
                <a:latin typeface="Segoe UI" panose="020B0502040204020203" pitchFamily="34" charset="0"/>
              </a:rPr>
              <a:t>SQL-based experience for lakehouse delta tables</a:t>
            </a:r>
          </a:p>
          <a:p>
            <a:r>
              <a:rPr lang="en-US" b="0" i="0" dirty="0">
                <a:solidFill>
                  <a:srgbClr val="E6E6E6"/>
                </a:solidFill>
                <a:effectLst/>
                <a:latin typeface="Segoe UI" panose="020B0502040204020203" pitchFamily="34" charset="0"/>
              </a:rPr>
              <a:t>Analyze data in delta tables using T-SQL language </a:t>
            </a:r>
          </a:p>
          <a:p>
            <a:r>
              <a:rPr lang="en-US" dirty="0">
                <a:solidFill>
                  <a:srgbClr val="E6E6E6"/>
                </a:solidFill>
                <a:latin typeface="Segoe UI" panose="020B0502040204020203" pitchFamily="34" charset="0"/>
              </a:rPr>
              <a:t>S</a:t>
            </a:r>
            <a:r>
              <a:rPr lang="en-US" b="0" i="0" dirty="0">
                <a:solidFill>
                  <a:srgbClr val="E6E6E6"/>
                </a:solidFill>
                <a:effectLst/>
                <a:latin typeface="Segoe UI" panose="020B0502040204020203" pitchFamily="34" charset="0"/>
              </a:rPr>
              <a:t>ave functions, generate views, and apply SQL security</a:t>
            </a:r>
            <a:endParaRPr lang="en-US" dirty="0">
              <a:solidFill>
                <a:srgbClr val="E6E6E6"/>
              </a:solidFill>
              <a:latin typeface="Segoe UI" panose="020B0502040204020203" pitchFamily="34" charset="0"/>
            </a:endParaRPr>
          </a:p>
          <a:p>
            <a:r>
              <a:rPr lang="en-US" dirty="0">
                <a:solidFill>
                  <a:srgbClr val="E6E6E6"/>
                </a:solidFill>
                <a:latin typeface="Segoe UI" panose="020B0502040204020203" pitchFamily="34" charset="0"/>
              </a:rPr>
              <a:t>Read-only, no ability to modify data directly</a:t>
            </a:r>
            <a:endParaRPr lang="en-US" dirty="0"/>
          </a:p>
        </p:txBody>
      </p:sp>
      <p:pic>
        <p:nvPicPr>
          <p:cNvPr id="2050" name="Picture 2" descr="Screenshot of a SQL query with results.">
            <a:extLst>
              <a:ext uri="{FF2B5EF4-FFF2-40B4-BE49-F238E27FC236}">
                <a16:creationId xmlns:a16="http://schemas.microsoft.com/office/drawing/2014/main" id="{D7268073-3B10-79E1-01C7-18123B6AE9C2}"/>
              </a:ext>
            </a:extLst>
          </p:cNvPr>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5949326" y="1435100"/>
            <a:ext cx="5851791" cy="4211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279792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4D39B7-3DFE-29AA-9153-8B63D98CD7B0}"/>
              </a:ext>
            </a:extLst>
          </p:cNvPr>
          <p:cNvSpPr>
            <a:spLocks noGrp="1"/>
          </p:cNvSpPr>
          <p:nvPr>
            <p:ph type="title"/>
          </p:nvPr>
        </p:nvSpPr>
        <p:spPr/>
        <p:txBody>
          <a:bodyPr/>
          <a:lstStyle/>
          <a:p>
            <a:r>
              <a:rPr lang="en-US" dirty="0"/>
              <a:t>Creating a Fabric Warehouse</a:t>
            </a:r>
          </a:p>
        </p:txBody>
      </p:sp>
      <p:sp>
        <p:nvSpPr>
          <p:cNvPr id="6" name="Content Placeholder 5">
            <a:extLst>
              <a:ext uri="{FF2B5EF4-FFF2-40B4-BE49-F238E27FC236}">
                <a16:creationId xmlns:a16="http://schemas.microsoft.com/office/drawing/2014/main" id="{9E4D3645-C2F7-4B87-571F-40163C9A004E}"/>
              </a:ext>
            </a:extLst>
          </p:cNvPr>
          <p:cNvSpPr>
            <a:spLocks noGrp="1"/>
          </p:cNvSpPr>
          <p:nvPr>
            <p:ph sz="quarter" idx="10"/>
          </p:nvPr>
        </p:nvSpPr>
        <p:spPr>
          <a:xfrm>
            <a:off x="584200" y="1435100"/>
            <a:ext cx="11018838" cy="4185761"/>
          </a:xfrm>
        </p:spPr>
        <p:txBody>
          <a:bodyPr/>
          <a:lstStyle/>
          <a:p>
            <a:r>
              <a:rPr lang="en-US" dirty="0"/>
              <a:t>Create a lakehouse in any Premium tier workspace</a:t>
            </a:r>
          </a:p>
          <a:p>
            <a:r>
              <a:rPr lang="en-US" dirty="0"/>
              <a:t>Create from the Data Engineering homepage, workspace view, or Create Hub </a:t>
            </a:r>
          </a:p>
          <a:p>
            <a:r>
              <a:rPr lang="en-US" dirty="0"/>
              <a:t>The lakehouse creation process produces three named items: </a:t>
            </a:r>
          </a:p>
          <a:p>
            <a:pPr lvl="1"/>
            <a:r>
              <a:rPr lang="en-US" sz="2400" dirty="0"/>
              <a:t>Lakehouse</a:t>
            </a:r>
          </a:p>
          <a:p>
            <a:pPr lvl="1"/>
            <a:r>
              <a:rPr lang="en-US" sz="2400" dirty="0"/>
              <a:t>Dataset</a:t>
            </a:r>
          </a:p>
          <a:p>
            <a:pPr lvl="1"/>
            <a:r>
              <a:rPr lang="en-US" sz="2400" dirty="0"/>
              <a:t>SQL Endpoint</a:t>
            </a:r>
          </a:p>
          <a:p>
            <a:r>
              <a:rPr lang="en-US" dirty="0"/>
              <a:t>Work with the lakehouse in lakehouse or SQL endpoint mode</a:t>
            </a:r>
          </a:p>
          <a:p>
            <a:pPr lvl="1"/>
            <a:endParaRPr lang="en-US" sz="2400" dirty="0"/>
          </a:p>
        </p:txBody>
      </p:sp>
    </p:spTree>
    <p:extLst>
      <p:ext uri="{BB962C8B-B14F-4D97-AF65-F5344CB8AC3E}">
        <p14:creationId xmlns:p14="http://schemas.microsoft.com/office/powerpoint/2010/main" val="4009078042"/>
      </p:ext>
    </p:extLst>
  </p:cSld>
  <p:clrMapOvr>
    <a:masterClrMapping/>
  </p:clrMapOvr>
  <p:transition>
    <p:fade/>
  </p:transition>
</p:sld>
</file>

<file path=ppt/theme/theme1.xml><?xml version="1.0" encoding="utf-8"?>
<a:theme xmlns:a="http://schemas.openxmlformats.org/drawingml/2006/main" name="1_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8CFE09A3088BA4C8DAD689BB01679B8" ma:contentTypeVersion="10" ma:contentTypeDescription="Create a new document." ma:contentTypeScope="" ma:versionID="76f34acd9020c8ce1aab729b67fd078e">
  <xsd:schema xmlns:xsd="http://www.w3.org/2001/XMLSchema" xmlns:xs="http://www.w3.org/2001/XMLSchema" xmlns:p="http://schemas.microsoft.com/office/2006/metadata/properties" xmlns:ns2="30241bb1-3633-4696-a205-62244f9c1dd7" targetNamespace="http://schemas.microsoft.com/office/2006/metadata/properties" ma:root="true" ma:fieldsID="a37d36f2a6ec64e42d083cbe14a0e6d2" ns2:_="">
    <xsd:import namespace="30241bb1-3633-4696-a205-62244f9c1dd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241bb1-3633-4696-a205-62244f9c1d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B55F93-F793-45E6-8EF9-B02CA25D11D4}">
  <ds:schemaRefs>
    <ds:schemaRef ds:uri="http://schemas.microsoft.com/sharepoint/v3/contenttype/forms"/>
  </ds:schemaRefs>
</ds:datastoreItem>
</file>

<file path=customXml/itemProps2.xml><?xml version="1.0" encoding="utf-8"?>
<ds:datastoreItem xmlns:ds="http://schemas.openxmlformats.org/officeDocument/2006/customXml" ds:itemID="{EDCB3B52-9508-4A63-AFCC-05E7630C15CA}">
  <ds:schemaRefs>
    <ds:schemaRef ds:uri="http://schemas.microsoft.com/office/2006/metadata/properties"/>
    <ds:schemaRef ds:uri="http://schemas.microsoft.com/office/infopath/2007/PartnerControls"/>
    <ds:schemaRef ds:uri="ec9ab3cf-5ffc-4e23-9951-e59f1d4d2772"/>
    <ds:schemaRef ds:uri="df7f103e-597c-493b-bc31-914106b908e0"/>
  </ds:schemaRefs>
</ds:datastoreItem>
</file>

<file path=customXml/itemProps3.xml><?xml version="1.0" encoding="utf-8"?>
<ds:datastoreItem xmlns:ds="http://schemas.openxmlformats.org/officeDocument/2006/customXml" ds:itemID="{5D43A3EC-911E-45B5-A34F-0CBC5F30C1E4}"/>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1996</TotalTime>
  <Words>3882</Words>
  <Application>Microsoft Office PowerPoint</Application>
  <PresentationFormat>Widescreen</PresentationFormat>
  <Paragraphs>234</Paragraphs>
  <Slides>15</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Aptos Narrow</vt:lpstr>
      <vt:lpstr>Arial</vt:lpstr>
      <vt:lpstr>Calibri</vt:lpstr>
      <vt:lpstr>Consolas</vt:lpstr>
      <vt:lpstr>Segoe UI</vt:lpstr>
      <vt:lpstr>Segoe UI Semibold</vt:lpstr>
      <vt:lpstr>Segoe UI Semilight</vt:lpstr>
      <vt:lpstr>SFMono-Regular</vt:lpstr>
      <vt:lpstr>Wingdings</vt:lpstr>
      <vt:lpstr>1_Black Template</vt:lpstr>
      <vt:lpstr>Getting Started with Lakehouses in Microsoft Fabric</vt:lpstr>
      <vt:lpstr>What is a Lakehouse?</vt:lpstr>
      <vt:lpstr>Lakehouse Technical Concepts</vt:lpstr>
      <vt:lpstr>Lakehouse Benefits</vt:lpstr>
      <vt:lpstr>Data Lake vs Data Warehouse</vt:lpstr>
      <vt:lpstr>Data Lake vs Data Lakehouse</vt:lpstr>
      <vt:lpstr>What is a Fabric Lakehouse?</vt:lpstr>
      <vt:lpstr>Fabric Lakehouse SQL Endpoint</vt:lpstr>
      <vt:lpstr>Creating a Fabric Warehouse</vt:lpstr>
      <vt:lpstr>Ingest Data into a Fabric Lakehouse</vt:lpstr>
      <vt:lpstr>The Fabric Lakehouse Explorer</vt:lpstr>
      <vt:lpstr>Shortcuts</vt:lpstr>
      <vt:lpstr>Fabric Lakehouse Security</vt:lpstr>
      <vt:lpstr> Microsoft Learn Demo </vt:lpstr>
      <vt:lpstr>Readiness and Enablement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can I learn more?</dc:title>
  <dc:creator>Chris Harrold</dc:creator>
  <cp:lastModifiedBy>Meagan Longoria</cp:lastModifiedBy>
  <cp:revision>32</cp:revision>
  <dcterms:created xsi:type="dcterms:W3CDTF">2023-04-14T00:23:05Z</dcterms:created>
  <dcterms:modified xsi:type="dcterms:W3CDTF">2023-09-22T00:27:01Z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0x010100B8CFE09A3088BA4C8DAD689BB01679B8</vt:lpwstr>
  </property>
  <property fmtid="{D5CDD505-2E9C-101B-9397-08002B2CF9AE}" pid="3" name="MediaServiceImageTags">
    <vt:lpwstr/>
  </property>
</Properties>
</file>