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147470553" r:id="rId5"/>
    <p:sldId id="2147470564" r:id="rId6"/>
    <p:sldId id="2147470565" r:id="rId7"/>
    <p:sldId id="2147470573" r:id="rId8"/>
    <p:sldId id="2147470569" r:id="rId9"/>
    <p:sldId id="2147470566" r:id="rId10"/>
    <p:sldId id="2147470567" r:id="rId11"/>
    <p:sldId id="2147470568" r:id="rId12"/>
    <p:sldId id="2147470570" r:id="rId13"/>
    <p:sldId id="2147470571" r:id="rId14"/>
    <p:sldId id="2147470572" r:id="rId15"/>
    <p:sldId id="2147470563" r:id="rId16"/>
    <p:sldId id="2147470555" r:id="rId17"/>
    <p:sldId id="20761370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52" d="100"/>
          <a:sy n="52" d="100"/>
        </p:scale>
        <p:origin x="1298" y="58"/>
      </p:cViewPr>
      <p:guideLst/>
    </p:cSldViewPr>
  </p:slideViewPr>
  <p:notesTextViewPr>
    <p:cViewPr>
      <p:scale>
        <a:sx n="1" d="1"/>
        <a:sy n="1" d="1"/>
      </p:scale>
      <p:origin x="0" y="-67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fabric/data-warehouse/monitor-using-dmv"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earn.microsoft.com/en-us/sql/t-sql/language-elements/kill-transact-sql?view=fabric&amp;preserve-view=tru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fabric/data-warehouse/tabl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open-datasets/dataset-catalo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sql/t-sql/statements/copy-into-transact-sql?view=fabric&amp;preserve-view=true" TargetMode="External"/><Relationship Id="rId7" Type="http://schemas.openxmlformats.org/officeDocument/2006/relationships/hyperlink" Target="https://learn.microsoft.com/en-us/fabric/data-warehouse/query-warehouse#write-a-cross-database-query"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learn.microsoft.com/en-us/fabric/data-warehouse/ingest-data-tsql" TargetMode="External"/><Relationship Id="rId5" Type="http://schemas.openxmlformats.org/officeDocument/2006/relationships/hyperlink" Target="https://learn.microsoft.com/en-us/fabric/data-factory/dataflows-gen2-overview" TargetMode="External"/><Relationship Id="rId4" Type="http://schemas.openxmlformats.org/officeDocument/2006/relationships/hyperlink" Target="https://learn.microsoft.com/en-us/fabric/data-warehouse/ingest-data-pipelin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power-bi/guidance/star-schem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power-query/diagram-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Data warehouses are analytical stores built on a relational schema to support SQL queries. </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A data warehouse centralizes and organizes data from different departments, systems, and databases into a single, unified view for analysis and reporting purposes. Fabric's data warehouse provides full SQL semantics, including the ability to insert, update, and delete data in the tables.</a:t>
            </a:r>
            <a:endParaRPr lang="en-US" dirty="0"/>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Relational data warehouses are at the center of most enterprise business intelligence (BI) solutions. While the specific details may vary across data warehouse implementations, a common pattern based on a denormalized, multidimensional schema has emerged as the standard design for a relational data warehouse.</a:t>
            </a:r>
          </a:p>
          <a:p>
            <a:r>
              <a:rPr lang="en-US" b="0" i="0" dirty="0">
                <a:solidFill>
                  <a:srgbClr val="E6E6E6"/>
                </a:solidFill>
                <a:effectLst/>
                <a:latin typeface="Segoe UI" panose="020B0502040204020203" pitchFamily="34" charset="0"/>
              </a:rPr>
              <a:t>Tables in a data warehouse are typically organized in a way that supports efficient and effective analysis of large amounts of data. This organization is often referred to as dimensional modeling, which involves structuring tables into fact tables and dimension tables.</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891944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Microsoft Fabric permissions and granular SQL permissions work together to govern Warehouse access and the user permissions once connected.</a:t>
            </a:r>
          </a:p>
          <a:p>
            <a:pPr algn="l">
              <a:buFont typeface="Arial" panose="020B0604020202020204" pitchFamily="34" charset="0"/>
              <a:buChar char="•"/>
            </a:pPr>
            <a:r>
              <a:rPr lang="en-US" b="0" i="0" dirty="0">
                <a:solidFill>
                  <a:srgbClr val="E6E6E6"/>
                </a:solidFill>
                <a:effectLst/>
                <a:latin typeface="Segoe UI" panose="020B0502040204020203" pitchFamily="34" charset="0"/>
              </a:rPr>
              <a:t>Warehouse connectivity is dependent on being granted the Microsoft Fabric Read permission, at a minimum, for the Warehouse.</a:t>
            </a:r>
          </a:p>
          <a:p>
            <a:pPr algn="l">
              <a:buFont typeface="Arial" panose="020B0604020202020204" pitchFamily="34" charset="0"/>
              <a:buChar char="•"/>
            </a:pPr>
            <a:r>
              <a:rPr lang="en-US" b="0" i="0" dirty="0">
                <a:solidFill>
                  <a:srgbClr val="E6E6E6"/>
                </a:solidFill>
                <a:effectLst/>
                <a:latin typeface="Segoe UI" panose="020B0502040204020203" pitchFamily="34" charset="0"/>
              </a:rPr>
              <a:t>Microsoft Fabric item permissions enable the ability to provide a user with SQL permissions, without needing to grant those permissions within SQL.</a:t>
            </a:r>
          </a:p>
          <a:p>
            <a:pPr algn="l">
              <a:buFont typeface="Arial" panose="020B0604020202020204" pitchFamily="34" charset="0"/>
              <a:buChar char="•"/>
            </a:pPr>
            <a:r>
              <a:rPr lang="en-US" b="0" i="0" dirty="0">
                <a:solidFill>
                  <a:srgbClr val="E6E6E6"/>
                </a:solidFill>
                <a:effectLst/>
                <a:latin typeface="Segoe UI" panose="020B0502040204020203" pitchFamily="34" charset="0"/>
              </a:rPr>
              <a:t>Microsoft Fabric workspace roles provide Microsoft Fabric permissions for all warehouses within a workspace.</a:t>
            </a:r>
          </a:p>
          <a:p>
            <a:pPr algn="l">
              <a:buFont typeface="Arial" panose="020B0604020202020204" pitchFamily="34" charset="0"/>
              <a:buChar char="•"/>
            </a:pPr>
            <a:r>
              <a:rPr lang="en-US" b="0" i="0" dirty="0">
                <a:solidFill>
                  <a:srgbClr val="E6E6E6"/>
                </a:solidFill>
                <a:effectLst/>
                <a:latin typeface="Segoe UI" panose="020B0502040204020203" pitchFamily="34" charset="0"/>
              </a:rPr>
              <a:t>Granular user permissions can be further managed via T-SQL.</a:t>
            </a:r>
          </a:p>
          <a:p>
            <a:endParaRPr lang="en-US" dirty="0"/>
          </a:p>
          <a:p>
            <a:endParaRPr lang="en-US" dirty="0"/>
          </a:p>
          <a:p>
            <a:r>
              <a:rPr lang="en-US" b="0" i="0" dirty="0">
                <a:solidFill>
                  <a:srgbClr val="E6E6E6"/>
                </a:solidFill>
                <a:effectLst/>
                <a:latin typeface="Segoe UI" panose="020B0502040204020203" pitchFamily="34" charset="0"/>
              </a:rPr>
              <a:t>Workspace roles are used for development team collaboration within a workspace. Role assignment determines the actions available to the user and applies to all items within the workspace.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Assigning users to the various workspace roles provides the following capabilities:</a:t>
            </a:r>
            <a:br>
              <a:rPr lang="en-US" b="0" i="0" dirty="0">
                <a:solidFill>
                  <a:srgbClr val="E6E6E6"/>
                </a:solidFill>
                <a:effectLst/>
                <a:latin typeface="Segoe UI" panose="020B0502040204020203" pitchFamily="34" charset="0"/>
              </a:rPr>
            </a:br>
            <a:r>
              <a:rPr lang="en-US" b="1" dirty="0">
                <a:effectLst/>
              </a:rPr>
              <a:t>Admin: </a:t>
            </a:r>
            <a:r>
              <a:rPr lang="en-US" dirty="0">
                <a:effectLst/>
              </a:rPr>
              <a:t>Grants the user CONTROL access for each Warehouse and SQL Endpoint within the workspace, providing them with full read/write permissions and the ability to manage granular user SQL permissions. Allows the user to see workspace-scoped session, </a:t>
            </a:r>
            <a:r>
              <a:rPr lang="en-US" u="none" strike="noStrike" dirty="0">
                <a:effectLst/>
                <a:hlinkClick r:id="rId3"/>
              </a:rPr>
              <a:t>monitor connections and requests in DMVs via TSQL</a:t>
            </a:r>
            <a:r>
              <a:rPr lang="en-US" dirty="0">
                <a:effectLst/>
              </a:rPr>
              <a:t>, and </a:t>
            </a:r>
            <a:r>
              <a:rPr lang="en-US" u="none" strike="noStrike" dirty="0">
                <a:effectLst/>
                <a:hlinkClick r:id="rId4"/>
              </a:rPr>
              <a:t>KILL</a:t>
            </a:r>
            <a:r>
              <a:rPr lang="en-US" dirty="0">
                <a:effectLst/>
              </a:rPr>
              <a:t> sessions.</a:t>
            </a:r>
            <a:endParaRPr lang="en-US" b="0" i="0" dirty="0">
              <a:solidFill>
                <a:srgbClr val="E6E6E6"/>
              </a:solidFill>
              <a:effectLst/>
              <a:latin typeface="Segoe UI" panose="020B0502040204020203" pitchFamily="34" charset="0"/>
            </a:endParaRPr>
          </a:p>
          <a:p>
            <a:r>
              <a:rPr lang="en-US" b="1" dirty="0">
                <a:effectLst/>
              </a:rPr>
              <a:t>Member: </a:t>
            </a:r>
            <a:r>
              <a:rPr lang="en-US" dirty="0">
                <a:effectLst/>
              </a:rPr>
              <a:t>Grants the user CONTROL access for each Warehouse and SQL Endpoint within the workspace, providing them with full read/write permissions and the ability to manage granular user SQL permissions.</a:t>
            </a:r>
            <a:endParaRPr lang="en-US" b="0" i="0" dirty="0">
              <a:solidFill>
                <a:srgbClr val="E6E6E6"/>
              </a:solidFill>
              <a:effectLst/>
              <a:latin typeface="Segoe UI" panose="020B0502040204020203" pitchFamily="34" charset="0"/>
            </a:endParaRPr>
          </a:p>
          <a:p>
            <a:r>
              <a:rPr lang="en-US" b="1" dirty="0">
                <a:effectLst/>
              </a:rPr>
              <a:t>Contributor: </a:t>
            </a:r>
            <a:r>
              <a:rPr lang="en-US" dirty="0">
                <a:effectLst/>
              </a:rPr>
              <a:t>Grants the user CONTROL access for each Warehouse and SQL Endpoint within the workspace, providing them with full read/write permissions and the ability to manage granular user SQL permissions.</a:t>
            </a:r>
            <a:endParaRPr lang="en-US" b="0" i="0" dirty="0">
              <a:solidFill>
                <a:srgbClr val="E6E6E6"/>
              </a:solidFill>
              <a:effectLst/>
              <a:latin typeface="Segoe UI" panose="020B0502040204020203" pitchFamily="34" charset="0"/>
            </a:endParaRPr>
          </a:p>
          <a:p>
            <a:r>
              <a:rPr lang="en-US" b="1" dirty="0">
                <a:effectLst/>
              </a:rPr>
              <a:t>Viewer: </a:t>
            </a:r>
            <a:r>
              <a:rPr lang="en-US" dirty="0">
                <a:effectLst/>
              </a:rPr>
              <a:t>Grants the user CONNECT permissions for each Warehouse and SQL Endpoint within the workspace. Viewers can be granted granular SQL permissions to read data from tables/views using T-SQL.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423127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have seen that the Fabric data warehouse is built on top of the Fabric Lakehouse technology. The data for the warehouse is stored in OneLake. </a:t>
            </a:r>
          </a:p>
          <a:p>
            <a:endParaRPr lang="en-US" dirty="0"/>
          </a:p>
          <a:p>
            <a:r>
              <a:rPr lang="en-US" dirty="0"/>
              <a:t>The warehouse uses a distributed query engine that is separate from the storage in OneLake</a:t>
            </a:r>
          </a:p>
          <a:p>
            <a:endParaRPr lang="en-US" dirty="0"/>
          </a:p>
          <a:p>
            <a:r>
              <a:rPr lang="en-US" dirty="0"/>
              <a:t>SQL is used to create objects, manipulate data, and query data.</a:t>
            </a:r>
          </a:p>
          <a:p>
            <a:endParaRPr lang="en-US" dirty="0"/>
          </a:p>
          <a:p>
            <a:r>
              <a:rPr lang="en-US" dirty="0"/>
              <a:t>Queries can be written using a SQL Editor or the visual query editor for a low-code experience.  Other SQL clients such as SSMS and ADS can be used as well. </a:t>
            </a:r>
          </a:p>
          <a:p>
            <a:endParaRPr lang="en-US" dirty="0"/>
          </a:p>
          <a:p>
            <a:r>
              <a:rPr lang="en-US" dirty="0"/>
              <a:t>Permissions can be granted through workspace roles, item permissions, or SQL permissions</a:t>
            </a:r>
          </a:p>
          <a:p>
            <a:endParaRPr lang="en-US" dirty="0"/>
          </a:p>
          <a:p>
            <a:r>
              <a:rPr lang="en-US" dirty="0"/>
              <a:t>Warehouses are commonly used as the serving layer for a star schema to support reporting and analytics.  </a:t>
            </a:r>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dirty="0"/>
          </a:p>
        </p:txBody>
      </p:sp>
    </p:spTree>
    <p:extLst>
      <p:ext uri="{BB962C8B-B14F-4D97-AF65-F5344CB8AC3E}">
        <p14:creationId xmlns:p14="http://schemas.microsoft.com/office/powerpoint/2010/main" val="135343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Fabric's data warehouse experience allows you to transition from the lake view of the Lakehouse (which supports data engineering and Apache Spark) to the SQL experiences that a traditional data warehouse would provide. The Lakehouse gives you the ability to read tables and use the SQL endpoint, whereas the data warehouse enables you to manipulate the data.</a:t>
            </a:r>
          </a:p>
          <a:p>
            <a:pPr algn="l"/>
            <a:r>
              <a:rPr lang="en-US" b="0" i="0" dirty="0">
                <a:solidFill>
                  <a:srgbClr val="E6E6E6"/>
                </a:solidFill>
                <a:effectLst/>
                <a:latin typeface="Segoe UI" panose="020B0502040204020203" pitchFamily="34" charset="0"/>
              </a:rPr>
              <a:t>In the data warehouse experience, you'll model data using tables and views, run T-SQL to query data across the data warehouse and Lakehouse, use T-SQL to perform DML operations on data inside the data warehouse, and serve reporting layers like Power BI</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Microsoft Fabric introduces a lake centric data warehouse built on an enterprise grade distributed processing engine that enables industry leading performance at scale while eliminating the need for configuration and management. Through an easy to use SaaS experience that is tightly integrated with Power BI for easy analysis and reporting, Warehouse in Microsoft Fabric converges the world of data lakes and warehouses with a goal of greatly simplifying an organizations investment in their analytics estate. Data warehousing workloads benefit from the rich capabilities of the SQL engine over an open data format, enabling customers to focus on data preparation, analysis and reporting over a single copy of their data stored in their Microsoft OneLake.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Fabric data warehouse is a fully managed, scalable, and highly available data warehouse that can be used to store and query data in the Lakehouse. Using the data warehouse, you're fully in control of creating tables, loading, transforming, and querying data using either the Fabric portal or T-SQL commands. You can use SQL to query and analyze the data, or use Spark to process the data and create machine learning models.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Warehouses in Microsoft Fabric leverage an industry-leading distributed query processing engine, which provides customers with workloads that have a natural isolation boundary. There are no knobs to turn with the autonomous allocation and relinquishing of resources to offer best in breed performance with automatic scale and concurrency built in. True isolation is achieved by separating workloads with different characteristics, ensuring that ETL jobs never interfere with their ad hoc analytics and reporting workloads.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106779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Synapse Data Warehouse</a:t>
            </a:r>
            <a:r>
              <a:rPr lang="en-US" b="0" i="0" dirty="0">
                <a:solidFill>
                  <a:srgbClr val="E6E6E6"/>
                </a:solidFill>
                <a:effectLst/>
                <a:latin typeface="Segoe UI" panose="020B0502040204020203" pitchFamily="34" charset="0"/>
              </a:rPr>
              <a:t> or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is a 'traditional' data warehouse and supports the full transactional T-SQL capabilities like an enterprise data warehouse. As opposed to SQL Endpoint, where tables and data are automatically created, you are fully in control of </a:t>
            </a:r>
            <a:r>
              <a:rPr lang="en-US" b="0" i="0" u="none" strike="noStrike" dirty="0">
                <a:effectLst/>
                <a:latin typeface="Segoe UI" panose="020B0502040204020203" pitchFamily="34" charset="0"/>
                <a:hlinkClick r:id="rId3"/>
              </a:rPr>
              <a:t>creating tables</a:t>
            </a:r>
            <a:r>
              <a:rPr lang="en-US" b="0" i="0" dirty="0">
                <a:solidFill>
                  <a:srgbClr val="E6E6E6"/>
                </a:solidFill>
                <a:effectLst/>
                <a:latin typeface="Segoe UI" panose="020B0502040204020203" pitchFamily="34" charset="0"/>
              </a:rPr>
              <a:t>, loading, transforming, and querying your data in the data warehouse using either the Microsoft Fabric portal or T-SQL commands.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It is best for SQL Developers or citizen developers.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Recommended use cases include: </a:t>
            </a:r>
          </a:p>
          <a:p>
            <a:r>
              <a:rPr lang="en-US" b="0" i="0" dirty="0">
                <a:solidFill>
                  <a:srgbClr val="E6E6E6"/>
                </a:solidFill>
                <a:effectLst/>
                <a:latin typeface="Segoe UI" panose="020B0502040204020203" pitchFamily="34" charset="0"/>
              </a:rPr>
              <a:t>Data Warehousing for enterprise use</a:t>
            </a:r>
          </a:p>
          <a:p>
            <a:r>
              <a:rPr lang="en-US" b="0" i="0" dirty="0">
                <a:solidFill>
                  <a:srgbClr val="E6E6E6"/>
                </a:solidFill>
                <a:effectLst/>
                <a:latin typeface="Segoe UI" panose="020B0502040204020203" pitchFamily="34" charset="0"/>
              </a:rPr>
              <a:t>Data Warehousing supporting departmental, business unit or self service use</a:t>
            </a:r>
          </a:p>
          <a:p>
            <a:r>
              <a:rPr lang="en-US" b="0" i="0" dirty="0">
                <a:solidFill>
                  <a:srgbClr val="E6E6E6"/>
                </a:solidFill>
                <a:effectLst/>
                <a:latin typeface="Segoe UI" panose="020B0502040204020203" pitchFamily="34" charset="0"/>
              </a:rPr>
              <a:t>Structured data analysis in T-SQL with tables, views, procedures and functions and Advanced SQL support for BI</a:t>
            </a:r>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328533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 following list shows some of the table features that aren't currently supported. During preview, this list is subject to change.</a:t>
            </a:r>
          </a:p>
          <a:p>
            <a:pPr algn="l">
              <a:buFont typeface="Arial" panose="020B0604020202020204" pitchFamily="34" charset="0"/>
              <a:buChar char="•"/>
            </a:pPr>
            <a:r>
              <a:rPr lang="en-US" b="0" i="0" dirty="0">
                <a:solidFill>
                  <a:srgbClr val="E6E6E6"/>
                </a:solidFill>
                <a:effectLst/>
                <a:latin typeface="Segoe UI" panose="020B0502040204020203" pitchFamily="34" charset="0"/>
              </a:rPr>
              <a:t>Computed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Indexed views</a:t>
            </a:r>
          </a:p>
          <a:p>
            <a:pPr algn="l">
              <a:buFont typeface="Arial" panose="020B0604020202020204" pitchFamily="34" charset="0"/>
              <a:buChar char="•"/>
            </a:pPr>
            <a:r>
              <a:rPr lang="en-US" b="0" i="0" dirty="0">
                <a:solidFill>
                  <a:srgbClr val="E6E6E6"/>
                </a:solidFill>
                <a:effectLst/>
                <a:latin typeface="Segoe UI" panose="020B0502040204020203" pitchFamily="34" charset="0"/>
              </a:rPr>
              <a:t>Partitioned tables</a:t>
            </a:r>
          </a:p>
          <a:p>
            <a:pPr algn="l">
              <a:buFont typeface="Arial" panose="020B0604020202020204" pitchFamily="34" charset="0"/>
              <a:buChar char="•"/>
            </a:pPr>
            <a:r>
              <a:rPr lang="en-US" b="0" i="0" dirty="0">
                <a:solidFill>
                  <a:srgbClr val="E6E6E6"/>
                </a:solidFill>
                <a:effectLst/>
                <a:latin typeface="Segoe UI" panose="020B0502040204020203" pitchFamily="34" charset="0"/>
              </a:rPr>
              <a:t>Sequence</a:t>
            </a:r>
          </a:p>
          <a:p>
            <a:pPr algn="l">
              <a:buFont typeface="Arial" panose="020B0604020202020204" pitchFamily="34" charset="0"/>
              <a:buChar char="•"/>
            </a:pPr>
            <a:r>
              <a:rPr lang="en-US" b="0" i="0" dirty="0">
                <a:solidFill>
                  <a:srgbClr val="E6E6E6"/>
                </a:solidFill>
                <a:effectLst/>
                <a:latin typeface="Segoe UI" panose="020B0502040204020203" pitchFamily="34" charset="0"/>
              </a:rPr>
              <a:t>Sparse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Surrogate keys on number sequences with Identity columns</a:t>
            </a:r>
          </a:p>
          <a:p>
            <a:pPr algn="l">
              <a:buFont typeface="Arial" panose="020B0604020202020204" pitchFamily="34" charset="0"/>
              <a:buChar char="•"/>
            </a:pPr>
            <a:r>
              <a:rPr lang="en-US" b="0" i="0" dirty="0">
                <a:solidFill>
                  <a:srgbClr val="E6E6E6"/>
                </a:solidFill>
                <a:effectLst/>
                <a:latin typeface="Segoe UI" panose="020B0502040204020203" pitchFamily="34" charset="0"/>
              </a:rPr>
              <a:t>Synonyms</a:t>
            </a:r>
          </a:p>
          <a:p>
            <a:pPr algn="l">
              <a:buFont typeface="Arial" panose="020B0604020202020204" pitchFamily="34" charset="0"/>
              <a:buChar char="•"/>
            </a:pPr>
            <a:r>
              <a:rPr lang="en-US" b="0" i="0" dirty="0">
                <a:solidFill>
                  <a:srgbClr val="E6E6E6"/>
                </a:solidFill>
                <a:effectLst/>
                <a:latin typeface="Segoe UI" panose="020B0502040204020203" pitchFamily="34" charset="0"/>
              </a:rPr>
              <a:t>Temporary tables</a:t>
            </a:r>
          </a:p>
          <a:p>
            <a:pPr algn="l">
              <a:buFont typeface="Arial" panose="020B0604020202020204" pitchFamily="34" charset="0"/>
              <a:buChar char="•"/>
            </a:pPr>
            <a:r>
              <a:rPr lang="en-US" b="0" i="0" dirty="0">
                <a:solidFill>
                  <a:srgbClr val="E6E6E6"/>
                </a:solidFill>
                <a:effectLst/>
                <a:latin typeface="Segoe UI" panose="020B0502040204020203" pitchFamily="34" charset="0"/>
              </a:rPr>
              <a:t>Triggers</a:t>
            </a:r>
          </a:p>
          <a:p>
            <a:pPr algn="l">
              <a:buFont typeface="Arial" panose="020B0604020202020204" pitchFamily="34" charset="0"/>
              <a:buChar char="•"/>
            </a:pPr>
            <a:r>
              <a:rPr lang="en-US" b="0" i="0" dirty="0">
                <a:solidFill>
                  <a:srgbClr val="E6E6E6"/>
                </a:solidFill>
                <a:effectLst/>
                <a:latin typeface="Segoe UI" panose="020B0502040204020203" pitchFamily="34" charset="0"/>
              </a:rPr>
              <a:t>Unique indexes</a:t>
            </a:r>
          </a:p>
          <a:p>
            <a:pPr algn="l">
              <a:buFont typeface="Arial" panose="020B0604020202020204" pitchFamily="34" charset="0"/>
              <a:buChar char="•"/>
            </a:pPr>
            <a:r>
              <a:rPr lang="en-US" b="0" i="0" dirty="0">
                <a:solidFill>
                  <a:srgbClr val="E6E6E6"/>
                </a:solidFill>
                <a:effectLst/>
                <a:latin typeface="Segoe UI" panose="020B0502040204020203" pitchFamily="34" charset="0"/>
              </a:rPr>
              <a:t>User-defined types</a:t>
            </a:r>
          </a:p>
          <a:p>
            <a:endParaRPr lang="en-US" dirty="0"/>
          </a:p>
          <a:p>
            <a:r>
              <a:rPr lang="en-US" b="0" i="0" dirty="0">
                <a:solidFill>
                  <a:srgbClr val="E6E6E6"/>
                </a:solidFill>
                <a:effectLst/>
                <a:latin typeface="Segoe UI" panose="020B0502040204020203" pitchFamily="34" charset="0"/>
              </a:rPr>
              <a:t>Currently, </a:t>
            </a:r>
            <a:r>
              <a:rPr lang="en-US" dirty="0"/>
              <a:t>Latin1_General_100_BIN2_UTF8</a:t>
            </a:r>
            <a:r>
              <a:rPr lang="en-US" b="0" i="0" dirty="0">
                <a:solidFill>
                  <a:srgbClr val="E6E6E6"/>
                </a:solidFill>
                <a:effectLst/>
                <a:latin typeface="Segoe UI" panose="020B0502040204020203" pitchFamily="34" charset="0"/>
              </a:rPr>
              <a:t> is the default and only supported collation for both tables and metadata.</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query optimizer uses column-level statistics when it creates the plan for executing a query. To improve query performance, it's important to have statistics on individual columns, especially columns used in query joins. Warehouse supports automatic creation of statistics.</a:t>
            </a:r>
          </a:p>
          <a:p>
            <a:pPr algn="l"/>
            <a:r>
              <a:rPr lang="en-US" b="0" i="0" dirty="0">
                <a:solidFill>
                  <a:srgbClr val="E6E6E6"/>
                </a:solidFill>
                <a:effectLst/>
                <a:latin typeface="Segoe UI" panose="020B0502040204020203" pitchFamily="34" charset="0"/>
              </a:rPr>
              <a:t>Statistical updating doesn't happen automatically. Update statistics after a significant number of rows are added or changed. For instance, update statistics after a load.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Warehouse in Microsoft Fabric supports these table constraints:</a:t>
            </a:r>
          </a:p>
          <a:p>
            <a:pPr algn="l">
              <a:buFont typeface="Arial" panose="020B0604020202020204" pitchFamily="34" charset="0"/>
              <a:buChar char="•"/>
            </a:pPr>
            <a:r>
              <a:rPr lang="en-US" b="0" i="0" dirty="0">
                <a:solidFill>
                  <a:srgbClr val="E6E6E6"/>
                </a:solidFill>
                <a:effectLst/>
                <a:latin typeface="Segoe UI" panose="020B0502040204020203" pitchFamily="34" charset="0"/>
              </a:rPr>
              <a:t>PRIMARY KEY is only supported when NONCLUSTERED and NOT ENFORCED are both used.</a:t>
            </a:r>
          </a:p>
          <a:p>
            <a:pPr algn="l">
              <a:buFont typeface="Arial" panose="020B0604020202020204" pitchFamily="34" charset="0"/>
              <a:buChar char="•"/>
            </a:pPr>
            <a:r>
              <a:rPr lang="en-US" b="0" i="0" dirty="0">
                <a:solidFill>
                  <a:srgbClr val="E6E6E6"/>
                </a:solidFill>
                <a:effectLst/>
                <a:latin typeface="Segoe UI" panose="020B0502040204020203" pitchFamily="34" charset="0"/>
              </a:rPr>
              <a:t>UNIQUE constraint is only supported when NONCLUSTERED and NOT ENFORCED is used.</a:t>
            </a:r>
          </a:p>
          <a:p>
            <a:pPr algn="l">
              <a:buFont typeface="Arial" panose="020B0604020202020204" pitchFamily="34" charset="0"/>
              <a:buChar char="•"/>
            </a:pPr>
            <a:r>
              <a:rPr lang="en-US" b="0" i="0" dirty="0">
                <a:solidFill>
                  <a:srgbClr val="E6E6E6"/>
                </a:solidFill>
                <a:effectLst/>
                <a:latin typeface="Segoe UI" panose="020B0502040204020203" pitchFamily="34" charset="0"/>
              </a:rPr>
              <a:t>FOREIGN KEY is only supported when NOT ENFORCED is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Warehouse doesn't support default constraints at this time.</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15302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first hub in the left navigation menus is the </a:t>
            </a:r>
            <a:r>
              <a:rPr lang="en-US" b="1" i="0" dirty="0">
                <a:solidFill>
                  <a:srgbClr val="E6E6E6"/>
                </a:solidFill>
                <a:effectLst/>
                <a:latin typeface="Segoe UI" panose="020B0502040204020203" pitchFamily="34" charset="0"/>
              </a:rPr>
              <a:t>Home</a:t>
            </a:r>
            <a:r>
              <a:rPr lang="en-US" b="0" i="0" dirty="0">
                <a:solidFill>
                  <a:srgbClr val="E6E6E6"/>
                </a:solidFill>
                <a:effectLst/>
                <a:latin typeface="Segoe UI" panose="020B0502040204020203" pitchFamily="34" charset="0"/>
              </a:rPr>
              <a:t> hub. You can start creating your warehouse from the </a:t>
            </a:r>
            <a:r>
              <a:rPr lang="en-US" b="1" i="0" dirty="0">
                <a:solidFill>
                  <a:srgbClr val="E6E6E6"/>
                </a:solidFill>
                <a:effectLst/>
                <a:latin typeface="Segoe UI" panose="020B0502040204020203" pitchFamily="34" charset="0"/>
              </a:rPr>
              <a:t>Home</a:t>
            </a:r>
            <a:r>
              <a:rPr lang="en-US" b="0" i="0" dirty="0">
                <a:solidFill>
                  <a:srgbClr val="E6E6E6"/>
                </a:solidFill>
                <a:effectLst/>
                <a:latin typeface="Segoe UI" panose="020B0502040204020203" pitchFamily="34" charset="0"/>
              </a:rPr>
              <a:t> hub by selecting the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section. An empty warehouse is created for you to start creating objects in the warehouse. You can use either a </a:t>
            </a:r>
            <a:r>
              <a:rPr lang="en-US" b="0" i="0" u="none" strike="noStrike" dirty="0">
                <a:effectLst/>
                <a:latin typeface="Segoe UI" panose="020B0502040204020203" pitchFamily="34" charset="0"/>
                <a:hlinkClick r:id="rId3"/>
              </a:rPr>
              <a:t>sample data set</a:t>
            </a:r>
            <a:r>
              <a:rPr lang="en-US" b="0" i="0" dirty="0">
                <a:solidFill>
                  <a:srgbClr val="E6E6E6"/>
                </a:solidFill>
                <a:effectLst/>
                <a:latin typeface="Segoe UI" panose="020B0502040204020203" pitchFamily="34" charset="0"/>
              </a:rPr>
              <a:t> to get a jump start or load your own test data if you prefer.</a:t>
            </a:r>
          </a:p>
          <a:p>
            <a:pPr algn="l"/>
            <a:r>
              <a:rPr lang="en-US" b="0" i="0" dirty="0">
                <a:solidFill>
                  <a:srgbClr val="E6E6E6"/>
                </a:solidFill>
                <a:effectLst/>
                <a:latin typeface="Segoe UI" panose="020B0502040204020203" pitchFamily="34" charset="0"/>
              </a:rPr>
              <a:t>Another option available to create your warehouse is through the Create hub, which is the second hub in the left navigation menu.</a:t>
            </a:r>
          </a:p>
          <a:p>
            <a:pPr algn="l"/>
            <a:r>
              <a:rPr lang="en-US" b="0" i="0" dirty="0">
                <a:solidFill>
                  <a:srgbClr val="E6E6E6"/>
                </a:solidFill>
                <a:effectLst/>
                <a:latin typeface="Segoe UI" panose="020B0502040204020203" pitchFamily="34" charset="0"/>
              </a:rPr>
              <a:t>You can create your warehouse from the Create hub by selecting the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Data Warehousing</a:t>
            </a:r>
            <a:r>
              <a:rPr lang="en-US" b="0" i="0" dirty="0">
                <a:solidFill>
                  <a:srgbClr val="E6E6E6"/>
                </a:solidFill>
                <a:effectLst/>
                <a:latin typeface="Segoe UI" panose="020B0502040204020203" pitchFamily="34" charset="0"/>
              </a:rPr>
              <a:t> section. When you select the card, an empty warehouse is created for you to start creating objects in the warehouse or use a sample to get started as previously mentioned.</a:t>
            </a:r>
          </a:p>
          <a:p>
            <a:r>
              <a:rPr lang="en-US" b="0" i="0" dirty="0">
                <a:solidFill>
                  <a:srgbClr val="E6E6E6"/>
                </a:solidFill>
                <a:effectLst/>
                <a:latin typeface="Segoe UI" panose="020B0502040204020203" pitchFamily="34" charset="0"/>
              </a:rPr>
              <a:t>To create a warehouse, navigate to your workspace, select </a:t>
            </a:r>
            <a:r>
              <a:rPr lang="en-US" b="1" i="0" dirty="0">
                <a:solidFill>
                  <a:srgbClr val="E6E6E6"/>
                </a:solidFill>
                <a:effectLst/>
                <a:latin typeface="Segoe UI" panose="020B0502040204020203" pitchFamily="34" charset="0"/>
              </a:rPr>
              <a:t>+ New</a:t>
            </a:r>
            <a:r>
              <a:rPr lang="en-US" b="0" i="0" dirty="0">
                <a:solidFill>
                  <a:srgbClr val="E6E6E6"/>
                </a:solidFill>
                <a:effectLst/>
                <a:latin typeface="Segoe UI" panose="020B0502040204020203" pitchFamily="34" charset="0"/>
              </a:rPr>
              <a:t> and then select </a:t>
            </a:r>
            <a:r>
              <a:rPr lang="en-US" b="1" i="0" dirty="0">
                <a:solidFill>
                  <a:srgbClr val="E6E6E6"/>
                </a:solidFill>
                <a:effectLst/>
                <a:latin typeface="Segoe UI" panose="020B0502040204020203" pitchFamily="34" charset="0"/>
              </a:rPr>
              <a:t>Warehouse</a:t>
            </a:r>
            <a:r>
              <a:rPr lang="en-US" b="0" i="0" dirty="0">
                <a:solidFill>
                  <a:srgbClr val="E6E6E6"/>
                </a:solidFill>
                <a:effectLst/>
                <a:latin typeface="Segoe UI" panose="020B0502040204020203" pitchFamily="34" charset="0"/>
              </a:rPr>
              <a:t> to create a warehouse.</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By default, all tables and views in the Warehouse are automatically added to the default Power BI dataset. Users can also manually select tables or views from the Warehouse they want included in the model for more flexibility</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221224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You can ingest data into a Warehouse using one of the following options:</a:t>
            </a:r>
          </a:p>
          <a:p>
            <a:pPr algn="l">
              <a:buFont typeface="Arial" panose="020B0604020202020204" pitchFamily="34" charset="0"/>
              <a:buChar char="•"/>
            </a:pPr>
            <a:r>
              <a:rPr lang="en-US" b="1" i="0" dirty="0">
                <a:solidFill>
                  <a:srgbClr val="E6E6E6"/>
                </a:solidFill>
                <a:effectLst/>
                <a:latin typeface="Segoe UI" panose="020B0502040204020203" pitchFamily="34" charset="0"/>
              </a:rPr>
              <a:t>COPY (Transact-SQL)</a:t>
            </a:r>
            <a:r>
              <a:rPr lang="en-US" b="0" i="0" dirty="0">
                <a:solidFill>
                  <a:srgbClr val="E6E6E6"/>
                </a:solidFill>
                <a:effectLst/>
                <a:latin typeface="Segoe UI" panose="020B0502040204020203" pitchFamily="34" charset="0"/>
              </a:rPr>
              <a:t>: the COPY statement offers flexible, high-throughput data ingestion from an external Azure storage account. You can use the COPY statement as part of your existing ETL/ELT logic in Transact-SQL code.</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 pipelines</a:t>
            </a:r>
            <a:r>
              <a:rPr lang="en-US" b="0" i="0" dirty="0">
                <a:solidFill>
                  <a:srgbClr val="E6E6E6"/>
                </a:solidFill>
                <a:effectLst/>
                <a:latin typeface="Segoe UI" panose="020B0502040204020203" pitchFamily="34" charset="0"/>
              </a:rPr>
              <a:t>: pipelines offer a code-free or low-code experience for data ingestion. Using pipelines, you can orchestrate robust workflows for a full Extract, Transform, Load (ETL) experience that includes activities to help prepare the destination environment, run custom Transact-SQL statements, perform lookups, or copy data from a source to a destination.</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Dataflows</a:t>
            </a:r>
            <a:r>
              <a:rPr lang="en-US" b="0" i="0" dirty="0">
                <a:solidFill>
                  <a:srgbClr val="E6E6E6"/>
                </a:solidFill>
                <a:effectLst/>
                <a:latin typeface="Segoe UI" panose="020B0502040204020203" pitchFamily="34" charset="0"/>
              </a:rPr>
              <a:t>: an alternative to pipelines, dataflows enable easy data preparation, cleaning, and transformation using a code-free experience.</a:t>
            </a:r>
          </a:p>
          <a:p>
            <a:pPr algn="l">
              <a:buFont typeface="Arial" panose="020B0604020202020204" pitchFamily="34" charset="0"/>
              <a:buChar char="•"/>
            </a:pPr>
            <a:r>
              <a:rPr lang="en-US" b="1" i="0" dirty="0">
                <a:solidFill>
                  <a:srgbClr val="E6E6E6"/>
                </a:solidFill>
                <a:effectLst/>
                <a:latin typeface="Segoe UI" panose="020B0502040204020203" pitchFamily="34" charset="0"/>
              </a:rPr>
              <a:t>Cross-warehouse ingestion</a:t>
            </a:r>
            <a:r>
              <a:rPr lang="en-US" b="0" i="0" dirty="0">
                <a:solidFill>
                  <a:srgbClr val="E6E6E6"/>
                </a:solidFill>
                <a:effectLst/>
                <a:latin typeface="Segoe UI" panose="020B0502040204020203" pitchFamily="34" charset="0"/>
              </a:rPr>
              <a:t>: data ingestion from workspace sources is also possible. This scenario may be required when there's the need to create a new table with a subset of a different table, or as a result of joining different tables in the warehouse and in the lakehouse. For cross-warehouse ingestion, in addition to the options mentioned, Transact-SQL features such as </a:t>
            </a:r>
            <a:r>
              <a:rPr lang="en-US" b="1" i="0" dirty="0">
                <a:solidFill>
                  <a:srgbClr val="E6E6E6"/>
                </a:solidFill>
                <a:effectLst/>
                <a:latin typeface="Segoe UI" panose="020B0502040204020203" pitchFamily="34" charset="0"/>
              </a:rPr>
              <a:t>INSERT...SELECT</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SELECT INTO</a:t>
            </a:r>
            <a:r>
              <a:rPr lang="en-US" b="0" i="0" dirty="0">
                <a:solidFill>
                  <a:srgbClr val="E6E6E6"/>
                </a:solidFill>
                <a:effectLst/>
                <a:latin typeface="Segoe UI" panose="020B0502040204020203" pitchFamily="34" charset="0"/>
              </a:rPr>
              <a:t>, or </a:t>
            </a:r>
            <a:r>
              <a:rPr lang="en-US" b="1" i="0" dirty="0">
                <a:solidFill>
                  <a:srgbClr val="E6E6E6"/>
                </a:solidFill>
                <a:effectLst/>
                <a:latin typeface="Segoe UI" panose="020B0502040204020203" pitchFamily="34" charset="0"/>
              </a:rPr>
              <a:t>CREATE TABLE AS SELECT (CTAS)</a:t>
            </a:r>
            <a:r>
              <a:rPr lang="en-US" b="0" i="0" dirty="0">
                <a:solidFill>
                  <a:srgbClr val="E6E6E6"/>
                </a:solidFill>
                <a:effectLst/>
                <a:latin typeface="Segoe UI" panose="020B0502040204020203" pitchFamily="34" charset="0"/>
              </a:rPr>
              <a:t> work cross-warehouse within the same workspace.</a:t>
            </a:r>
          </a:p>
          <a:p>
            <a:endParaRPr lang="en-US" dirty="0"/>
          </a:p>
          <a:p>
            <a:pPr algn="l"/>
            <a:r>
              <a:rPr lang="en-US" b="0" i="0" dirty="0">
                <a:solidFill>
                  <a:srgbClr val="E6E6E6"/>
                </a:solidFill>
                <a:effectLst/>
                <a:latin typeface="Segoe UI" panose="020B0502040204020203" pitchFamily="34" charset="0"/>
              </a:rPr>
              <a:t>To decide which data ingestion option to use, you can use the following criteria:</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the </a:t>
            </a:r>
            <a:r>
              <a:rPr lang="en-US" b="1" i="0" dirty="0">
                <a:solidFill>
                  <a:srgbClr val="E6E6E6"/>
                </a:solidFill>
                <a:effectLst/>
                <a:latin typeface="Segoe UI" panose="020B0502040204020203" pitchFamily="34" charset="0"/>
              </a:rPr>
              <a:t>COPY (Transact-SQL)</a:t>
            </a:r>
            <a:r>
              <a:rPr lang="en-US" b="0" i="0" dirty="0">
                <a:solidFill>
                  <a:srgbClr val="E6E6E6"/>
                </a:solidFill>
                <a:effectLst/>
                <a:latin typeface="Segoe UI" panose="020B0502040204020203" pitchFamily="34" charset="0"/>
              </a:rPr>
              <a:t> statement for code-rich data ingestion operations, for the highest data ingestion throughput possible, or when you need to add data ingestion as part of a Transact-SQL logic. For syntax, see </a:t>
            </a:r>
            <a:r>
              <a:rPr lang="en-US" b="0" i="0" u="none" strike="noStrike" dirty="0">
                <a:solidFill>
                  <a:srgbClr val="E6E6E6"/>
                </a:solidFill>
                <a:effectLst/>
                <a:latin typeface="Segoe UI" panose="020B0502040204020203" pitchFamily="34" charset="0"/>
                <a:hlinkClick r:id="rId3"/>
              </a:rPr>
              <a:t>COPY INTO (Transact-SQL)</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data pipelines</a:t>
            </a:r>
            <a:r>
              <a:rPr lang="en-US" b="0" i="0" dirty="0">
                <a:solidFill>
                  <a:srgbClr val="E6E6E6"/>
                </a:solidFill>
                <a:effectLst/>
                <a:latin typeface="Segoe UI" panose="020B0502040204020203" pitchFamily="34" charset="0"/>
              </a:rPr>
              <a:t> for code-free or low-code, robust data ingestion workflows that run repeatedly, at a schedule, or that involves large volumes of data. For more information, see </a:t>
            </a:r>
            <a:r>
              <a:rPr lang="en-US" b="0" i="0" u="none" strike="noStrike" dirty="0">
                <a:solidFill>
                  <a:srgbClr val="E6E6E6"/>
                </a:solidFill>
                <a:effectLst/>
                <a:latin typeface="Segoe UI" panose="020B0502040204020203" pitchFamily="34" charset="0"/>
                <a:hlinkClick r:id="rId4"/>
              </a:rPr>
              <a:t>Ingest data using Data pipelines</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dataflows</a:t>
            </a:r>
            <a:r>
              <a:rPr lang="en-US" b="0" i="0" dirty="0">
                <a:solidFill>
                  <a:srgbClr val="E6E6E6"/>
                </a:solidFill>
                <a:effectLst/>
                <a:latin typeface="Segoe UI" panose="020B0502040204020203" pitchFamily="34" charset="0"/>
              </a:rPr>
              <a:t> for a code-free experience that allow custom transformations to source data before it's ingested. These transformations include (but aren't limited to) changing data types, adding or removing columns, or using functions to produce calculated columns. For more information, see </a:t>
            </a:r>
            <a:r>
              <a:rPr lang="en-US" b="0" i="0" u="none" strike="noStrike" dirty="0">
                <a:solidFill>
                  <a:srgbClr val="E6E6E6"/>
                </a:solidFill>
                <a:effectLst/>
                <a:latin typeface="Segoe UI" panose="020B0502040204020203" pitchFamily="34" charset="0"/>
                <a:hlinkClick r:id="rId5"/>
              </a:rPr>
              <a:t>Dataflows</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Use </a:t>
            </a:r>
            <a:r>
              <a:rPr lang="en-US" b="1" i="0" dirty="0">
                <a:solidFill>
                  <a:srgbClr val="E6E6E6"/>
                </a:solidFill>
                <a:effectLst/>
                <a:latin typeface="Segoe UI" panose="020B0502040204020203" pitchFamily="34" charset="0"/>
              </a:rPr>
              <a:t>cross-warehouse ingestion</a:t>
            </a:r>
            <a:r>
              <a:rPr lang="en-US" b="0" i="0" dirty="0">
                <a:solidFill>
                  <a:srgbClr val="E6E6E6"/>
                </a:solidFill>
                <a:effectLst/>
                <a:latin typeface="Segoe UI" panose="020B0502040204020203" pitchFamily="34" charset="0"/>
              </a:rPr>
              <a:t> for code-rich experiences to create new tables with source data within the same workspace. For more information, see </a:t>
            </a:r>
            <a:r>
              <a:rPr lang="en-US" b="0" i="0" u="none" strike="noStrike" dirty="0">
                <a:solidFill>
                  <a:srgbClr val="E6E6E6"/>
                </a:solidFill>
                <a:effectLst/>
                <a:latin typeface="Segoe UI" panose="020B0502040204020203" pitchFamily="34" charset="0"/>
                <a:hlinkClick r:id="rId6"/>
              </a:rPr>
              <a:t>Ingest data using Transact-SQL</a:t>
            </a:r>
            <a:r>
              <a:rPr lang="en-US" b="0" i="0" dirty="0">
                <a:solidFill>
                  <a:srgbClr val="E6E6E6"/>
                </a:solidFill>
                <a:effectLst/>
                <a:latin typeface="Segoe UI" panose="020B0502040204020203" pitchFamily="34" charset="0"/>
              </a:rPr>
              <a:t> and </a:t>
            </a:r>
            <a:r>
              <a:rPr lang="en-US" b="0" i="0" u="none" strike="noStrike" dirty="0">
                <a:solidFill>
                  <a:srgbClr val="E6E6E6"/>
                </a:solidFill>
                <a:effectLst/>
                <a:latin typeface="Segoe UI" panose="020B0502040204020203" pitchFamily="34" charset="0"/>
                <a:hlinkClick r:id="rId7"/>
              </a:rPr>
              <a:t>Write a cross-database query</a:t>
            </a:r>
            <a:r>
              <a:rPr lang="en-US" b="0" i="0" dirty="0">
                <a:solidFill>
                  <a:srgbClr val="E6E6E6"/>
                </a:solidFill>
                <a:effectLst/>
                <a:latin typeface="Segoe UI" panose="020B0502040204020203" pitchFamily="34" charset="0"/>
              </a:rPr>
              <a:t>.</a:t>
            </a:r>
          </a:p>
          <a:p>
            <a:endParaRPr lang="en-US" dirty="0"/>
          </a:p>
          <a:p>
            <a:r>
              <a:rPr lang="en-US" b="0" i="0" dirty="0">
                <a:solidFill>
                  <a:srgbClr val="E6E6E6"/>
                </a:solidFill>
                <a:effectLst/>
                <a:latin typeface="Segoe UI" panose="020B0502040204020203" pitchFamily="34" charset="0"/>
              </a:rPr>
              <a:t>The COPY statement in Warehouse supports only data sources on Azure storage accounts, with authentication using to Shared Access Signature (SAS), Storage Account Key (SAK), or accounts with public access. For other limitations, see </a:t>
            </a:r>
            <a:r>
              <a:rPr lang="en-US" b="1" i="0" u="none" strike="noStrike" dirty="0">
                <a:effectLst/>
                <a:latin typeface="Segoe UI" panose="020B0502040204020203" pitchFamily="34" charset="0"/>
                <a:hlinkClick r:id="rId3"/>
              </a:rPr>
              <a:t>COPY (Transact-SQL)</a:t>
            </a:r>
            <a:r>
              <a:rPr lang="en-US" b="0" i="0" dirty="0">
                <a:solidFill>
                  <a:srgbClr val="E6E6E6"/>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29249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Data is usually ingested to a warehouse at regular intervals, either hourly, daily, weekly, or monthly. This can be facilitated by scheduling a pipeline or notebook in Fabric.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a:t>
            </a:r>
            <a:r>
              <a:rPr lang="en-US" b="0" i="0" u="none" strike="noStrike" dirty="0">
                <a:effectLst/>
                <a:latin typeface="Segoe UI" panose="020B0502040204020203" pitchFamily="34" charset="0"/>
                <a:hlinkClick r:id="rId3"/>
              </a:rPr>
              <a:t>star schema</a:t>
            </a:r>
            <a:r>
              <a:rPr lang="en-US" b="0" i="0" dirty="0">
                <a:solidFill>
                  <a:srgbClr val="E6E6E6"/>
                </a:solidFill>
                <a:effectLst/>
                <a:latin typeface="Segoe UI" panose="020B0502040204020203" pitchFamily="34" charset="0"/>
              </a:rPr>
              <a:t> organizes data into fact and dimension tables. Some tables are used for integration or staging data before moving to a fact or dimension table.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Warehouse supports the creation of custom schemas. Like in SQL Server, schemas are a good way to group together objects that are used in a similar fashion.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72345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E6E6E6"/>
                </a:solidFill>
                <a:effectLst/>
                <a:latin typeface="Segoe UI" panose="020B0502040204020203" pitchFamily="34" charset="0"/>
              </a:rPr>
              <a:t>SQL query editor</a:t>
            </a:r>
            <a:r>
              <a:rPr lang="en-US" b="0" i="0" dirty="0">
                <a:solidFill>
                  <a:srgbClr val="E6E6E6"/>
                </a:solidFill>
                <a:effectLst/>
                <a:latin typeface="Segoe UI" panose="020B0502040204020203" pitchFamily="34" charset="0"/>
              </a:rPr>
              <a:t> provides a query experience that includes Intellisense, code completion, syntax highlighting, client-side parsing, and validation. You can run Data Definition Language (DDL), Data Manipulation Language (DML) and Data Control Language (DCL) statements. If you've written T-SQL in SQL Server Management Studio (SSMS) or Azure Data Studio (ADS), you'll find it familiar.</a:t>
            </a:r>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130052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 </a:t>
            </a:r>
            <a:r>
              <a:rPr lang="en-US" b="0" i="1" dirty="0">
                <a:solidFill>
                  <a:srgbClr val="E6E6E6"/>
                </a:solidFill>
                <a:effectLst/>
                <a:latin typeface="Segoe UI" panose="020B0502040204020203" pitchFamily="34" charset="0"/>
              </a:rPr>
              <a:t>Visual query editor</a:t>
            </a:r>
            <a:r>
              <a:rPr lang="en-US" b="0" i="0" dirty="0">
                <a:solidFill>
                  <a:srgbClr val="E6E6E6"/>
                </a:solidFill>
                <a:effectLst/>
                <a:latin typeface="Segoe UI" panose="020B0502040204020203" pitchFamily="34" charset="0"/>
              </a:rPr>
              <a:t> provides a no-code, drag-and-drop experience to create your queries.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a:t>
            </a:r>
            <a:r>
              <a:rPr lang="en-US" b="0" i="1" dirty="0">
                <a:solidFill>
                  <a:srgbClr val="E6E6E6"/>
                </a:solidFill>
                <a:effectLst/>
                <a:latin typeface="Segoe UI" panose="020B0502040204020203" pitchFamily="34" charset="0"/>
              </a:rPr>
              <a:t>Visual query editor</a:t>
            </a:r>
            <a:r>
              <a:rPr lang="en-US" b="0" i="0" dirty="0">
                <a:solidFill>
                  <a:srgbClr val="E6E6E6"/>
                </a:solidFill>
                <a:effectLst/>
                <a:latin typeface="Segoe UI" panose="020B0502040204020203" pitchFamily="34" charset="0"/>
              </a:rPr>
              <a:t> provides an experience similar to the </a:t>
            </a:r>
            <a:r>
              <a:rPr lang="en-US" b="0" i="0" u="none" strike="noStrike" dirty="0">
                <a:solidFill>
                  <a:srgbClr val="E6E6E6"/>
                </a:solidFill>
                <a:effectLst/>
                <a:latin typeface="Segoe UI" panose="020B0502040204020203" pitchFamily="34" charset="0"/>
                <a:hlinkClick r:id="rId3"/>
              </a:rPr>
              <a:t>Power Query online diagram view</a:t>
            </a:r>
            <a:r>
              <a:rPr lang="en-US" b="0" i="0" dirty="0">
                <a:solidFill>
                  <a:srgbClr val="E6E6E6"/>
                </a:solidFill>
                <a:effectLst/>
                <a:latin typeface="Segoe UI" panose="020B0502040204020203" pitchFamily="34" charset="0"/>
              </a:rPr>
              <a:t>. Use the </a:t>
            </a:r>
            <a:r>
              <a:rPr lang="en-US" b="1" i="0" dirty="0">
                <a:solidFill>
                  <a:srgbClr val="E6E6E6"/>
                </a:solidFill>
                <a:effectLst/>
                <a:latin typeface="Segoe UI" panose="020B0502040204020203" pitchFamily="34" charset="0"/>
              </a:rPr>
              <a:t>New visual query</a:t>
            </a:r>
            <a:r>
              <a:rPr lang="en-US" b="0" i="0" dirty="0">
                <a:solidFill>
                  <a:srgbClr val="E6E6E6"/>
                </a:solidFill>
                <a:effectLst/>
                <a:latin typeface="Segoe UI" panose="020B0502040204020203" pitchFamily="34" charset="0"/>
              </a:rPr>
              <a:t> button to create a new query.</a:t>
            </a:r>
          </a:p>
          <a:p>
            <a:pPr algn="l"/>
            <a:r>
              <a:rPr lang="en-US" b="0" i="0" dirty="0">
                <a:solidFill>
                  <a:srgbClr val="E6E6E6"/>
                </a:solidFill>
                <a:effectLst/>
                <a:latin typeface="Segoe UI" panose="020B0502040204020203" pitchFamily="34" charset="0"/>
              </a:rPr>
              <a:t>Drag a table from your data warehouse onto the canvas to get started. You can then use the </a:t>
            </a:r>
            <a:r>
              <a:rPr lang="en-US" b="1" i="0" dirty="0">
                <a:solidFill>
                  <a:srgbClr val="E6E6E6"/>
                </a:solidFill>
                <a:effectLst/>
                <a:latin typeface="Segoe UI" panose="020B0502040204020203" pitchFamily="34" charset="0"/>
              </a:rPr>
              <a:t>Transform</a:t>
            </a:r>
            <a:r>
              <a:rPr lang="en-US" b="0" i="0" dirty="0">
                <a:solidFill>
                  <a:srgbClr val="E6E6E6"/>
                </a:solidFill>
                <a:effectLst/>
                <a:latin typeface="Segoe UI" panose="020B0502040204020203" pitchFamily="34" charset="0"/>
              </a:rPr>
              <a:t> menu at the top of the screen to add columns, filters, and other transformations to your query. You can use the (+) button on the visual itself to perform similar transformations. As you work on your visual query, the queries are automatically saved every few seconds. A "saving indicator" appears in your query tab to indicate that your query is being saved.</a:t>
            </a:r>
          </a:p>
          <a:p>
            <a:br>
              <a:rPr lang="en-US" dirty="0"/>
            </a:br>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751045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fontScale="90000"/>
          </a:bodyPr>
          <a:lstStyle/>
          <a:p>
            <a:pPr>
              <a:lnSpc>
                <a:spcPct val="90000"/>
              </a:lnSpc>
            </a:pPr>
            <a:r>
              <a:rPr lang="en-US" dirty="0">
                <a:effectLst/>
                <a:latin typeface="Aptos" panose="020B0004020202020204" pitchFamily="34" charset="0"/>
                <a:ea typeface="Aptos" panose="020B0004020202020204" pitchFamily="34" charset="0"/>
                <a:cs typeface="Times New Roman" panose="02020603050405020304" pitchFamily="18" charset="0"/>
              </a:rPr>
              <a:t>Get Started with Data Warehouses in Microsoft Fabric</a:t>
            </a:r>
            <a:endParaRPr lang="en-US" sz="37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5</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D3F7-D1BF-F9FE-55E5-5C00E705E2B2}"/>
              </a:ext>
            </a:extLst>
          </p:cNvPr>
          <p:cNvSpPr>
            <a:spLocks noGrp="1"/>
          </p:cNvSpPr>
          <p:nvPr>
            <p:ph type="title"/>
          </p:nvPr>
        </p:nvSpPr>
        <p:spPr/>
        <p:txBody>
          <a:bodyPr/>
          <a:lstStyle/>
          <a:p>
            <a:r>
              <a:rPr lang="en-US" dirty="0"/>
              <a:t>Visual Query Editor</a:t>
            </a:r>
          </a:p>
        </p:txBody>
      </p:sp>
      <p:sp>
        <p:nvSpPr>
          <p:cNvPr id="3" name="Content Placeholder 2">
            <a:extLst>
              <a:ext uri="{FF2B5EF4-FFF2-40B4-BE49-F238E27FC236}">
                <a16:creationId xmlns:a16="http://schemas.microsoft.com/office/drawing/2014/main" id="{93F4DF22-EFA0-9ECC-E78E-57FC20FC8B2A}"/>
              </a:ext>
            </a:extLst>
          </p:cNvPr>
          <p:cNvSpPr>
            <a:spLocks noGrp="1"/>
          </p:cNvSpPr>
          <p:nvPr>
            <p:ph sz="quarter" idx="12"/>
          </p:nvPr>
        </p:nvSpPr>
        <p:spPr>
          <a:xfrm>
            <a:off x="584200" y="1435100"/>
            <a:ext cx="5211763" cy="2757678"/>
          </a:xfrm>
        </p:spPr>
        <p:txBody>
          <a:bodyPr/>
          <a:lstStyle/>
          <a:p>
            <a:r>
              <a:rPr lang="en-US" dirty="0">
                <a:solidFill>
                  <a:srgbClr val="E6E6E6"/>
                </a:solidFill>
                <a:latin typeface="Segoe UI" panose="020B0502040204020203" pitchFamily="34" charset="0"/>
              </a:rPr>
              <a:t>P</a:t>
            </a:r>
            <a:r>
              <a:rPr lang="en-US" b="0" i="0" dirty="0">
                <a:solidFill>
                  <a:srgbClr val="E6E6E6"/>
                </a:solidFill>
                <a:effectLst/>
                <a:latin typeface="Segoe UI" panose="020B0502040204020203" pitchFamily="34" charset="0"/>
              </a:rPr>
              <a:t>rovides a no-code, drag-and-drop experience to create your queries</a:t>
            </a:r>
          </a:p>
          <a:p>
            <a:r>
              <a:rPr lang="en-US" dirty="0"/>
              <a:t>Similar to the Power Query online diagram view</a:t>
            </a:r>
          </a:p>
          <a:p>
            <a:endParaRPr lang="en-US" dirty="0"/>
          </a:p>
        </p:txBody>
      </p:sp>
      <p:pic>
        <p:nvPicPr>
          <p:cNvPr id="4100" name="Picture 4" descr="Screenshot of the Visual Query Editor.">
            <a:extLst>
              <a:ext uri="{FF2B5EF4-FFF2-40B4-BE49-F238E27FC236}">
                <a16:creationId xmlns:a16="http://schemas.microsoft.com/office/drawing/2014/main" id="{F0D6904D-27AE-FCE7-BCF8-15DA06E52779}"/>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096000" y="1435100"/>
            <a:ext cx="5790589" cy="297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9956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F2AFD0-6C3A-D384-DC69-75CEB42C9134}"/>
              </a:ext>
            </a:extLst>
          </p:cNvPr>
          <p:cNvSpPr>
            <a:spLocks noGrp="1"/>
          </p:cNvSpPr>
          <p:nvPr>
            <p:ph type="title"/>
          </p:nvPr>
        </p:nvSpPr>
        <p:spPr/>
        <p:txBody>
          <a:bodyPr/>
          <a:lstStyle/>
          <a:p>
            <a:r>
              <a:rPr lang="en-US" dirty="0"/>
              <a:t>Security in a Fabric Data Warehouse</a:t>
            </a:r>
          </a:p>
        </p:txBody>
      </p:sp>
      <p:sp>
        <p:nvSpPr>
          <p:cNvPr id="6" name="Content Placeholder 5">
            <a:extLst>
              <a:ext uri="{FF2B5EF4-FFF2-40B4-BE49-F238E27FC236}">
                <a16:creationId xmlns:a16="http://schemas.microsoft.com/office/drawing/2014/main" id="{A9A358CD-30FF-A9D1-53CD-4B7E0E66B056}"/>
              </a:ext>
            </a:extLst>
          </p:cNvPr>
          <p:cNvSpPr>
            <a:spLocks noGrp="1"/>
          </p:cNvSpPr>
          <p:nvPr>
            <p:ph sz="quarter" idx="10"/>
          </p:nvPr>
        </p:nvSpPr>
        <p:spPr>
          <a:xfrm>
            <a:off x="584200" y="1435100"/>
            <a:ext cx="11018838" cy="5589222"/>
          </a:xfrm>
        </p:spPr>
        <p:txBody>
          <a:bodyPr/>
          <a:lstStyle/>
          <a:p>
            <a:r>
              <a:rPr lang="en-US" dirty="0"/>
              <a:t>Role-based access control (RBAC) to control access to the warehouse and its data</a:t>
            </a:r>
          </a:p>
          <a:p>
            <a:r>
              <a:rPr lang="en-US" dirty="0"/>
              <a:t>Workspace roles</a:t>
            </a:r>
          </a:p>
          <a:p>
            <a:pPr lvl="1"/>
            <a:r>
              <a:rPr lang="en-US" sz="2400" dirty="0"/>
              <a:t>Admins, Members, and Contributors can read data through OneLake APIs, Spark, or SQL Endpoints and connect to the SQL endpoint</a:t>
            </a:r>
          </a:p>
          <a:p>
            <a:pPr lvl="1"/>
            <a:r>
              <a:rPr lang="en-US" sz="2400" dirty="0"/>
              <a:t>Viewers can connect to the SQL endpoint</a:t>
            </a:r>
          </a:p>
          <a:p>
            <a:r>
              <a:rPr lang="en-US" dirty="0"/>
              <a:t>Item permissions granted via T-SQL or the Fabric portal:</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 Allows the user to CONNECT using the SQL connection string.</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ReadData: Allows the user to read data from any table/view within the warehouse.</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ReadAll: Allows user to read data the raw parquet files in OneLake that can be consumed by Spark.</a:t>
            </a:r>
          </a:p>
          <a:p>
            <a:pPr lvl="1"/>
            <a:endParaRPr lang="en-US" dirty="0"/>
          </a:p>
        </p:txBody>
      </p:sp>
    </p:spTree>
    <p:extLst>
      <p:ext uri="{BB962C8B-B14F-4D97-AF65-F5344CB8AC3E}">
        <p14:creationId xmlns:p14="http://schemas.microsoft.com/office/powerpoint/2010/main" val="10141078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3533275"/>
          </a:xfrm>
        </p:spPr>
        <p:txBody>
          <a:bodyPr/>
          <a:lstStyle/>
          <a:p>
            <a:r>
              <a:rPr lang="en-US" dirty="0"/>
              <a:t>Analytical store with data stored in Delta files in OneLake</a:t>
            </a:r>
          </a:p>
          <a:p>
            <a:r>
              <a:rPr lang="en-US" dirty="0"/>
              <a:t>Uses T-SQL to query and create objects</a:t>
            </a:r>
          </a:p>
          <a:p>
            <a:r>
              <a:rPr lang="en-US" dirty="0"/>
              <a:t>Distributed query engine</a:t>
            </a:r>
          </a:p>
          <a:p>
            <a:r>
              <a:rPr lang="en-US" dirty="0"/>
              <a:t>Separate storage and compute</a:t>
            </a:r>
          </a:p>
          <a:p>
            <a:r>
              <a:rPr lang="en-US" dirty="0"/>
              <a:t>Use the SQL Editor or Visual query Editor</a:t>
            </a:r>
          </a:p>
          <a:p>
            <a:r>
              <a:rPr lang="en-US" dirty="0"/>
              <a:t>Workspace roles, item permissions, and SQL permissions</a:t>
            </a:r>
          </a:p>
          <a:p>
            <a:r>
              <a:rPr lang="en-US" dirty="0"/>
              <a:t>Commonly designed to contain a star schema</a:t>
            </a:r>
          </a:p>
        </p:txBody>
      </p:sp>
    </p:spTree>
    <p:extLst>
      <p:ext uri="{BB962C8B-B14F-4D97-AF65-F5344CB8AC3E}">
        <p14:creationId xmlns:p14="http://schemas.microsoft.com/office/powerpoint/2010/main" val="5636014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3BBC-E192-C64C-9A95-FB205EE6E24F}"/>
              </a:ext>
            </a:extLst>
          </p:cNvPr>
          <p:cNvSpPr>
            <a:spLocks noGrp="1"/>
          </p:cNvSpPr>
          <p:nvPr>
            <p:ph type="title"/>
          </p:nvPr>
        </p:nvSpPr>
        <p:spPr/>
        <p:txBody>
          <a:bodyPr/>
          <a:lstStyle/>
          <a:p>
            <a:r>
              <a:rPr lang="en-US" dirty="0"/>
              <a:t>Data Warehouses</a:t>
            </a:r>
          </a:p>
        </p:txBody>
      </p:sp>
      <p:sp>
        <p:nvSpPr>
          <p:cNvPr id="3" name="Content Placeholder 2">
            <a:extLst>
              <a:ext uri="{FF2B5EF4-FFF2-40B4-BE49-F238E27FC236}">
                <a16:creationId xmlns:a16="http://schemas.microsoft.com/office/drawing/2014/main" id="{FDDD2B96-E6E5-2B67-A93F-2473F8AEABBE}"/>
              </a:ext>
            </a:extLst>
          </p:cNvPr>
          <p:cNvSpPr>
            <a:spLocks noGrp="1"/>
          </p:cNvSpPr>
          <p:nvPr>
            <p:ph sz="quarter" idx="10"/>
          </p:nvPr>
        </p:nvSpPr>
        <p:spPr>
          <a:xfrm>
            <a:off x="584200" y="1435100"/>
            <a:ext cx="11018838" cy="3791807"/>
          </a:xfrm>
        </p:spPr>
        <p:txBody>
          <a:bodyPr/>
          <a:lstStyle/>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nalytical stores built on a relational schema to support SQL queries</a:t>
            </a:r>
          </a:p>
          <a:p>
            <a:r>
              <a:rPr lang="en-US" dirty="0">
                <a:solidFill>
                  <a:srgbClr val="E6E6E6"/>
                </a:solidFill>
                <a:latin typeface="Segoe UI" panose="020B0502040204020203" pitchFamily="34" charset="0"/>
              </a:rPr>
              <a:t>Often use a denormalized, multidimensional schema</a:t>
            </a:r>
          </a:p>
          <a:p>
            <a:r>
              <a:rPr lang="en-US" dirty="0">
                <a:solidFill>
                  <a:srgbClr val="E6E6E6"/>
                </a:solidFill>
                <a:latin typeface="Segoe UI" panose="020B0502040204020203" pitchFamily="34" charset="0"/>
              </a:rPr>
              <a:t>C</a:t>
            </a:r>
            <a:r>
              <a:rPr lang="en-US" b="0" i="0" dirty="0">
                <a:solidFill>
                  <a:srgbClr val="E6E6E6"/>
                </a:solidFill>
                <a:effectLst/>
                <a:latin typeface="Segoe UI" panose="020B0502040204020203" pitchFamily="34" charset="0"/>
              </a:rPr>
              <a:t>entralizes and organizes data from different departments, systems, and databases into a single, unified view for analysis and reporting purpose</a:t>
            </a:r>
          </a:p>
          <a:p>
            <a:r>
              <a:rPr lang="en-US" dirty="0">
                <a:solidFill>
                  <a:srgbClr val="E6E6E6"/>
                </a:solidFill>
                <a:latin typeface="Segoe UI" panose="020B0502040204020203" pitchFamily="34" charset="0"/>
              </a:rPr>
              <a:t>Model data using tables and views</a:t>
            </a:r>
          </a:p>
          <a:p>
            <a:r>
              <a:rPr lang="en-US" dirty="0">
                <a:solidFill>
                  <a:srgbClr val="E6E6E6"/>
                </a:solidFill>
                <a:latin typeface="Segoe UI" panose="020B0502040204020203" pitchFamily="34" charset="0"/>
              </a:rPr>
              <a:t>Use T-SQL for DML (data manipulation), DDL (data definition, and DQL (data query) operations </a:t>
            </a:r>
            <a:endParaRPr lang="en-US" dirty="0"/>
          </a:p>
        </p:txBody>
      </p:sp>
    </p:spTree>
    <p:extLst>
      <p:ext uri="{BB962C8B-B14F-4D97-AF65-F5344CB8AC3E}">
        <p14:creationId xmlns:p14="http://schemas.microsoft.com/office/powerpoint/2010/main" val="12267889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44F2-0D1B-6CFD-53B4-04D391172E56}"/>
              </a:ext>
            </a:extLst>
          </p:cNvPr>
          <p:cNvSpPr>
            <a:spLocks noGrp="1"/>
          </p:cNvSpPr>
          <p:nvPr>
            <p:ph type="title"/>
          </p:nvPr>
        </p:nvSpPr>
        <p:spPr/>
        <p:txBody>
          <a:bodyPr/>
          <a:lstStyle/>
          <a:p>
            <a:r>
              <a:rPr lang="en-US" dirty="0"/>
              <a:t>Data Warehouses in Fabric</a:t>
            </a:r>
          </a:p>
        </p:txBody>
      </p:sp>
      <p:sp>
        <p:nvSpPr>
          <p:cNvPr id="3" name="Content Placeholder 2">
            <a:extLst>
              <a:ext uri="{FF2B5EF4-FFF2-40B4-BE49-F238E27FC236}">
                <a16:creationId xmlns:a16="http://schemas.microsoft.com/office/drawing/2014/main" id="{61BE368C-FD2F-77EB-E0DF-FC0A2920190C}"/>
              </a:ext>
            </a:extLst>
          </p:cNvPr>
          <p:cNvSpPr>
            <a:spLocks noGrp="1"/>
          </p:cNvSpPr>
          <p:nvPr>
            <p:ph sz="quarter" idx="10"/>
          </p:nvPr>
        </p:nvSpPr>
        <p:spPr>
          <a:xfrm>
            <a:off x="584200" y="1435100"/>
            <a:ext cx="11018838" cy="3877985"/>
          </a:xfrm>
        </p:spPr>
        <p:txBody>
          <a:bodyPr/>
          <a:lstStyle/>
          <a:p>
            <a:r>
              <a:rPr lang="en-US" dirty="0">
                <a:solidFill>
                  <a:srgbClr val="E6E6E6"/>
                </a:solidFill>
                <a:latin typeface="Segoe UI" panose="020B0502040204020203" pitchFamily="34" charset="0"/>
              </a:rPr>
              <a:t>B</a:t>
            </a:r>
            <a:r>
              <a:rPr lang="en-US" b="0" i="0" dirty="0">
                <a:solidFill>
                  <a:srgbClr val="E6E6E6"/>
                </a:solidFill>
                <a:effectLst/>
                <a:latin typeface="Segoe UI" panose="020B0502040204020203" pitchFamily="34" charset="0"/>
              </a:rPr>
              <a:t>uild a relational layer on top of physical data in the Lakehouse and expose it to analysis and reporting tools</a:t>
            </a:r>
          </a:p>
          <a:p>
            <a:r>
              <a:rPr lang="en-US" dirty="0">
                <a:solidFill>
                  <a:srgbClr val="E6E6E6"/>
                </a:solidFill>
                <a:latin typeface="Segoe UI" panose="020B0502040204020203" pitchFamily="34" charset="0"/>
              </a:rPr>
              <a:t>Give you the ability to manipulate data with T-SQL</a:t>
            </a:r>
          </a:p>
          <a:p>
            <a:r>
              <a:rPr lang="en-US" dirty="0">
                <a:solidFill>
                  <a:srgbClr val="E6E6E6"/>
                </a:solidFill>
                <a:latin typeface="Segoe UI" panose="020B0502040204020203" pitchFamily="34" charset="0"/>
              </a:rPr>
              <a:t>D</a:t>
            </a:r>
            <a:r>
              <a:rPr lang="en-US" b="0" i="0" dirty="0">
                <a:solidFill>
                  <a:srgbClr val="E6E6E6"/>
                </a:solidFill>
                <a:effectLst/>
                <a:latin typeface="Segoe UI" panose="020B0502040204020203" pitchFamily="34" charset="0"/>
              </a:rPr>
              <a:t>istributed query processing engine</a:t>
            </a:r>
          </a:p>
          <a:p>
            <a:r>
              <a:rPr lang="en-US" b="0" i="0" dirty="0">
                <a:solidFill>
                  <a:srgbClr val="E6E6E6"/>
                </a:solidFill>
                <a:effectLst/>
                <a:latin typeface="Segoe UI" panose="020B0502040204020203" pitchFamily="34" charset="0"/>
              </a:rPr>
              <a:t>Compute and storage are decoupled</a:t>
            </a:r>
          </a:p>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utonomous allocation and relinquishing of resources to offer best in breed performance with automatic scale and concurrency built in</a:t>
            </a:r>
            <a:endParaRPr lang="en-US" dirty="0">
              <a:solidFill>
                <a:srgbClr val="E6E6E6"/>
              </a:solidFill>
              <a:latin typeface="Segoe UI" panose="020B0502040204020203" pitchFamily="34" charset="0"/>
            </a:endParaRPr>
          </a:p>
          <a:p>
            <a:endParaRPr lang="en-US" dirty="0"/>
          </a:p>
        </p:txBody>
      </p:sp>
      <p:pic>
        <p:nvPicPr>
          <p:cNvPr id="1028" name="Picture 4" descr="Screenshot showing the Warehouse card in the Home hub.">
            <a:extLst>
              <a:ext uri="{FF2B5EF4-FFF2-40B4-BE49-F238E27FC236}">
                <a16:creationId xmlns:a16="http://schemas.microsoft.com/office/drawing/2014/main" id="{4305112E-8CC9-E61E-06A8-3AB09DDBD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04" y="4871920"/>
            <a:ext cx="3752389" cy="19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8862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158A-8CFE-3A77-E0F0-0AD6A5D05A8F}"/>
              </a:ext>
            </a:extLst>
          </p:cNvPr>
          <p:cNvSpPr>
            <a:spLocks noGrp="1"/>
          </p:cNvSpPr>
          <p:nvPr>
            <p:ph type="title"/>
          </p:nvPr>
        </p:nvSpPr>
        <p:spPr/>
        <p:txBody>
          <a:bodyPr/>
          <a:lstStyle/>
          <a:p>
            <a:r>
              <a:rPr lang="en-US" dirty="0"/>
              <a:t>Recommended Use Cases</a:t>
            </a:r>
          </a:p>
        </p:txBody>
      </p:sp>
      <p:sp>
        <p:nvSpPr>
          <p:cNvPr id="3" name="Content Placeholder 2">
            <a:extLst>
              <a:ext uri="{FF2B5EF4-FFF2-40B4-BE49-F238E27FC236}">
                <a16:creationId xmlns:a16="http://schemas.microsoft.com/office/drawing/2014/main" id="{17A51629-4E59-7008-3DFF-48021E704927}"/>
              </a:ext>
            </a:extLst>
          </p:cNvPr>
          <p:cNvSpPr>
            <a:spLocks noGrp="1"/>
          </p:cNvSpPr>
          <p:nvPr>
            <p:ph sz="quarter" idx="12"/>
          </p:nvPr>
        </p:nvSpPr>
        <p:spPr/>
        <p:txBody>
          <a:bodyPr/>
          <a:lstStyle/>
          <a:p>
            <a:pPr algn="l">
              <a:buFont typeface="Arial" panose="020B0604020202020204" pitchFamily="34" charset="0"/>
              <a:buChar char="•"/>
            </a:pPr>
            <a:r>
              <a:rPr lang="en-US" b="0" i="0" dirty="0">
                <a:solidFill>
                  <a:srgbClr val="E6E6E6"/>
                </a:solidFill>
                <a:effectLst/>
                <a:latin typeface="Segoe UI" panose="020B0502040204020203" pitchFamily="34" charset="0"/>
              </a:rPr>
              <a:t>Data Warehousing for enterprise use</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Warehousing supporting departmental, business unit or self service use</a:t>
            </a:r>
          </a:p>
          <a:p>
            <a:pPr algn="l">
              <a:buFont typeface="Arial" panose="020B0604020202020204" pitchFamily="34" charset="0"/>
              <a:buChar char="•"/>
            </a:pPr>
            <a:r>
              <a:rPr lang="en-US" b="0" i="0" dirty="0">
                <a:solidFill>
                  <a:srgbClr val="E6E6E6"/>
                </a:solidFill>
                <a:effectLst/>
                <a:latin typeface="Segoe UI" panose="020B0502040204020203" pitchFamily="34" charset="0"/>
              </a:rPr>
              <a:t>Structured data analysis in T-SQL with tables, views, procedures and functions and Advanced SQL support for BI</a:t>
            </a:r>
          </a:p>
          <a:p>
            <a:pPr marL="0" indent="0">
              <a:buNone/>
            </a:pPr>
            <a:endParaRPr lang="en-US" dirty="0"/>
          </a:p>
        </p:txBody>
      </p:sp>
      <p:sp>
        <p:nvSpPr>
          <p:cNvPr id="4" name="Content Placeholder 3">
            <a:extLst>
              <a:ext uri="{FF2B5EF4-FFF2-40B4-BE49-F238E27FC236}">
                <a16:creationId xmlns:a16="http://schemas.microsoft.com/office/drawing/2014/main" id="{44876B94-8440-0D69-F919-F0C414B42DA4}"/>
              </a:ext>
            </a:extLst>
          </p:cNvPr>
          <p:cNvSpPr>
            <a:spLocks noGrp="1"/>
          </p:cNvSpPr>
          <p:nvPr>
            <p:ph sz="quarter" idx="13"/>
          </p:nvPr>
        </p:nvSpPr>
        <p:spPr>
          <a:xfrm>
            <a:off x="6256953" y="1439606"/>
            <a:ext cx="5644996" cy="1354217"/>
          </a:xfrm>
        </p:spPr>
        <p:txBody>
          <a:bodyPr/>
          <a:lstStyle/>
          <a:p>
            <a:pPr marL="0" indent="0">
              <a:buNone/>
            </a:pPr>
            <a:r>
              <a:rPr lang="en-US" sz="2000" b="0" i="0" dirty="0">
                <a:solidFill>
                  <a:srgbClr val="569CD6"/>
                </a:solidFill>
                <a:effectLst/>
                <a:latin typeface="SFMono-Regular"/>
              </a:rPr>
              <a:t>SELECT</a:t>
            </a:r>
            <a:r>
              <a:rPr lang="en-US" sz="2000" b="0" i="0" dirty="0">
                <a:solidFill>
                  <a:srgbClr val="E6E6E6"/>
                </a:solidFill>
                <a:effectLst/>
                <a:latin typeface="SFMono-Regular"/>
              </a:rPr>
              <a:t> * </a:t>
            </a:r>
            <a:r>
              <a:rPr lang="en-US" sz="2000" b="0" i="0" dirty="0">
                <a:solidFill>
                  <a:srgbClr val="569CD6"/>
                </a:solidFill>
                <a:effectLst/>
                <a:latin typeface="SFMono-Regular"/>
              </a:rPr>
              <a:t>FROM</a:t>
            </a:r>
            <a:r>
              <a:rPr lang="en-US" sz="2000" b="0" i="0" dirty="0">
                <a:solidFill>
                  <a:srgbClr val="E6E6E6"/>
                </a:solidFill>
                <a:effectLst/>
                <a:latin typeface="SFMono-Regular"/>
              </a:rPr>
              <a:t> ContosoLakehouse.dbo.ContosoSalesTable </a:t>
            </a:r>
            <a:r>
              <a:rPr lang="en-US" sz="2000" b="0" i="0" dirty="0">
                <a:solidFill>
                  <a:srgbClr val="569CD6"/>
                </a:solidFill>
                <a:effectLst/>
                <a:latin typeface="SFMono-Regular"/>
              </a:rPr>
              <a:t>AS</a:t>
            </a:r>
            <a:r>
              <a:rPr lang="en-US" sz="2000" b="0" i="0" dirty="0">
                <a:solidFill>
                  <a:srgbClr val="E6E6E6"/>
                </a:solidFill>
                <a:effectLst/>
                <a:latin typeface="SFMono-Regular"/>
              </a:rPr>
              <a:t> Contoso </a:t>
            </a:r>
          </a:p>
          <a:p>
            <a:pPr marL="0" indent="0">
              <a:buNone/>
            </a:pPr>
            <a:r>
              <a:rPr lang="en-US" sz="2000" b="0" i="0" dirty="0">
                <a:solidFill>
                  <a:srgbClr val="569CD6"/>
                </a:solidFill>
                <a:effectLst/>
                <a:latin typeface="SFMono-Regular"/>
              </a:rPr>
              <a:t>INNER</a:t>
            </a:r>
            <a:r>
              <a:rPr lang="en-US" sz="2000" b="0" i="0" dirty="0">
                <a:solidFill>
                  <a:srgbClr val="E6E6E6"/>
                </a:solidFill>
                <a:effectLst/>
                <a:latin typeface="SFMono-Regular"/>
              </a:rPr>
              <a:t> </a:t>
            </a:r>
            <a:r>
              <a:rPr lang="en-US" sz="2000" b="0" i="0" dirty="0">
                <a:solidFill>
                  <a:srgbClr val="569CD6"/>
                </a:solidFill>
                <a:effectLst/>
                <a:latin typeface="SFMono-Regular"/>
              </a:rPr>
              <a:t>JOIN</a:t>
            </a:r>
            <a:r>
              <a:rPr lang="en-US" sz="2000" b="0" i="0" dirty="0">
                <a:solidFill>
                  <a:srgbClr val="E6E6E6"/>
                </a:solidFill>
                <a:effectLst/>
                <a:latin typeface="SFMono-Regular"/>
              </a:rPr>
              <a:t> Affiliation </a:t>
            </a:r>
          </a:p>
          <a:p>
            <a:pPr marL="0" indent="0">
              <a:buNone/>
            </a:pPr>
            <a:r>
              <a:rPr lang="en-US" sz="2000" b="0" i="0" dirty="0">
                <a:solidFill>
                  <a:srgbClr val="569CD6"/>
                </a:solidFill>
                <a:effectLst/>
                <a:latin typeface="SFMono-Regular"/>
              </a:rPr>
              <a:t>ON</a:t>
            </a:r>
            <a:r>
              <a:rPr lang="en-US" sz="2000" b="0" i="0" dirty="0">
                <a:solidFill>
                  <a:srgbClr val="E6E6E6"/>
                </a:solidFill>
                <a:effectLst/>
                <a:latin typeface="SFMono-Regular"/>
              </a:rPr>
              <a:t> Affiliation.AffiliationId = Contoso.RecordTypeID;</a:t>
            </a:r>
            <a:endParaRPr lang="en-US" sz="2000" dirty="0"/>
          </a:p>
        </p:txBody>
      </p:sp>
    </p:spTree>
    <p:extLst>
      <p:ext uri="{BB962C8B-B14F-4D97-AF65-F5344CB8AC3E}">
        <p14:creationId xmlns:p14="http://schemas.microsoft.com/office/powerpoint/2010/main" val="6922286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4454-5171-9604-FC8D-B6168969CE7F}"/>
              </a:ext>
            </a:extLst>
          </p:cNvPr>
          <p:cNvSpPr>
            <a:spLocks noGrp="1"/>
          </p:cNvSpPr>
          <p:nvPr>
            <p:ph type="title"/>
          </p:nvPr>
        </p:nvSpPr>
        <p:spPr/>
        <p:txBody>
          <a:bodyPr/>
          <a:lstStyle/>
          <a:p>
            <a:r>
              <a:rPr lang="en-US" dirty="0"/>
              <a:t>Limitations Compared to SQL Server</a:t>
            </a:r>
          </a:p>
        </p:txBody>
      </p:sp>
      <p:sp>
        <p:nvSpPr>
          <p:cNvPr id="3" name="Content Placeholder 2">
            <a:extLst>
              <a:ext uri="{FF2B5EF4-FFF2-40B4-BE49-F238E27FC236}">
                <a16:creationId xmlns:a16="http://schemas.microsoft.com/office/drawing/2014/main" id="{7828DFAA-36F6-D30F-E947-9116368C0EEE}"/>
              </a:ext>
            </a:extLst>
          </p:cNvPr>
          <p:cNvSpPr>
            <a:spLocks noGrp="1"/>
          </p:cNvSpPr>
          <p:nvPr>
            <p:ph sz="quarter" idx="10"/>
          </p:nvPr>
        </p:nvSpPr>
        <p:spPr>
          <a:xfrm>
            <a:off x="584200" y="1435100"/>
            <a:ext cx="11018838" cy="4431983"/>
          </a:xfrm>
        </p:spPr>
        <p:txBody>
          <a:bodyPr/>
          <a:lstStyle/>
          <a:p>
            <a:r>
              <a:rPr lang="en-US" sz="2400" dirty="0"/>
              <a:t>The following are not available or would cause issues: </a:t>
            </a:r>
          </a:p>
          <a:p>
            <a:pPr lvl="1"/>
            <a:r>
              <a:rPr lang="en-US" b="0" i="0" dirty="0">
                <a:solidFill>
                  <a:srgbClr val="E6E6E6"/>
                </a:solidFill>
                <a:effectLst/>
                <a:latin typeface="Segoe UI" panose="020B0502040204020203" pitchFamily="34" charset="0"/>
              </a:rPr>
              <a:t>Computed columns</a:t>
            </a:r>
          </a:p>
          <a:p>
            <a:pPr lvl="1"/>
            <a:r>
              <a:rPr lang="en-US" b="0" i="0" dirty="0">
                <a:solidFill>
                  <a:srgbClr val="E6E6E6"/>
                </a:solidFill>
                <a:effectLst/>
                <a:latin typeface="Segoe UI" panose="020B0502040204020203" pitchFamily="34" charset="0"/>
              </a:rPr>
              <a:t>Partitioned tables</a:t>
            </a:r>
          </a:p>
          <a:p>
            <a:pPr lvl="1"/>
            <a:r>
              <a:rPr lang="en-US" b="0" i="0" dirty="0">
                <a:solidFill>
                  <a:srgbClr val="E6E6E6"/>
                </a:solidFill>
                <a:effectLst/>
                <a:latin typeface="Segoe UI" panose="020B0502040204020203" pitchFamily="34" charset="0"/>
              </a:rPr>
              <a:t>Temporary tables</a:t>
            </a:r>
          </a:p>
          <a:p>
            <a:pPr lvl="1"/>
            <a:r>
              <a:rPr lang="en-US" b="0" i="0" dirty="0">
                <a:solidFill>
                  <a:srgbClr val="E6E6E6"/>
                </a:solidFill>
                <a:effectLst/>
                <a:latin typeface="Segoe UI" panose="020B0502040204020203" pitchFamily="34" charset="0"/>
              </a:rPr>
              <a:t>User-defined types</a:t>
            </a:r>
          </a:p>
          <a:p>
            <a:pPr lvl="1"/>
            <a:r>
              <a:rPr lang="en-US" b="0" i="0" dirty="0">
                <a:solidFill>
                  <a:srgbClr val="E6E6E6"/>
                </a:solidFill>
                <a:effectLst/>
                <a:latin typeface="Segoe UI" panose="020B0502040204020203" pitchFamily="34" charset="0"/>
              </a:rPr>
              <a:t>Identity Columns</a:t>
            </a:r>
          </a:p>
          <a:p>
            <a:r>
              <a:rPr lang="en-US" sz="2400" dirty="0">
                <a:solidFill>
                  <a:srgbClr val="E6E6E6"/>
                </a:solidFill>
                <a:latin typeface="Segoe UI" panose="020B0502040204020203" pitchFamily="34" charset="0"/>
              </a:rPr>
              <a:t>Latin1_General_100_BIN2_UTF8 is the default and only supported collation</a:t>
            </a:r>
          </a:p>
          <a:p>
            <a:r>
              <a:rPr lang="en-US" sz="2400" b="0" i="0" dirty="0">
                <a:solidFill>
                  <a:srgbClr val="E6E6E6"/>
                </a:solidFill>
                <a:effectLst/>
                <a:latin typeface="Segoe UI" panose="020B0502040204020203" pitchFamily="34" charset="0"/>
              </a:rPr>
              <a:t>Statistical updating doesn't happen automatically.</a:t>
            </a:r>
          </a:p>
          <a:p>
            <a:r>
              <a:rPr lang="en-US" sz="2400" b="0" i="0" dirty="0">
                <a:solidFill>
                  <a:srgbClr val="E6E6E6"/>
                </a:solidFill>
                <a:effectLst/>
                <a:latin typeface="Segoe UI" panose="020B0502040204020203" pitchFamily="34" charset="0"/>
              </a:rPr>
              <a:t>PRIMARY KEY and UNIQUE constraint are only supported when NONCLUSTERED and NOT ENFORCED are both used</a:t>
            </a:r>
          </a:p>
          <a:p>
            <a:r>
              <a:rPr lang="en-US" sz="2400" b="0" i="0" dirty="0">
                <a:solidFill>
                  <a:srgbClr val="E6E6E6"/>
                </a:solidFill>
                <a:effectLst/>
                <a:latin typeface="Segoe UI" panose="020B0502040204020203" pitchFamily="34" charset="0"/>
              </a:rPr>
              <a:t>FOREIGN KEY is only supported when NOT ENFORCED is used</a:t>
            </a:r>
            <a:endParaRPr lang="en-US" sz="2400" dirty="0">
              <a:solidFill>
                <a:srgbClr val="E6E6E6"/>
              </a:solidFill>
              <a:latin typeface="Segoe UI" panose="020B0502040204020203" pitchFamily="34" charset="0"/>
            </a:endParaRPr>
          </a:p>
        </p:txBody>
      </p:sp>
    </p:spTree>
    <p:extLst>
      <p:ext uri="{BB962C8B-B14F-4D97-AF65-F5344CB8AC3E}">
        <p14:creationId xmlns:p14="http://schemas.microsoft.com/office/powerpoint/2010/main" val="2190455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2CE7-81C6-6261-AED2-6186C9CA48EF}"/>
              </a:ext>
            </a:extLst>
          </p:cNvPr>
          <p:cNvSpPr>
            <a:spLocks noGrp="1"/>
          </p:cNvSpPr>
          <p:nvPr>
            <p:ph type="title"/>
          </p:nvPr>
        </p:nvSpPr>
        <p:spPr/>
        <p:txBody>
          <a:bodyPr/>
          <a:lstStyle/>
          <a:p>
            <a:r>
              <a:rPr lang="en-US" dirty="0"/>
              <a:t>Create a Fabric Data Warehouse</a:t>
            </a:r>
          </a:p>
        </p:txBody>
      </p:sp>
      <p:sp>
        <p:nvSpPr>
          <p:cNvPr id="3" name="Content Placeholder 2">
            <a:extLst>
              <a:ext uri="{FF2B5EF4-FFF2-40B4-BE49-F238E27FC236}">
                <a16:creationId xmlns:a16="http://schemas.microsoft.com/office/drawing/2014/main" id="{21498D35-C326-FF83-B38F-CC03D59882FE}"/>
              </a:ext>
            </a:extLst>
          </p:cNvPr>
          <p:cNvSpPr>
            <a:spLocks noGrp="1"/>
          </p:cNvSpPr>
          <p:nvPr>
            <p:ph sz="quarter" idx="12"/>
          </p:nvPr>
        </p:nvSpPr>
        <p:spPr>
          <a:xfrm>
            <a:off x="584200" y="1435100"/>
            <a:ext cx="5211763" cy="6463308"/>
          </a:xfrm>
        </p:spPr>
        <p:txBody>
          <a:bodyPr/>
          <a:lstStyle/>
          <a:p>
            <a:r>
              <a:rPr lang="en-US" dirty="0">
                <a:solidFill>
                  <a:srgbClr val="E6E6E6"/>
                </a:solidFill>
                <a:latin typeface="Segoe UI" panose="020B0502040204020203" pitchFamily="34" charset="0"/>
              </a:rPr>
              <a:t>C</a:t>
            </a:r>
            <a:r>
              <a:rPr lang="en-US" i="0" dirty="0">
                <a:solidFill>
                  <a:srgbClr val="E6E6E6"/>
                </a:solidFill>
                <a:effectLst/>
                <a:latin typeface="Segoe UI" panose="020B0502040204020203" pitchFamily="34" charset="0"/>
              </a:rPr>
              <a:t>reate your data warehouse directly in Fabric from the Home hub, the Create hub or within a workspace</a:t>
            </a:r>
          </a:p>
          <a:p>
            <a:r>
              <a:rPr lang="en-US" b="0" i="0" dirty="0">
                <a:solidFill>
                  <a:srgbClr val="E6E6E6"/>
                </a:solidFill>
                <a:effectLst/>
                <a:latin typeface="Segoe UI" panose="020B0502040204020203" pitchFamily="34" charset="0"/>
              </a:rPr>
              <a:t>Create and query tables using T-SQL directly in the Fabric interface or via clients such as SSMS or ADS (Azure Data Studio)</a:t>
            </a:r>
          </a:p>
          <a:p>
            <a:r>
              <a:rPr lang="en-US" dirty="0">
                <a:solidFill>
                  <a:srgbClr val="E6E6E6"/>
                </a:solidFill>
                <a:latin typeface="Segoe UI" panose="020B0502040204020203" pitchFamily="34" charset="0"/>
              </a:rPr>
              <a:t>Adds tables and views to the default Power BI dataset</a:t>
            </a:r>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dirty="0"/>
          </a:p>
        </p:txBody>
      </p:sp>
      <p:pic>
        <p:nvPicPr>
          <p:cNvPr id="5122" name="Picture 2" descr="Screenshot showing where to select New and Warehouse in the workspace list view.">
            <a:extLst>
              <a:ext uri="{FF2B5EF4-FFF2-40B4-BE49-F238E27FC236}">
                <a16:creationId xmlns:a16="http://schemas.microsoft.com/office/drawing/2014/main" id="{86044CE2-2CA6-40DA-325B-48225362B8E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602794" y="1435100"/>
            <a:ext cx="2941185" cy="461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0928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1341-4CCB-CCD0-877A-A353F573CC7B}"/>
              </a:ext>
            </a:extLst>
          </p:cNvPr>
          <p:cNvSpPr>
            <a:spLocks noGrp="1"/>
          </p:cNvSpPr>
          <p:nvPr>
            <p:ph type="title"/>
          </p:nvPr>
        </p:nvSpPr>
        <p:spPr/>
        <p:txBody>
          <a:bodyPr/>
          <a:lstStyle/>
          <a:p>
            <a:r>
              <a:rPr lang="en-US" dirty="0"/>
              <a:t>Ingest Data into a Fabric Data Warehouse</a:t>
            </a:r>
          </a:p>
        </p:txBody>
      </p:sp>
      <p:sp>
        <p:nvSpPr>
          <p:cNvPr id="3" name="Content Placeholder 2">
            <a:extLst>
              <a:ext uri="{FF2B5EF4-FFF2-40B4-BE49-F238E27FC236}">
                <a16:creationId xmlns:a16="http://schemas.microsoft.com/office/drawing/2014/main" id="{39BCA638-3FB7-2BB2-C6FA-B66D50FE445E}"/>
              </a:ext>
            </a:extLst>
          </p:cNvPr>
          <p:cNvSpPr>
            <a:spLocks noGrp="1"/>
          </p:cNvSpPr>
          <p:nvPr>
            <p:ph sz="quarter" idx="10"/>
          </p:nvPr>
        </p:nvSpPr>
        <p:spPr>
          <a:xfrm>
            <a:off x="584200" y="1435100"/>
            <a:ext cx="11018838" cy="2203680"/>
          </a:xfrm>
        </p:spPr>
        <p:txBody>
          <a:bodyPr/>
          <a:lstStyle/>
          <a:p>
            <a:pPr algn="l"/>
            <a:r>
              <a:rPr lang="en-US" b="0" i="0" dirty="0">
                <a:solidFill>
                  <a:srgbClr val="E6E6E6"/>
                </a:solidFill>
                <a:effectLst/>
                <a:latin typeface="Segoe UI" panose="020B0502040204020203" pitchFamily="34" charset="0"/>
              </a:rPr>
              <a:t>There are four options for data ingestion into a Warehouse:</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COPY (Transact-SQL)</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Data pipelines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Dataflows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Cross-warehouse ingestion</a:t>
            </a:r>
          </a:p>
        </p:txBody>
      </p:sp>
      <p:pic>
        <p:nvPicPr>
          <p:cNvPr id="6146" name="Picture 2" descr="Screenshot showing a dropdown list with a warehouse selected.">
            <a:extLst>
              <a:ext uri="{FF2B5EF4-FFF2-40B4-BE49-F238E27FC236}">
                <a16:creationId xmlns:a16="http://schemas.microsoft.com/office/drawing/2014/main" id="{BC67C1CA-751D-2EBF-3B90-D59E6F8F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944" y="3972387"/>
            <a:ext cx="85153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0000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51-555E-EEDA-1BA1-460459CAD2D2}"/>
              </a:ext>
            </a:extLst>
          </p:cNvPr>
          <p:cNvSpPr>
            <a:spLocks noGrp="1"/>
          </p:cNvSpPr>
          <p:nvPr>
            <p:ph type="title"/>
          </p:nvPr>
        </p:nvSpPr>
        <p:spPr/>
        <p:txBody>
          <a:bodyPr/>
          <a:lstStyle/>
          <a:p>
            <a:r>
              <a:rPr lang="en-US" dirty="0"/>
              <a:t>Common Data Warehouse Conventions</a:t>
            </a:r>
          </a:p>
        </p:txBody>
      </p:sp>
      <p:sp>
        <p:nvSpPr>
          <p:cNvPr id="3" name="Content Placeholder 2">
            <a:extLst>
              <a:ext uri="{FF2B5EF4-FFF2-40B4-BE49-F238E27FC236}">
                <a16:creationId xmlns:a16="http://schemas.microsoft.com/office/drawing/2014/main" id="{EBAA4901-B5F5-BB37-C7AD-3B6B6EF16C2F}"/>
              </a:ext>
            </a:extLst>
          </p:cNvPr>
          <p:cNvSpPr>
            <a:spLocks noGrp="1"/>
          </p:cNvSpPr>
          <p:nvPr>
            <p:ph sz="quarter" idx="10"/>
          </p:nvPr>
        </p:nvSpPr>
        <p:spPr>
          <a:xfrm>
            <a:off x="584200" y="1435100"/>
            <a:ext cx="11018838" cy="3791807"/>
          </a:xfrm>
        </p:spPr>
        <p:txBody>
          <a:bodyPr/>
          <a:lstStyle/>
          <a:p>
            <a:r>
              <a:rPr lang="en-US" dirty="0">
                <a:solidFill>
                  <a:srgbClr val="E6E6E6"/>
                </a:solidFill>
                <a:latin typeface="Segoe UI" panose="020B0502040204020203" pitchFamily="34" charset="0"/>
              </a:rPr>
              <a:t>Batch data loads at regular intervals</a:t>
            </a:r>
            <a:endParaRPr lang="en-US" dirty="0"/>
          </a:p>
          <a:p>
            <a:r>
              <a:rPr lang="en-US" b="0" i="0" dirty="0">
                <a:solidFill>
                  <a:srgbClr val="E6E6E6"/>
                </a:solidFill>
                <a:effectLst/>
                <a:latin typeface="Segoe UI" panose="020B0502040204020203" pitchFamily="34" charset="0"/>
              </a:rPr>
              <a:t>Staging tables used to load data from multiple sources into a single destination table</a:t>
            </a:r>
          </a:p>
          <a:p>
            <a:r>
              <a:rPr lang="en-US" b="0" i="0" dirty="0">
                <a:solidFill>
                  <a:srgbClr val="E6E6E6"/>
                </a:solidFill>
                <a:effectLst/>
                <a:latin typeface="Segoe UI" panose="020B0502040204020203" pitchFamily="34" charset="0"/>
              </a:rPr>
              <a:t>Work tables used to perform data cleansing, data transformations, and data validation</a:t>
            </a:r>
          </a:p>
          <a:p>
            <a:r>
              <a:rPr lang="en-US" dirty="0">
                <a:solidFill>
                  <a:srgbClr val="E6E6E6"/>
                </a:solidFill>
                <a:latin typeface="Segoe UI" panose="020B0502040204020203" pitchFamily="34" charset="0"/>
              </a:rPr>
              <a:t>Use custom schemas to organize data</a:t>
            </a:r>
            <a:endParaRPr lang="en-US" dirty="0"/>
          </a:p>
          <a:p>
            <a:r>
              <a:rPr lang="en-US" dirty="0">
                <a:solidFill>
                  <a:srgbClr val="E6E6E6"/>
                </a:solidFill>
                <a:latin typeface="Segoe UI" panose="020B0502040204020203" pitchFamily="34" charset="0"/>
              </a:rPr>
              <a:t>Star Schema </a:t>
            </a:r>
            <a:r>
              <a:rPr lang="en-US" b="0" i="0" dirty="0">
                <a:solidFill>
                  <a:srgbClr val="E6E6E6"/>
                </a:solidFill>
                <a:effectLst/>
                <a:latin typeface="Segoe UI" panose="020B0502040204020203" pitchFamily="34" charset="0"/>
              </a:rPr>
              <a:t>organizes data into fact and </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dimension tables</a:t>
            </a:r>
          </a:p>
        </p:txBody>
      </p:sp>
      <p:pic>
        <p:nvPicPr>
          <p:cNvPr id="7170" name="Picture 2" descr="A diagram showing a star schema.">
            <a:extLst>
              <a:ext uri="{FF2B5EF4-FFF2-40B4-BE49-F238E27FC236}">
                <a16:creationId xmlns:a16="http://schemas.microsoft.com/office/drawing/2014/main" id="{854977D3-7340-A99B-A067-56CA4707C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788" y="3429000"/>
            <a:ext cx="4340328" cy="328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11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FEF7-FC8F-1823-1828-C2D3EAD0F037}"/>
              </a:ext>
            </a:extLst>
          </p:cNvPr>
          <p:cNvSpPr>
            <a:spLocks noGrp="1"/>
          </p:cNvSpPr>
          <p:nvPr>
            <p:ph type="title"/>
          </p:nvPr>
        </p:nvSpPr>
        <p:spPr/>
        <p:txBody>
          <a:bodyPr/>
          <a:lstStyle/>
          <a:p>
            <a:r>
              <a:rPr lang="en-US" dirty="0"/>
              <a:t>SQL Query Editor</a:t>
            </a:r>
          </a:p>
        </p:txBody>
      </p:sp>
      <p:sp>
        <p:nvSpPr>
          <p:cNvPr id="3" name="Content Placeholder 2">
            <a:extLst>
              <a:ext uri="{FF2B5EF4-FFF2-40B4-BE49-F238E27FC236}">
                <a16:creationId xmlns:a16="http://schemas.microsoft.com/office/drawing/2014/main" id="{087F3E2A-2179-BF27-0A1A-26183AFD69BF}"/>
              </a:ext>
            </a:extLst>
          </p:cNvPr>
          <p:cNvSpPr>
            <a:spLocks noGrp="1"/>
          </p:cNvSpPr>
          <p:nvPr>
            <p:ph sz="quarter" idx="12"/>
          </p:nvPr>
        </p:nvSpPr>
        <p:spPr>
          <a:xfrm>
            <a:off x="584200" y="1435100"/>
            <a:ext cx="5211763" cy="3188565"/>
          </a:xfrm>
        </p:spPr>
        <p:txBody>
          <a:bodyPr/>
          <a:lstStyle/>
          <a:p>
            <a:r>
              <a:rPr lang="en-US" dirty="0">
                <a:solidFill>
                  <a:srgbClr val="E6E6E6"/>
                </a:solidFill>
                <a:latin typeface="Segoe UI" panose="020B0502040204020203" pitchFamily="34" charset="0"/>
              </a:rPr>
              <a:t>A</a:t>
            </a:r>
            <a:r>
              <a:rPr lang="en-US" b="0" i="0" dirty="0">
                <a:solidFill>
                  <a:srgbClr val="E6E6E6"/>
                </a:solidFill>
                <a:effectLst/>
                <a:latin typeface="Segoe UI" panose="020B0502040204020203" pitchFamily="34" charset="0"/>
              </a:rPr>
              <a:t>uthor and run your T-SQL queries in a web browser</a:t>
            </a:r>
            <a:endParaRPr lang="en-US" dirty="0"/>
          </a:p>
          <a:p>
            <a:r>
              <a:rPr lang="en-US" dirty="0"/>
              <a:t>Supports </a:t>
            </a:r>
            <a:r>
              <a:rPr lang="en-US" b="0" i="0" dirty="0">
                <a:solidFill>
                  <a:srgbClr val="E6E6E6"/>
                </a:solidFill>
                <a:effectLst/>
                <a:latin typeface="Segoe UI" panose="020B0502040204020203" pitchFamily="34" charset="0"/>
              </a:rPr>
              <a:t>Intellisense, code completion, syntax highlighting, client-side parsing, and validation</a:t>
            </a:r>
          </a:p>
          <a:p>
            <a:endParaRPr lang="en-US" dirty="0"/>
          </a:p>
        </p:txBody>
      </p:sp>
      <p:sp>
        <p:nvSpPr>
          <p:cNvPr id="4" name="Content Placeholder 3">
            <a:extLst>
              <a:ext uri="{FF2B5EF4-FFF2-40B4-BE49-F238E27FC236}">
                <a16:creationId xmlns:a16="http://schemas.microsoft.com/office/drawing/2014/main" id="{E4D3CC75-7DBA-E603-CB02-FFD9EC689450}"/>
              </a:ext>
            </a:extLst>
          </p:cNvPr>
          <p:cNvSpPr>
            <a:spLocks noGrp="1"/>
          </p:cNvSpPr>
          <p:nvPr>
            <p:ph sz="quarter" idx="13"/>
          </p:nvPr>
        </p:nvSpPr>
        <p:spPr/>
        <p:txBody>
          <a:bodyPr/>
          <a:lstStyle/>
          <a:p>
            <a:endParaRPr lang="en-US" dirty="0"/>
          </a:p>
        </p:txBody>
      </p:sp>
      <p:pic>
        <p:nvPicPr>
          <p:cNvPr id="3074" name="Picture 2" descr="Screenshot of the SQL Query Editor displaying a T-SQL query creating a view.">
            <a:extLst>
              <a:ext uri="{FF2B5EF4-FFF2-40B4-BE49-F238E27FC236}">
                <a16:creationId xmlns:a16="http://schemas.microsoft.com/office/drawing/2014/main" id="{07D72447-058B-0188-C544-B0CB3B53C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313" y="1435100"/>
            <a:ext cx="5997677" cy="348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055646"/>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2.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3.xml><?xml version="1.0" encoding="utf-8"?>
<ds:datastoreItem xmlns:ds="http://schemas.openxmlformats.org/officeDocument/2006/customXml" ds:itemID="{013BC7EC-345D-49A7-886C-0C154AE62C25}"/>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2075</TotalTime>
  <Words>3138</Words>
  <Application>Microsoft Office PowerPoint</Application>
  <PresentationFormat>Widescreen</PresentationFormat>
  <Paragraphs>208</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Arial</vt:lpstr>
      <vt:lpstr>Calibri</vt:lpstr>
      <vt:lpstr>Consolas</vt:lpstr>
      <vt:lpstr>Segoe UI</vt:lpstr>
      <vt:lpstr>Segoe UI Semibold</vt:lpstr>
      <vt:lpstr>Segoe UI Semilight</vt:lpstr>
      <vt:lpstr>SFMono-Regular</vt:lpstr>
      <vt:lpstr>Wingdings</vt:lpstr>
      <vt:lpstr>1_Black Template</vt:lpstr>
      <vt:lpstr>Get Started with Data Warehouses in Microsoft Fabric</vt:lpstr>
      <vt:lpstr>Data Warehouses</vt:lpstr>
      <vt:lpstr>Data Warehouses in Fabric</vt:lpstr>
      <vt:lpstr>Recommended Use Cases</vt:lpstr>
      <vt:lpstr>Limitations Compared to SQL Server</vt:lpstr>
      <vt:lpstr>Create a Fabric Data Warehouse</vt:lpstr>
      <vt:lpstr>Ingest Data into a Fabric Data Warehouse</vt:lpstr>
      <vt:lpstr>Common Data Warehouse Conventions</vt:lpstr>
      <vt:lpstr>SQL Query Editor</vt:lpstr>
      <vt:lpstr>Visual Query Editor</vt:lpstr>
      <vt:lpstr>Security in a Fabric Data Warehouse</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34</cp:revision>
  <dcterms:created xsi:type="dcterms:W3CDTF">2023-04-14T00:23:05Z</dcterms:created>
  <dcterms:modified xsi:type="dcterms:W3CDTF">2023-09-22T02:51:34Z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