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147470553" r:id="rId5"/>
    <p:sldId id="1905" r:id="rId6"/>
    <p:sldId id="1906" r:id="rId7"/>
    <p:sldId id="2147470557" r:id="rId8"/>
    <p:sldId id="1909" r:id="rId9"/>
    <p:sldId id="2147470559" r:id="rId10"/>
    <p:sldId id="2147470558" r:id="rId11"/>
    <p:sldId id="1910" r:id="rId12"/>
    <p:sldId id="1908" r:id="rId13"/>
    <p:sldId id="1911" r:id="rId14"/>
    <p:sldId id="1913" r:id="rId15"/>
    <p:sldId id="1914" r:id="rId16"/>
    <p:sldId id="1930" r:id="rId17"/>
    <p:sldId id="2147470561" r:id="rId18"/>
    <p:sldId id="1912" r:id="rId19"/>
    <p:sldId id="2147470560" r:id="rId20"/>
    <p:sldId id="1935" r:id="rId21"/>
    <p:sldId id="2147470563" r:id="rId22"/>
    <p:sldId id="2147470555" r:id="rId23"/>
    <p:sldId id="20761370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3ABDF-DE06-2669-D4D2-0E8DF975B56B}" v="2" dt="2023-09-25T09:38:0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2585"/>
  </p:normalViewPr>
  <p:slideViewPr>
    <p:cSldViewPr snapToGrid="0">
      <p:cViewPr varScale="1">
        <p:scale>
          <a:sx n="52" d="100"/>
          <a:sy n="52" d="100"/>
        </p:scale>
        <p:origin x="129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B5C3ABDF-DE06-2669-D4D2-0E8DF975B56B}"/>
    <pc:docChg chg="modSld">
      <pc:chgData name="Meagan Longoria" userId="S::meagan@dcac.com::5bb0f969-1731-49a3-87cb-f923b6b540b9" providerId="AD" clId="Web-{B5C3ABDF-DE06-2669-D4D2-0E8DF975B56B}" dt="2023-09-25T09:38:08.208" v="1" actId="20577"/>
      <pc:docMkLst>
        <pc:docMk/>
      </pc:docMkLst>
      <pc:sldChg chg="modSp">
        <pc:chgData name="Meagan Longoria" userId="S::meagan@dcac.com::5bb0f969-1731-49a3-87cb-f923b6b540b9" providerId="AD" clId="Web-{B5C3ABDF-DE06-2669-D4D2-0E8DF975B56B}" dt="2023-09-25T09:38:08.208" v="1" actId="20577"/>
        <pc:sldMkLst>
          <pc:docMk/>
          <pc:sldMk cId="19297968" sldId="2147470553"/>
        </pc:sldMkLst>
        <pc:spChg chg="mod">
          <ac:chgData name="Meagan Longoria" userId="S::meagan@dcac.com::5bb0f969-1731-49a3-87cb-f923b6b540b9" providerId="AD" clId="Web-{B5C3ABDF-DE06-2669-D4D2-0E8DF975B56B}" dt="2023-09-25T09:38:08.208" v="1" actId="20577"/>
          <ac:spMkLst>
            <pc:docMk/>
            <pc:sldMk cId="19297968" sldId="2147470553"/>
            <ac:spMk id="3" creationId="{33B3B159-A982-E03B-7830-66591F295CD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00B83-BC24-49DF-9437-8B04A24BED1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22D508-7C30-4ECF-9186-821913B88C21}">
      <dgm:prSet/>
      <dgm:spPr/>
      <dgm:t>
        <a:bodyPr/>
        <a:lstStyle/>
        <a:p>
          <a:r>
            <a:rPr lang="en-US" baseline="0" dirty="0">
              <a:solidFill>
                <a:schemeClr val="bg1"/>
              </a:solidFill>
            </a:rPr>
            <a:t>A denormalized relational model</a:t>
          </a:r>
          <a:endParaRPr lang="en-US" dirty="0">
            <a:solidFill>
              <a:schemeClr val="bg1"/>
            </a:solidFill>
          </a:endParaRPr>
        </a:p>
      </dgm:t>
    </dgm:pt>
    <dgm:pt modelId="{48553AA4-9B13-463A-B704-85622E60AAEA}" type="parTrans" cxnId="{69DF3E71-E044-4E0B-A0F2-2891ED605FFA}">
      <dgm:prSet/>
      <dgm:spPr/>
      <dgm:t>
        <a:bodyPr/>
        <a:lstStyle/>
        <a:p>
          <a:endParaRPr lang="en-US"/>
        </a:p>
      </dgm:t>
    </dgm:pt>
    <dgm:pt modelId="{8214ECFE-D2BC-4E6C-9B26-F83F4C78AEB2}" type="sibTrans" cxnId="{69DF3E71-E044-4E0B-A0F2-2891ED605FFA}">
      <dgm:prSet/>
      <dgm:spPr/>
      <dgm:t>
        <a:bodyPr/>
        <a:lstStyle/>
        <a:p>
          <a:endParaRPr lang="en-US"/>
        </a:p>
      </dgm:t>
    </dgm:pt>
    <dgm:pt modelId="{04326F7C-697C-4AB8-B9E5-0656D3D3E792}">
      <dgm:prSet/>
      <dgm:spPr/>
      <dgm:t>
        <a:bodyPr/>
        <a:lstStyle/>
        <a:p>
          <a:r>
            <a:rPr lang="en-US" baseline="0" dirty="0">
              <a:solidFill>
                <a:schemeClr val="bg1"/>
              </a:solidFill>
            </a:rPr>
            <a:t>Made up of tables with attributes</a:t>
          </a:r>
          <a:endParaRPr lang="en-US" dirty="0">
            <a:solidFill>
              <a:schemeClr val="bg1"/>
            </a:solidFill>
          </a:endParaRPr>
        </a:p>
      </dgm:t>
    </dgm:pt>
    <dgm:pt modelId="{42AC4BD0-5DB6-42E9-BE8A-F430850A9FF7}" type="parTrans" cxnId="{EC43FC7A-8A7D-48A9-8CF3-BD2C46B590CB}">
      <dgm:prSet/>
      <dgm:spPr/>
      <dgm:t>
        <a:bodyPr/>
        <a:lstStyle/>
        <a:p>
          <a:endParaRPr lang="en-US"/>
        </a:p>
      </dgm:t>
    </dgm:pt>
    <dgm:pt modelId="{D1EF3878-6AFA-4412-917D-4A82676D3833}" type="sibTrans" cxnId="{EC43FC7A-8A7D-48A9-8CF3-BD2C46B590CB}">
      <dgm:prSet/>
      <dgm:spPr/>
      <dgm:t>
        <a:bodyPr/>
        <a:lstStyle/>
        <a:p>
          <a:endParaRPr lang="en-US"/>
        </a:p>
      </dgm:t>
    </dgm:pt>
    <dgm:pt modelId="{2C478CEB-6954-4BFE-95E3-E8F283F70E44}">
      <dgm:prSet/>
      <dgm:spPr/>
      <dgm:t>
        <a:bodyPr/>
        <a:lstStyle/>
        <a:p>
          <a:r>
            <a:rPr lang="en-US" baseline="0" dirty="0">
              <a:solidFill>
                <a:schemeClr val="bg1"/>
              </a:solidFill>
            </a:rPr>
            <a:t>Relationships defined by keys and foreign keys</a:t>
          </a:r>
          <a:endParaRPr lang="en-US" dirty="0">
            <a:solidFill>
              <a:schemeClr val="bg1"/>
            </a:solidFill>
          </a:endParaRPr>
        </a:p>
      </dgm:t>
    </dgm:pt>
    <dgm:pt modelId="{5E59865D-5851-4060-8651-41EC2D8A8718}" type="parTrans" cxnId="{C7A36E26-9D31-4209-A82C-4B4D99305545}">
      <dgm:prSet/>
      <dgm:spPr/>
      <dgm:t>
        <a:bodyPr/>
        <a:lstStyle/>
        <a:p>
          <a:endParaRPr lang="en-US"/>
        </a:p>
      </dgm:t>
    </dgm:pt>
    <dgm:pt modelId="{9D59F1F3-7901-498B-9314-D1EBA0A8FC52}" type="sibTrans" cxnId="{C7A36E26-9D31-4209-A82C-4B4D99305545}">
      <dgm:prSet/>
      <dgm:spPr/>
      <dgm:t>
        <a:bodyPr/>
        <a:lstStyle/>
        <a:p>
          <a:endParaRPr lang="en-US"/>
        </a:p>
      </dgm:t>
    </dgm:pt>
    <dgm:pt modelId="{5EAD0AAA-E6E0-402B-B9F8-24D7DB0B9BDF}">
      <dgm:prSet/>
      <dgm:spPr/>
      <dgm:t>
        <a:bodyPr/>
        <a:lstStyle/>
        <a:p>
          <a:r>
            <a:rPr lang="en-US" baseline="0" dirty="0">
              <a:solidFill>
                <a:schemeClr val="bg1"/>
              </a:solidFill>
            </a:rPr>
            <a:t>Organized for understandability and ease of reporting rather than update</a:t>
          </a:r>
          <a:endParaRPr lang="en-US" dirty="0">
            <a:solidFill>
              <a:schemeClr val="bg1"/>
            </a:solidFill>
          </a:endParaRPr>
        </a:p>
      </dgm:t>
    </dgm:pt>
    <dgm:pt modelId="{3E5AC0DF-097F-4580-A7A5-52BB2A142AFF}" type="parTrans" cxnId="{785FCA41-7C5D-4294-B6D4-6B15F03945D9}">
      <dgm:prSet/>
      <dgm:spPr/>
      <dgm:t>
        <a:bodyPr/>
        <a:lstStyle/>
        <a:p>
          <a:endParaRPr lang="en-US"/>
        </a:p>
      </dgm:t>
    </dgm:pt>
    <dgm:pt modelId="{E618E6FD-3EE5-4C28-BB4B-2B1C8BB8E32F}" type="sibTrans" cxnId="{785FCA41-7C5D-4294-B6D4-6B15F03945D9}">
      <dgm:prSet/>
      <dgm:spPr/>
      <dgm:t>
        <a:bodyPr/>
        <a:lstStyle/>
        <a:p>
          <a:endParaRPr lang="en-US"/>
        </a:p>
      </dgm:t>
    </dgm:pt>
    <dgm:pt modelId="{D6922C15-5648-4E6B-9877-BD1879819931}">
      <dgm:prSet/>
      <dgm:spPr/>
      <dgm:t>
        <a:bodyPr/>
        <a:lstStyle/>
        <a:p>
          <a:r>
            <a:rPr lang="en-US" baseline="0" dirty="0">
              <a:solidFill>
                <a:schemeClr val="bg1"/>
              </a:solidFill>
            </a:rPr>
            <a:t>Queried and maintained by SQL or special purpose management tools</a:t>
          </a:r>
          <a:endParaRPr lang="en-US" dirty="0">
            <a:solidFill>
              <a:schemeClr val="bg1"/>
            </a:solidFill>
          </a:endParaRPr>
        </a:p>
      </dgm:t>
    </dgm:pt>
    <dgm:pt modelId="{680C5679-D65E-4785-86F9-F42F5DEDC970}" type="parTrans" cxnId="{F233CF18-6E9F-478E-BABC-A6BB0BDF5FB8}">
      <dgm:prSet/>
      <dgm:spPr/>
      <dgm:t>
        <a:bodyPr/>
        <a:lstStyle/>
        <a:p>
          <a:endParaRPr lang="en-US"/>
        </a:p>
      </dgm:t>
    </dgm:pt>
    <dgm:pt modelId="{B5A070F1-9E23-4EBF-9442-B28C2342275A}" type="sibTrans" cxnId="{F233CF18-6E9F-478E-BABC-A6BB0BDF5FB8}">
      <dgm:prSet/>
      <dgm:spPr/>
      <dgm:t>
        <a:bodyPr/>
        <a:lstStyle/>
        <a:p>
          <a:endParaRPr lang="en-US"/>
        </a:p>
      </dgm:t>
    </dgm:pt>
    <dgm:pt modelId="{DA79149D-B3D9-451E-A490-80C48F58EB0D}" type="pres">
      <dgm:prSet presAssocID="{16100B83-BC24-49DF-9437-8B04A24BED11}" presName="root" presStyleCnt="0">
        <dgm:presLayoutVars>
          <dgm:dir/>
          <dgm:resizeHandles val="exact"/>
        </dgm:presLayoutVars>
      </dgm:prSet>
      <dgm:spPr/>
    </dgm:pt>
    <dgm:pt modelId="{3D321CE7-DE8F-4446-BEFE-2FC5EDB818CE}" type="pres">
      <dgm:prSet presAssocID="{1022D508-7C30-4ECF-9186-821913B88C21}" presName="compNode" presStyleCnt="0"/>
      <dgm:spPr/>
    </dgm:pt>
    <dgm:pt modelId="{A6F91911-9096-4439-9240-069E297EB426}" type="pres">
      <dgm:prSet presAssocID="{1022D508-7C30-4ECF-9186-821913B88C21}" presName="bgRect" presStyleLbl="bgShp" presStyleIdx="0" presStyleCnt="3"/>
      <dgm:spPr/>
    </dgm:pt>
    <dgm:pt modelId="{6BEBD85B-8154-4494-B505-A55FC6D79AA5}" type="pres">
      <dgm:prSet presAssocID="{1022D508-7C30-4ECF-9186-821913B88C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49B79F0-29F3-4F69-BD24-1A4193C194CB}" type="pres">
      <dgm:prSet presAssocID="{1022D508-7C30-4ECF-9186-821913B88C21}" presName="spaceRect" presStyleCnt="0"/>
      <dgm:spPr/>
    </dgm:pt>
    <dgm:pt modelId="{F74B041D-8F39-4D4F-AA00-D43C05898714}" type="pres">
      <dgm:prSet presAssocID="{1022D508-7C30-4ECF-9186-821913B88C21}" presName="parTx" presStyleLbl="revTx" presStyleIdx="0" presStyleCnt="4">
        <dgm:presLayoutVars>
          <dgm:chMax val="0"/>
          <dgm:chPref val="0"/>
        </dgm:presLayoutVars>
      </dgm:prSet>
      <dgm:spPr/>
    </dgm:pt>
    <dgm:pt modelId="{85EA63A8-39D9-44DF-9E25-DE8F517E8A0C}" type="pres">
      <dgm:prSet presAssocID="{1022D508-7C30-4ECF-9186-821913B88C21}" presName="desTx" presStyleLbl="revTx" presStyleIdx="1" presStyleCnt="4">
        <dgm:presLayoutVars/>
      </dgm:prSet>
      <dgm:spPr/>
    </dgm:pt>
    <dgm:pt modelId="{12F2F106-0472-47D3-89A2-FA3CCE9726AF}" type="pres">
      <dgm:prSet presAssocID="{8214ECFE-D2BC-4E6C-9B26-F83F4C78AEB2}" presName="sibTrans" presStyleCnt="0"/>
      <dgm:spPr/>
    </dgm:pt>
    <dgm:pt modelId="{81052C12-6CBB-42CC-8F41-E19AD2D5D704}" type="pres">
      <dgm:prSet presAssocID="{5EAD0AAA-E6E0-402B-B9F8-24D7DB0B9BDF}" presName="compNode" presStyleCnt="0"/>
      <dgm:spPr/>
    </dgm:pt>
    <dgm:pt modelId="{B1B0D487-9203-4E72-8B7F-8733DF71403E}" type="pres">
      <dgm:prSet presAssocID="{5EAD0AAA-E6E0-402B-B9F8-24D7DB0B9BDF}" presName="bgRect" presStyleLbl="bgShp" presStyleIdx="1" presStyleCnt="3"/>
      <dgm:spPr/>
    </dgm:pt>
    <dgm:pt modelId="{9E103669-F881-48CA-BC8C-BE41481BABA1}" type="pres">
      <dgm:prSet presAssocID="{5EAD0AAA-E6E0-402B-B9F8-24D7DB0B9B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E72DB27-20C1-49F6-A9D7-B3C2B243B7D9}" type="pres">
      <dgm:prSet presAssocID="{5EAD0AAA-E6E0-402B-B9F8-24D7DB0B9BDF}" presName="spaceRect" presStyleCnt="0"/>
      <dgm:spPr/>
    </dgm:pt>
    <dgm:pt modelId="{1556F377-3AD3-40B7-B701-7015E04BB5A9}" type="pres">
      <dgm:prSet presAssocID="{5EAD0AAA-E6E0-402B-B9F8-24D7DB0B9BDF}" presName="parTx" presStyleLbl="revTx" presStyleIdx="2" presStyleCnt="4">
        <dgm:presLayoutVars>
          <dgm:chMax val="0"/>
          <dgm:chPref val="0"/>
        </dgm:presLayoutVars>
      </dgm:prSet>
      <dgm:spPr/>
    </dgm:pt>
    <dgm:pt modelId="{4AE7A8C5-78BF-48EC-8699-B194255D41FE}" type="pres">
      <dgm:prSet presAssocID="{E618E6FD-3EE5-4C28-BB4B-2B1C8BB8E32F}" presName="sibTrans" presStyleCnt="0"/>
      <dgm:spPr/>
    </dgm:pt>
    <dgm:pt modelId="{74C64819-7B2C-4A69-8540-7E47C648DF29}" type="pres">
      <dgm:prSet presAssocID="{D6922C15-5648-4E6B-9877-BD1879819931}" presName="compNode" presStyleCnt="0"/>
      <dgm:spPr/>
    </dgm:pt>
    <dgm:pt modelId="{2D47C979-CF64-4EBD-8B4D-A9D16F1D2F5B}" type="pres">
      <dgm:prSet presAssocID="{D6922C15-5648-4E6B-9877-BD1879819931}" presName="bgRect" presStyleLbl="bgShp" presStyleIdx="2" presStyleCnt="3"/>
      <dgm:spPr/>
    </dgm:pt>
    <dgm:pt modelId="{26D29212-1927-4664-940D-C2E5CBB9A03F}" type="pres">
      <dgm:prSet presAssocID="{D6922C15-5648-4E6B-9877-BD18798199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E5F8585C-3C4D-483D-A4F5-CDB560E178A1}" type="pres">
      <dgm:prSet presAssocID="{D6922C15-5648-4E6B-9877-BD1879819931}" presName="spaceRect" presStyleCnt="0"/>
      <dgm:spPr/>
    </dgm:pt>
    <dgm:pt modelId="{E74B50FA-C7A3-464D-A10A-686D3AA82464}" type="pres">
      <dgm:prSet presAssocID="{D6922C15-5648-4E6B-9877-BD1879819931}" presName="parTx" presStyleLbl="revTx" presStyleIdx="3" presStyleCnt="4">
        <dgm:presLayoutVars>
          <dgm:chMax val="0"/>
          <dgm:chPref val="0"/>
        </dgm:presLayoutVars>
      </dgm:prSet>
      <dgm:spPr/>
    </dgm:pt>
  </dgm:ptLst>
  <dgm:cxnLst>
    <dgm:cxn modelId="{F233CF18-6E9F-478E-BABC-A6BB0BDF5FB8}" srcId="{16100B83-BC24-49DF-9437-8B04A24BED11}" destId="{D6922C15-5648-4E6B-9877-BD1879819931}" srcOrd="2" destOrd="0" parTransId="{680C5679-D65E-4785-86F9-F42F5DEDC970}" sibTransId="{B5A070F1-9E23-4EBF-9442-B28C2342275A}"/>
    <dgm:cxn modelId="{C7A36E26-9D31-4209-A82C-4B4D99305545}" srcId="{1022D508-7C30-4ECF-9186-821913B88C21}" destId="{2C478CEB-6954-4BFE-95E3-E8F283F70E44}" srcOrd="1" destOrd="0" parTransId="{5E59865D-5851-4060-8651-41EC2D8A8718}" sibTransId="{9D59F1F3-7901-498B-9314-D1EBA0A8FC52}"/>
    <dgm:cxn modelId="{785FCA41-7C5D-4294-B6D4-6B15F03945D9}" srcId="{16100B83-BC24-49DF-9437-8B04A24BED11}" destId="{5EAD0AAA-E6E0-402B-B9F8-24D7DB0B9BDF}" srcOrd="1" destOrd="0" parTransId="{3E5AC0DF-097F-4580-A7A5-52BB2A142AFF}" sibTransId="{E618E6FD-3EE5-4C28-BB4B-2B1C8BB8E32F}"/>
    <dgm:cxn modelId="{781A136E-EB7F-4997-946A-8E092A165FF0}" type="presOf" srcId="{1022D508-7C30-4ECF-9186-821913B88C21}" destId="{F74B041D-8F39-4D4F-AA00-D43C05898714}" srcOrd="0" destOrd="0" presId="urn:microsoft.com/office/officeart/2018/2/layout/IconVerticalSolidList"/>
    <dgm:cxn modelId="{D0040071-9248-438C-9775-9F4B73653E47}" type="presOf" srcId="{04326F7C-697C-4AB8-B9E5-0656D3D3E792}" destId="{85EA63A8-39D9-44DF-9E25-DE8F517E8A0C}" srcOrd="0" destOrd="0" presId="urn:microsoft.com/office/officeart/2018/2/layout/IconVerticalSolidList"/>
    <dgm:cxn modelId="{69DF3E71-E044-4E0B-A0F2-2891ED605FFA}" srcId="{16100B83-BC24-49DF-9437-8B04A24BED11}" destId="{1022D508-7C30-4ECF-9186-821913B88C21}" srcOrd="0" destOrd="0" parTransId="{48553AA4-9B13-463A-B704-85622E60AAEA}" sibTransId="{8214ECFE-D2BC-4E6C-9B26-F83F4C78AEB2}"/>
    <dgm:cxn modelId="{EB0F8175-F200-4D18-9983-53EB4F1105BA}" type="presOf" srcId="{2C478CEB-6954-4BFE-95E3-E8F283F70E44}" destId="{85EA63A8-39D9-44DF-9E25-DE8F517E8A0C}" srcOrd="0" destOrd="1" presId="urn:microsoft.com/office/officeart/2018/2/layout/IconVerticalSolidList"/>
    <dgm:cxn modelId="{EC43FC7A-8A7D-48A9-8CF3-BD2C46B590CB}" srcId="{1022D508-7C30-4ECF-9186-821913B88C21}" destId="{04326F7C-697C-4AB8-B9E5-0656D3D3E792}" srcOrd="0" destOrd="0" parTransId="{42AC4BD0-5DB6-42E9-BE8A-F430850A9FF7}" sibTransId="{D1EF3878-6AFA-4412-917D-4A82676D3833}"/>
    <dgm:cxn modelId="{852E9F87-ADCF-419B-9CA9-9FA9FAB4E8E6}" type="presOf" srcId="{5EAD0AAA-E6E0-402B-B9F8-24D7DB0B9BDF}" destId="{1556F377-3AD3-40B7-B701-7015E04BB5A9}" srcOrd="0" destOrd="0" presId="urn:microsoft.com/office/officeart/2018/2/layout/IconVerticalSolidList"/>
    <dgm:cxn modelId="{097C508F-5955-4191-B033-07CE326F9D63}" type="presOf" srcId="{D6922C15-5648-4E6B-9877-BD1879819931}" destId="{E74B50FA-C7A3-464D-A10A-686D3AA82464}" srcOrd="0" destOrd="0" presId="urn:microsoft.com/office/officeart/2018/2/layout/IconVerticalSolidList"/>
    <dgm:cxn modelId="{D2D040EB-E289-47F7-B659-8E42E9B360D0}" type="presOf" srcId="{16100B83-BC24-49DF-9437-8B04A24BED11}" destId="{DA79149D-B3D9-451E-A490-80C48F58EB0D}" srcOrd="0" destOrd="0" presId="urn:microsoft.com/office/officeart/2018/2/layout/IconVerticalSolidList"/>
    <dgm:cxn modelId="{B5E5FAA6-FC28-4395-9570-3ED9BC39E592}" type="presParOf" srcId="{DA79149D-B3D9-451E-A490-80C48F58EB0D}" destId="{3D321CE7-DE8F-4446-BEFE-2FC5EDB818CE}" srcOrd="0" destOrd="0" presId="urn:microsoft.com/office/officeart/2018/2/layout/IconVerticalSolidList"/>
    <dgm:cxn modelId="{A141C85E-B406-467C-8446-45CE469A12A5}" type="presParOf" srcId="{3D321CE7-DE8F-4446-BEFE-2FC5EDB818CE}" destId="{A6F91911-9096-4439-9240-069E297EB426}" srcOrd="0" destOrd="0" presId="urn:microsoft.com/office/officeart/2018/2/layout/IconVerticalSolidList"/>
    <dgm:cxn modelId="{17F9DF2D-C4BE-4D43-B01A-755133F5A391}" type="presParOf" srcId="{3D321CE7-DE8F-4446-BEFE-2FC5EDB818CE}" destId="{6BEBD85B-8154-4494-B505-A55FC6D79AA5}" srcOrd="1" destOrd="0" presId="urn:microsoft.com/office/officeart/2018/2/layout/IconVerticalSolidList"/>
    <dgm:cxn modelId="{FF25BD43-EF55-4138-8413-0E5C5951B78C}" type="presParOf" srcId="{3D321CE7-DE8F-4446-BEFE-2FC5EDB818CE}" destId="{C49B79F0-29F3-4F69-BD24-1A4193C194CB}" srcOrd="2" destOrd="0" presId="urn:microsoft.com/office/officeart/2018/2/layout/IconVerticalSolidList"/>
    <dgm:cxn modelId="{E37DDCA1-27EE-4850-8EE3-69F98DD0129E}" type="presParOf" srcId="{3D321CE7-DE8F-4446-BEFE-2FC5EDB818CE}" destId="{F74B041D-8F39-4D4F-AA00-D43C05898714}" srcOrd="3" destOrd="0" presId="urn:microsoft.com/office/officeart/2018/2/layout/IconVerticalSolidList"/>
    <dgm:cxn modelId="{E4AD79DF-BF8D-4BCF-BDBA-DA9AF6F1B2C0}" type="presParOf" srcId="{3D321CE7-DE8F-4446-BEFE-2FC5EDB818CE}" destId="{85EA63A8-39D9-44DF-9E25-DE8F517E8A0C}" srcOrd="4" destOrd="0" presId="urn:microsoft.com/office/officeart/2018/2/layout/IconVerticalSolidList"/>
    <dgm:cxn modelId="{F57A0711-C10C-4F26-AEF2-4D24DC27FC9B}" type="presParOf" srcId="{DA79149D-B3D9-451E-A490-80C48F58EB0D}" destId="{12F2F106-0472-47D3-89A2-FA3CCE9726AF}" srcOrd="1" destOrd="0" presId="urn:microsoft.com/office/officeart/2018/2/layout/IconVerticalSolidList"/>
    <dgm:cxn modelId="{4E2CACB5-C77C-4D10-A7E2-2FC931DC92D3}" type="presParOf" srcId="{DA79149D-B3D9-451E-A490-80C48F58EB0D}" destId="{81052C12-6CBB-42CC-8F41-E19AD2D5D704}" srcOrd="2" destOrd="0" presId="urn:microsoft.com/office/officeart/2018/2/layout/IconVerticalSolidList"/>
    <dgm:cxn modelId="{599B6928-24B6-47FD-9EF6-6D1CE1E5FF65}" type="presParOf" srcId="{81052C12-6CBB-42CC-8F41-E19AD2D5D704}" destId="{B1B0D487-9203-4E72-8B7F-8733DF71403E}" srcOrd="0" destOrd="0" presId="urn:microsoft.com/office/officeart/2018/2/layout/IconVerticalSolidList"/>
    <dgm:cxn modelId="{69D970EE-011A-4E33-8F06-DC9627AD412C}" type="presParOf" srcId="{81052C12-6CBB-42CC-8F41-E19AD2D5D704}" destId="{9E103669-F881-48CA-BC8C-BE41481BABA1}" srcOrd="1" destOrd="0" presId="urn:microsoft.com/office/officeart/2018/2/layout/IconVerticalSolidList"/>
    <dgm:cxn modelId="{A3399C41-F34F-4B84-8206-2FD4E937774B}" type="presParOf" srcId="{81052C12-6CBB-42CC-8F41-E19AD2D5D704}" destId="{FE72DB27-20C1-49F6-A9D7-B3C2B243B7D9}" srcOrd="2" destOrd="0" presId="urn:microsoft.com/office/officeart/2018/2/layout/IconVerticalSolidList"/>
    <dgm:cxn modelId="{14E26DD5-766E-4A73-9B9C-9A9CCE1BB4F6}" type="presParOf" srcId="{81052C12-6CBB-42CC-8F41-E19AD2D5D704}" destId="{1556F377-3AD3-40B7-B701-7015E04BB5A9}" srcOrd="3" destOrd="0" presId="urn:microsoft.com/office/officeart/2018/2/layout/IconVerticalSolidList"/>
    <dgm:cxn modelId="{0D8D4B19-D4DC-47EF-94CE-A1739D3A210B}" type="presParOf" srcId="{DA79149D-B3D9-451E-A490-80C48F58EB0D}" destId="{4AE7A8C5-78BF-48EC-8699-B194255D41FE}" srcOrd="3" destOrd="0" presId="urn:microsoft.com/office/officeart/2018/2/layout/IconVerticalSolidList"/>
    <dgm:cxn modelId="{B78CD983-2E96-45B8-A222-10EC49F92A1A}" type="presParOf" srcId="{DA79149D-B3D9-451E-A490-80C48F58EB0D}" destId="{74C64819-7B2C-4A69-8540-7E47C648DF29}" srcOrd="4" destOrd="0" presId="urn:microsoft.com/office/officeart/2018/2/layout/IconVerticalSolidList"/>
    <dgm:cxn modelId="{A6E7275E-C970-482A-A714-65DB9A0726DA}" type="presParOf" srcId="{74C64819-7B2C-4A69-8540-7E47C648DF29}" destId="{2D47C979-CF64-4EBD-8B4D-A9D16F1D2F5B}" srcOrd="0" destOrd="0" presId="urn:microsoft.com/office/officeart/2018/2/layout/IconVerticalSolidList"/>
    <dgm:cxn modelId="{23DC52A7-1B8E-4BA0-A2B4-258B088EA0BD}" type="presParOf" srcId="{74C64819-7B2C-4A69-8540-7E47C648DF29}" destId="{26D29212-1927-4664-940D-C2E5CBB9A03F}" srcOrd="1" destOrd="0" presId="urn:microsoft.com/office/officeart/2018/2/layout/IconVerticalSolidList"/>
    <dgm:cxn modelId="{06845C2F-B477-45AA-A3F9-0982C0893E34}" type="presParOf" srcId="{74C64819-7B2C-4A69-8540-7E47C648DF29}" destId="{E5F8585C-3C4D-483D-A4F5-CDB560E178A1}" srcOrd="2" destOrd="0" presId="urn:microsoft.com/office/officeart/2018/2/layout/IconVerticalSolidList"/>
    <dgm:cxn modelId="{B5DF6410-43F6-40FD-B777-C95EA74E5322}" type="presParOf" srcId="{74C64819-7B2C-4A69-8540-7E47C648DF29}" destId="{E74B50FA-C7A3-464D-A10A-686D3AA824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1911-9096-4439-9240-069E297EB426}">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BD85B-8154-4494-B505-A55FC6D79AA5}">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4B041D-8F39-4D4F-AA00-D43C05898714}">
      <dsp:nvSpPr>
        <dsp:cNvPr id="0" name=""/>
        <dsp:cNvSpPr/>
      </dsp:nvSpPr>
      <dsp:spPr>
        <a:xfrm>
          <a:off x="1594810" y="590"/>
          <a:ext cx="495847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denormalized relational model</a:t>
          </a:r>
          <a:endParaRPr lang="en-US" sz="2500" kern="1200" dirty="0">
            <a:solidFill>
              <a:schemeClr val="bg1"/>
            </a:solidFill>
          </a:endParaRPr>
        </a:p>
      </dsp:txBody>
      <dsp:txXfrm>
        <a:off x="1594810" y="590"/>
        <a:ext cx="4958477" cy="1380787"/>
      </dsp:txXfrm>
    </dsp:sp>
    <dsp:sp modelId="{85EA63A8-39D9-44DF-9E25-DE8F517E8A0C}">
      <dsp:nvSpPr>
        <dsp:cNvPr id="0" name=""/>
        <dsp:cNvSpPr/>
      </dsp:nvSpPr>
      <dsp:spPr>
        <a:xfrm>
          <a:off x="6553287" y="590"/>
          <a:ext cx="4465550"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800100">
            <a:lnSpc>
              <a:spcPct val="90000"/>
            </a:lnSpc>
            <a:spcBef>
              <a:spcPct val="0"/>
            </a:spcBef>
            <a:spcAft>
              <a:spcPct val="35000"/>
            </a:spcAft>
            <a:buNone/>
          </a:pPr>
          <a:r>
            <a:rPr lang="en-US" sz="1800" kern="1200" baseline="0" dirty="0">
              <a:solidFill>
                <a:schemeClr val="bg1"/>
              </a:solidFill>
            </a:rPr>
            <a:t>Made up of tables with attributes</a:t>
          </a:r>
          <a:endParaRPr lang="en-US" sz="1800" kern="1200" dirty="0">
            <a:solidFill>
              <a:schemeClr val="bg1"/>
            </a:solidFill>
          </a:endParaRPr>
        </a:p>
        <a:p>
          <a:pPr marL="0" lvl="0" indent="0" algn="l" defTabSz="800100">
            <a:lnSpc>
              <a:spcPct val="90000"/>
            </a:lnSpc>
            <a:spcBef>
              <a:spcPct val="0"/>
            </a:spcBef>
            <a:spcAft>
              <a:spcPct val="35000"/>
            </a:spcAft>
            <a:buNone/>
          </a:pPr>
          <a:r>
            <a:rPr lang="en-US" sz="1800" kern="1200" baseline="0" dirty="0">
              <a:solidFill>
                <a:schemeClr val="bg1"/>
              </a:solidFill>
            </a:rPr>
            <a:t>Relationships defined by keys and foreign keys</a:t>
          </a:r>
          <a:endParaRPr lang="en-US" sz="1800" kern="1200" dirty="0">
            <a:solidFill>
              <a:schemeClr val="bg1"/>
            </a:solidFill>
          </a:endParaRPr>
        </a:p>
      </dsp:txBody>
      <dsp:txXfrm>
        <a:off x="6553287" y="590"/>
        <a:ext cx="4465550" cy="1380787"/>
      </dsp:txXfrm>
    </dsp:sp>
    <dsp:sp modelId="{B1B0D487-9203-4E72-8B7F-8733DF71403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3669-F881-48CA-BC8C-BE41481BABA1}">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6F377-3AD3-40B7-B701-7015E04BB5A9}">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Organized for understandability and ease of reporting rather than update</a:t>
          </a:r>
          <a:endParaRPr lang="en-US" sz="2500" kern="1200" dirty="0">
            <a:solidFill>
              <a:schemeClr val="bg1"/>
            </a:solidFill>
          </a:endParaRPr>
        </a:p>
      </dsp:txBody>
      <dsp:txXfrm>
        <a:off x="1594810" y="1726575"/>
        <a:ext cx="9424027" cy="1380787"/>
      </dsp:txXfrm>
    </dsp:sp>
    <dsp:sp modelId="{2D47C979-CF64-4EBD-8B4D-A9D16F1D2F5B}">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29212-1927-4664-940D-C2E5CBB9A03F}">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4B50FA-C7A3-464D-A10A-686D3AA82464}">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Queried and maintained by SQL or special purpose management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fabric/data-engineering/lakehouse-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learn.microsoft.com/en-us/fabric/data-warehouse/data-warehousing#synapse-data-warehouse" TargetMode="External"/><Relationship Id="rId4" Type="http://schemas.openxmlformats.org/officeDocument/2006/relationships/hyperlink" Target="https://learn.microsoft.com/en-us/fabric/data-warehouse/query-warehouse#write-a-cross-database-quer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computer-science/business-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ciencedirect.com/topics/computer-science/granular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shape our data appropriately for analytics, we need to have a basic understanding of data models. </a:t>
            </a:r>
          </a:p>
          <a:p>
            <a:endParaRPr lang="en-US" dirty="0"/>
          </a:p>
          <a:p>
            <a:r>
              <a:rPr lang="en-US" dirty="0"/>
              <a:t>Data models describe entities, their attributes, and the relationships between entities. In the example shown here, Product, Sales, and Store are entities. Store ID, Store Name, and Store State Province are attributes of the Store entity.  </a:t>
            </a:r>
          </a:p>
          <a:p>
            <a:endParaRPr lang="en-US" dirty="0"/>
          </a:p>
          <a:p>
            <a:r>
              <a:rPr lang="en-US" dirty="0"/>
              <a:t>And we can see relationships between the Store entity and the Sales entity based upon the Store ID. </a:t>
            </a:r>
          </a:p>
          <a:p>
            <a:endParaRPr lang="en-US" dirty="0"/>
          </a:p>
          <a:p>
            <a:r>
              <a:rPr lang="en-US" dirty="0"/>
              <a:t>Data models can describe 3 different levels. A conceptual model is very high level, perhaps including only entities and relationships. A logical model might add attributes and keys. A physical model defines table names, column names, and data types. It describes how data is physically arranged and typed in a database. </a:t>
            </a:r>
          </a:p>
          <a:p>
            <a:endParaRPr lang="en-US" dirty="0"/>
          </a:p>
          <a:p>
            <a:r>
              <a:rPr lang="en-US" dirty="0"/>
              <a:t>Another way to look at it is: conceptual models define WHAT the model contains. Logical models define how the system should be implemented regardless of technology. The physical model describes how the model will be implemented specifically in a lakehouse, warehouse, or Power BI. </a:t>
            </a:r>
          </a:p>
          <a:p>
            <a:endParaRPr lang="en-US" dirty="0"/>
          </a:p>
          <a:p>
            <a:r>
              <a:rPr lang="en-US" dirty="0"/>
              <a:t>We’re going to focus on logical and physical models in this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9348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dig in more to dimensional models.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commonly found dimension in most data models is a date dimension. It is common to have one centralized date table to be used with multiple dates in the data model. </a:t>
            </a:r>
          </a:p>
          <a:p>
            <a:endParaRPr lang="en-US" dirty="0"/>
          </a:p>
          <a:p>
            <a:r>
              <a:rPr lang="en-US" dirty="0"/>
              <a:t>It usually has one row per day for the date range of the data being analyzed. And rather than calculating the month, quarter, or year on the fly in each query, we can store that on the date table and quickly look it up. We can also store fiscal calendars on the date table. This may be shifted months where a fiscal year stars in July or October. Or it could be something like a 4-4-5 or 4-5-4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Here is a date dimension with some commonly found columns. We’ve got month name and number, quarter name and number, calendar year, and fiscal year attributes. </a:t>
            </a:r>
          </a:p>
          <a:p>
            <a:endParaRPr lang="en-US" dirty="0"/>
          </a:p>
          <a:p>
            <a:endParaRPr lang="en-US" dirty="0"/>
          </a:p>
          <a:p>
            <a:r>
              <a:rPr lang="en-US" dirty="0"/>
              <a:t>We can relate that date column in the date dimension to our sales fact.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start by related Date to Order Date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But there is also a Ship Date in the sales fact. We can relate that column to the date dimension as well.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we reuse the date dimension for multiple purposes, that is called a role-playing dimension.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5439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in dimensional modeling is level of granularity. </a:t>
            </a:r>
          </a:p>
          <a:p>
            <a:endParaRPr lang="en-US" dirty="0"/>
          </a:p>
          <a:p>
            <a:r>
              <a:rPr lang="en-US" dirty="0"/>
              <a:t>This is just the level of detail defined by the data modeler. It’s what makes each row in a table unique. </a:t>
            </a:r>
          </a:p>
          <a:p>
            <a:endParaRPr lang="en-US" dirty="0"/>
          </a:p>
          <a:p>
            <a:r>
              <a:rPr lang="en-US" dirty="0"/>
              <a:t>For example, we have a sales fact table with Order ID, Order Date, Ship Date, Product ID, Store ID, and our measures. We may decide that the level of granularity may be Order ID and product ID. </a:t>
            </a:r>
          </a:p>
          <a:p>
            <a:endParaRPr lang="en-US" dirty="0"/>
          </a:p>
          <a:p>
            <a:r>
              <a:rPr lang="en-US" dirty="0"/>
              <a:t>This would mean that no other row would have the same set of Order ID and Product ID values. </a:t>
            </a:r>
          </a:p>
          <a:p>
            <a:endParaRPr lang="en-US" dirty="0"/>
          </a:p>
          <a:p>
            <a:r>
              <a:rPr lang="en-US" dirty="0"/>
              <a:t>Another fact table may have relationships to some of the same dimension tables, but may have a different granularity. For instance, many budgets are set at the department and month level, rather than at the day level.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7264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create our relationship from sales to product, there will be many sales of each product. </a:t>
            </a:r>
          </a:p>
          <a:p>
            <a:r>
              <a:rPr lang="en-US" dirty="0"/>
              <a:t>One to many is the same thing, but with the tables in reverse order. For each product row, there can be multiple rows in sales. </a:t>
            </a:r>
          </a:p>
          <a:p>
            <a:endParaRPr lang="en-US" dirty="0"/>
          </a:p>
          <a:p>
            <a:r>
              <a:rPr lang="en-US" dirty="0"/>
              <a:t>This is the most common cardinality for relationships, and it is also the default in Power BI. This is partially because of our use of star schemas. They are inherently 1:many from relationship to fact. </a:t>
            </a:r>
          </a:p>
          <a:p>
            <a:endParaRPr lang="en-US" dirty="0"/>
          </a:p>
          <a:p>
            <a:r>
              <a:rPr lang="en-US" dirty="0"/>
              <a:t>Another cardinality option is 1:1. This should be used sparingly because we would typically combine those attributes into one table. But there are legitimate uses for it, and it is sometimes used to add a security table in Power BI to the model for use with row-level security. </a:t>
            </a:r>
          </a:p>
          <a:p>
            <a:endParaRPr lang="en-US" dirty="0"/>
          </a:p>
          <a:p>
            <a:r>
              <a:rPr lang="en-US" dirty="0"/>
              <a:t>If you are building composite models in Power BI, there is also a many-to-many option. It removes the requirement to have unique values in one of the tables in the relationship. This relationship type can be used to create relationships between tables that have different levels of granularity. For instance, sales at the day level and budget at the month level. Or demographics at the state level but customers at the city level. There are a few data modeling and performance implications when using a many to many relationship in a composite model, so they should be used sparingly. There are alternatives that can be created with DAX that will likely perform better. The alternative to a  many:many relationship is a bridge table. </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586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1F20"/>
                </a:solidFill>
                <a:effectLst/>
                <a:latin typeface="Open Sans" panose="020B0606030504020204" pitchFamily="34" charset="0"/>
              </a:rPr>
              <a:t>Dimensional designs often need to accommodate multivalued dimensions. Patients can have multiple diagnoses. Students can have multiple majors. Employees can have multiple skills. Bank accounts can have multiple customers.</a:t>
            </a:r>
            <a:r>
              <a:rPr lang="en-US" dirty="0"/>
              <a:t> A bridge table adds an additional table to a data model to replace the many:many with 1:many relationships.</a:t>
            </a:r>
          </a:p>
          <a:p>
            <a:endParaRPr lang="en-US" dirty="0"/>
          </a:p>
          <a:p>
            <a:r>
              <a:rPr lang="en-US" dirty="0"/>
              <a:t>In this example of accounts and customers, there may be multiple customers associated with each account. And Each customer may have multiple accounts. Our transactions fact is tied to the account, but we may need to look at transactions by customer. </a:t>
            </a:r>
          </a:p>
          <a:p>
            <a:endParaRPr lang="en-US" dirty="0"/>
          </a:p>
          <a:p>
            <a:r>
              <a:rPr lang="en-US" dirty="0"/>
              <a:t>So we add a bridge table with one row per combination of account and customer. </a:t>
            </a:r>
          </a:p>
          <a:p>
            <a:endParaRPr lang="en-US" dirty="0"/>
          </a:p>
          <a:p>
            <a:r>
              <a:rPr lang="en-US" b="0" i="0" dirty="0">
                <a:solidFill>
                  <a:srgbClr val="231F20"/>
                </a:solidFill>
                <a:effectLst/>
                <a:latin typeface="Open Sans" panose="020B0606030504020204" pitchFamily="34" charset="0"/>
              </a:rPr>
              <a:t>Bridge tables can sit between fact and dimension tables, or alternatively, between a dimension table and its multivalued attributes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14</a:t>
            </a:fld>
            <a:endParaRPr lang="en-US" dirty="0"/>
          </a:p>
        </p:txBody>
      </p:sp>
    </p:spTree>
    <p:extLst>
      <p:ext uri="{BB962C8B-B14F-4D97-AF65-F5344CB8AC3E}">
        <p14:creationId xmlns:p14="http://schemas.microsoft.com/office/powerpoint/2010/main" val="207279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works well with star schemas, and that should be our goal for data models, except in special circumstances. </a:t>
            </a:r>
          </a:p>
          <a:p>
            <a:endParaRPr lang="en-US" dirty="0"/>
          </a:p>
          <a:p>
            <a:r>
              <a:rPr lang="en-US" dirty="0"/>
              <a:t>This is because dimension attributes make great slicers and filters in Power BI. And fact tables work well for summarizing data, counting, summing, or averaging columns. </a:t>
            </a:r>
          </a:p>
          <a:p>
            <a:endParaRPr lang="en-US" dirty="0"/>
          </a:p>
          <a:p>
            <a:r>
              <a:rPr lang="en-US" dirty="0"/>
              <a:t>Power BI requires that we build relationships based upon a single column in each table, and surrogate keys work well for that. </a:t>
            </a:r>
          </a:p>
          <a:p>
            <a:endParaRPr lang="en-US" dirty="0"/>
          </a:p>
          <a:p>
            <a:r>
              <a:rPr lang="en-US" dirty="0"/>
              <a:t>Star schemas also simplify DAX calculations. This get more complex when you have a denormalized table or a snowflake.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5175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create a </a:t>
            </a:r>
            <a:r>
              <a:rPr lang="en-US" b="0" i="0" u="none" strike="noStrike" dirty="0">
                <a:effectLst/>
                <a:latin typeface="Segoe UI" panose="020B0502040204020203" pitchFamily="34" charset="0"/>
                <a:hlinkClick r:id="rId3"/>
              </a:rPr>
              <a:t>Lakehouse</a:t>
            </a:r>
            <a:r>
              <a:rPr lang="en-US" b="0" i="0" dirty="0">
                <a:solidFill>
                  <a:srgbClr val="E6E6E6"/>
                </a:solidFill>
                <a:effectLst/>
                <a:latin typeface="Segoe UI" panose="020B0502040204020203" pitchFamily="34" charset="0"/>
              </a:rPr>
              <a:t>, a default Power BI dataset is created with the SQL Endpoint.</a:t>
            </a:r>
          </a:p>
          <a:p>
            <a:r>
              <a:rPr lang="en-US" b="0" i="0" dirty="0">
                <a:solidFill>
                  <a:srgbClr val="E6E6E6"/>
                </a:solidFill>
                <a:effectLst/>
                <a:latin typeface="Segoe UI" panose="020B0502040204020203" pitchFamily="34" charset="0"/>
              </a:rPr>
              <a:t>The default dataset is queried via the SQL Endpoint and updated via changes to the Lakehouse. You can also query the default dataset via </a:t>
            </a:r>
            <a:r>
              <a:rPr lang="en-US" b="0" i="0" u="none" strike="noStrike" dirty="0">
                <a:effectLst/>
                <a:latin typeface="Segoe UI" panose="020B0502040204020203" pitchFamily="34" charset="0"/>
                <a:hlinkClick r:id="rId4"/>
              </a:rPr>
              <a:t>cross-database queries</a:t>
            </a:r>
            <a:r>
              <a:rPr lang="en-US" b="0" i="0" dirty="0">
                <a:solidFill>
                  <a:srgbClr val="E6E6E6"/>
                </a:solidFill>
                <a:effectLst/>
                <a:latin typeface="Segoe UI" panose="020B0502040204020203" pitchFamily="34" charset="0"/>
              </a:rPr>
              <a:t> from a </a:t>
            </a:r>
            <a:r>
              <a:rPr lang="en-US" b="0" i="0" u="none" strike="noStrike" dirty="0">
                <a:effectLst/>
                <a:latin typeface="Segoe UI" panose="020B0502040204020203" pitchFamily="34" charset="0"/>
                <a:hlinkClick r:id="rId5"/>
              </a:rPr>
              <a:t>Warehouse</a:t>
            </a:r>
            <a:r>
              <a:rPr lang="en-US" b="0" i="0" dirty="0">
                <a:solidFill>
                  <a:srgbClr val="E6E6E6"/>
                </a:solidFill>
                <a:effectLst/>
                <a:latin typeface="Segoe UI" panose="020B0502040204020203" pitchFamily="34" charset="0"/>
              </a:rPr>
              <a:t>. By default, all tables and views in the Warehouse are automatically added to the default Power BI dataset.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default Power BI dataset inherits all relationships between entities defined in the model view and infers them as Power BI dataset relationships, when objects are enabled for BI. Inheriting the warehouse's business logic allows a warehouse developer or BI analyst to decrease the time to value towards building a useful semantic model and metrics layer for analytical business intelligence (BI) reports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16</a:t>
            </a:fld>
            <a:endParaRPr lang="en-US" dirty="0"/>
          </a:p>
        </p:txBody>
      </p:sp>
    </p:spTree>
    <p:extLst>
      <p:ext uri="{BB962C8B-B14F-4D97-AF65-F5344CB8AC3E}">
        <p14:creationId xmlns:p14="http://schemas.microsoft.com/office/powerpoint/2010/main" val="425667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data model</a:t>
            </a:r>
            <a:r>
              <a:rPr lang="en-US" b="0" i="0" dirty="0">
                <a:solidFill>
                  <a:srgbClr val="E6E6E6"/>
                </a:solidFill>
                <a:effectLst/>
                <a:latin typeface="Segoe UI" panose="020B0502040204020203" pitchFamily="34" charset="0"/>
              </a:rPr>
              <a:t> defines the </a:t>
            </a:r>
            <a:r>
              <a:rPr lang="en-US" b="0" i="1" dirty="0">
                <a:solidFill>
                  <a:srgbClr val="E6E6E6"/>
                </a:solidFill>
                <a:effectLst/>
                <a:latin typeface="Segoe UI" panose="020B0502040204020203" pitchFamily="34" charset="0"/>
              </a:rPr>
              <a:t>relationships</a:t>
            </a:r>
            <a:r>
              <a:rPr lang="en-US" b="0" i="0" dirty="0">
                <a:solidFill>
                  <a:srgbClr val="E6E6E6"/>
                </a:solidFill>
                <a:effectLst/>
                <a:latin typeface="Segoe UI" panose="020B0502040204020203" pitchFamily="34" charset="0"/>
              </a:rPr>
              <a:t> between the different tables in the dataset in Fabric, the rules for how data is aggregated and summarized, and the calculations or </a:t>
            </a:r>
            <a:r>
              <a:rPr lang="en-US" b="0" i="1" dirty="0">
                <a:solidFill>
                  <a:srgbClr val="E6E6E6"/>
                </a:solidFill>
                <a:effectLst/>
                <a:latin typeface="Segoe UI" panose="020B0502040204020203" pitchFamily="34" charset="0"/>
              </a:rPr>
              <a:t>measures</a:t>
            </a:r>
            <a:r>
              <a:rPr lang="en-US" b="0" i="0" dirty="0">
                <a:solidFill>
                  <a:srgbClr val="E6E6E6"/>
                </a:solidFill>
                <a:effectLst/>
                <a:latin typeface="Segoe UI" panose="020B0502040204020203" pitchFamily="34" charset="0"/>
              </a:rPr>
              <a:t> that are used to derive insights from the data. These relationships and measures are included in the dataset, which is then used to create reports in Power BI.</a:t>
            </a:r>
          </a:p>
          <a:p>
            <a:pPr algn="l"/>
            <a:r>
              <a:rPr lang="en-US" b="0" i="0" dirty="0">
                <a:solidFill>
                  <a:srgbClr val="E6E6E6"/>
                </a:solidFill>
                <a:effectLst/>
                <a:latin typeface="Segoe UI" panose="020B0502040204020203" pitchFamily="34" charset="0"/>
              </a:rPr>
              <a:t>You can easily switch between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Fabric using the menu in the bottom left corner of the screen.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view shows the tables in the dataset, the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view shows the SQL queries that are used to create the dataset, and the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shows the data model.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If you can’t define all of your relationships in a warehouse, you can use the Model View in Power BI to create them in your customized dataset. After defining relationships in your dataset, you can then define measures and create visuals with Power BI.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59365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Lakehouses and Power BI data models are very flexible in terms of the types of data models they allow. Common types of data models include a normalized relational model. This is what you might find when pulling data directly from a transactional system. </a:t>
            </a:r>
          </a:p>
          <a:p>
            <a:r>
              <a:rPr lang="en-US" dirty="0"/>
              <a:t>Another option is a more denormalized dimensional model consisting of facts and dimensions. </a:t>
            </a:r>
          </a:p>
          <a:p>
            <a:r>
              <a:rPr lang="en-US" dirty="0"/>
              <a:t>On the other end of the spectrum is the single flattened 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224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dimensional modeling is to enable </a:t>
            </a:r>
            <a:r>
              <a:rPr lang="en-US" dirty="0">
                <a:hlinkClick r:id="rId3" tooltip="Learn more about business intelligence from ScienceDirect's AI-generated Topic Pages"/>
              </a:rPr>
              <a:t>business intelligence</a:t>
            </a:r>
            <a:r>
              <a:rPr lang="en-US" dirty="0"/>
              <a:t> (BI) reporting, query, and analysis. The key concepts in dimensional modeling are facts, dimensions, and attributes. There are different types of facts (additive, semi additive, and nonadditive), depending on whether they can be added together over time. Dimensions can have different hierarchies, and have attributes that define the who, what, where, and why of the dimensional model. The grain, or level of </a:t>
            </a:r>
            <a:r>
              <a:rPr lang="en-US" dirty="0">
                <a:hlinkClick r:id="rId4" tooltip="Learn more about granularity from ScienceDirect's AI-generated Topic Pages"/>
              </a:rPr>
              <a:t>granularity</a:t>
            </a:r>
            <a:r>
              <a:rPr lang="en-US" dirty="0"/>
              <a:t>, is another key concept with dimensional modeling because it determines the level of detail. Facts, dimensions, and attributes can be organized in several ways (star, snowflake, multidimensional, and multifact star), called schemas. The choice of schema depends on variables such as the type of reporting that the model needs to facilitate and the type of </a:t>
            </a:r>
            <a:r>
              <a:rPr lang="en-US" dirty="0">
                <a:hlinkClick r:id="rId3" tooltip="Learn more about BI from ScienceDirect's AI-generated Topic Pages"/>
              </a:rPr>
              <a:t>BI</a:t>
            </a:r>
            <a:r>
              <a:rPr lang="en-US" dirty="0"/>
              <a:t> tool being used. Building a dimensional model includes additional puzzle pieces such as calendar and time dimensions; and more complicated pieces such as conforming, degenerative, and role-playing dimensions; and consolidated fact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20725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dimensional models more closely. </a:t>
            </a:r>
          </a:p>
          <a:p>
            <a:endParaRPr lang="en-US" dirty="0"/>
          </a:p>
          <a:p>
            <a:r>
              <a:rPr lang="en-US" dirty="0"/>
              <a:t>Dimensional models are made up of facts and dimensions. </a:t>
            </a:r>
          </a:p>
          <a:p>
            <a:endParaRPr lang="en-US" dirty="0"/>
          </a:p>
          <a:p>
            <a:r>
              <a:rPr lang="en-US" dirty="0"/>
              <a:t>Facts contain measurements and events. We usually aggregate values from fact tables when analyzing data. </a:t>
            </a:r>
          </a:p>
          <a:p>
            <a:endParaRPr lang="en-US" dirty="0"/>
          </a:p>
          <a:p>
            <a:r>
              <a:rPr lang="en-US" dirty="0"/>
              <a:t>Dimension tables contain entities that provide context and allow us to slice facts into meaningful pieces. </a:t>
            </a:r>
          </a:p>
          <a:p>
            <a:endParaRPr lang="en-US" dirty="0"/>
          </a:p>
          <a:p>
            <a:r>
              <a:rPr lang="en-US" dirty="0"/>
              <a:t>In this example, Sales is a fact table. It contains measures such as Sales Amount that we might want to sum. </a:t>
            </a:r>
          </a:p>
          <a:p>
            <a:endParaRPr lang="en-US" dirty="0"/>
          </a:p>
          <a:p>
            <a:r>
              <a:rPr lang="en-US" dirty="0"/>
              <a:t>Store and Product are dimensions. We might want to slice Sales Amount by Product Category or filter Sales Amount by a particular Store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7009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Dimension tables</a:t>
            </a:r>
            <a:r>
              <a:rPr lang="en-US" b="0" i="0" dirty="0">
                <a:solidFill>
                  <a:srgbClr val="E6E6E6"/>
                </a:solidFill>
                <a:effectLst/>
                <a:latin typeface="Segoe UI" panose="020B0502040204020203" pitchFamily="34" charset="0"/>
              </a:rPr>
              <a:t> contain descriptive information about the data in the fact tables. Dimension tables typically have a small number of rows and are used to provide context for the data in the fact tables. For example, a dimension table might contain information about the customers who placed sales orders.</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addition to attribute columns, a dimension table contains a unique key column that uniquely identifies each row in the table. In fact, it's common for a dimension table to include two key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surrogate key</a:t>
            </a:r>
            <a:r>
              <a:rPr lang="en-US" b="0" i="0" dirty="0">
                <a:solidFill>
                  <a:srgbClr val="E6E6E6"/>
                </a:solidFill>
                <a:effectLst/>
                <a:latin typeface="Segoe UI" panose="020B0502040204020203" pitchFamily="34" charset="0"/>
              </a:rPr>
              <a:t> is a unique identifier for each row in the dimension table. It's often an integer value that is automatically generated by the database management system when a new row is inserted into the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An </a:t>
            </a:r>
            <a:r>
              <a:rPr lang="en-US" b="0" i="1" dirty="0">
                <a:solidFill>
                  <a:srgbClr val="E6E6E6"/>
                </a:solidFill>
                <a:effectLst/>
                <a:latin typeface="Segoe UI" panose="020B0502040204020203" pitchFamily="34" charset="0"/>
              </a:rPr>
              <a:t>alternate key</a:t>
            </a:r>
            <a:r>
              <a:rPr lang="en-US" b="0" i="0" dirty="0">
                <a:solidFill>
                  <a:srgbClr val="E6E6E6"/>
                </a:solidFill>
                <a:effectLst/>
                <a:latin typeface="Segoe UI" panose="020B0502040204020203" pitchFamily="34" charset="0"/>
              </a:rPr>
              <a:t> is often a natural or business key that identifies a specific instance of an entity in the transactional source system - such as a product code or a customer ID.</a:t>
            </a:r>
          </a:p>
          <a:p>
            <a:r>
              <a:rPr lang="en-US" b="0" i="0" dirty="0">
                <a:solidFill>
                  <a:srgbClr val="E6E6E6"/>
                </a:solidFill>
                <a:effectLst/>
                <a:latin typeface="Segoe UI" panose="020B0502040204020203" pitchFamily="34" charset="0"/>
              </a:rPr>
              <a:t>You need both surrogate and alternate keys in a data warehouse, because they serve different purposes. Surrogate keys are specific to the data warehouse and help to maintain consistency and accuracy in the data. Alternate keys on the other hand are specific to the source system and help to maintain traceability between the data warehouse and the source system.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81921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Fact tables</a:t>
            </a:r>
            <a:r>
              <a:rPr lang="en-US" b="0" i="0" dirty="0">
                <a:solidFill>
                  <a:srgbClr val="E6E6E6"/>
                </a:solidFill>
                <a:effectLst/>
                <a:latin typeface="Segoe UI" panose="020B0502040204020203" pitchFamily="34" charset="0"/>
              </a:rPr>
              <a:t> contain the numerical data that you want to analyze. Fact tables typically have a large number of rows and are the primary source of data for analysis. For example, a fact table might contain the total amount paid for sales orders that occurred on a specific date or at a particular store.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6148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relate facts and dimensions via surrogate keys in the dimension table. Surrogate keys are often meaningless integers that are added to dimension tables to represent a unique row. </a:t>
            </a:r>
          </a:p>
          <a:p>
            <a:endParaRPr lang="en-US" dirty="0"/>
          </a:p>
          <a:p>
            <a:r>
              <a:rPr lang="en-US" dirty="0"/>
              <a:t>The dimension table surrogate key is used as a foreign key in the fact table to reference the dimension. </a:t>
            </a:r>
          </a:p>
          <a:p>
            <a:endParaRPr lang="en-US" dirty="0"/>
          </a:p>
          <a:p>
            <a:r>
              <a:rPr lang="en-US" dirty="0"/>
              <a:t>In this example, we can see that Sales is related to Product by the Product ID column. We are implying here that is the surrogate key. If there are natural keys in your model that come from the source system, those are not usually the best to use for relationships, especially if they are not integers. We want to build relationships between tables based upon a single column. </a:t>
            </a:r>
          </a:p>
          <a:p>
            <a:endParaRPr lang="en-US" dirty="0"/>
          </a:p>
          <a:p>
            <a:r>
              <a:rPr lang="en-US" dirty="0"/>
              <a:t>When we look at the values in the table, Product ID 1 represents one row in the dimension. Product ID 1 may be found in multiple rows in the fact table. This is called a 1 to many relationship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6112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are considered dimensional models. </a:t>
            </a:r>
          </a:p>
          <a:p>
            <a:r>
              <a:rPr lang="en-US" dirty="0"/>
              <a:t>Let’s look at how they are different. </a:t>
            </a:r>
          </a:p>
          <a:p>
            <a:endParaRPr lang="en-US" dirty="0"/>
          </a:p>
          <a:p>
            <a:r>
              <a:rPr lang="en-US" dirty="0"/>
              <a:t>We have a sales fact table related to a store dimension and product dimension. We can see that the dimension tables are on the 1 side of the 1 to many relationship. </a:t>
            </a:r>
          </a:p>
          <a:p>
            <a:endParaRPr lang="en-US" dirty="0"/>
          </a:p>
          <a:p>
            <a:r>
              <a:rPr lang="en-US" dirty="0"/>
              <a:t>And here is a snowflake schema. We have our same sales fact. But the dimensions are more normalized. Rather than repeating the text value for product category in the product dimension, we put an ID value in the product dimension and make a new product category dimension, with each product category only listed once. </a:t>
            </a:r>
          </a:p>
          <a:p>
            <a:endParaRPr lang="en-US" dirty="0"/>
          </a:p>
          <a:p>
            <a:r>
              <a:rPr lang="en-US" dirty="0"/>
              <a:t>We have the same situation with geography. In the star schema, the state/province was in the store dimension. In the snowflake, there is a geography table, and the geography ID is in the Store table.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85423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contain facts and dimensions. </a:t>
            </a:r>
          </a:p>
          <a:p>
            <a:endParaRPr lang="en-US" dirty="0"/>
          </a:p>
          <a:p>
            <a:r>
              <a:rPr lang="en-US" dirty="0"/>
              <a:t>The main difference is that in a star schema, dimensions are only directly related to facts. </a:t>
            </a:r>
          </a:p>
          <a:p>
            <a:r>
              <a:rPr lang="en-US" dirty="0"/>
              <a:t>In a snowflake schema, dimension may be related to a fact, or they might be related to another dimension. So I may have to go from Product category through product to relate to the sales fact. </a:t>
            </a:r>
          </a:p>
          <a:p>
            <a:r>
              <a:rPr lang="en-US" dirty="0"/>
              <a:t>The dimensions branching off of other dimensions makes the model look more like a snowflake, hence the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9/25/2023 2:38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39449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Understanding Dimensional Models</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a:cs typeface="Segoe UI"/>
              </a:rPr>
              <a:t>Module 10</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AF8D-51FB-4D0C-87CB-C62686359154}"/>
              </a:ext>
            </a:extLst>
          </p:cNvPr>
          <p:cNvSpPr>
            <a:spLocks noGrp="1"/>
          </p:cNvSpPr>
          <p:nvPr>
            <p:ph type="title"/>
          </p:nvPr>
        </p:nvSpPr>
        <p:spPr/>
        <p:txBody>
          <a:bodyPr/>
          <a:lstStyle/>
          <a:p>
            <a:r>
              <a:rPr lang="en-US" dirty="0"/>
              <a:t>Compare Star and Snowflake</a:t>
            </a:r>
          </a:p>
        </p:txBody>
      </p:sp>
      <p:sp>
        <p:nvSpPr>
          <p:cNvPr id="3" name="Text Placeholder 2">
            <a:extLst>
              <a:ext uri="{FF2B5EF4-FFF2-40B4-BE49-F238E27FC236}">
                <a16:creationId xmlns:a16="http://schemas.microsoft.com/office/drawing/2014/main" id="{2E2260F7-0A39-4563-9372-4CC70847C2EF}"/>
              </a:ext>
            </a:extLst>
          </p:cNvPr>
          <p:cNvSpPr>
            <a:spLocks noGrp="1"/>
          </p:cNvSpPr>
          <p:nvPr>
            <p:ph type="body" sz="quarter" idx="4294967295"/>
          </p:nvPr>
        </p:nvSpPr>
        <p:spPr>
          <a:xfrm>
            <a:off x="1041400" y="1447800"/>
            <a:ext cx="11150600" cy="2979738"/>
          </a:xfrm>
        </p:spPr>
        <p:txBody>
          <a:bodyPr/>
          <a:lstStyle/>
          <a:p>
            <a:r>
              <a:rPr lang="en-US" dirty="0"/>
              <a:t>Both: Contain facts and dimensions</a:t>
            </a:r>
          </a:p>
          <a:p>
            <a:r>
              <a:rPr lang="en-US" dirty="0"/>
              <a:t>Star: Every dimension is directly related to a fact</a:t>
            </a:r>
          </a:p>
          <a:p>
            <a:r>
              <a:rPr lang="en-US" dirty="0"/>
              <a:t>Snowflake: Dimensions maybe be related directly to a fact </a:t>
            </a:r>
            <a:r>
              <a:rPr lang="en-US" u="sng" dirty="0"/>
              <a:t>or</a:t>
            </a:r>
            <a:r>
              <a:rPr lang="en-US" dirty="0"/>
              <a:t> to another dimension</a:t>
            </a:r>
          </a:p>
        </p:txBody>
      </p:sp>
      <p:pic>
        <p:nvPicPr>
          <p:cNvPr id="5" name="Graphic 4" descr="Snowflake">
            <a:extLst>
              <a:ext uri="{FF2B5EF4-FFF2-40B4-BE49-F238E27FC236}">
                <a16:creationId xmlns:a16="http://schemas.microsoft.com/office/drawing/2014/main" id="{384E42E6-88EA-45BA-9F00-081B1C79D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8174" y="3823960"/>
            <a:ext cx="2368048" cy="2368048"/>
          </a:xfrm>
          <a:prstGeom prst="rect">
            <a:avLst/>
          </a:prstGeom>
        </p:spPr>
      </p:pic>
      <p:grpSp>
        <p:nvGrpSpPr>
          <p:cNvPr id="43" name="Group 42">
            <a:extLst>
              <a:ext uri="{FF2B5EF4-FFF2-40B4-BE49-F238E27FC236}">
                <a16:creationId xmlns:a16="http://schemas.microsoft.com/office/drawing/2014/main" id="{758325CD-CB03-4AEA-85B9-2B5A15055987}"/>
              </a:ext>
            </a:extLst>
          </p:cNvPr>
          <p:cNvGrpSpPr/>
          <p:nvPr/>
        </p:nvGrpSpPr>
        <p:grpSpPr>
          <a:xfrm>
            <a:off x="804569" y="3881590"/>
            <a:ext cx="3294413" cy="2306776"/>
            <a:chOff x="804569" y="3914061"/>
            <a:chExt cx="3294413" cy="2306776"/>
          </a:xfrm>
        </p:grpSpPr>
        <p:cxnSp>
          <p:nvCxnSpPr>
            <p:cNvPr id="7" name="Straight Connector 6">
              <a:extLst>
                <a:ext uri="{FF2B5EF4-FFF2-40B4-BE49-F238E27FC236}">
                  <a16:creationId xmlns:a16="http://schemas.microsoft.com/office/drawing/2014/main" id="{543FA910-CA71-461D-A023-4F1E67DA5973}"/>
                </a:ext>
              </a:extLst>
            </p:cNvPr>
            <p:cNvCxnSpPr/>
            <p:nvPr/>
          </p:nvCxnSpPr>
          <p:spPr>
            <a:xfrm>
              <a:off x="2500492" y="4295784"/>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C8AFEB-6F92-42F0-ACC7-C6BA04E1045E}"/>
                </a:ext>
              </a:extLst>
            </p:cNvPr>
            <p:cNvCxnSpPr/>
            <p:nvPr/>
          </p:nvCxnSpPr>
          <p:spPr>
            <a:xfrm>
              <a:off x="2500492" y="4295784"/>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3A112A-AE7C-413F-AF60-CD3E34B0381B}"/>
                </a:ext>
              </a:extLst>
            </p:cNvPr>
            <p:cNvCxnSpPr>
              <a:cxnSpLocks/>
            </p:cNvCxnSpPr>
            <p:nvPr/>
          </p:nvCxnSpPr>
          <p:spPr>
            <a:xfrm rot="54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F7B3F3-31E3-4F09-9341-8EE47C64D227}"/>
                </a:ext>
              </a:extLst>
            </p:cNvPr>
            <p:cNvCxnSpPr>
              <a:cxnSpLocks/>
            </p:cNvCxnSpPr>
            <p:nvPr/>
          </p:nvCxnSpPr>
          <p:spPr>
            <a:xfrm rot="27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0B2F65-89AB-44D1-8BC5-A2F2C9B46FFE}"/>
                </a:ext>
              </a:extLst>
            </p:cNvPr>
            <p:cNvCxnSpPr>
              <a:cxnSpLocks/>
            </p:cNvCxnSpPr>
            <p:nvPr/>
          </p:nvCxnSpPr>
          <p:spPr>
            <a:xfrm rot="-2700000">
              <a:off x="2498251" y="4245379"/>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74B3DA-A829-4BB9-ADC4-0F5059AA642C}"/>
                </a:ext>
              </a:extLst>
            </p:cNvPr>
            <p:cNvSpPr txBox="1"/>
            <p:nvPr/>
          </p:nvSpPr>
          <p:spPr>
            <a:xfrm>
              <a:off x="2201472" y="5041639"/>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13" name="TextBox 12">
              <a:extLst>
                <a:ext uri="{FF2B5EF4-FFF2-40B4-BE49-F238E27FC236}">
                  <a16:creationId xmlns:a16="http://schemas.microsoft.com/office/drawing/2014/main" id="{4646A7EB-FF89-4F98-89F1-BA23CC3D550A}"/>
                </a:ext>
              </a:extLst>
            </p:cNvPr>
            <p:cNvSpPr txBox="1"/>
            <p:nvPr/>
          </p:nvSpPr>
          <p:spPr>
            <a:xfrm>
              <a:off x="3265913"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4" name="TextBox 13">
              <a:extLst>
                <a:ext uri="{FF2B5EF4-FFF2-40B4-BE49-F238E27FC236}">
                  <a16:creationId xmlns:a16="http://schemas.microsoft.com/office/drawing/2014/main" id="{C5D89FBF-523C-4892-B6C5-4C54C7EAFBC4}"/>
                </a:ext>
              </a:extLst>
            </p:cNvPr>
            <p:cNvSpPr txBox="1"/>
            <p:nvPr/>
          </p:nvSpPr>
          <p:spPr>
            <a:xfrm>
              <a:off x="3505424" y="5076348"/>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5" name="TextBox 14">
              <a:extLst>
                <a:ext uri="{FF2B5EF4-FFF2-40B4-BE49-F238E27FC236}">
                  <a16:creationId xmlns:a16="http://schemas.microsoft.com/office/drawing/2014/main" id="{FB48E4A9-C7E3-4D4B-9E9A-3E930B435726}"/>
                </a:ext>
              </a:extLst>
            </p:cNvPr>
            <p:cNvSpPr txBox="1"/>
            <p:nvPr/>
          </p:nvSpPr>
          <p:spPr>
            <a:xfrm>
              <a:off x="2180889" y="391406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6" name="TextBox 15">
              <a:extLst>
                <a:ext uri="{FF2B5EF4-FFF2-40B4-BE49-F238E27FC236}">
                  <a16:creationId xmlns:a16="http://schemas.microsoft.com/office/drawing/2014/main" id="{009A25DC-68A0-4670-98DB-9B2DEEFBB773}"/>
                </a:ext>
              </a:extLst>
            </p:cNvPr>
            <p:cNvSpPr txBox="1"/>
            <p:nvPr/>
          </p:nvSpPr>
          <p:spPr>
            <a:xfrm>
              <a:off x="1137032"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7" name="TextBox 16">
              <a:extLst>
                <a:ext uri="{FF2B5EF4-FFF2-40B4-BE49-F238E27FC236}">
                  <a16:creationId xmlns:a16="http://schemas.microsoft.com/office/drawing/2014/main" id="{5C55F43E-E172-4F67-89CB-1F14C250B269}"/>
                </a:ext>
              </a:extLst>
            </p:cNvPr>
            <p:cNvSpPr txBox="1"/>
            <p:nvPr/>
          </p:nvSpPr>
          <p:spPr>
            <a:xfrm>
              <a:off x="804569" y="5076347"/>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grpSp>
      <p:grpSp>
        <p:nvGrpSpPr>
          <p:cNvPr id="42" name="Group 41">
            <a:extLst>
              <a:ext uri="{FF2B5EF4-FFF2-40B4-BE49-F238E27FC236}">
                <a16:creationId xmlns:a16="http://schemas.microsoft.com/office/drawing/2014/main" id="{F2961485-4810-4A97-8418-7C54AD9BFA03}"/>
              </a:ext>
            </a:extLst>
          </p:cNvPr>
          <p:cNvGrpSpPr/>
          <p:nvPr/>
        </p:nvGrpSpPr>
        <p:grpSpPr>
          <a:xfrm>
            <a:off x="5756350" y="3881590"/>
            <a:ext cx="3037083" cy="2306776"/>
            <a:chOff x="5756350" y="3881590"/>
            <a:chExt cx="3037083" cy="2196643"/>
          </a:xfrm>
        </p:grpSpPr>
        <p:cxnSp>
          <p:nvCxnSpPr>
            <p:cNvPr id="18" name="Straight Connector 17">
              <a:extLst>
                <a:ext uri="{FF2B5EF4-FFF2-40B4-BE49-F238E27FC236}">
                  <a16:creationId xmlns:a16="http://schemas.microsoft.com/office/drawing/2014/main" id="{B4AF24AA-7386-4094-AFCF-611A2AA0FA2C}"/>
                </a:ext>
              </a:extLst>
            </p:cNvPr>
            <p:cNvCxnSpPr/>
            <p:nvPr/>
          </p:nvCxnSpPr>
          <p:spPr>
            <a:xfrm>
              <a:off x="7236171" y="4153180"/>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4D4F07-E789-4DA4-9406-1379845C8FBF}"/>
                </a:ext>
              </a:extLst>
            </p:cNvPr>
            <p:cNvCxnSpPr/>
            <p:nvPr/>
          </p:nvCxnSpPr>
          <p:spPr>
            <a:xfrm>
              <a:off x="7236171" y="4153180"/>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2F748C-A80F-476F-A814-61C81CCA6170}"/>
                </a:ext>
              </a:extLst>
            </p:cNvPr>
            <p:cNvCxnSpPr>
              <a:cxnSpLocks/>
            </p:cNvCxnSpPr>
            <p:nvPr/>
          </p:nvCxnSpPr>
          <p:spPr>
            <a:xfrm rot="54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69CBC7-4D58-4A00-9EDE-DD22A4D2A83C}"/>
                </a:ext>
              </a:extLst>
            </p:cNvPr>
            <p:cNvCxnSpPr>
              <a:cxnSpLocks/>
            </p:cNvCxnSpPr>
            <p:nvPr/>
          </p:nvCxnSpPr>
          <p:spPr>
            <a:xfrm rot="27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82C504-0889-4CB3-9171-D7BB3682061F}"/>
                </a:ext>
              </a:extLst>
            </p:cNvPr>
            <p:cNvCxnSpPr>
              <a:cxnSpLocks/>
            </p:cNvCxnSpPr>
            <p:nvPr/>
          </p:nvCxnSpPr>
          <p:spPr>
            <a:xfrm rot="-2700000">
              <a:off x="7233930" y="4102775"/>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C5F0AA-FE44-441C-9C2A-900C447803F6}"/>
                </a:ext>
              </a:extLst>
            </p:cNvPr>
            <p:cNvSpPr txBox="1"/>
            <p:nvPr/>
          </p:nvSpPr>
          <p:spPr>
            <a:xfrm>
              <a:off x="6937151" y="4899035"/>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25" name="TextBox 24">
              <a:extLst>
                <a:ext uri="{FF2B5EF4-FFF2-40B4-BE49-F238E27FC236}">
                  <a16:creationId xmlns:a16="http://schemas.microsoft.com/office/drawing/2014/main" id="{FEE428F6-949A-4EDE-B82D-D61D161BF481}"/>
                </a:ext>
              </a:extLst>
            </p:cNvPr>
            <p:cNvSpPr txBox="1"/>
            <p:nvPr/>
          </p:nvSpPr>
          <p:spPr>
            <a:xfrm>
              <a:off x="7008960" y="3881590"/>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cxnSp>
          <p:nvCxnSpPr>
            <p:cNvPr id="26" name="Straight Connector 25">
              <a:extLst>
                <a:ext uri="{FF2B5EF4-FFF2-40B4-BE49-F238E27FC236}">
                  <a16:creationId xmlns:a16="http://schemas.microsoft.com/office/drawing/2014/main" id="{7211D3B9-DEE7-416E-BADB-53E5DDC8AB75}"/>
                </a:ext>
              </a:extLst>
            </p:cNvPr>
            <p:cNvCxnSpPr>
              <a:cxnSpLocks/>
            </p:cNvCxnSpPr>
            <p:nvPr/>
          </p:nvCxnSpPr>
          <p:spPr>
            <a:xfrm>
              <a:off x="6881268" y="4183658"/>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C443EC-F9CE-4244-B1F1-2CFE97438B8F}"/>
                </a:ext>
              </a:extLst>
            </p:cNvPr>
            <p:cNvCxnSpPr>
              <a:cxnSpLocks/>
            </p:cNvCxnSpPr>
            <p:nvPr/>
          </p:nvCxnSpPr>
          <p:spPr>
            <a:xfrm rot="16200000">
              <a:off x="7225290" y="4397815"/>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D452B9-EF53-4345-9656-39804731CB86}"/>
                </a:ext>
              </a:extLst>
            </p:cNvPr>
            <p:cNvCxnSpPr>
              <a:cxnSpLocks/>
            </p:cNvCxnSpPr>
            <p:nvPr/>
          </p:nvCxnSpPr>
          <p:spPr>
            <a:xfrm>
              <a:off x="7678291" y="4647527"/>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CE9189-83C4-4FE7-9DC3-63957A310525}"/>
                </a:ext>
              </a:extLst>
            </p:cNvPr>
            <p:cNvCxnSpPr>
              <a:cxnSpLocks/>
            </p:cNvCxnSpPr>
            <p:nvPr/>
          </p:nvCxnSpPr>
          <p:spPr>
            <a:xfrm rot="1500000">
              <a:off x="7795295" y="5187301"/>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076402-0E4C-4B2F-8B0D-2A490059319B}"/>
                </a:ext>
              </a:extLst>
            </p:cNvPr>
            <p:cNvSpPr txBox="1"/>
            <p:nvPr/>
          </p:nvSpPr>
          <p:spPr>
            <a:xfrm>
              <a:off x="6357278" y="39690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4" name="TextBox 33">
              <a:extLst>
                <a:ext uri="{FF2B5EF4-FFF2-40B4-BE49-F238E27FC236}">
                  <a16:creationId xmlns:a16="http://schemas.microsoft.com/office/drawing/2014/main" id="{5EB6BC6F-0E44-4AE4-B4FB-D0ADBD695702}"/>
                </a:ext>
              </a:extLst>
            </p:cNvPr>
            <p:cNvSpPr txBox="1"/>
            <p:nvPr/>
          </p:nvSpPr>
          <p:spPr>
            <a:xfrm>
              <a:off x="6043399" y="427696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5" name="TextBox 34">
              <a:extLst>
                <a:ext uri="{FF2B5EF4-FFF2-40B4-BE49-F238E27FC236}">
                  <a16:creationId xmlns:a16="http://schemas.microsoft.com/office/drawing/2014/main" id="{29FD9678-6045-4D73-9965-16BFFF79D23D}"/>
                </a:ext>
              </a:extLst>
            </p:cNvPr>
            <p:cNvSpPr txBox="1"/>
            <p:nvPr/>
          </p:nvSpPr>
          <p:spPr>
            <a:xfrm>
              <a:off x="7968303" y="429498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6" name="TextBox 35">
              <a:extLst>
                <a:ext uri="{FF2B5EF4-FFF2-40B4-BE49-F238E27FC236}">
                  <a16:creationId xmlns:a16="http://schemas.microsoft.com/office/drawing/2014/main" id="{2DFBE71C-2D54-4550-90B2-23578897641B}"/>
                </a:ext>
              </a:extLst>
            </p:cNvPr>
            <p:cNvSpPr txBox="1"/>
            <p:nvPr/>
          </p:nvSpPr>
          <p:spPr>
            <a:xfrm>
              <a:off x="8236027" y="473511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7" name="TextBox 36">
              <a:extLst>
                <a:ext uri="{FF2B5EF4-FFF2-40B4-BE49-F238E27FC236}">
                  <a16:creationId xmlns:a16="http://schemas.microsoft.com/office/drawing/2014/main" id="{CB52553A-7B91-4160-81F4-93BDFF53AFEA}"/>
                </a:ext>
              </a:extLst>
            </p:cNvPr>
            <p:cNvSpPr txBox="1"/>
            <p:nvPr/>
          </p:nvSpPr>
          <p:spPr>
            <a:xfrm>
              <a:off x="8262811" y="500798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8" name="TextBox 37">
              <a:extLst>
                <a:ext uri="{FF2B5EF4-FFF2-40B4-BE49-F238E27FC236}">
                  <a16:creationId xmlns:a16="http://schemas.microsoft.com/office/drawing/2014/main" id="{05C82ABD-F9E9-4E8A-AE64-A36E850504D1}"/>
                </a:ext>
              </a:extLst>
            </p:cNvPr>
            <p:cNvSpPr txBox="1"/>
            <p:nvPr/>
          </p:nvSpPr>
          <p:spPr>
            <a:xfrm>
              <a:off x="8334527" y="542374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9" name="TextBox 38">
              <a:extLst>
                <a:ext uri="{FF2B5EF4-FFF2-40B4-BE49-F238E27FC236}">
                  <a16:creationId xmlns:a16="http://schemas.microsoft.com/office/drawing/2014/main" id="{14A8F6CE-C30A-412A-9F79-6B9FFBACA894}"/>
                </a:ext>
              </a:extLst>
            </p:cNvPr>
            <p:cNvSpPr txBox="1"/>
            <p:nvPr/>
          </p:nvSpPr>
          <p:spPr>
            <a:xfrm>
              <a:off x="5756350" y="4958611"/>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40" name="TextBox 39">
              <a:extLst>
                <a:ext uri="{FF2B5EF4-FFF2-40B4-BE49-F238E27FC236}">
                  <a16:creationId xmlns:a16="http://schemas.microsoft.com/office/drawing/2014/main" id="{D90AA9B2-648C-4595-80B9-33973DE2EF96}"/>
                </a:ext>
              </a:extLst>
            </p:cNvPr>
            <p:cNvSpPr txBox="1"/>
            <p:nvPr/>
          </p:nvSpPr>
          <p:spPr>
            <a:xfrm>
              <a:off x="7402216" y="41171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grpSp>
      <p:sp>
        <p:nvSpPr>
          <p:cNvPr id="41" name="Arrow: Right 40">
            <a:extLst>
              <a:ext uri="{FF2B5EF4-FFF2-40B4-BE49-F238E27FC236}">
                <a16:creationId xmlns:a16="http://schemas.microsoft.com/office/drawing/2014/main" id="{DCD2F615-EAF0-4B61-88A7-37DDE9D3863A}"/>
              </a:ext>
            </a:extLst>
          </p:cNvPr>
          <p:cNvSpPr/>
          <p:nvPr/>
        </p:nvSpPr>
        <p:spPr bwMode="auto">
          <a:xfrm>
            <a:off x="8920309" y="4732189"/>
            <a:ext cx="945300" cy="666223"/>
          </a:xfrm>
          <a:prstGeom prst="rightArrow">
            <a:avLst/>
          </a:prstGeom>
          <a:solidFill>
            <a:srgbClr val="8AD0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550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496B-11E4-46D5-8539-0382486C9254}"/>
              </a:ext>
            </a:extLst>
          </p:cNvPr>
          <p:cNvSpPr>
            <a:spLocks noGrp="1"/>
          </p:cNvSpPr>
          <p:nvPr>
            <p:ph type="title"/>
          </p:nvPr>
        </p:nvSpPr>
        <p:spPr/>
        <p:txBody>
          <a:bodyPr/>
          <a:lstStyle/>
          <a:p>
            <a:r>
              <a:rPr lang="en-US" dirty="0"/>
              <a:t>Date table</a:t>
            </a:r>
          </a:p>
        </p:txBody>
      </p:sp>
      <p:sp>
        <p:nvSpPr>
          <p:cNvPr id="3" name="Text Placeholder 2">
            <a:extLst>
              <a:ext uri="{FF2B5EF4-FFF2-40B4-BE49-F238E27FC236}">
                <a16:creationId xmlns:a16="http://schemas.microsoft.com/office/drawing/2014/main" id="{CF0536DD-4E1D-4062-923C-E9F35E213A2F}"/>
              </a:ext>
            </a:extLst>
          </p:cNvPr>
          <p:cNvSpPr>
            <a:spLocks noGrp="1"/>
          </p:cNvSpPr>
          <p:nvPr>
            <p:ph type="body" sz="quarter" idx="4294967295"/>
          </p:nvPr>
        </p:nvSpPr>
        <p:spPr>
          <a:xfrm>
            <a:off x="1041400" y="1447800"/>
            <a:ext cx="11150600" cy="2979738"/>
          </a:xfrm>
        </p:spPr>
        <p:txBody>
          <a:bodyPr/>
          <a:lstStyle/>
          <a:p>
            <a:r>
              <a:rPr lang="en-US" dirty="0"/>
              <a:t>Facilitates slicing by month/quarter/year/etc.</a:t>
            </a:r>
          </a:p>
          <a:p>
            <a:r>
              <a:rPr lang="en-US" dirty="0"/>
              <a:t>Required for time intelligence calculations</a:t>
            </a:r>
          </a:p>
          <a:p>
            <a:r>
              <a:rPr lang="en-US" dirty="0"/>
              <a:t>A single date table can play multiple roles</a:t>
            </a:r>
          </a:p>
          <a:p>
            <a:endParaRPr lang="en-US" dirty="0"/>
          </a:p>
          <a:p>
            <a:endParaRPr lang="en-US" dirty="0"/>
          </a:p>
        </p:txBody>
      </p:sp>
      <p:graphicFrame>
        <p:nvGraphicFramePr>
          <p:cNvPr id="4" name="Table 4">
            <a:extLst>
              <a:ext uri="{FF2B5EF4-FFF2-40B4-BE49-F238E27FC236}">
                <a16:creationId xmlns:a16="http://schemas.microsoft.com/office/drawing/2014/main" id="{20332306-875E-457B-B839-3C39263CCCEC}"/>
              </a:ext>
            </a:extLst>
          </p:cNvPr>
          <p:cNvGraphicFramePr>
            <a:graphicFrameLocks noGrp="1"/>
          </p:cNvGraphicFramePr>
          <p:nvPr>
            <p:extLst>
              <p:ext uri="{D42A27DB-BD31-4B8C-83A1-F6EECF244321}">
                <p14:modId xmlns:p14="http://schemas.microsoft.com/office/powerpoint/2010/main" val="3513039587"/>
              </p:ext>
            </p:extLst>
          </p:nvPr>
        </p:nvGraphicFramePr>
        <p:xfrm>
          <a:off x="585216" y="3989661"/>
          <a:ext cx="10011386" cy="1010920"/>
        </p:xfrm>
        <a:graphic>
          <a:graphicData uri="http://schemas.openxmlformats.org/drawingml/2006/table">
            <a:tbl>
              <a:tblPr firstRow="1" bandRow="1">
                <a:tableStyleId>{5C22544A-7EE6-4342-B048-85BDC9FD1C3A}</a:tableStyleId>
              </a:tblPr>
              <a:tblGrid>
                <a:gridCol w="1370521">
                  <a:extLst>
                    <a:ext uri="{9D8B030D-6E8A-4147-A177-3AD203B41FA5}">
                      <a16:colId xmlns:a16="http://schemas.microsoft.com/office/drawing/2014/main" val="2134528769"/>
                    </a:ext>
                  </a:extLst>
                </a:gridCol>
                <a:gridCol w="980760">
                  <a:extLst>
                    <a:ext uri="{9D8B030D-6E8A-4147-A177-3AD203B41FA5}">
                      <a16:colId xmlns:a16="http://schemas.microsoft.com/office/drawing/2014/main" val="3728541792"/>
                    </a:ext>
                  </a:extLst>
                </a:gridCol>
                <a:gridCol w="1436050">
                  <a:extLst>
                    <a:ext uri="{9D8B030D-6E8A-4147-A177-3AD203B41FA5}">
                      <a16:colId xmlns:a16="http://schemas.microsoft.com/office/drawing/2014/main" val="2639411457"/>
                    </a:ext>
                  </a:extLst>
                </a:gridCol>
                <a:gridCol w="1066518">
                  <a:extLst>
                    <a:ext uri="{9D8B030D-6E8A-4147-A177-3AD203B41FA5}">
                      <a16:colId xmlns:a16="http://schemas.microsoft.com/office/drawing/2014/main" val="491831183"/>
                    </a:ext>
                  </a:extLst>
                </a:gridCol>
                <a:gridCol w="1074821">
                  <a:extLst>
                    <a:ext uri="{9D8B030D-6E8A-4147-A177-3AD203B41FA5}">
                      <a16:colId xmlns:a16="http://schemas.microsoft.com/office/drawing/2014/main" val="2197096592"/>
                    </a:ext>
                  </a:extLst>
                </a:gridCol>
                <a:gridCol w="737937">
                  <a:extLst>
                    <a:ext uri="{9D8B030D-6E8A-4147-A177-3AD203B41FA5}">
                      <a16:colId xmlns:a16="http://schemas.microsoft.com/office/drawing/2014/main" val="280521920"/>
                    </a:ext>
                  </a:extLst>
                </a:gridCol>
                <a:gridCol w="1283368">
                  <a:extLst>
                    <a:ext uri="{9D8B030D-6E8A-4147-A177-3AD203B41FA5}">
                      <a16:colId xmlns:a16="http://schemas.microsoft.com/office/drawing/2014/main" val="880765862"/>
                    </a:ext>
                  </a:extLst>
                </a:gridCol>
                <a:gridCol w="1018674">
                  <a:extLst>
                    <a:ext uri="{9D8B030D-6E8A-4147-A177-3AD203B41FA5}">
                      <a16:colId xmlns:a16="http://schemas.microsoft.com/office/drawing/2014/main" val="152692919"/>
                    </a:ext>
                  </a:extLst>
                </a:gridCol>
                <a:gridCol w="1042737">
                  <a:extLst>
                    <a:ext uri="{9D8B030D-6E8A-4147-A177-3AD203B41FA5}">
                      <a16:colId xmlns:a16="http://schemas.microsoft.com/office/drawing/2014/main" val="979314258"/>
                    </a:ext>
                  </a:extLst>
                </a:gridCol>
              </a:tblGrid>
              <a:tr h="370840">
                <a:tc>
                  <a:txBody>
                    <a:bodyPr/>
                    <a:lstStyle/>
                    <a:p>
                      <a:r>
                        <a:rPr lang="en-US" dirty="0">
                          <a:solidFill>
                            <a:schemeClr val="bg1"/>
                          </a:solidFill>
                        </a:rPr>
                        <a:t>Date</a:t>
                      </a:r>
                    </a:p>
                  </a:txBody>
                  <a:tcPr/>
                </a:tc>
                <a:tc>
                  <a:txBody>
                    <a:bodyPr/>
                    <a:lstStyle/>
                    <a:p>
                      <a:r>
                        <a:rPr lang="en-US" dirty="0">
                          <a:solidFill>
                            <a:schemeClr val="bg1"/>
                          </a:solidFill>
                        </a:rPr>
                        <a:t>Month Nbr</a:t>
                      </a:r>
                    </a:p>
                  </a:txBody>
                  <a:tcPr/>
                </a:tc>
                <a:tc>
                  <a:txBody>
                    <a:bodyPr/>
                    <a:lstStyle/>
                    <a:p>
                      <a:r>
                        <a:rPr lang="en-US" dirty="0">
                          <a:solidFill>
                            <a:schemeClr val="bg1"/>
                          </a:solidFill>
                        </a:rPr>
                        <a:t>Month</a:t>
                      </a:r>
                    </a:p>
                  </a:txBody>
                  <a:tcPr/>
                </a:tc>
                <a:tc>
                  <a:txBody>
                    <a:bodyPr/>
                    <a:lstStyle/>
                    <a:p>
                      <a:r>
                        <a:rPr lang="en-US" dirty="0">
                          <a:solidFill>
                            <a:schemeClr val="bg1"/>
                          </a:solidFill>
                        </a:rPr>
                        <a:t>Quarter Nbr</a:t>
                      </a:r>
                    </a:p>
                  </a:txBody>
                  <a:tcPr/>
                </a:tc>
                <a:tc>
                  <a:txBody>
                    <a:bodyPr/>
                    <a:lstStyle/>
                    <a:p>
                      <a:r>
                        <a:rPr lang="en-US" dirty="0">
                          <a:solidFill>
                            <a:schemeClr val="bg1"/>
                          </a:solidFill>
                        </a:rPr>
                        <a:t>Quarter</a:t>
                      </a:r>
                    </a:p>
                  </a:txBody>
                  <a:tcPr/>
                </a:tc>
                <a:tc>
                  <a:txBody>
                    <a:bodyPr/>
                    <a:lstStyle/>
                    <a:p>
                      <a:r>
                        <a:rPr lang="en-US" dirty="0">
                          <a:solidFill>
                            <a:schemeClr val="bg1"/>
                          </a:solidFill>
                        </a:rPr>
                        <a:t>Year</a:t>
                      </a:r>
                    </a:p>
                  </a:txBody>
                  <a:tcPr/>
                </a:tc>
                <a:tc>
                  <a:txBody>
                    <a:bodyPr/>
                    <a:lstStyle/>
                    <a:p>
                      <a:r>
                        <a:rPr lang="en-US" dirty="0">
                          <a:solidFill>
                            <a:schemeClr val="bg1"/>
                          </a:solidFill>
                        </a:rPr>
                        <a:t>Fiscal Year</a:t>
                      </a:r>
                    </a:p>
                  </a:txBody>
                  <a:tcPr/>
                </a:tc>
                <a:tc>
                  <a:txBody>
                    <a:bodyPr/>
                    <a:lstStyle/>
                    <a:p>
                      <a:r>
                        <a:rPr lang="en-US" dirty="0">
                          <a:solidFill>
                            <a:schemeClr val="bg1"/>
                          </a:solidFill>
                        </a:rPr>
                        <a:t>Fiscal Month</a:t>
                      </a:r>
                    </a:p>
                  </a:txBody>
                  <a:tcPr/>
                </a:tc>
                <a:tc>
                  <a:txBody>
                    <a:bodyPr/>
                    <a:lstStyle/>
                    <a:p>
                      <a:r>
                        <a:rPr lang="en-US" dirty="0">
                          <a:solidFill>
                            <a:schemeClr val="bg1"/>
                          </a:solidFill>
                        </a:rPr>
                        <a:t>Fiscal Quarter</a:t>
                      </a:r>
                    </a:p>
                  </a:txBody>
                  <a:tcPr/>
                </a:tc>
                <a:extLst>
                  <a:ext uri="{0D108BD9-81ED-4DB2-BD59-A6C34878D82A}">
                    <a16:rowId xmlns:a16="http://schemas.microsoft.com/office/drawing/2014/main" val="179240435"/>
                  </a:ext>
                </a:extLst>
              </a:tr>
              <a:tr h="370840">
                <a:tc>
                  <a:txBody>
                    <a:bodyPr/>
                    <a:lstStyle/>
                    <a:p>
                      <a:r>
                        <a:rPr lang="en-US" dirty="0">
                          <a:solidFill>
                            <a:schemeClr val="bg1"/>
                          </a:solidFill>
                        </a:rPr>
                        <a:t>1-Jan-2019</a:t>
                      </a:r>
                    </a:p>
                  </a:txBody>
                  <a:tcPr/>
                </a:tc>
                <a:tc>
                  <a:txBody>
                    <a:bodyPr/>
                    <a:lstStyle/>
                    <a:p>
                      <a:r>
                        <a:rPr lang="en-US" dirty="0">
                          <a:solidFill>
                            <a:schemeClr val="bg1"/>
                          </a:solidFill>
                        </a:rPr>
                        <a:t>1</a:t>
                      </a:r>
                    </a:p>
                  </a:txBody>
                  <a:tcPr/>
                </a:tc>
                <a:tc>
                  <a:txBody>
                    <a:bodyPr/>
                    <a:lstStyle/>
                    <a:p>
                      <a:r>
                        <a:rPr lang="en-US" dirty="0">
                          <a:solidFill>
                            <a:schemeClr val="bg1"/>
                          </a:solidFill>
                        </a:rPr>
                        <a:t>January</a:t>
                      </a:r>
                    </a:p>
                  </a:txBody>
                  <a:tcPr/>
                </a:tc>
                <a:tc>
                  <a:txBody>
                    <a:bodyPr/>
                    <a:lstStyle/>
                    <a:p>
                      <a:r>
                        <a:rPr lang="en-US" dirty="0">
                          <a:solidFill>
                            <a:schemeClr val="bg1"/>
                          </a:solidFill>
                        </a:rPr>
                        <a:t>1</a:t>
                      </a:r>
                    </a:p>
                  </a:txBody>
                  <a:tcPr/>
                </a:tc>
                <a:tc>
                  <a:txBody>
                    <a:bodyPr/>
                    <a:lstStyle/>
                    <a:p>
                      <a:r>
                        <a:rPr lang="en-US" dirty="0">
                          <a:solidFill>
                            <a:schemeClr val="bg1"/>
                          </a:solidFill>
                        </a:rPr>
                        <a:t>Q1</a:t>
                      </a:r>
                    </a:p>
                  </a:txBody>
                  <a:tcPr/>
                </a:tc>
                <a:tc>
                  <a:txBody>
                    <a:bodyPr/>
                    <a:lstStyle/>
                    <a:p>
                      <a:r>
                        <a:rPr lang="en-US" dirty="0">
                          <a:solidFill>
                            <a:schemeClr val="bg1"/>
                          </a:solidFill>
                        </a:rPr>
                        <a:t>2019</a:t>
                      </a:r>
                    </a:p>
                  </a:txBody>
                  <a:tcPr/>
                </a:tc>
                <a:tc>
                  <a:txBody>
                    <a:bodyPr/>
                    <a:lstStyle/>
                    <a:p>
                      <a:r>
                        <a:rPr lang="en-US" dirty="0">
                          <a:solidFill>
                            <a:schemeClr val="bg1"/>
                          </a:solidFill>
                        </a:rPr>
                        <a:t>2020</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extLst>
                  <a:ext uri="{0D108BD9-81ED-4DB2-BD59-A6C34878D82A}">
                    <a16:rowId xmlns:a16="http://schemas.microsoft.com/office/drawing/2014/main" val="2187785529"/>
                  </a:ext>
                </a:extLst>
              </a:tr>
            </a:tbl>
          </a:graphicData>
        </a:graphic>
      </p:graphicFrame>
      <p:graphicFrame>
        <p:nvGraphicFramePr>
          <p:cNvPr id="6" name="Table 6">
            <a:extLst>
              <a:ext uri="{FF2B5EF4-FFF2-40B4-BE49-F238E27FC236}">
                <a16:creationId xmlns:a16="http://schemas.microsoft.com/office/drawing/2014/main" id="{BDE6834C-F46C-4A9E-902B-C59A9B4A569C}"/>
              </a:ext>
            </a:extLst>
          </p:cNvPr>
          <p:cNvGraphicFramePr>
            <a:graphicFrameLocks noGrp="1"/>
          </p:cNvGraphicFramePr>
          <p:nvPr>
            <p:extLst>
              <p:ext uri="{D42A27DB-BD31-4B8C-83A1-F6EECF244321}">
                <p14:modId xmlns:p14="http://schemas.microsoft.com/office/powerpoint/2010/main" val="2043947223"/>
              </p:ext>
            </p:extLst>
          </p:nvPr>
        </p:nvGraphicFramePr>
        <p:xfrm>
          <a:off x="585216" y="5604487"/>
          <a:ext cx="8136320" cy="741680"/>
        </p:xfrm>
        <a:graphic>
          <a:graphicData uri="http://schemas.openxmlformats.org/drawingml/2006/table">
            <a:tbl>
              <a:tblPr firstRow="1" bandRow="1">
                <a:tableStyleId>{5C22544A-7EE6-4342-B048-85BDC9FD1C3A}</a:tableStyleId>
              </a:tblPr>
              <a:tblGrid>
                <a:gridCol w="1430465">
                  <a:extLst>
                    <a:ext uri="{9D8B030D-6E8A-4147-A177-3AD203B41FA5}">
                      <a16:colId xmlns:a16="http://schemas.microsoft.com/office/drawing/2014/main" val="1397647500"/>
                    </a:ext>
                  </a:extLst>
                </a:gridCol>
                <a:gridCol w="1313848">
                  <a:extLst>
                    <a:ext uri="{9D8B030D-6E8A-4147-A177-3AD203B41FA5}">
                      <a16:colId xmlns:a16="http://schemas.microsoft.com/office/drawing/2014/main" val="885539227"/>
                    </a:ext>
                  </a:extLst>
                </a:gridCol>
                <a:gridCol w="1369472">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8" name="TextBox 7">
            <a:extLst>
              <a:ext uri="{FF2B5EF4-FFF2-40B4-BE49-F238E27FC236}">
                <a16:creationId xmlns:a16="http://schemas.microsoft.com/office/drawing/2014/main" id="{C3415C7C-9407-4A50-9217-DA156AA0FC6E}"/>
              </a:ext>
            </a:extLst>
          </p:cNvPr>
          <p:cNvSpPr txBox="1"/>
          <p:nvPr/>
        </p:nvSpPr>
        <p:spPr>
          <a:xfrm>
            <a:off x="585216" y="3547823"/>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Date Dimension</a:t>
            </a:r>
          </a:p>
        </p:txBody>
      </p:sp>
      <p:sp>
        <p:nvSpPr>
          <p:cNvPr id="9" name="TextBox 8">
            <a:extLst>
              <a:ext uri="{FF2B5EF4-FFF2-40B4-BE49-F238E27FC236}">
                <a16:creationId xmlns:a16="http://schemas.microsoft.com/office/drawing/2014/main" id="{5D454A39-04C1-4269-B4E7-293DB0605E07}"/>
              </a:ext>
            </a:extLst>
          </p:cNvPr>
          <p:cNvSpPr txBox="1"/>
          <p:nvPr/>
        </p:nvSpPr>
        <p:spPr>
          <a:xfrm>
            <a:off x="585216" y="5214136"/>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Sales Fact</a:t>
            </a:r>
          </a:p>
        </p:txBody>
      </p:sp>
      <p:sp>
        <p:nvSpPr>
          <p:cNvPr id="10" name="Rectangle 9">
            <a:extLst>
              <a:ext uri="{FF2B5EF4-FFF2-40B4-BE49-F238E27FC236}">
                <a16:creationId xmlns:a16="http://schemas.microsoft.com/office/drawing/2014/main" id="{84FCBE9B-1A84-4579-84DA-3463B2DA45B0}"/>
              </a:ext>
            </a:extLst>
          </p:cNvPr>
          <p:cNvSpPr/>
          <p:nvPr/>
        </p:nvSpPr>
        <p:spPr bwMode="auto">
          <a:xfrm>
            <a:off x="585216" y="3984265"/>
            <a:ext cx="1380734" cy="1010919"/>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E93FCA0-5A98-4786-881C-BDCF5AB11DBB}"/>
              </a:ext>
            </a:extLst>
          </p:cNvPr>
          <p:cNvSpPr/>
          <p:nvPr/>
        </p:nvSpPr>
        <p:spPr bwMode="auto">
          <a:xfrm>
            <a:off x="585216" y="5604487"/>
            <a:ext cx="138073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060F0BA-6D50-41F2-A98B-10E4FD69631E}"/>
              </a:ext>
            </a:extLst>
          </p:cNvPr>
          <p:cNvSpPr/>
          <p:nvPr/>
        </p:nvSpPr>
        <p:spPr bwMode="auto">
          <a:xfrm>
            <a:off x="2038138" y="5610310"/>
            <a:ext cx="1251285"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411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E1F2-9EFE-4688-8FAF-10149424E21D}"/>
              </a:ext>
            </a:extLst>
          </p:cNvPr>
          <p:cNvSpPr>
            <a:spLocks noGrp="1"/>
          </p:cNvSpPr>
          <p:nvPr>
            <p:ph type="title"/>
          </p:nvPr>
        </p:nvSpPr>
        <p:spPr/>
        <p:txBody>
          <a:bodyPr/>
          <a:lstStyle/>
          <a:p>
            <a:r>
              <a:rPr lang="en-US" dirty="0"/>
              <a:t>Level of Granularity</a:t>
            </a:r>
          </a:p>
        </p:txBody>
      </p:sp>
      <p:sp>
        <p:nvSpPr>
          <p:cNvPr id="3" name="Text Placeholder 2">
            <a:extLst>
              <a:ext uri="{FF2B5EF4-FFF2-40B4-BE49-F238E27FC236}">
                <a16:creationId xmlns:a16="http://schemas.microsoft.com/office/drawing/2014/main" id="{B2AF0FE2-F980-40BA-8530-C634C9997B9F}"/>
              </a:ext>
            </a:extLst>
          </p:cNvPr>
          <p:cNvSpPr>
            <a:spLocks noGrp="1"/>
          </p:cNvSpPr>
          <p:nvPr>
            <p:ph type="body" sz="quarter" idx="4294967295"/>
          </p:nvPr>
        </p:nvSpPr>
        <p:spPr>
          <a:xfrm>
            <a:off x="1041400" y="1447800"/>
            <a:ext cx="11150600" cy="2979738"/>
          </a:xfrm>
        </p:spPr>
        <p:txBody>
          <a:bodyPr/>
          <a:lstStyle/>
          <a:p>
            <a:r>
              <a:rPr lang="en-US" dirty="0"/>
              <a:t>Level of detail of a table, what makes the row unique</a:t>
            </a:r>
          </a:p>
          <a:p>
            <a:r>
              <a:rPr lang="en-US" dirty="0"/>
              <a:t>Example: Sales Fact granularity may be Order ID and item</a:t>
            </a:r>
          </a:p>
          <a:p>
            <a:r>
              <a:rPr lang="en-US" dirty="0"/>
              <a:t>Example: Budgets set at the department – month level</a:t>
            </a:r>
          </a:p>
        </p:txBody>
      </p:sp>
      <p:graphicFrame>
        <p:nvGraphicFramePr>
          <p:cNvPr id="4" name="Table 6">
            <a:extLst>
              <a:ext uri="{FF2B5EF4-FFF2-40B4-BE49-F238E27FC236}">
                <a16:creationId xmlns:a16="http://schemas.microsoft.com/office/drawing/2014/main" id="{0D1652DE-6A01-40E9-9B0E-D7E90EDC942B}"/>
              </a:ext>
            </a:extLst>
          </p:cNvPr>
          <p:cNvGraphicFramePr>
            <a:graphicFrameLocks noGrp="1"/>
          </p:cNvGraphicFramePr>
          <p:nvPr>
            <p:extLst>
              <p:ext uri="{D42A27DB-BD31-4B8C-83A1-F6EECF244321}">
                <p14:modId xmlns:p14="http://schemas.microsoft.com/office/powerpoint/2010/main" val="634969405"/>
              </p:ext>
            </p:extLst>
          </p:nvPr>
        </p:nvGraphicFramePr>
        <p:xfrm>
          <a:off x="2299020" y="4056236"/>
          <a:ext cx="9438113" cy="741680"/>
        </p:xfrm>
        <a:graphic>
          <a:graphicData uri="http://schemas.openxmlformats.org/drawingml/2006/table">
            <a:tbl>
              <a:tblPr firstRow="1" bandRow="1">
                <a:tableStyleId>{5C22544A-7EE6-4342-B048-85BDC9FD1C3A}</a:tableStyleId>
              </a:tblPr>
              <a:tblGrid>
                <a:gridCol w="1216576">
                  <a:extLst>
                    <a:ext uri="{9D8B030D-6E8A-4147-A177-3AD203B41FA5}">
                      <a16:colId xmlns:a16="http://schemas.microsoft.com/office/drawing/2014/main" val="3912691430"/>
                    </a:ext>
                  </a:extLst>
                </a:gridCol>
                <a:gridCol w="1430465">
                  <a:extLst>
                    <a:ext uri="{9D8B030D-6E8A-4147-A177-3AD203B41FA5}">
                      <a16:colId xmlns:a16="http://schemas.microsoft.com/office/drawing/2014/main" val="1397647500"/>
                    </a:ext>
                  </a:extLst>
                </a:gridCol>
                <a:gridCol w="1370521">
                  <a:extLst>
                    <a:ext uri="{9D8B030D-6E8A-4147-A177-3AD203B41FA5}">
                      <a16:colId xmlns:a16="http://schemas.microsoft.com/office/drawing/2014/main" val="885539227"/>
                    </a:ext>
                  </a:extLst>
                </a:gridCol>
                <a:gridCol w="1398016">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ID</a:t>
                      </a:r>
                    </a:p>
                  </a:txBody>
                  <a:tcPr/>
                </a:tc>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12345</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5" name="Rectangle 4">
            <a:extLst>
              <a:ext uri="{FF2B5EF4-FFF2-40B4-BE49-F238E27FC236}">
                <a16:creationId xmlns:a16="http://schemas.microsoft.com/office/drawing/2014/main" id="{D8A617F0-CA27-40BD-A831-96CCE119D7E1}"/>
              </a:ext>
            </a:extLst>
          </p:cNvPr>
          <p:cNvSpPr/>
          <p:nvPr/>
        </p:nvSpPr>
        <p:spPr bwMode="auto">
          <a:xfrm>
            <a:off x="2299020" y="4056236"/>
            <a:ext cx="122301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FBCC95F-E9A1-422A-9CA8-2E5130D56AE1}"/>
              </a:ext>
            </a:extLst>
          </p:cNvPr>
          <p:cNvSpPr/>
          <p:nvPr/>
        </p:nvSpPr>
        <p:spPr bwMode="auto">
          <a:xfrm>
            <a:off x="6341631" y="4056236"/>
            <a:ext cx="1374622"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Callout: Line 6">
            <a:extLst>
              <a:ext uri="{FF2B5EF4-FFF2-40B4-BE49-F238E27FC236}">
                <a16:creationId xmlns:a16="http://schemas.microsoft.com/office/drawing/2014/main" id="{B257E818-3589-4EA7-8CDA-663A945D9916}"/>
              </a:ext>
            </a:extLst>
          </p:cNvPr>
          <p:cNvSpPr/>
          <p:nvPr/>
        </p:nvSpPr>
        <p:spPr bwMode="auto">
          <a:xfrm>
            <a:off x="216568" y="4890157"/>
            <a:ext cx="2582779" cy="1163053"/>
          </a:xfrm>
          <a:prstGeom prst="borderCallout1">
            <a:avLst>
              <a:gd name="adj1" fmla="val -2629"/>
              <a:gd name="adj2" fmla="val 44683"/>
              <a:gd name="adj3" fmla="val -36466"/>
              <a:gd name="adj4" fmla="val 77130"/>
            </a:avLst>
          </a:prstGeom>
          <a:solidFill>
            <a:srgbClr val="FF8C00"/>
          </a:solidFill>
          <a:ln>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No other row in the table will have these two values</a:t>
            </a:r>
          </a:p>
        </p:txBody>
      </p:sp>
    </p:spTree>
    <p:extLst>
      <p:ext uri="{BB962C8B-B14F-4D97-AF65-F5344CB8AC3E}">
        <p14:creationId xmlns:p14="http://schemas.microsoft.com/office/powerpoint/2010/main" val="187452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96F2-55CA-4908-A054-55CC9A4387D3}"/>
              </a:ext>
            </a:extLst>
          </p:cNvPr>
          <p:cNvSpPr>
            <a:spLocks noGrp="1"/>
          </p:cNvSpPr>
          <p:nvPr>
            <p:ph type="title"/>
          </p:nvPr>
        </p:nvSpPr>
        <p:spPr/>
        <p:txBody>
          <a:bodyPr/>
          <a:lstStyle/>
          <a:p>
            <a:r>
              <a:rPr lang="en-US" dirty="0"/>
              <a:t>Relationship Cardinality</a:t>
            </a:r>
          </a:p>
        </p:txBody>
      </p:sp>
      <p:sp>
        <p:nvSpPr>
          <p:cNvPr id="3" name="Text Placeholder 2">
            <a:extLst>
              <a:ext uri="{FF2B5EF4-FFF2-40B4-BE49-F238E27FC236}">
                <a16:creationId xmlns:a16="http://schemas.microsoft.com/office/drawing/2014/main" id="{4C5927B1-AC39-4E98-B4E8-003BDBAF3DFC}"/>
              </a:ext>
            </a:extLst>
          </p:cNvPr>
          <p:cNvSpPr>
            <a:spLocks noGrp="1"/>
          </p:cNvSpPr>
          <p:nvPr>
            <p:ph type="body" sz="quarter" idx="4294967295"/>
          </p:nvPr>
        </p:nvSpPr>
        <p:spPr>
          <a:xfrm>
            <a:off x="213525" y="1394833"/>
            <a:ext cx="3878263" cy="1465016"/>
          </a:xfrm>
        </p:spPr>
        <p:txBody>
          <a:bodyPr/>
          <a:lstStyle/>
          <a:p>
            <a:r>
              <a:rPr lang="en-US" dirty="0"/>
              <a:t>One to many (1:*)</a:t>
            </a:r>
          </a:p>
          <a:p>
            <a:r>
              <a:rPr lang="en-US" dirty="0"/>
              <a:t>One to one (1:1)</a:t>
            </a:r>
          </a:p>
          <a:p>
            <a:r>
              <a:rPr lang="en-US" dirty="0"/>
              <a:t>Many to many (*:*)</a:t>
            </a:r>
          </a:p>
        </p:txBody>
      </p:sp>
      <p:sp>
        <p:nvSpPr>
          <p:cNvPr id="5" name="Rectangle 4">
            <a:extLst>
              <a:ext uri="{FF2B5EF4-FFF2-40B4-BE49-F238E27FC236}">
                <a16:creationId xmlns:a16="http://schemas.microsoft.com/office/drawing/2014/main" id="{5094ADD4-00A4-4B15-B24F-B41279D5B15A}"/>
              </a:ext>
            </a:extLst>
          </p:cNvPr>
          <p:cNvSpPr/>
          <p:nvPr/>
        </p:nvSpPr>
        <p:spPr bwMode="auto">
          <a:xfrm>
            <a:off x="158429" y="1355606"/>
            <a:ext cx="3325695" cy="553998"/>
          </a:xfrm>
          <a:prstGeom prst="rect">
            <a:avLst/>
          </a:prstGeom>
          <a:noFill/>
          <a:ln w="3810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B2E7D48-4478-4E9E-86FF-B6715B4524E9}"/>
              </a:ext>
            </a:extLst>
          </p:cNvPr>
          <p:cNvSpPr txBox="1"/>
          <p:nvPr/>
        </p:nvSpPr>
        <p:spPr>
          <a:xfrm>
            <a:off x="3974018" y="1394833"/>
            <a:ext cx="4631765" cy="430887"/>
          </a:xfrm>
          <a:prstGeom prst="rect">
            <a:avLst/>
          </a:prstGeom>
          <a:noFill/>
        </p:spPr>
        <p:txBody>
          <a:bodyPr wrap="square" lIns="0" tIns="0" rIns="0" bIns="0" rtlCol="0">
            <a:spAutoFit/>
          </a:bodyPr>
          <a:lstStyle/>
          <a:p>
            <a:pPr algn="l"/>
            <a:r>
              <a:rPr lang="en-US" sz="2800" dirty="0">
                <a:solidFill>
                  <a:srgbClr val="FF9000"/>
                </a:solidFill>
              </a:rPr>
              <a:t>Most common, default type </a:t>
            </a:r>
          </a:p>
        </p:txBody>
      </p:sp>
      <p:sp>
        <p:nvSpPr>
          <p:cNvPr id="7" name="TextBox 6">
            <a:extLst>
              <a:ext uri="{FF2B5EF4-FFF2-40B4-BE49-F238E27FC236}">
                <a16:creationId xmlns:a16="http://schemas.microsoft.com/office/drawing/2014/main" id="{AB8750E1-5661-49B7-8BF7-FDCC255FE0B0}"/>
              </a:ext>
            </a:extLst>
          </p:cNvPr>
          <p:cNvSpPr txBox="1"/>
          <p:nvPr/>
        </p:nvSpPr>
        <p:spPr>
          <a:xfrm>
            <a:off x="3974018" y="2454520"/>
            <a:ext cx="6657312" cy="430887"/>
          </a:xfrm>
          <a:prstGeom prst="rect">
            <a:avLst/>
          </a:prstGeom>
          <a:noFill/>
        </p:spPr>
        <p:txBody>
          <a:bodyPr wrap="square" lIns="0" tIns="0" rIns="0" bIns="0" rtlCol="0">
            <a:spAutoFit/>
          </a:bodyPr>
          <a:lstStyle/>
          <a:p>
            <a:pPr algn="l"/>
            <a:r>
              <a:rPr lang="en-US" sz="2800" dirty="0">
                <a:solidFill>
                  <a:schemeClr val="tx1">
                    <a:lumMod val="75000"/>
                  </a:schemeClr>
                </a:solidFill>
              </a:rPr>
              <a:t>Available in composite models in Power BI</a:t>
            </a:r>
          </a:p>
        </p:txBody>
      </p:sp>
      <p:graphicFrame>
        <p:nvGraphicFramePr>
          <p:cNvPr id="8" name="Table 4">
            <a:extLst>
              <a:ext uri="{FF2B5EF4-FFF2-40B4-BE49-F238E27FC236}">
                <a16:creationId xmlns:a16="http://schemas.microsoft.com/office/drawing/2014/main" id="{35700AB6-C49B-4A3F-92F3-E66548648DAA}"/>
              </a:ext>
            </a:extLst>
          </p:cNvPr>
          <p:cNvGraphicFramePr>
            <a:graphicFrameLocks noGrp="1"/>
          </p:cNvGraphicFramePr>
          <p:nvPr>
            <p:extLst>
              <p:ext uri="{D42A27DB-BD31-4B8C-83A1-F6EECF244321}">
                <p14:modId xmlns:p14="http://schemas.microsoft.com/office/powerpoint/2010/main" val="1523652208"/>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9" name="Table 8">
            <a:extLst>
              <a:ext uri="{FF2B5EF4-FFF2-40B4-BE49-F238E27FC236}">
                <a16:creationId xmlns:a16="http://schemas.microsoft.com/office/drawing/2014/main" id="{C1A4796B-B3CD-43CC-9166-6F283A9492B5}"/>
              </a:ext>
            </a:extLst>
          </p:cNvPr>
          <p:cNvGraphicFramePr>
            <a:graphicFrameLocks noGrp="1"/>
          </p:cNvGraphicFramePr>
          <p:nvPr>
            <p:extLst>
              <p:ext uri="{D42A27DB-BD31-4B8C-83A1-F6EECF244321}">
                <p14:modId xmlns:p14="http://schemas.microsoft.com/office/powerpoint/2010/main" val="2713631415"/>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10" name="Table 4">
            <a:extLst>
              <a:ext uri="{FF2B5EF4-FFF2-40B4-BE49-F238E27FC236}">
                <a16:creationId xmlns:a16="http://schemas.microsoft.com/office/drawing/2014/main" id="{60FAB53A-ED81-4CAE-A0F0-7F8639E463CA}"/>
              </a:ext>
            </a:extLst>
          </p:cNvPr>
          <p:cNvGraphicFramePr>
            <a:graphicFrameLocks noGrp="1"/>
          </p:cNvGraphicFramePr>
          <p:nvPr>
            <p:extLst>
              <p:ext uri="{D42A27DB-BD31-4B8C-83A1-F6EECF244321}">
                <p14:modId xmlns:p14="http://schemas.microsoft.com/office/powerpoint/2010/main" val="2653900764"/>
              </p:ext>
            </p:extLst>
          </p:nvPr>
        </p:nvGraphicFramePr>
        <p:xfrm>
          <a:off x="3846698" y="4390323"/>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cxnSp>
        <p:nvCxnSpPr>
          <p:cNvPr id="11" name="Straight Connector 10">
            <a:extLst>
              <a:ext uri="{FF2B5EF4-FFF2-40B4-BE49-F238E27FC236}">
                <a16:creationId xmlns:a16="http://schemas.microsoft.com/office/drawing/2014/main" id="{2392815C-E389-453C-A668-DA9346A2FEF0}"/>
              </a:ext>
            </a:extLst>
          </p:cNvPr>
          <p:cNvCxnSpPr/>
          <p:nvPr/>
        </p:nvCxnSpPr>
        <p:spPr>
          <a:xfrm>
            <a:off x="3265976" y="4925816"/>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2325855-CCE5-42E6-B8ED-ADE44CB7E2E8}"/>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169C4-5994-48AC-ABB3-1499DAD6963C}"/>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4" name="TextBox 13">
            <a:extLst>
              <a:ext uri="{FF2B5EF4-FFF2-40B4-BE49-F238E27FC236}">
                <a16:creationId xmlns:a16="http://schemas.microsoft.com/office/drawing/2014/main" id="{3FEA7BA2-00C8-44F6-8163-A44FAB7AB1A1}"/>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5" name="TextBox 14">
            <a:extLst>
              <a:ext uri="{FF2B5EF4-FFF2-40B4-BE49-F238E27FC236}">
                <a16:creationId xmlns:a16="http://schemas.microsoft.com/office/drawing/2014/main" id="{18CD03AB-4EE6-48B8-BF23-7183E1B369F1}"/>
              </a:ext>
            </a:extLst>
          </p:cNvPr>
          <p:cNvSpPr txBox="1"/>
          <p:nvPr/>
        </p:nvSpPr>
        <p:spPr>
          <a:xfrm>
            <a:off x="3702768" y="461429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6" name="TextBox 15">
            <a:extLst>
              <a:ext uri="{FF2B5EF4-FFF2-40B4-BE49-F238E27FC236}">
                <a16:creationId xmlns:a16="http://schemas.microsoft.com/office/drawing/2014/main" id="{D5DA68CE-7CF2-44F9-8F55-04F3FB10B15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2680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2798-047C-32B2-AEF3-7C6D783D7F46}"/>
              </a:ext>
            </a:extLst>
          </p:cNvPr>
          <p:cNvSpPr>
            <a:spLocks noGrp="1"/>
          </p:cNvSpPr>
          <p:nvPr>
            <p:ph type="title"/>
          </p:nvPr>
        </p:nvSpPr>
        <p:spPr/>
        <p:txBody>
          <a:bodyPr/>
          <a:lstStyle/>
          <a:p>
            <a:r>
              <a:rPr lang="en-US" dirty="0"/>
              <a:t>Bridge Tables</a:t>
            </a:r>
          </a:p>
        </p:txBody>
      </p:sp>
      <p:sp>
        <p:nvSpPr>
          <p:cNvPr id="3" name="Content Placeholder 2">
            <a:extLst>
              <a:ext uri="{FF2B5EF4-FFF2-40B4-BE49-F238E27FC236}">
                <a16:creationId xmlns:a16="http://schemas.microsoft.com/office/drawing/2014/main" id="{BCFE1928-D229-473D-56A2-EB1570DAD74B}"/>
              </a:ext>
            </a:extLst>
          </p:cNvPr>
          <p:cNvSpPr>
            <a:spLocks noGrp="1"/>
          </p:cNvSpPr>
          <p:nvPr>
            <p:ph sz="quarter" idx="10"/>
          </p:nvPr>
        </p:nvSpPr>
        <p:spPr>
          <a:xfrm>
            <a:off x="584200" y="1435100"/>
            <a:ext cx="11018838" cy="1378839"/>
          </a:xfrm>
        </p:spPr>
        <p:txBody>
          <a:bodyPr/>
          <a:lstStyle/>
          <a:p>
            <a:r>
              <a:rPr lang="en-US" dirty="0"/>
              <a:t>Resolve many:many relationships between facts and dimensions by adding a table</a:t>
            </a:r>
          </a:p>
          <a:p>
            <a:r>
              <a:rPr lang="en-US" dirty="0"/>
              <a:t>Common way to model multi-valued attributes</a:t>
            </a:r>
          </a:p>
        </p:txBody>
      </p:sp>
      <p:graphicFrame>
        <p:nvGraphicFramePr>
          <p:cNvPr id="4" name="Table 4">
            <a:extLst>
              <a:ext uri="{FF2B5EF4-FFF2-40B4-BE49-F238E27FC236}">
                <a16:creationId xmlns:a16="http://schemas.microsoft.com/office/drawing/2014/main" id="{285EF6AA-05C7-D044-4F40-4ED6A2CD30C8}"/>
              </a:ext>
            </a:extLst>
          </p:cNvPr>
          <p:cNvGraphicFramePr>
            <a:graphicFrameLocks noGrp="1"/>
          </p:cNvGraphicFramePr>
          <p:nvPr>
            <p:extLst>
              <p:ext uri="{D42A27DB-BD31-4B8C-83A1-F6EECF244321}">
                <p14:modId xmlns:p14="http://schemas.microsoft.com/office/powerpoint/2010/main" val="2309485066"/>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Customer</a:t>
                      </a:r>
                    </a:p>
                  </a:txBody>
                  <a:tcPr/>
                </a:tc>
                <a:extLst>
                  <a:ext uri="{0D108BD9-81ED-4DB2-BD59-A6C34878D82A}">
                    <a16:rowId xmlns:a16="http://schemas.microsoft.com/office/drawing/2014/main" val="1984639466"/>
                  </a:ext>
                </a:extLst>
              </a:tr>
              <a:tr h="370840">
                <a:tc>
                  <a:txBody>
                    <a:bodyPr/>
                    <a:lstStyle/>
                    <a:p>
                      <a:r>
                        <a:rPr lang="en-US" dirty="0"/>
                        <a:t>Customer ID</a:t>
                      </a:r>
                    </a:p>
                  </a:txBody>
                  <a:tcPr/>
                </a:tc>
                <a:extLst>
                  <a:ext uri="{0D108BD9-81ED-4DB2-BD59-A6C34878D82A}">
                    <a16:rowId xmlns:a16="http://schemas.microsoft.com/office/drawing/2014/main" val="1585953594"/>
                  </a:ext>
                </a:extLst>
              </a:tr>
              <a:tr h="370840">
                <a:tc>
                  <a:txBody>
                    <a:bodyPr/>
                    <a:lstStyle/>
                    <a:p>
                      <a:r>
                        <a:rPr lang="en-US" dirty="0"/>
                        <a:t>Customer Name</a:t>
                      </a:r>
                    </a:p>
                  </a:txBody>
                  <a:tcPr/>
                </a:tc>
                <a:extLst>
                  <a:ext uri="{0D108BD9-81ED-4DB2-BD59-A6C34878D82A}">
                    <a16:rowId xmlns:a16="http://schemas.microsoft.com/office/drawing/2014/main" val="2446366982"/>
                  </a:ext>
                </a:extLst>
              </a:tr>
              <a:tr h="370840">
                <a:tc>
                  <a:txBody>
                    <a:bodyPr/>
                    <a:lstStyle/>
                    <a:p>
                      <a:r>
                        <a:rPr lang="en-US" dirty="0"/>
                        <a:t>Customer Number</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E487A11-39EF-10E6-2359-C7F96F138E31}"/>
              </a:ext>
            </a:extLst>
          </p:cNvPr>
          <p:cNvGraphicFramePr>
            <a:graphicFrameLocks noGrp="1"/>
          </p:cNvGraphicFramePr>
          <p:nvPr>
            <p:extLst>
              <p:ext uri="{D42A27DB-BD31-4B8C-83A1-F6EECF244321}">
                <p14:modId xmlns:p14="http://schemas.microsoft.com/office/powerpoint/2010/main" val="2962419402"/>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Account Name</a:t>
                      </a:r>
                    </a:p>
                  </a:txBody>
                  <a:tcPr/>
                </a:tc>
                <a:extLst>
                  <a:ext uri="{0D108BD9-81ED-4DB2-BD59-A6C34878D82A}">
                    <a16:rowId xmlns:a16="http://schemas.microsoft.com/office/drawing/2014/main" val="2446366982"/>
                  </a:ext>
                </a:extLst>
              </a:tr>
              <a:tr h="370840">
                <a:tc>
                  <a:txBody>
                    <a:bodyPr/>
                    <a:lstStyle/>
                    <a:p>
                      <a:r>
                        <a:rPr lang="en-US" dirty="0"/>
                        <a:t>Account Number</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5635608F-DD3E-BECB-F5E7-79AFD11B31BE}"/>
              </a:ext>
            </a:extLst>
          </p:cNvPr>
          <p:cNvGraphicFramePr>
            <a:graphicFrameLocks noGrp="1"/>
          </p:cNvGraphicFramePr>
          <p:nvPr>
            <p:extLst>
              <p:ext uri="{D42A27DB-BD31-4B8C-83A1-F6EECF244321}">
                <p14:modId xmlns:p14="http://schemas.microsoft.com/office/powerpoint/2010/main" val="449592905"/>
              </p:ext>
            </p:extLst>
          </p:nvPr>
        </p:nvGraphicFramePr>
        <p:xfrm>
          <a:off x="3846698" y="4390323"/>
          <a:ext cx="2226638" cy="13817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Account-Customer Bridge</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Customer ID</a:t>
                      </a:r>
                    </a:p>
                  </a:txBody>
                  <a:tcPr/>
                </a:tc>
                <a:extLst>
                  <a:ext uri="{0D108BD9-81ED-4DB2-BD59-A6C34878D82A}">
                    <a16:rowId xmlns:a16="http://schemas.microsoft.com/office/drawing/2014/main" val="2446366982"/>
                  </a:ext>
                </a:extLst>
              </a:tr>
            </a:tbl>
          </a:graphicData>
        </a:graphic>
      </p:graphicFrame>
      <p:cxnSp>
        <p:nvCxnSpPr>
          <p:cNvPr id="7" name="Straight Connector 6">
            <a:extLst>
              <a:ext uri="{FF2B5EF4-FFF2-40B4-BE49-F238E27FC236}">
                <a16:creationId xmlns:a16="http://schemas.microsoft.com/office/drawing/2014/main" id="{597AFB56-751A-8974-5B16-6FF5345EC478}"/>
              </a:ext>
            </a:extLst>
          </p:cNvPr>
          <p:cNvCxnSpPr>
            <a:cxnSpLocks/>
          </p:cNvCxnSpPr>
          <p:nvPr/>
        </p:nvCxnSpPr>
        <p:spPr>
          <a:xfrm>
            <a:off x="3265976" y="4925816"/>
            <a:ext cx="576566" cy="744939"/>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CEAB826-06FF-04DB-5F7A-6B95569BE8B2}"/>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653DE6-AEBB-0FF5-2A6A-318D46C13B22}"/>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0" name="TextBox 9">
            <a:extLst>
              <a:ext uri="{FF2B5EF4-FFF2-40B4-BE49-F238E27FC236}">
                <a16:creationId xmlns:a16="http://schemas.microsoft.com/office/drawing/2014/main" id="{9B85BB8E-CA3D-D3A5-3704-45A7C0F07D82}"/>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1" name="TextBox 10">
            <a:extLst>
              <a:ext uri="{FF2B5EF4-FFF2-40B4-BE49-F238E27FC236}">
                <a16:creationId xmlns:a16="http://schemas.microsoft.com/office/drawing/2014/main" id="{9771C7CC-BA6C-7479-B7AB-E990BE40832B}"/>
              </a:ext>
            </a:extLst>
          </p:cNvPr>
          <p:cNvSpPr txBox="1"/>
          <p:nvPr/>
        </p:nvSpPr>
        <p:spPr>
          <a:xfrm>
            <a:off x="3702768" y="530746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62D3033D-46D3-EAA3-3719-216CFCDD6DA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graphicFrame>
        <p:nvGraphicFramePr>
          <p:cNvPr id="13" name="Table 12">
            <a:extLst>
              <a:ext uri="{FF2B5EF4-FFF2-40B4-BE49-F238E27FC236}">
                <a16:creationId xmlns:a16="http://schemas.microsoft.com/office/drawing/2014/main" id="{C3DD946F-F208-C0A2-C0A1-37AF5A2C57DA}"/>
              </a:ext>
            </a:extLst>
          </p:cNvPr>
          <p:cNvGraphicFramePr>
            <a:graphicFrameLocks noGrp="1"/>
          </p:cNvGraphicFramePr>
          <p:nvPr>
            <p:extLst>
              <p:ext uri="{D42A27DB-BD31-4B8C-83A1-F6EECF244321}">
                <p14:modId xmlns:p14="http://schemas.microsoft.com/office/powerpoint/2010/main" val="3859734585"/>
              </p:ext>
            </p:extLst>
          </p:nvPr>
        </p:nvGraphicFramePr>
        <p:xfrm>
          <a:off x="9564407" y="4390323"/>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Bank Transactions</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Transaction Date</a:t>
                      </a:r>
                    </a:p>
                  </a:txBody>
                  <a:tcPr/>
                </a:tc>
                <a:extLst>
                  <a:ext uri="{0D108BD9-81ED-4DB2-BD59-A6C34878D82A}">
                    <a16:rowId xmlns:a16="http://schemas.microsoft.com/office/drawing/2014/main" val="2446366982"/>
                  </a:ext>
                </a:extLst>
              </a:tr>
              <a:tr h="370840">
                <a:tc>
                  <a:txBody>
                    <a:bodyPr/>
                    <a:lstStyle/>
                    <a:p>
                      <a:r>
                        <a:rPr lang="en-US" dirty="0"/>
                        <a:t>Transaction Amount</a:t>
                      </a:r>
                    </a:p>
                  </a:txBody>
                  <a:tcPr/>
                </a:tc>
                <a:extLst>
                  <a:ext uri="{0D108BD9-81ED-4DB2-BD59-A6C34878D82A}">
                    <a16:rowId xmlns:a16="http://schemas.microsoft.com/office/drawing/2014/main" val="1663175025"/>
                  </a:ext>
                </a:extLst>
              </a:tr>
            </a:tbl>
          </a:graphicData>
        </a:graphic>
      </p:graphicFrame>
      <p:cxnSp>
        <p:nvCxnSpPr>
          <p:cNvPr id="16" name="Straight Connector 15">
            <a:extLst>
              <a:ext uri="{FF2B5EF4-FFF2-40B4-BE49-F238E27FC236}">
                <a16:creationId xmlns:a16="http://schemas.microsoft.com/office/drawing/2014/main" id="{32785508-71FF-3699-5FB3-6AB538B66F45}"/>
              </a:ext>
            </a:extLst>
          </p:cNvPr>
          <p:cNvCxnSpPr>
            <a:cxnSpLocks/>
          </p:cNvCxnSpPr>
          <p:nvPr/>
        </p:nvCxnSpPr>
        <p:spPr>
          <a:xfrm>
            <a:off x="8932190" y="4925816"/>
            <a:ext cx="63221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8A608F-3F05-D793-CC61-F40859E941FF}"/>
              </a:ext>
            </a:extLst>
          </p:cNvPr>
          <p:cNvSpPr txBox="1"/>
          <p:nvPr/>
        </p:nvSpPr>
        <p:spPr>
          <a:xfrm>
            <a:off x="8932190" y="461595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20" name="TextBox 19">
            <a:extLst>
              <a:ext uri="{FF2B5EF4-FFF2-40B4-BE49-F238E27FC236}">
                <a16:creationId xmlns:a16="http://schemas.microsoft.com/office/drawing/2014/main" id="{2EDC53DA-B781-5F40-EA09-236ABDC2D497}"/>
              </a:ext>
            </a:extLst>
          </p:cNvPr>
          <p:cNvSpPr txBox="1"/>
          <p:nvPr/>
        </p:nvSpPr>
        <p:spPr>
          <a:xfrm>
            <a:off x="9420972" y="462958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05897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6A84-5F41-46CA-B761-45162FA91DEB}"/>
              </a:ext>
            </a:extLst>
          </p:cNvPr>
          <p:cNvSpPr>
            <a:spLocks noGrp="1"/>
          </p:cNvSpPr>
          <p:nvPr>
            <p:ph type="title"/>
          </p:nvPr>
        </p:nvSpPr>
        <p:spPr/>
        <p:txBody>
          <a:bodyPr/>
          <a:lstStyle/>
          <a:p>
            <a:r>
              <a:rPr lang="en-US" dirty="0"/>
              <a:t>Power BI Likes Star Schemas</a:t>
            </a:r>
          </a:p>
        </p:txBody>
      </p:sp>
      <p:sp>
        <p:nvSpPr>
          <p:cNvPr id="3" name="Text Placeholder 2">
            <a:extLst>
              <a:ext uri="{FF2B5EF4-FFF2-40B4-BE49-F238E27FC236}">
                <a16:creationId xmlns:a16="http://schemas.microsoft.com/office/drawing/2014/main" id="{51E95287-97AE-44B0-A3FA-4F2BC806F741}"/>
              </a:ext>
            </a:extLst>
          </p:cNvPr>
          <p:cNvSpPr>
            <a:spLocks noGrp="1"/>
          </p:cNvSpPr>
          <p:nvPr>
            <p:ph type="body" sz="quarter" idx="4294967295"/>
          </p:nvPr>
        </p:nvSpPr>
        <p:spPr>
          <a:xfrm>
            <a:off x="1041400" y="1447800"/>
            <a:ext cx="11150600" cy="2979738"/>
          </a:xfrm>
        </p:spPr>
        <p:txBody>
          <a:bodyPr/>
          <a:lstStyle/>
          <a:p>
            <a:r>
              <a:rPr lang="en-US" dirty="0"/>
              <a:t>Dimension tables support filtering and grouping</a:t>
            </a:r>
          </a:p>
          <a:p>
            <a:r>
              <a:rPr lang="en-US" dirty="0"/>
              <a:t>Fact tables support summarization</a:t>
            </a:r>
          </a:p>
          <a:p>
            <a:r>
              <a:rPr lang="en-US" dirty="0"/>
              <a:t>Surrogate keys fit the requirement of building relationships on a single column</a:t>
            </a:r>
          </a:p>
          <a:p>
            <a:r>
              <a:rPr lang="en-US" dirty="0"/>
              <a:t>Star schema simplifies DAX calculations</a:t>
            </a:r>
          </a:p>
          <a:p>
            <a:endParaRPr lang="en-US" dirty="0"/>
          </a:p>
        </p:txBody>
      </p:sp>
    </p:spTree>
    <p:extLst>
      <p:ext uri="{BB962C8B-B14F-4D97-AF65-F5344CB8AC3E}">
        <p14:creationId xmlns:p14="http://schemas.microsoft.com/office/powerpoint/2010/main" val="14329787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6E75-D0A5-1795-F435-53F0620ECDFD}"/>
              </a:ext>
            </a:extLst>
          </p:cNvPr>
          <p:cNvSpPr>
            <a:spLocks noGrp="1"/>
          </p:cNvSpPr>
          <p:nvPr>
            <p:ph type="title"/>
          </p:nvPr>
        </p:nvSpPr>
        <p:spPr/>
        <p:txBody>
          <a:bodyPr/>
          <a:lstStyle/>
          <a:p>
            <a:r>
              <a:rPr lang="en-US" dirty="0"/>
              <a:t>Build the Star Schema Further Up in the BI Stack</a:t>
            </a:r>
          </a:p>
        </p:txBody>
      </p:sp>
      <p:sp>
        <p:nvSpPr>
          <p:cNvPr id="3" name="Content Placeholder 2">
            <a:extLst>
              <a:ext uri="{FF2B5EF4-FFF2-40B4-BE49-F238E27FC236}">
                <a16:creationId xmlns:a16="http://schemas.microsoft.com/office/drawing/2014/main" id="{BFC2FAA0-9546-759F-39F9-7E8F31699E6A}"/>
              </a:ext>
            </a:extLst>
          </p:cNvPr>
          <p:cNvSpPr>
            <a:spLocks noGrp="1"/>
          </p:cNvSpPr>
          <p:nvPr>
            <p:ph sz="quarter" idx="10"/>
          </p:nvPr>
        </p:nvSpPr>
        <p:spPr>
          <a:xfrm>
            <a:off x="584200" y="1435100"/>
            <a:ext cx="11018838" cy="1465016"/>
          </a:xfrm>
        </p:spPr>
        <p:txBody>
          <a:bodyPr/>
          <a:lstStyle/>
          <a:p>
            <a:r>
              <a:rPr lang="en-US" dirty="0"/>
              <a:t>In the data warehouse</a:t>
            </a:r>
          </a:p>
          <a:p>
            <a:r>
              <a:rPr lang="en-US" dirty="0"/>
              <a:t>In the Gold layer lakehouse</a:t>
            </a:r>
          </a:p>
          <a:p>
            <a:r>
              <a:rPr lang="en-US" dirty="0"/>
              <a:t>The Power BI default dataset will inherit the dimensional model  </a:t>
            </a:r>
          </a:p>
        </p:txBody>
      </p:sp>
      <p:sp>
        <p:nvSpPr>
          <p:cNvPr id="4" name="Rectangle 3">
            <a:extLst>
              <a:ext uri="{FF2B5EF4-FFF2-40B4-BE49-F238E27FC236}">
                <a16:creationId xmlns:a16="http://schemas.microsoft.com/office/drawing/2014/main" id="{1304E67D-AE2D-634F-FA05-6D5F1E68C167}"/>
              </a:ext>
            </a:extLst>
          </p:cNvPr>
          <p:cNvSpPr/>
          <p:nvPr/>
        </p:nvSpPr>
        <p:spPr bwMode="auto">
          <a:xfrm>
            <a:off x="1799304" y="3097161"/>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Lakehouse Star Schema</a:t>
            </a:r>
          </a:p>
        </p:txBody>
      </p:sp>
      <p:sp>
        <p:nvSpPr>
          <p:cNvPr id="5" name="Arrow: Right 4">
            <a:extLst>
              <a:ext uri="{FF2B5EF4-FFF2-40B4-BE49-F238E27FC236}">
                <a16:creationId xmlns:a16="http://schemas.microsoft.com/office/drawing/2014/main" id="{A922A5E7-BECD-F7D3-A45A-00566C46643C}"/>
              </a:ext>
            </a:extLst>
          </p:cNvPr>
          <p:cNvSpPr/>
          <p:nvPr/>
        </p:nvSpPr>
        <p:spPr bwMode="auto">
          <a:xfrm>
            <a:off x="5447357" y="3747245"/>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6" name="Star: 5 Points 5">
            <a:extLst>
              <a:ext uri="{FF2B5EF4-FFF2-40B4-BE49-F238E27FC236}">
                <a16:creationId xmlns:a16="http://schemas.microsoft.com/office/drawing/2014/main" id="{461498F9-3965-0C4C-7A73-4BA249979A0D}"/>
              </a:ext>
            </a:extLst>
          </p:cNvPr>
          <p:cNvSpPr/>
          <p:nvPr/>
        </p:nvSpPr>
        <p:spPr bwMode="auto">
          <a:xfrm>
            <a:off x="3775187" y="3747245"/>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1DF7BCC-BCEF-CFC1-4D61-D3F2FEE38DC5}"/>
              </a:ext>
            </a:extLst>
          </p:cNvPr>
          <p:cNvSpPr/>
          <p:nvPr/>
        </p:nvSpPr>
        <p:spPr bwMode="auto">
          <a:xfrm>
            <a:off x="7051088" y="3097161"/>
            <a:ext cx="3383280"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Dataset Star Schema</a:t>
            </a:r>
          </a:p>
        </p:txBody>
      </p:sp>
      <p:sp>
        <p:nvSpPr>
          <p:cNvPr id="8" name="Star: 5 Points 7">
            <a:extLst>
              <a:ext uri="{FF2B5EF4-FFF2-40B4-BE49-F238E27FC236}">
                <a16:creationId xmlns:a16="http://schemas.microsoft.com/office/drawing/2014/main" id="{310DE8B7-FFDE-4022-9D3B-BB4D88D3A778}"/>
              </a:ext>
            </a:extLst>
          </p:cNvPr>
          <p:cNvSpPr/>
          <p:nvPr/>
        </p:nvSpPr>
        <p:spPr bwMode="auto">
          <a:xfrm>
            <a:off x="9613783" y="3747244"/>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F6CD9704-889E-19B8-9C43-25F5E149273F}"/>
              </a:ext>
            </a:extLst>
          </p:cNvPr>
          <p:cNvSpPr/>
          <p:nvPr/>
        </p:nvSpPr>
        <p:spPr bwMode="auto">
          <a:xfrm>
            <a:off x="1799304" y="5157979"/>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Warehouse Star Schema</a:t>
            </a:r>
          </a:p>
        </p:txBody>
      </p:sp>
      <p:sp>
        <p:nvSpPr>
          <p:cNvPr id="17" name="Arrow: Right 16">
            <a:extLst>
              <a:ext uri="{FF2B5EF4-FFF2-40B4-BE49-F238E27FC236}">
                <a16:creationId xmlns:a16="http://schemas.microsoft.com/office/drawing/2014/main" id="{CC1457FC-C080-0E8D-703D-C3ABBDBD8A68}"/>
              </a:ext>
            </a:extLst>
          </p:cNvPr>
          <p:cNvSpPr/>
          <p:nvPr/>
        </p:nvSpPr>
        <p:spPr bwMode="auto">
          <a:xfrm>
            <a:off x="5447357" y="5808063"/>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8" name="Star: 5 Points 17">
            <a:extLst>
              <a:ext uri="{FF2B5EF4-FFF2-40B4-BE49-F238E27FC236}">
                <a16:creationId xmlns:a16="http://schemas.microsoft.com/office/drawing/2014/main" id="{9ACA1764-5132-4F4A-15C8-C4EF846A2C0F}"/>
              </a:ext>
            </a:extLst>
          </p:cNvPr>
          <p:cNvSpPr/>
          <p:nvPr/>
        </p:nvSpPr>
        <p:spPr bwMode="auto">
          <a:xfrm>
            <a:off x="3775187" y="5808063"/>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A3F72E6-62E4-639F-2834-B64B37E6574B}"/>
              </a:ext>
            </a:extLst>
          </p:cNvPr>
          <p:cNvSpPr/>
          <p:nvPr/>
        </p:nvSpPr>
        <p:spPr bwMode="auto">
          <a:xfrm>
            <a:off x="7051088" y="5157979"/>
            <a:ext cx="3383280"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Dataset Star Schema</a:t>
            </a:r>
          </a:p>
        </p:txBody>
      </p:sp>
      <p:sp>
        <p:nvSpPr>
          <p:cNvPr id="20" name="Star: 5 Points 19">
            <a:extLst>
              <a:ext uri="{FF2B5EF4-FFF2-40B4-BE49-F238E27FC236}">
                <a16:creationId xmlns:a16="http://schemas.microsoft.com/office/drawing/2014/main" id="{36AE8AA5-1A42-9E00-4846-2D9B90D2F4B8}"/>
              </a:ext>
            </a:extLst>
          </p:cNvPr>
          <p:cNvSpPr/>
          <p:nvPr/>
        </p:nvSpPr>
        <p:spPr bwMode="auto">
          <a:xfrm>
            <a:off x="9613783" y="5808062"/>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8000517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8F33C-3C37-4B46-B136-1CB20181DDF4}"/>
              </a:ext>
            </a:extLst>
          </p:cNvPr>
          <p:cNvSpPr>
            <a:spLocks noGrp="1"/>
          </p:cNvSpPr>
          <p:nvPr>
            <p:ph type="title"/>
          </p:nvPr>
        </p:nvSpPr>
        <p:spPr/>
        <p:txBody>
          <a:bodyPr/>
          <a:lstStyle/>
          <a:p>
            <a:r>
              <a:rPr lang="en-US" dirty="0"/>
              <a:t>Model View</a:t>
            </a:r>
          </a:p>
        </p:txBody>
      </p:sp>
      <p:pic>
        <p:nvPicPr>
          <p:cNvPr id="3" name="Picture 2">
            <a:extLst>
              <a:ext uri="{FF2B5EF4-FFF2-40B4-BE49-F238E27FC236}">
                <a16:creationId xmlns:a16="http://schemas.microsoft.com/office/drawing/2014/main" id="{D3B6E3D0-5A2F-246C-BE19-048133C14941}"/>
              </a:ext>
            </a:extLst>
          </p:cNvPr>
          <p:cNvPicPr>
            <a:picLocks noChangeAspect="1"/>
          </p:cNvPicPr>
          <p:nvPr/>
        </p:nvPicPr>
        <p:blipFill>
          <a:blip r:embed="rId3"/>
          <a:stretch>
            <a:fillRect/>
          </a:stretch>
        </p:blipFill>
        <p:spPr>
          <a:xfrm>
            <a:off x="1832660" y="1391717"/>
            <a:ext cx="8526679" cy="5178689"/>
          </a:xfrm>
          <a:prstGeom prst="rect">
            <a:avLst/>
          </a:prstGeom>
        </p:spPr>
      </p:pic>
    </p:spTree>
    <p:extLst>
      <p:ext uri="{BB962C8B-B14F-4D97-AF65-F5344CB8AC3E}">
        <p14:creationId xmlns:p14="http://schemas.microsoft.com/office/powerpoint/2010/main" val="5874913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5343001"/>
          </a:xfrm>
        </p:spPr>
        <p:txBody>
          <a:bodyPr/>
          <a:lstStyle/>
          <a:p>
            <a:r>
              <a:rPr lang="en-US" dirty="0"/>
              <a:t>Dimensional models contain facts and dimensions.</a:t>
            </a:r>
          </a:p>
          <a:p>
            <a:r>
              <a:rPr lang="en-US" dirty="0"/>
              <a:t>Facts aggregate measures and events.</a:t>
            </a:r>
          </a:p>
          <a:p>
            <a:r>
              <a:rPr lang="en-US" dirty="0"/>
              <a:t>Dimensions contain entities and their descriptive attributes.</a:t>
            </a:r>
          </a:p>
          <a:p>
            <a:r>
              <a:rPr lang="en-US" dirty="0"/>
              <a:t>In a star schema, a dimension is related directly to one or more fact tables.</a:t>
            </a:r>
          </a:p>
          <a:p>
            <a:r>
              <a:rPr lang="en-US" dirty="0"/>
              <a:t>Relationships between tables allow us to slice or aggregate a fact by a dimension.</a:t>
            </a:r>
          </a:p>
          <a:p>
            <a:r>
              <a:rPr lang="en-US" dirty="0"/>
              <a:t>Power BI works best with a star schema.</a:t>
            </a:r>
          </a:p>
          <a:p>
            <a:r>
              <a:rPr lang="en-US" dirty="0"/>
              <a:t>If you have control over the underlying lakehouse or warehouse, the star schema should be built there.</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F40-312C-49B3-B07B-2319FE62531A}"/>
              </a:ext>
            </a:extLst>
          </p:cNvPr>
          <p:cNvSpPr>
            <a:spLocks noGrp="1"/>
          </p:cNvSpPr>
          <p:nvPr>
            <p:ph type="title"/>
          </p:nvPr>
        </p:nvSpPr>
        <p:spPr/>
        <p:txBody>
          <a:bodyPr/>
          <a:lstStyle/>
          <a:p>
            <a:r>
              <a:rPr lang="en-US" b="1" dirty="0">
                <a:solidFill>
                  <a:schemeClr val="tx1"/>
                </a:solidFill>
              </a:rPr>
              <a:t>Data Models</a:t>
            </a:r>
          </a:p>
        </p:txBody>
      </p:sp>
      <p:sp>
        <p:nvSpPr>
          <p:cNvPr id="3" name="Text Placeholder 2">
            <a:extLst>
              <a:ext uri="{FF2B5EF4-FFF2-40B4-BE49-F238E27FC236}">
                <a16:creationId xmlns:a16="http://schemas.microsoft.com/office/drawing/2014/main" id="{EB5C3DFC-5CAC-46EF-BC6D-0A4FC38A1937}"/>
              </a:ext>
            </a:extLst>
          </p:cNvPr>
          <p:cNvSpPr>
            <a:spLocks noGrp="1"/>
          </p:cNvSpPr>
          <p:nvPr>
            <p:ph type="body" sz="quarter" idx="4294967295"/>
          </p:nvPr>
        </p:nvSpPr>
        <p:spPr>
          <a:xfrm>
            <a:off x="1041400" y="1447800"/>
            <a:ext cx="11150600" cy="2979738"/>
          </a:xfrm>
        </p:spPr>
        <p:txBody>
          <a:bodyPr/>
          <a:lstStyle/>
          <a:p>
            <a:r>
              <a:rPr lang="en-US" b="1" dirty="0"/>
              <a:t>Describe entities, their attributes, and relationships</a:t>
            </a:r>
          </a:p>
          <a:p>
            <a:r>
              <a:rPr lang="en-US" b="1" dirty="0"/>
              <a:t>3 Levels: physical, logical, conceptual</a:t>
            </a:r>
          </a:p>
        </p:txBody>
      </p:sp>
      <p:graphicFrame>
        <p:nvGraphicFramePr>
          <p:cNvPr id="4" name="Table 4">
            <a:extLst>
              <a:ext uri="{FF2B5EF4-FFF2-40B4-BE49-F238E27FC236}">
                <a16:creationId xmlns:a16="http://schemas.microsoft.com/office/drawing/2014/main" id="{70AB78C7-AA7B-4B2A-91B0-83004F9AA64E}"/>
              </a:ext>
            </a:extLst>
          </p:cNvPr>
          <p:cNvGraphicFramePr>
            <a:graphicFrameLocks noGrp="1"/>
          </p:cNvGraphicFramePr>
          <p:nvPr>
            <p:extLst>
              <p:ext uri="{D42A27DB-BD31-4B8C-83A1-F6EECF244321}">
                <p14:modId xmlns:p14="http://schemas.microsoft.com/office/powerpoint/2010/main" val="3490932447"/>
              </p:ext>
            </p:extLst>
          </p:nvPr>
        </p:nvGraphicFramePr>
        <p:xfrm>
          <a:off x="586390"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425023F-5B1E-4474-9B26-AF70704A376A}"/>
              </a:ext>
            </a:extLst>
          </p:cNvPr>
          <p:cNvGraphicFramePr>
            <a:graphicFrameLocks noGrp="1"/>
          </p:cNvGraphicFramePr>
          <p:nvPr>
            <p:extLst>
              <p:ext uri="{D42A27DB-BD31-4B8C-83A1-F6EECF244321}">
                <p14:modId xmlns:p14="http://schemas.microsoft.com/office/powerpoint/2010/main" val="307809314"/>
              </p:ext>
            </p:extLst>
          </p:nvPr>
        </p:nvGraphicFramePr>
        <p:xfrm>
          <a:off x="8384854"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7" name="Table 4">
            <a:extLst>
              <a:ext uri="{FF2B5EF4-FFF2-40B4-BE49-F238E27FC236}">
                <a16:creationId xmlns:a16="http://schemas.microsoft.com/office/drawing/2014/main" id="{7662AE9A-6C35-4F52-9A23-EDFD231733D1}"/>
              </a:ext>
            </a:extLst>
          </p:cNvPr>
          <p:cNvGraphicFramePr>
            <a:graphicFrameLocks noGrp="1"/>
          </p:cNvGraphicFramePr>
          <p:nvPr>
            <p:extLst>
              <p:ext uri="{D42A27DB-BD31-4B8C-83A1-F6EECF244321}">
                <p14:modId xmlns:p14="http://schemas.microsoft.com/office/powerpoint/2010/main" val="3767965564"/>
              </p:ext>
            </p:extLst>
          </p:nvPr>
        </p:nvGraphicFramePr>
        <p:xfrm>
          <a:off x="4485622" y="406519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31" name="Straight Connector 30">
            <a:extLst>
              <a:ext uri="{FF2B5EF4-FFF2-40B4-BE49-F238E27FC236}">
                <a16:creationId xmlns:a16="http://schemas.microsoft.com/office/drawing/2014/main" id="{1304E24F-6B97-40B0-B903-A8E5F4E0240D}"/>
              </a:ext>
            </a:extLst>
          </p:cNvPr>
          <p:cNvCxnSpPr/>
          <p:nvPr/>
        </p:nvCxnSpPr>
        <p:spPr>
          <a:xfrm flipH="1">
            <a:off x="2813028" y="461981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6CB03-BF8D-4D3F-959C-F67AA6AC3BB4}"/>
              </a:ext>
            </a:extLst>
          </p:cNvPr>
          <p:cNvCxnSpPr/>
          <p:nvPr/>
        </p:nvCxnSpPr>
        <p:spPr>
          <a:xfrm flipV="1">
            <a:off x="6712260" y="461981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31180B-AE5B-4C08-B46B-1B92879522D6}"/>
              </a:ext>
            </a:extLst>
          </p:cNvPr>
          <p:cNvSpPr txBox="1"/>
          <p:nvPr/>
        </p:nvSpPr>
        <p:spPr>
          <a:xfrm>
            <a:off x="4291106" y="436955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5" name="TextBox 34">
            <a:extLst>
              <a:ext uri="{FF2B5EF4-FFF2-40B4-BE49-F238E27FC236}">
                <a16:creationId xmlns:a16="http://schemas.microsoft.com/office/drawing/2014/main" id="{3949F696-1BB3-4DE7-930B-F957CF34C4AB}"/>
              </a:ext>
            </a:extLst>
          </p:cNvPr>
          <p:cNvSpPr txBox="1"/>
          <p:nvPr/>
        </p:nvSpPr>
        <p:spPr>
          <a:xfrm>
            <a:off x="6718798" y="4730385"/>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6" name="TextBox 35">
            <a:extLst>
              <a:ext uri="{FF2B5EF4-FFF2-40B4-BE49-F238E27FC236}">
                <a16:creationId xmlns:a16="http://schemas.microsoft.com/office/drawing/2014/main" id="{4285143D-C764-4E11-B72C-745C1A21F15F}"/>
              </a:ext>
            </a:extLst>
          </p:cNvPr>
          <p:cNvSpPr txBox="1"/>
          <p:nvPr/>
        </p:nvSpPr>
        <p:spPr>
          <a:xfrm>
            <a:off x="8209233" y="4312035"/>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37" name="TextBox 36">
            <a:extLst>
              <a:ext uri="{FF2B5EF4-FFF2-40B4-BE49-F238E27FC236}">
                <a16:creationId xmlns:a16="http://schemas.microsoft.com/office/drawing/2014/main" id="{79CD4ADB-2476-405B-AF84-B289E8776912}"/>
              </a:ext>
            </a:extLst>
          </p:cNvPr>
          <p:cNvSpPr txBox="1"/>
          <p:nvPr/>
        </p:nvSpPr>
        <p:spPr>
          <a:xfrm>
            <a:off x="2844342" y="4301948"/>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Tree>
    <p:extLst>
      <p:ext uri="{BB962C8B-B14F-4D97-AF65-F5344CB8AC3E}">
        <p14:creationId xmlns:p14="http://schemas.microsoft.com/office/powerpoint/2010/main" val="36463461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C72-04D7-464C-9CF9-D9FEC8905842}"/>
              </a:ext>
            </a:extLst>
          </p:cNvPr>
          <p:cNvSpPr>
            <a:spLocks noGrp="1"/>
          </p:cNvSpPr>
          <p:nvPr>
            <p:ph type="title"/>
          </p:nvPr>
        </p:nvSpPr>
        <p:spPr/>
        <p:txBody>
          <a:bodyPr/>
          <a:lstStyle/>
          <a:p>
            <a:r>
              <a:rPr lang="en-US" dirty="0">
                <a:solidFill>
                  <a:schemeClr val="tx1"/>
                </a:solidFill>
              </a:rPr>
              <a:t>Types of Data Models</a:t>
            </a:r>
          </a:p>
        </p:txBody>
      </p:sp>
      <p:sp>
        <p:nvSpPr>
          <p:cNvPr id="3" name="Text Placeholder 2">
            <a:extLst>
              <a:ext uri="{FF2B5EF4-FFF2-40B4-BE49-F238E27FC236}">
                <a16:creationId xmlns:a16="http://schemas.microsoft.com/office/drawing/2014/main" id="{C0842FAB-1200-4BDC-9BCC-AA2005597D1F}"/>
              </a:ext>
            </a:extLst>
          </p:cNvPr>
          <p:cNvSpPr>
            <a:spLocks noGrp="1"/>
          </p:cNvSpPr>
          <p:nvPr>
            <p:ph type="body" sz="quarter" idx="4294967295"/>
          </p:nvPr>
        </p:nvSpPr>
        <p:spPr>
          <a:xfrm>
            <a:off x="1041400" y="1447800"/>
            <a:ext cx="11150600" cy="2979738"/>
          </a:xfrm>
        </p:spPr>
        <p:txBody>
          <a:bodyPr/>
          <a:lstStyle/>
          <a:p>
            <a:r>
              <a:rPr lang="en-US" dirty="0"/>
              <a:t>Normalized relational model (3NF)</a:t>
            </a:r>
          </a:p>
          <a:p>
            <a:r>
              <a:rPr lang="en-US" dirty="0"/>
              <a:t>“Denormalized” dimensional model</a:t>
            </a:r>
          </a:p>
          <a:p>
            <a:r>
              <a:rPr lang="en-US" dirty="0"/>
              <a:t>Flat/denormalized single table</a:t>
            </a:r>
          </a:p>
        </p:txBody>
      </p:sp>
    </p:spTree>
    <p:extLst>
      <p:ext uri="{BB962C8B-B14F-4D97-AF65-F5344CB8AC3E}">
        <p14:creationId xmlns:p14="http://schemas.microsoft.com/office/powerpoint/2010/main" val="2354898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2D4D-4E12-A229-8F96-D23002C3C1B9}"/>
              </a:ext>
            </a:extLst>
          </p:cNvPr>
          <p:cNvSpPr>
            <a:spLocks noGrp="1"/>
          </p:cNvSpPr>
          <p:nvPr>
            <p:ph type="title"/>
          </p:nvPr>
        </p:nvSpPr>
        <p:spPr>
          <a:xfrm>
            <a:off x="588263" y="457200"/>
            <a:ext cx="11018520" cy="553998"/>
          </a:xfrm>
        </p:spPr>
        <p:txBody>
          <a:bodyPr wrap="square" anchor="t">
            <a:normAutofit/>
          </a:bodyPr>
          <a:lstStyle/>
          <a:p>
            <a:r>
              <a:rPr lang="en-US" dirty="0"/>
              <a:t>Understanding Dimensional Models</a:t>
            </a:r>
          </a:p>
        </p:txBody>
      </p:sp>
      <p:graphicFrame>
        <p:nvGraphicFramePr>
          <p:cNvPr id="5" name="Content Placeholder 2">
            <a:extLst>
              <a:ext uri="{FF2B5EF4-FFF2-40B4-BE49-F238E27FC236}">
                <a16:creationId xmlns:a16="http://schemas.microsoft.com/office/drawing/2014/main" id="{5B850EF6-198C-25C0-23E6-B109994B361F}"/>
              </a:ext>
            </a:extLst>
          </p:cNvPr>
          <p:cNvGraphicFramePr>
            <a:graphicFrameLocks noGrp="1"/>
          </p:cNvGraphicFramePr>
          <p:nvPr>
            <p:ph sz="quarter" idx="10"/>
            <p:extLst>
              <p:ext uri="{D42A27DB-BD31-4B8C-83A1-F6EECF244321}">
                <p14:modId xmlns:p14="http://schemas.microsoft.com/office/powerpoint/2010/main" val="21849303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0294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E88-DC31-4285-B37B-FFE82BA2F7B0}"/>
              </a:ext>
            </a:extLst>
          </p:cNvPr>
          <p:cNvSpPr>
            <a:spLocks noGrp="1"/>
          </p:cNvSpPr>
          <p:nvPr>
            <p:ph type="title"/>
          </p:nvPr>
        </p:nvSpPr>
        <p:spPr/>
        <p:txBody>
          <a:bodyPr/>
          <a:lstStyle/>
          <a:p>
            <a:r>
              <a:rPr lang="en-US" dirty="0"/>
              <a:t>Dimensional models</a:t>
            </a:r>
          </a:p>
        </p:txBody>
      </p:sp>
      <p:sp>
        <p:nvSpPr>
          <p:cNvPr id="3" name="Text Placeholder 2">
            <a:extLst>
              <a:ext uri="{FF2B5EF4-FFF2-40B4-BE49-F238E27FC236}">
                <a16:creationId xmlns:a16="http://schemas.microsoft.com/office/drawing/2014/main" id="{A60E8DCC-071C-4529-8BDF-1FE78EF583ED}"/>
              </a:ext>
            </a:extLst>
          </p:cNvPr>
          <p:cNvSpPr>
            <a:spLocks noGrp="1"/>
          </p:cNvSpPr>
          <p:nvPr>
            <p:ph type="body" sz="quarter" idx="4294967295"/>
          </p:nvPr>
        </p:nvSpPr>
        <p:spPr>
          <a:xfrm>
            <a:off x="1041400" y="1447800"/>
            <a:ext cx="11150600" cy="2979738"/>
          </a:xfrm>
        </p:spPr>
        <p:txBody>
          <a:bodyPr/>
          <a:lstStyle/>
          <a:p>
            <a:r>
              <a:rPr lang="en-US" dirty="0"/>
              <a:t>Facts: measurements, events</a:t>
            </a:r>
          </a:p>
          <a:p>
            <a:r>
              <a:rPr lang="en-US" dirty="0"/>
              <a:t>Dimensions: entities, context, slices</a:t>
            </a:r>
          </a:p>
        </p:txBody>
      </p:sp>
      <p:graphicFrame>
        <p:nvGraphicFramePr>
          <p:cNvPr id="4" name="Table 4">
            <a:extLst>
              <a:ext uri="{FF2B5EF4-FFF2-40B4-BE49-F238E27FC236}">
                <a16:creationId xmlns:a16="http://schemas.microsoft.com/office/drawing/2014/main" id="{B6365379-A0C9-467A-BD9B-E8EEEAF3F1C3}"/>
              </a:ext>
            </a:extLst>
          </p:cNvPr>
          <p:cNvGraphicFramePr>
            <a:graphicFrameLocks noGrp="1"/>
          </p:cNvGraphicFramePr>
          <p:nvPr>
            <p:extLst>
              <p:ext uri="{D42A27DB-BD31-4B8C-83A1-F6EECF244321}">
                <p14:modId xmlns:p14="http://schemas.microsoft.com/office/powerpoint/2010/main" val="1114585929"/>
              </p:ext>
            </p:extLst>
          </p:nvPr>
        </p:nvGraphicFramePr>
        <p:xfrm>
          <a:off x="706705"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B9126F81-3B4C-44B7-A937-1BFA58B3103F}"/>
              </a:ext>
            </a:extLst>
          </p:cNvPr>
          <p:cNvGraphicFramePr>
            <a:graphicFrameLocks noGrp="1"/>
          </p:cNvGraphicFramePr>
          <p:nvPr>
            <p:extLst>
              <p:ext uri="{D42A27DB-BD31-4B8C-83A1-F6EECF244321}">
                <p14:modId xmlns:p14="http://schemas.microsoft.com/office/powerpoint/2010/main" val="1084835905"/>
              </p:ext>
            </p:extLst>
          </p:nvPr>
        </p:nvGraphicFramePr>
        <p:xfrm>
          <a:off x="8505169"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a:t>
                      </a:r>
                      <a:r>
                        <a:rPr lang="en-US" dirty="0"/>
                        <a:t>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5BE4B7F-7914-4EDB-8E4B-B4CE1F2C0380}"/>
              </a:ext>
            </a:extLst>
          </p:cNvPr>
          <p:cNvGraphicFramePr>
            <a:graphicFrameLocks noGrp="1"/>
          </p:cNvGraphicFramePr>
          <p:nvPr/>
        </p:nvGraphicFramePr>
        <p:xfrm>
          <a:off x="4605937" y="442707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98A305DF-A7B3-427A-9EA9-0B5CC02C9A1B}"/>
              </a:ext>
            </a:extLst>
          </p:cNvPr>
          <p:cNvCxnSpPr/>
          <p:nvPr/>
        </p:nvCxnSpPr>
        <p:spPr>
          <a:xfrm flipH="1">
            <a:off x="2933343" y="498169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BBE7E5-5947-4515-B571-C73490006804}"/>
              </a:ext>
            </a:extLst>
          </p:cNvPr>
          <p:cNvCxnSpPr/>
          <p:nvPr/>
        </p:nvCxnSpPr>
        <p:spPr>
          <a:xfrm flipV="1">
            <a:off x="6832575" y="498169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521AB-9902-44B4-9BE2-29F4A4F82AC5}"/>
              </a:ext>
            </a:extLst>
          </p:cNvPr>
          <p:cNvSpPr txBox="1"/>
          <p:nvPr/>
        </p:nvSpPr>
        <p:spPr>
          <a:xfrm>
            <a:off x="4411421" y="4731436"/>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0" name="TextBox 9">
            <a:extLst>
              <a:ext uri="{FF2B5EF4-FFF2-40B4-BE49-F238E27FC236}">
                <a16:creationId xmlns:a16="http://schemas.microsoft.com/office/drawing/2014/main" id="{D126F0AD-0F2D-462A-BB6F-3BEC3049C764}"/>
              </a:ext>
            </a:extLst>
          </p:cNvPr>
          <p:cNvSpPr txBox="1"/>
          <p:nvPr/>
        </p:nvSpPr>
        <p:spPr>
          <a:xfrm>
            <a:off x="6839113" y="5092265"/>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1" name="TextBox 10">
            <a:extLst>
              <a:ext uri="{FF2B5EF4-FFF2-40B4-BE49-F238E27FC236}">
                <a16:creationId xmlns:a16="http://schemas.microsoft.com/office/drawing/2014/main" id="{6BD8E3F6-B40F-4A03-BE95-01F746A8DD17}"/>
              </a:ext>
            </a:extLst>
          </p:cNvPr>
          <p:cNvSpPr txBox="1"/>
          <p:nvPr/>
        </p:nvSpPr>
        <p:spPr>
          <a:xfrm>
            <a:off x="8329548" y="4673915"/>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2" name="TextBox 11">
            <a:extLst>
              <a:ext uri="{FF2B5EF4-FFF2-40B4-BE49-F238E27FC236}">
                <a16:creationId xmlns:a16="http://schemas.microsoft.com/office/drawing/2014/main" id="{683128A8-3055-4607-9D62-E76A42AAB3D6}"/>
              </a:ext>
            </a:extLst>
          </p:cNvPr>
          <p:cNvSpPr txBox="1"/>
          <p:nvPr/>
        </p:nvSpPr>
        <p:spPr>
          <a:xfrm>
            <a:off x="2964657" y="4663828"/>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3" name="Arrow: Down 12">
            <a:extLst>
              <a:ext uri="{FF2B5EF4-FFF2-40B4-BE49-F238E27FC236}">
                <a16:creationId xmlns:a16="http://schemas.microsoft.com/office/drawing/2014/main" id="{3B527C4C-8101-4336-9EAC-3BB9CA1935C8}"/>
              </a:ext>
            </a:extLst>
          </p:cNvPr>
          <p:cNvSpPr/>
          <p:nvPr/>
        </p:nvSpPr>
        <p:spPr bwMode="auto">
          <a:xfrm>
            <a:off x="1287379"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B98B97DC-8800-48EC-961B-4D834FA73ABA}"/>
              </a:ext>
            </a:extLst>
          </p:cNvPr>
          <p:cNvSpPr txBox="1"/>
          <p:nvPr/>
        </p:nvSpPr>
        <p:spPr>
          <a:xfrm>
            <a:off x="919739"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5" name="Arrow: Down 14">
            <a:extLst>
              <a:ext uri="{FF2B5EF4-FFF2-40B4-BE49-F238E27FC236}">
                <a16:creationId xmlns:a16="http://schemas.microsoft.com/office/drawing/2014/main" id="{6B61FB0B-9E6E-4AB5-BA87-9BBD8BAA0B60}"/>
              </a:ext>
            </a:extLst>
          </p:cNvPr>
          <p:cNvSpPr/>
          <p:nvPr/>
        </p:nvSpPr>
        <p:spPr bwMode="auto">
          <a:xfrm>
            <a:off x="9244263"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E479B04-8913-4204-9B77-2EC3D75037B5}"/>
              </a:ext>
            </a:extLst>
          </p:cNvPr>
          <p:cNvSpPr txBox="1"/>
          <p:nvPr/>
        </p:nvSpPr>
        <p:spPr>
          <a:xfrm>
            <a:off x="8876623"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7" name="Arrow: Down 16">
            <a:extLst>
              <a:ext uri="{FF2B5EF4-FFF2-40B4-BE49-F238E27FC236}">
                <a16:creationId xmlns:a16="http://schemas.microsoft.com/office/drawing/2014/main" id="{EED7AD67-5D53-4050-9D48-07D06D61B2FB}"/>
              </a:ext>
            </a:extLst>
          </p:cNvPr>
          <p:cNvSpPr/>
          <p:nvPr/>
        </p:nvSpPr>
        <p:spPr bwMode="auto">
          <a:xfrm>
            <a:off x="5306591" y="3689684"/>
            <a:ext cx="517358" cy="665748"/>
          </a:xfrm>
          <a:prstGeom prst="downArrow">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D42C0B41-6CBB-4BC7-9D6C-63F7AF7985B6}"/>
              </a:ext>
            </a:extLst>
          </p:cNvPr>
          <p:cNvSpPr txBox="1"/>
          <p:nvPr/>
        </p:nvSpPr>
        <p:spPr>
          <a:xfrm>
            <a:off x="4820653" y="3317161"/>
            <a:ext cx="1452476"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Tree>
    <p:extLst>
      <p:ext uri="{BB962C8B-B14F-4D97-AF65-F5344CB8AC3E}">
        <p14:creationId xmlns:p14="http://schemas.microsoft.com/office/powerpoint/2010/main" val="2377430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268-2B7F-D5FF-942C-5C4AF0BAE5C0}"/>
              </a:ext>
            </a:extLst>
          </p:cNvPr>
          <p:cNvSpPr>
            <a:spLocks noGrp="1"/>
          </p:cNvSpPr>
          <p:nvPr>
            <p:ph type="title"/>
          </p:nvPr>
        </p:nvSpPr>
        <p:spPr/>
        <p:txBody>
          <a:bodyPr/>
          <a:lstStyle/>
          <a:p>
            <a:r>
              <a:rPr lang="en-US" dirty="0"/>
              <a:t>Dimension Tables</a:t>
            </a:r>
          </a:p>
        </p:txBody>
      </p:sp>
      <p:sp>
        <p:nvSpPr>
          <p:cNvPr id="3" name="Content Placeholder 2">
            <a:extLst>
              <a:ext uri="{FF2B5EF4-FFF2-40B4-BE49-F238E27FC236}">
                <a16:creationId xmlns:a16="http://schemas.microsoft.com/office/drawing/2014/main" id="{9F274530-3F1F-BA6A-A6B4-BEF44AE50B45}"/>
              </a:ext>
            </a:extLst>
          </p:cNvPr>
          <p:cNvSpPr>
            <a:spLocks noGrp="1"/>
          </p:cNvSpPr>
          <p:nvPr>
            <p:ph sz="quarter" idx="10"/>
          </p:nvPr>
        </p:nvSpPr>
        <p:spPr>
          <a:xfrm>
            <a:off x="584200" y="1435100"/>
            <a:ext cx="11018838" cy="6771084"/>
          </a:xfrm>
        </p:spPr>
        <p:txBody>
          <a:bodyPr/>
          <a:lstStyle/>
          <a:p>
            <a:r>
              <a:rPr lang="en-US" altLang="en-US" sz="4000" dirty="0"/>
              <a:t>Contain text and descriptive information to help describe facts</a:t>
            </a:r>
          </a:p>
          <a:p>
            <a:r>
              <a:rPr lang="en-US" altLang="en-US" sz="4000" dirty="0"/>
              <a:t>Part of a one to many relationship with facts via the surrogate key</a:t>
            </a:r>
          </a:p>
          <a:p>
            <a:r>
              <a:rPr lang="en-US" altLang="en-US" sz="4000" dirty="0"/>
              <a:t>Has a surrogate key uniquely identifies each row</a:t>
            </a:r>
          </a:p>
          <a:p>
            <a:r>
              <a:rPr lang="en-US" altLang="en-US" sz="4000" dirty="0"/>
              <a:t>Has an alternate/business key to identify each instance of an entity in the source system</a:t>
            </a:r>
          </a:p>
          <a:p>
            <a:pPr marL="0" indent="0">
              <a:buNone/>
            </a:pPr>
            <a:endParaRPr lang="en-US" altLang="en-US" sz="4000" dirty="0"/>
          </a:p>
          <a:p>
            <a:pPr marL="0" indent="0">
              <a:buNone/>
            </a:pPr>
            <a:endParaRPr lang="en-US" sz="4000" dirty="0"/>
          </a:p>
        </p:txBody>
      </p:sp>
    </p:spTree>
    <p:extLst>
      <p:ext uri="{BB962C8B-B14F-4D97-AF65-F5344CB8AC3E}">
        <p14:creationId xmlns:p14="http://schemas.microsoft.com/office/powerpoint/2010/main" val="3259742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1E6A-805C-96E7-EF2D-BE709051A153}"/>
              </a:ext>
            </a:extLst>
          </p:cNvPr>
          <p:cNvSpPr>
            <a:spLocks noGrp="1"/>
          </p:cNvSpPr>
          <p:nvPr>
            <p:ph type="title"/>
          </p:nvPr>
        </p:nvSpPr>
        <p:spPr/>
        <p:txBody>
          <a:bodyPr/>
          <a:lstStyle/>
          <a:p>
            <a:r>
              <a:rPr lang="en-US" dirty="0"/>
              <a:t>Fact Tables</a:t>
            </a:r>
          </a:p>
        </p:txBody>
      </p:sp>
      <p:sp>
        <p:nvSpPr>
          <p:cNvPr id="4" name="Content Placeholder 3">
            <a:extLst>
              <a:ext uri="{FF2B5EF4-FFF2-40B4-BE49-F238E27FC236}">
                <a16:creationId xmlns:a16="http://schemas.microsoft.com/office/drawing/2014/main" id="{605D6632-96A1-E357-C2D9-9EE7B989B3D6}"/>
              </a:ext>
            </a:extLst>
          </p:cNvPr>
          <p:cNvSpPr>
            <a:spLocks noGrp="1"/>
          </p:cNvSpPr>
          <p:nvPr>
            <p:ph sz="quarter" idx="10"/>
          </p:nvPr>
        </p:nvSpPr>
        <p:spPr>
          <a:xfrm>
            <a:off x="584200" y="1435100"/>
            <a:ext cx="11018838" cy="2548390"/>
          </a:xfrm>
        </p:spPr>
        <p:txBody>
          <a:bodyPr/>
          <a:lstStyle/>
          <a:p>
            <a:r>
              <a:rPr lang="en-US" altLang="en-US" sz="3600" dirty="0"/>
              <a:t>Contains two or more foreign keys</a:t>
            </a:r>
          </a:p>
          <a:p>
            <a:r>
              <a:rPr lang="en-US" altLang="en-US" sz="3600" dirty="0"/>
              <a:t>Tend to have very large record</a:t>
            </a:r>
          </a:p>
          <a:p>
            <a:r>
              <a:rPr lang="en-US" altLang="en-US" sz="3600" dirty="0"/>
              <a:t>Useful facts tend to be numeric and additive</a:t>
            </a:r>
          </a:p>
          <a:p>
            <a:endParaRPr lang="en-US" sz="3600" dirty="0"/>
          </a:p>
        </p:txBody>
      </p:sp>
    </p:spTree>
    <p:extLst>
      <p:ext uri="{BB962C8B-B14F-4D97-AF65-F5344CB8AC3E}">
        <p14:creationId xmlns:p14="http://schemas.microsoft.com/office/powerpoint/2010/main" val="3770486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EAE1-6401-440B-AF7A-DDF09DFC8B5C}"/>
              </a:ext>
            </a:extLst>
          </p:cNvPr>
          <p:cNvSpPr>
            <a:spLocks noGrp="1"/>
          </p:cNvSpPr>
          <p:nvPr>
            <p:ph type="title"/>
          </p:nvPr>
        </p:nvSpPr>
        <p:spPr/>
        <p:txBody>
          <a:bodyPr/>
          <a:lstStyle/>
          <a:p>
            <a:r>
              <a:rPr lang="en-US" dirty="0"/>
              <a:t>Surrogate Keys</a:t>
            </a:r>
          </a:p>
        </p:txBody>
      </p:sp>
      <p:sp>
        <p:nvSpPr>
          <p:cNvPr id="3" name="Text Placeholder 2">
            <a:extLst>
              <a:ext uri="{FF2B5EF4-FFF2-40B4-BE49-F238E27FC236}">
                <a16:creationId xmlns:a16="http://schemas.microsoft.com/office/drawing/2014/main" id="{C63A17EF-E4D0-481A-82F8-8E73392DF748}"/>
              </a:ext>
            </a:extLst>
          </p:cNvPr>
          <p:cNvSpPr>
            <a:spLocks noGrp="1"/>
          </p:cNvSpPr>
          <p:nvPr>
            <p:ph sz="quarter" idx="10"/>
          </p:nvPr>
        </p:nvSpPr>
        <p:spPr/>
        <p:txBody>
          <a:bodyPr/>
          <a:lstStyle/>
          <a:p>
            <a:r>
              <a:rPr lang="en-US" dirty="0"/>
              <a:t>Anonymous integers that represent a unique row in a dimension table</a:t>
            </a:r>
          </a:p>
          <a:p>
            <a:r>
              <a:rPr lang="en-US" dirty="0"/>
              <a:t>Used to build relationships in a dimensional model </a:t>
            </a:r>
          </a:p>
          <a:p>
            <a:endParaRPr lang="en-US" dirty="0"/>
          </a:p>
        </p:txBody>
      </p:sp>
      <p:graphicFrame>
        <p:nvGraphicFramePr>
          <p:cNvPr id="4" name="Table 4">
            <a:extLst>
              <a:ext uri="{FF2B5EF4-FFF2-40B4-BE49-F238E27FC236}">
                <a16:creationId xmlns:a16="http://schemas.microsoft.com/office/drawing/2014/main" id="{5480780D-C8AC-4EB1-A1FD-7600172D1378}"/>
              </a:ext>
            </a:extLst>
          </p:cNvPr>
          <p:cNvGraphicFramePr>
            <a:graphicFrameLocks noGrp="1"/>
          </p:cNvGraphicFramePr>
          <p:nvPr>
            <p:extLst>
              <p:ext uri="{D42A27DB-BD31-4B8C-83A1-F6EECF244321}">
                <p14:modId xmlns:p14="http://schemas.microsoft.com/office/powerpoint/2010/main" val="41880997"/>
              </p:ext>
            </p:extLst>
          </p:nvPr>
        </p:nvGraphicFramePr>
        <p:xfrm>
          <a:off x="458052" y="3609925"/>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1E9FA13B-3B3A-4D1A-87E3-D1D484E579D7}"/>
              </a:ext>
            </a:extLst>
          </p:cNvPr>
          <p:cNvGraphicFramePr>
            <a:graphicFrameLocks noGrp="1"/>
          </p:cNvGraphicFramePr>
          <p:nvPr/>
        </p:nvGraphicFramePr>
        <p:xfrm>
          <a:off x="3351510" y="3609925"/>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71EB20A2-836F-4464-BB60-616467776E76}"/>
              </a:ext>
            </a:extLst>
          </p:cNvPr>
          <p:cNvCxnSpPr>
            <a:cxnSpLocks/>
          </p:cNvCxnSpPr>
          <p:nvPr/>
        </p:nvCxnSpPr>
        <p:spPr>
          <a:xfrm flipH="1" flipV="1">
            <a:off x="2684690" y="4164541"/>
            <a:ext cx="652068" cy="847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EB4E21-4BF4-4391-BE8F-90A9C0D48CE9}"/>
              </a:ext>
            </a:extLst>
          </p:cNvPr>
          <p:cNvSpPr txBox="1"/>
          <p:nvPr/>
        </p:nvSpPr>
        <p:spPr>
          <a:xfrm>
            <a:off x="3208075" y="385676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DD9AE3C4-91DB-4367-8FA2-EEAE31375E1C}"/>
              </a:ext>
            </a:extLst>
          </p:cNvPr>
          <p:cNvSpPr txBox="1"/>
          <p:nvPr/>
        </p:nvSpPr>
        <p:spPr>
          <a:xfrm>
            <a:off x="2716004" y="3846677"/>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3" name="Rectangle 12">
            <a:extLst>
              <a:ext uri="{FF2B5EF4-FFF2-40B4-BE49-F238E27FC236}">
                <a16:creationId xmlns:a16="http://schemas.microsoft.com/office/drawing/2014/main" id="{D8121020-D201-48C4-8471-800BDACCB8CB}"/>
              </a:ext>
            </a:extLst>
          </p:cNvPr>
          <p:cNvSpPr/>
          <p:nvPr/>
        </p:nvSpPr>
        <p:spPr bwMode="auto">
          <a:xfrm>
            <a:off x="458052" y="3976502"/>
            <a:ext cx="2032122"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DADA9110-FFEE-4A67-863E-F2D07829336B}"/>
              </a:ext>
            </a:extLst>
          </p:cNvPr>
          <p:cNvSpPr/>
          <p:nvPr/>
        </p:nvSpPr>
        <p:spPr bwMode="auto">
          <a:xfrm>
            <a:off x="3366262" y="3958574"/>
            <a:ext cx="1412245"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Table 15">
            <a:extLst>
              <a:ext uri="{FF2B5EF4-FFF2-40B4-BE49-F238E27FC236}">
                <a16:creationId xmlns:a16="http://schemas.microsoft.com/office/drawing/2014/main" id="{A2E15F97-E221-4CEB-AC49-CD9884816160}"/>
              </a:ext>
            </a:extLst>
          </p:cNvPr>
          <p:cNvGraphicFramePr>
            <a:graphicFrameLocks noGrp="1"/>
          </p:cNvGraphicFramePr>
          <p:nvPr>
            <p:extLst>
              <p:ext uri="{D42A27DB-BD31-4B8C-83A1-F6EECF244321}">
                <p14:modId xmlns:p14="http://schemas.microsoft.com/office/powerpoint/2010/main" val="4249277906"/>
              </p:ext>
            </p:extLst>
          </p:nvPr>
        </p:nvGraphicFramePr>
        <p:xfrm>
          <a:off x="6533200" y="3216894"/>
          <a:ext cx="5347368" cy="148336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1859273236"/>
                    </a:ext>
                  </a:extLst>
                </a:gridCol>
                <a:gridCol w="1793304">
                  <a:extLst>
                    <a:ext uri="{9D8B030D-6E8A-4147-A177-3AD203B41FA5}">
                      <a16:colId xmlns:a16="http://schemas.microsoft.com/office/drawing/2014/main" val="2125001927"/>
                    </a:ext>
                  </a:extLst>
                </a:gridCol>
                <a:gridCol w="2156048">
                  <a:extLst>
                    <a:ext uri="{9D8B030D-6E8A-4147-A177-3AD203B41FA5}">
                      <a16:colId xmlns:a16="http://schemas.microsoft.com/office/drawing/2014/main" val="1170113073"/>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Product Name</a:t>
                      </a:r>
                    </a:p>
                  </a:txBody>
                  <a:tcPr/>
                </a:tc>
                <a:tc>
                  <a:txBody>
                    <a:bodyPr/>
                    <a:lstStyle/>
                    <a:p>
                      <a:r>
                        <a:rPr lang="en-US" dirty="0">
                          <a:solidFill>
                            <a:schemeClr val="bg1"/>
                          </a:solidFill>
                        </a:rPr>
                        <a:t>Product Category</a:t>
                      </a:r>
                    </a:p>
                  </a:txBody>
                  <a:tcPr/>
                </a:tc>
                <a:extLst>
                  <a:ext uri="{0D108BD9-81ED-4DB2-BD59-A6C34878D82A}">
                    <a16:rowId xmlns:a16="http://schemas.microsoft.com/office/drawing/2014/main" val="3278599290"/>
                  </a:ext>
                </a:extLst>
              </a:tr>
              <a:tr h="370840">
                <a:tc>
                  <a:txBody>
                    <a:bodyPr/>
                    <a:lstStyle/>
                    <a:p>
                      <a:r>
                        <a:rPr lang="en-US" dirty="0">
                          <a:solidFill>
                            <a:schemeClr val="bg1"/>
                          </a:solidFill>
                        </a:rPr>
                        <a:t>1</a:t>
                      </a:r>
                    </a:p>
                  </a:txBody>
                  <a:tcPr/>
                </a:tc>
                <a:tc>
                  <a:txBody>
                    <a:bodyPr/>
                    <a:lstStyle/>
                    <a:p>
                      <a:r>
                        <a:rPr lang="en-US" dirty="0">
                          <a:solidFill>
                            <a:schemeClr val="bg1"/>
                          </a:solidFill>
                        </a:rPr>
                        <a:t>Product ABC</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526835975"/>
                  </a:ext>
                </a:extLst>
              </a:tr>
              <a:tr h="370840">
                <a:tc>
                  <a:txBody>
                    <a:bodyPr/>
                    <a:lstStyle/>
                    <a:p>
                      <a:r>
                        <a:rPr lang="en-US" dirty="0">
                          <a:solidFill>
                            <a:schemeClr val="bg1"/>
                          </a:solidFill>
                        </a:rPr>
                        <a:t>2</a:t>
                      </a:r>
                    </a:p>
                  </a:txBody>
                  <a:tcPr/>
                </a:tc>
                <a:tc>
                  <a:txBody>
                    <a:bodyPr/>
                    <a:lstStyle/>
                    <a:p>
                      <a:r>
                        <a:rPr lang="en-US" dirty="0">
                          <a:solidFill>
                            <a:schemeClr val="bg1"/>
                          </a:solidFill>
                        </a:rPr>
                        <a:t>Product XYZ</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035819026"/>
                  </a:ext>
                </a:extLst>
              </a:tr>
              <a:tr h="370840">
                <a:tc>
                  <a:txBody>
                    <a:bodyPr/>
                    <a:lstStyle/>
                    <a:p>
                      <a:r>
                        <a:rPr lang="en-US" dirty="0">
                          <a:solidFill>
                            <a:schemeClr val="bg1"/>
                          </a:solidFill>
                        </a:rPr>
                        <a:t>3</a:t>
                      </a:r>
                    </a:p>
                  </a:txBody>
                  <a:tcPr/>
                </a:tc>
                <a:tc>
                  <a:txBody>
                    <a:bodyPr/>
                    <a:lstStyle/>
                    <a:p>
                      <a:r>
                        <a:rPr lang="en-US" dirty="0">
                          <a:solidFill>
                            <a:schemeClr val="bg1"/>
                          </a:solidFill>
                        </a:rPr>
                        <a:t>Product DEF</a:t>
                      </a:r>
                    </a:p>
                  </a:txBody>
                  <a:tcPr/>
                </a:tc>
                <a:tc>
                  <a:txBody>
                    <a:bodyPr/>
                    <a:lstStyle/>
                    <a:p>
                      <a:r>
                        <a:rPr lang="en-US" dirty="0">
                          <a:solidFill>
                            <a:schemeClr val="bg1"/>
                          </a:solidFill>
                        </a:rPr>
                        <a:t>Category 2</a:t>
                      </a:r>
                    </a:p>
                  </a:txBody>
                  <a:tcPr/>
                </a:tc>
                <a:extLst>
                  <a:ext uri="{0D108BD9-81ED-4DB2-BD59-A6C34878D82A}">
                    <a16:rowId xmlns:a16="http://schemas.microsoft.com/office/drawing/2014/main" val="4069954485"/>
                  </a:ext>
                </a:extLst>
              </a:tr>
            </a:tbl>
          </a:graphicData>
        </a:graphic>
      </p:graphicFrame>
      <p:graphicFrame>
        <p:nvGraphicFramePr>
          <p:cNvPr id="18" name="Table 18">
            <a:extLst>
              <a:ext uri="{FF2B5EF4-FFF2-40B4-BE49-F238E27FC236}">
                <a16:creationId xmlns:a16="http://schemas.microsoft.com/office/drawing/2014/main" id="{28FE8BB5-C450-44CA-854F-FDB71E227228}"/>
              </a:ext>
            </a:extLst>
          </p:cNvPr>
          <p:cNvGraphicFramePr>
            <a:graphicFrameLocks noGrp="1"/>
          </p:cNvGraphicFramePr>
          <p:nvPr>
            <p:extLst>
              <p:ext uri="{D42A27DB-BD31-4B8C-83A1-F6EECF244321}">
                <p14:modId xmlns:p14="http://schemas.microsoft.com/office/powerpoint/2010/main" val="2173683364"/>
              </p:ext>
            </p:extLst>
          </p:nvPr>
        </p:nvGraphicFramePr>
        <p:xfrm>
          <a:off x="6533200" y="4819634"/>
          <a:ext cx="4661325" cy="185420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2757291848"/>
                    </a:ext>
                  </a:extLst>
                </a:gridCol>
                <a:gridCol w="1115187">
                  <a:extLst>
                    <a:ext uri="{9D8B030D-6E8A-4147-A177-3AD203B41FA5}">
                      <a16:colId xmlns:a16="http://schemas.microsoft.com/office/drawing/2014/main" val="3249793291"/>
                    </a:ext>
                  </a:extLst>
                </a:gridCol>
                <a:gridCol w="454343">
                  <a:extLst>
                    <a:ext uri="{9D8B030D-6E8A-4147-A177-3AD203B41FA5}">
                      <a16:colId xmlns:a16="http://schemas.microsoft.com/office/drawing/2014/main" val="1617566234"/>
                    </a:ext>
                  </a:extLst>
                </a:gridCol>
                <a:gridCol w="1693779">
                  <a:extLst>
                    <a:ext uri="{9D8B030D-6E8A-4147-A177-3AD203B41FA5}">
                      <a16:colId xmlns:a16="http://schemas.microsoft.com/office/drawing/2014/main" val="2688905480"/>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2602675771"/>
                  </a:ext>
                </a:extLst>
              </a:tr>
              <a:tr h="370840">
                <a:tc>
                  <a:txBody>
                    <a:bodyPr/>
                    <a:lstStyle/>
                    <a:p>
                      <a:r>
                        <a:rPr lang="en-US" dirty="0">
                          <a:solidFill>
                            <a:schemeClr val="bg1"/>
                          </a:solidFill>
                        </a:rPr>
                        <a:t>1</a:t>
                      </a:r>
                    </a:p>
                  </a:txBody>
                  <a:tcPr/>
                </a:tc>
                <a:tc>
                  <a:txBody>
                    <a:bodyPr/>
                    <a:lstStyle/>
                    <a:p>
                      <a:r>
                        <a:rPr lang="en-US" dirty="0">
                          <a:solidFill>
                            <a:schemeClr val="bg1"/>
                          </a:solidFill>
                        </a:rPr>
                        <a:t>4</a:t>
                      </a:r>
                    </a:p>
                  </a:txBody>
                  <a:tcPr/>
                </a:tc>
                <a:tc>
                  <a:txBody>
                    <a:bodyPr/>
                    <a:lstStyle/>
                    <a:p>
                      <a:r>
                        <a:rPr lang="en-US" dirty="0">
                          <a:solidFill>
                            <a:schemeClr val="bg1"/>
                          </a:solidFill>
                        </a:rPr>
                        <a:t>…</a:t>
                      </a:r>
                    </a:p>
                  </a:txBody>
                  <a:tcPr/>
                </a:tc>
                <a:tc>
                  <a:txBody>
                    <a:bodyPr/>
                    <a:lstStyle/>
                    <a:p>
                      <a:r>
                        <a:rPr lang="en-US" dirty="0">
                          <a:solidFill>
                            <a:schemeClr val="bg1"/>
                          </a:solidFill>
                        </a:rPr>
                        <a:t>108.80</a:t>
                      </a:r>
                    </a:p>
                  </a:txBody>
                  <a:tcPr/>
                </a:tc>
                <a:extLst>
                  <a:ext uri="{0D108BD9-81ED-4DB2-BD59-A6C34878D82A}">
                    <a16:rowId xmlns:a16="http://schemas.microsoft.com/office/drawing/2014/main" val="4070751379"/>
                  </a:ext>
                </a:extLst>
              </a:tr>
              <a:tr h="370840">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a:t>
                      </a:r>
                    </a:p>
                  </a:txBody>
                  <a:tcPr/>
                </a:tc>
                <a:tc>
                  <a:txBody>
                    <a:bodyPr/>
                    <a:lstStyle/>
                    <a:p>
                      <a:r>
                        <a:rPr lang="en-US" dirty="0">
                          <a:solidFill>
                            <a:schemeClr val="bg1"/>
                          </a:solidFill>
                        </a:rPr>
                        <a:t>19.99</a:t>
                      </a:r>
                    </a:p>
                  </a:txBody>
                  <a:tcPr/>
                </a:tc>
                <a:extLst>
                  <a:ext uri="{0D108BD9-81ED-4DB2-BD59-A6C34878D82A}">
                    <a16:rowId xmlns:a16="http://schemas.microsoft.com/office/drawing/2014/main" val="2994274030"/>
                  </a:ext>
                </a:extLst>
              </a:tr>
              <a:tr h="370840">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54.40</a:t>
                      </a:r>
                    </a:p>
                  </a:txBody>
                  <a:tcPr/>
                </a:tc>
                <a:extLst>
                  <a:ext uri="{0D108BD9-81ED-4DB2-BD59-A6C34878D82A}">
                    <a16:rowId xmlns:a16="http://schemas.microsoft.com/office/drawing/2014/main" val="23172586"/>
                  </a:ext>
                </a:extLst>
              </a:tr>
              <a:tr h="370840">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75.00</a:t>
                      </a:r>
                    </a:p>
                  </a:txBody>
                  <a:tcPr/>
                </a:tc>
                <a:extLst>
                  <a:ext uri="{0D108BD9-81ED-4DB2-BD59-A6C34878D82A}">
                    <a16:rowId xmlns:a16="http://schemas.microsoft.com/office/drawing/2014/main" val="1472934914"/>
                  </a:ext>
                </a:extLst>
              </a:tr>
            </a:tbl>
          </a:graphicData>
        </a:graphic>
      </p:graphicFrame>
      <p:grpSp>
        <p:nvGrpSpPr>
          <p:cNvPr id="64" name="Group 63">
            <a:extLst>
              <a:ext uri="{FF2B5EF4-FFF2-40B4-BE49-F238E27FC236}">
                <a16:creationId xmlns:a16="http://schemas.microsoft.com/office/drawing/2014/main" id="{DA8BDA2B-D3B9-4639-A623-B799BF66DE25}"/>
              </a:ext>
            </a:extLst>
          </p:cNvPr>
          <p:cNvGrpSpPr/>
          <p:nvPr/>
        </p:nvGrpSpPr>
        <p:grpSpPr>
          <a:xfrm>
            <a:off x="5936127" y="3609925"/>
            <a:ext cx="840264" cy="2649627"/>
            <a:chOff x="6045334" y="3623325"/>
            <a:chExt cx="840264" cy="2649627"/>
          </a:xfrm>
        </p:grpSpPr>
        <p:sp>
          <p:nvSpPr>
            <p:cNvPr id="61" name="Arc 60">
              <a:extLst>
                <a:ext uri="{FF2B5EF4-FFF2-40B4-BE49-F238E27FC236}">
                  <a16:creationId xmlns:a16="http://schemas.microsoft.com/office/drawing/2014/main" id="{7E6C7BF5-E6E2-48E5-8F5A-0FAC296CFBF1}"/>
                </a:ext>
              </a:extLst>
            </p:cNvPr>
            <p:cNvSpPr/>
            <p:nvPr/>
          </p:nvSpPr>
          <p:spPr>
            <a:xfrm rot="10646970">
              <a:off x="6045334" y="3718726"/>
              <a:ext cx="840264" cy="2463825"/>
            </a:xfrm>
            <a:prstGeom prst="arc">
              <a:avLst>
                <a:gd name="adj1" fmla="val 16200000"/>
                <a:gd name="adj2" fmla="val 5619828"/>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Isosceles Triangle 61">
              <a:extLst>
                <a:ext uri="{FF2B5EF4-FFF2-40B4-BE49-F238E27FC236}">
                  <a16:creationId xmlns:a16="http://schemas.microsoft.com/office/drawing/2014/main" id="{6016B411-FF99-405B-A5B3-B34F48B273F0}"/>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a:extLst>
                <a:ext uri="{FF2B5EF4-FFF2-40B4-BE49-F238E27FC236}">
                  <a16:creationId xmlns:a16="http://schemas.microsoft.com/office/drawing/2014/main" id="{8C2F2606-188E-4FBF-8E31-CCAB8FCFC601}"/>
                </a:ext>
              </a:extLst>
            </p:cNvPr>
            <p:cNvSpPr/>
            <p:nvPr/>
          </p:nvSpPr>
          <p:spPr bwMode="auto">
            <a:xfrm rot="5550028">
              <a:off x="6424914" y="6044127"/>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5" name="Group 64">
            <a:extLst>
              <a:ext uri="{FF2B5EF4-FFF2-40B4-BE49-F238E27FC236}">
                <a16:creationId xmlns:a16="http://schemas.microsoft.com/office/drawing/2014/main" id="{8DB1FC93-0DA6-4BA1-A387-A6DDFB20C680}"/>
              </a:ext>
            </a:extLst>
          </p:cNvPr>
          <p:cNvGrpSpPr/>
          <p:nvPr/>
        </p:nvGrpSpPr>
        <p:grpSpPr>
          <a:xfrm>
            <a:off x="5998598" y="3762420"/>
            <a:ext cx="608951" cy="1715555"/>
            <a:chOff x="6052565" y="3623325"/>
            <a:chExt cx="608951" cy="1715555"/>
          </a:xfrm>
        </p:grpSpPr>
        <p:sp>
          <p:nvSpPr>
            <p:cNvPr id="66" name="Arc 65">
              <a:extLst>
                <a:ext uri="{FF2B5EF4-FFF2-40B4-BE49-F238E27FC236}">
                  <a16:creationId xmlns:a16="http://schemas.microsoft.com/office/drawing/2014/main" id="{023D22A3-E35A-4D9B-957B-A9AD21B5B2A2}"/>
                </a:ext>
              </a:extLst>
            </p:cNvPr>
            <p:cNvSpPr/>
            <p:nvPr/>
          </p:nvSpPr>
          <p:spPr>
            <a:xfrm rot="10646970">
              <a:off x="6052565" y="3722954"/>
              <a:ext cx="608951" cy="1494833"/>
            </a:xfrm>
            <a:prstGeom prst="arc">
              <a:avLst>
                <a:gd name="adj1" fmla="val 16091528"/>
                <a:gd name="adj2" fmla="val 5869050"/>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9A99C0C1-2965-4204-A0E0-7A37930AB5CE}"/>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104C5B00-623C-428D-B7DE-76E2B21CF40F}"/>
                </a:ext>
              </a:extLst>
            </p:cNvPr>
            <p:cNvSpPr/>
            <p:nvPr/>
          </p:nvSpPr>
          <p:spPr bwMode="auto">
            <a:xfrm rot="5550028">
              <a:off x="6406262" y="5110055"/>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24201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1758-0B9A-452D-9317-64F430A3F749}"/>
              </a:ext>
            </a:extLst>
          </p:cNvPr>
          <p:cNvSpPr>
            <a:spLocks noGrp="1"/>
          </p:cNvSpPr>
          <p:nvPr>
            <p:ph type="title"/>
          </p:nvPr>
        </p:nvSpPr>
        <p:spPr/>
        <p:txBody>
          <a:bodyPr/>
          <a:lstStyle/>
          <a:p>
            <a:r>
              <a:rPr lang="en-US" dirty="0"/>
              <a:t>Star vs Snowflake Schema</a:t>
            </a:r>
          </a:p>
        </p:txBody>
      </p:sp>
      <p:graphicFrame>
        <p:nvGraphicFramePr>
          <p:cNvPr id="4" name="Table 4">
            <a:extLst>
              <a:ext uri="{FF2B5EF4-FFF2-40B4-BE49-F238E27FC236}">
                <a16:creationId xmlns:a16="http://schemas.microsoft.com/office/drawing/2014/main" id="{7DAF6848-3680-4E12-877F-88B625EB611F}"/>
              </a:ext>
            </a:extLst>
          </p:cNvPr>
          <p:cNvGraphicFramePr>
            <a:graphicFrameLocks noGrp="1"/>
          </p:cNvGraphicFramePr>
          <p:nvPr>
            <p:extLst>
              <p:ext uri="{D42A27DB-BD31-4B8C-83A1-F6EECF244321}">
                <p14:modId xmlns:p14="http://schemas.microsoft.com/office/powerpoint/2010/main" val="413421596"/>
              </p:ext>
            </p:extLst>
          </p:nvPr>
        </p:nvGraphicFramePr>
        <p:xfrm>
          <a:off x="59726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CD277FD-6815-4C4A-9ADD-886E08F97C58}"/>
              </a:ext>
            </a:extLst>
          </p:cNvPr>
          <p:cNvGraphicFramePr>
            <a:graphicFrameLocks noGrp="1"/>
          </p:cNvGraphicFramePr>
          <p:nvPr>
            <p:extLst>
              <p:ext uri="{D42A27DB-BD31-4B8C-83A1-F6EECF244321}">
                <p14:modId xmlns:p14="http://schemas.microsoft.com/office/powerpoint/2010/main" val="2084964653"/>
              </p:ext>
            </p:extLst>
          </p:nvPr>
        </p:nvGraphicFramePr>
        <p:xfrm>
          <a:off x="621198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BB424E92-16D3-452D-A1E8-29C093708BC2}"/>
              </a:ext>
            </a:extLst>
          </p:cNvPr>
          <p:cNvGraphicFramePr>
            <a:graphicFrameLocks noGrp="1"/>
          </p:cNvGraphicFramePr>
          <p:nvPr>
            <p:extLst>
              <p:ext uri="{D42A27DB-BD31-4B8C-83A1-F6EECF244321}">
                <p14:modId xmlns:p14="http://schemas.microsoft.com/office/powerpoint/2010/main" val="956494389"/>
              </p:ext>
            </p:extLst>
          </p:nvPr>
        </p:nvGraphicFramePr>
        <p:xfrm>
          <a:off x="3404623" y="1627989"/>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21" name="Table 4">
            <a:extLst>
              <a:ext uri="{FF2B5EF4-FFF2-40B4-BE49-F238E27FC236}">
                <a16:creationId xmlns:a16="http://schemas.microsoft.com/office/drawing/2014/main" id="{825BD8DB-D7AF-4592-BF2D-E8478E670F6A}"/>
              </a:ext>
            </a:extLst>
          </p:cNvPr>
          <p:cNvGraphicFramePr>
            <a:graphicFrameLocks noGrp="1"/>
          </p:cNvGraphicFramePr>
          <p:nvPr>
            <p:extLst>
              <p:ext uri="{D42A27DB-BD31-4B8C-83A1-F6EECF244321}">
                <p14:modId xmlns:p14="http://schemas.microsoft.com/office/powerpoint/2010/main" val="396141707"/>
              </p:ext>
            </p:extLst>
          </p:nvPr>
        </p:nvGraphicFramePr>
        <p:xfrm>
          <a:off x="3285616" y="4502759"/>
          <a:ext cx="2345645" cy="1483360"/>
        </p:xfrm>
        <a:graphic>
          <a:graphicData uri="http://schemas.openxmlformats.org/drawingml/2006/table">
            <a:tbl>
              <a:tblPr firstRow="1" bandRow="1">
                <a:tableStyleId>{5C22544A-7EE6-4342-B048-85BDC9FD1C3A}</a:tableStyleId>
              </a:tblPr>
              <a:tblGrid>
                <a:gridCol w="2345645">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663175025"/>
                  </a:ext>
                </a:extLst>
              </a:tr>
            </a:tbl>
          </a:graphicData>
        </a:graphic>
      </p:graphicFrame>
      <p:graphicFrame>
        <p:nvGraphicFramePr>
          <p:cNvPr id="23" name="Table 4">
            <a:extLst>
              <a:ext uri="{FF2B5EF4-FFF2-40B4-BE49-F238E27FC236}">
                <a16:creationId xmlns:a16="http://schemas.microsoft.com/office/drawing/2014/main" id="{00333C01-222C-4169-9E7B-7ABF4F044A43}"/>
              </a:ext>
            </a:extLst>
          </p:cNvPr>
          <p:cNvGraphicFramePr>
            <a:graphicFrameLocks noGrp="1"/>
          </p:cNvGraphicFramePr>
          <p:nvPr>
            <p:extLst>
              <p:ext uri="{D42A27DB-BD31-4B8C-83A1-F6EECF244321}">
                <p14:modId xmlns:p14="http://schemas.microsoft.com/office/powerpoint/2010/main" val="154531810"/>
              </p:ext>
            </p:extLst>
          </p:nvPr>
        </p:nvGraphicFramePr>
        <p:xfrm>
          <a:off x="6064392" y="4508176"/>
          <a:ext cx="1617791" cy="1854200"/>
        </p:xfrm>
        <a:graphic>
          <a:graphicData uri="http://schemas.openxmlformats.org/drawingml/2006/table">
            <a:tbl>
              <a:tblPr firstRow="1" bandRow="1">
                <a:tableStyleId>{5C22544A-7EE6-4342-B048-85BDC9FD1C3A}</a:tableStyleId>
              </a:tblPr>
              <a:tblGrid>
                <a:gridCol w="1617791">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38" name="Table 4">
            <a:extLst>
              <a:ext uri="{FF2B5EF4-FFF2-40B4-BE49-F238E27FC236}">
                <a16:creationId xmlns:a16="http://schemas.microsoft.com/office/drawing/2014/main" id="{EBF19B9A-CFA7-4AE5-88AE-EB011711177F}"/>
              </a:ext>
            </a:extLst>
          </p:cNvPr>
          <p:cNvGraphicFramePr>
            <a:graphicFrameLocks noGrp="1"/>
          </p:cNvGraphicFramePr>
          <p:nvPr>
            <p:extLst>
              <p:ext uri="{D42A27DB-BD31-4B8C-83A1-F6EECF244321}">
                <p14:modId xmlns:p14="http://schemas.microsoft.com/office/powerpoint/2010/main" val="949366746"/>
              </p:ext>
            </p:extLst>
          </p:nvPr>
        </p:nvGraphicFramePr>
        <p:xfrm>
          <a:off x="597263" y="4502759"/>
          <a:ext cx="2255222" cy="1112520"/>
        </p:xfrm>
        <a:graphic>
          <a:graphicData uri="http://schemas.openxmlformats.org/drawingml/2006/table">
            <a:tbl>
              <a:tblPr firstRow="1" bandRow="1">
                <a:tableStyleId>{5C22544A-7EE6-4342-B048-85BDC9FD1C3A}</a:tableStyleId>
              </a:tblPr>
              <a:tblGrid>
                <a:gridCol w="2255222">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 Category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39" name="Table 38">
            <a:extLst>
              <a:ext uri="{FF2B5EF4-FFF2-40B4-BE49-F238E27FC236}">
                <a16:creationId xmlns:a16="http://schemas.microsoft.com/office/drawing/2014/main" id="{1D4F981D-D08E-4F4E-AAE8-DAADBC4CDF14}"/>
              </a:ext>
            </a:extLst>
          </p:cNvPr>
          <p:cNvGraphicFramePr>
            <a:graphicFrameLocks noGrp="1"/>
          </p:cNvGraphicFramePr>
          <p:nvPr>
            <p:extLst>
              <p:ext uri="{D42A27DB-BD31-4B8C-83A1-F6EECF244321}">
                <p14:modId xmlns:p14="http://schemas.microsoft.com/office/powerpoint/2010/main" val="3114821099"/>
              </p:ext>
            </p:extLst>
          </p:nvPr>
        </p:nvGraphicFramePr>
        <p:xfrm>
          <a:off x="811531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663175025"/>
                  </a:ext>
                </a:extLst>
              </a:tr>
            </a:tbl>
          </a:graphicData>
        </a:graphic>
      </p:graphicFrame>
      <p:graphicFrame>
        <p:nvGraphicFramePr>
          <p:cNvPr id="40" name="Table 39">
            <a:extLst>
              <a:ext uri="{FF2B5EF4-FFF2-40B4-BE49-F238E27FC236}">
                <a16:creationId xmlns:a16="http://schemas.microsoft.com/office/drawing/2014/main" id="{FA704378-1469-4818-8B44-AC96E0E21F0E}"/>
              </a:ext>
            </a:extLst>
          </p:cNvPr>
          <p:cNvGraphicFramePr>
            <a:graphicFrameLocks noGrp="1"/>
          </p:cNvGraphicFramePr>
          <p:nvPr>
            <p:extLst>
              <p:ext uri="{D42A27DB-BD31-4B8C-83A1-F6EECF244321}">
                <p14:modId xmlns:p14="http://schemas.microsoft.com/office/powerpoint/2010/main" val="1689426159"/>
              </p:ext>
            </p:extLst>
          </p:nvPr>
        </p:nvGraphicFramePr>
        <p:xfrm>
          <a:off x="1023272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Geography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State Province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Country</a:t>
                      </a:r>
                    </a:p>
                  </a:txBody>
                  <a:tcPr/>
                </a:tc>
                <a:extLst>
                  <a:ext uri="{0D108BD9-81ED-4DB2-BD59-A6C34878D82A}">
                    <a16:rowId xmlns:a16="http://schemas.microsoft.com/office/drawing/2014/main" val="1663175025"/>
                  </a:ext>
                </a:extLst>
              </a:tr>
            </a:tbl>
          </a:graphicData>
        </a:graphic>
      </p:graphicFrame>
      <p:cxnSp>
        <p:nvCxnSpPr>
          <p:cNvPr id="42" name="Straight Connector 41">
            <a:extLst>
              <a:ext uri="{FF2B5EF4-FFF2-40B4-BE49-F238E27FC236}">
                <a16:creationId xmlns:a16="http://schemas.microsoft.com/office/drawing/2014/main" id="{3921D929-17B3-4EFA-8FD0-F2CFD4B0BFA4}"/>
              </a:ext>
            </a:extLst>
          </p:cNvPr>
          <p:cNvCxnSpPr/>
          <p:nvPr/>
        </p:nvCxnSpPr>
        <p:spPr>
          <a:xfrm>
            <a:off x="2823901" y="2163482"/>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6E3F63-53CE-4B9A-9B2F-319DB9A7C423}"/>
              </a:ext>
            </a:extLst>
          </p:cNvPr>
          <p:cNvCxnSpPr>
            <a:cxnSpLocks/>
          </p:cNvCxnSpPr>
          <p:nvPr/>
        </p:nvCxnSpPr>
        <p:spPr>
          <a:xfrm flipV="1">
            <a:off x="5631261" y="2163482"/>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FEB2E7-97D7-419C-A492-FBBC06B2EFB5}"/>
              </a:ext>
            </a:extLst>
          </p:cNvPr>
          <p:cNvCxnSpPr>
            <a:cxnSpLocks/>
          </p:cNvCxnSpPr>
          <p:nvPr/>
        </p:nvCxnSpPr>
        <p:spPr>
          <a:xfrm>
            <a:off x="2823901" y="5059019"/>
            <a:ext cx="461715" cy="71425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4FBCF-9263-49C0-9901-0AA34F50374A}"/>
              </a:ext>
            </a:extLst>
          </p:cNvPr>
          <p:cNvCxnSpPr>
            <a:cxnSpLocks/>
          </p:cNvCxnSpPr>
          <p:nvPr/>
        </p:nvCxnSpPr>
        <p:spPr>
          <a:xfrm>
            <a:off x="5631261" y="5059019"/>
            <a:ext cx="43313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70E7EE-F2B6-42B0-8A03-1DB245374728}"/>
              </a:ext>
            </a:extLst>
          </p:cNvPr>
          <p:cNvCxnSpPr>
            <a:cxnSpLocks/>
          </p:cNvCxnSpPr>
          <p:nvPr/>
        </p:nvCxnSpPr>
        <p:spPr>
          <a:xfrm flipV="1">
            <a:off x="7682183" y="5103906"/>
            <a:ext cx="433131" cy="33137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3A9412-13FF-430C-A5D7-073EA09D0E4C}"/>
              </a:ext>
            </a:extLst>
          </p:cNvPr>
          <p:cNvCxnSpPr>
            <a:cxnSpLocks/>
          </p:cNvCxnSpPr>
          <p:nvPr/>
        </p:nvCxnSpPr>
        <p:spPr>
          <a:xfrm flipV="1">
            <a:off x="9799593" y="5103906"/>
            <a:ext cx="433131" cy="677058"/>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FF6EF2-08D8-45D4-A986-50436FDAC196}"/>
              </a:ext>
            </a:extLst>
          </p:cNvPr>
          <p:cNvSpPr txBox="1"/>
          <p:nvPr/>
        </p:nvSpPr>
        <p:spPr>
          <a:xfrm>
            <a:off x="597263" y="1021257"/>
            <a:ext cx="1255059"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Star</a:t>
            </a:r>
          </a:p>
        </p:txBody>
      </p:sp>
      <p:sp>
        <p:nvSpPr>
          <p:cNvPr id="54" name="TextBox 53">
            <a:extLst>
              <a:ext uri="{FF2B5EF4-FFF2-40B4-BE49-F238E27FC236}">
                <a16:creationId xmlns:a16="http://schemas.microsoft.com/office/drawing/2014/main" id="{DA919DCC-408A-48F0-B6BB-BC0A21972627}"/>
              </a:ext>
            </a:extLst>
          </p:cNvPr>
          <p:cNvSpPr txBox="1"/>
          <p:nvPr/>
        </p:nvSpPr>
        <p:spPr>
          <a:xfrm>
            <a:off x="588263" y="3852325"/>
            <a:ext cx="2538128"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Snowflake</a:t>
            </a:r>
          </a:p>
        </p:txBody>
      </p:sp>
      <p:sp>
        <p:nvSpPr>
          <p:cNvPr id="55" name="TextBox 54">
            <a:extLst>
              <a:ext uri="{FF2B5EF4-FFF2-40B4-BE49-F238E27FC236}">
                <a16:creationId xmlns:a16="http://schemas.microsoft.com/office/drawing/2014/main" id="{008E772B-B27E-4A62-ADD2-52CE9E3B8488}"/>
              </a:ext>
            </a:extLst>
          </p:cNvPr>
          <p:cNvSpPr txBox="1"/>
          <p:nvPr/>
        </p:nvSpPr>
        <p:spPr>
          <a:xfrm>
            <a:off x="2823901" y="185570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6" name="TextBox 55">
            <a:extLst>
              <a:ext uri="{FF2B5EF4-FFF2-40B4-BE49-F238E27FC236}">
                <a16:creationId xmlns:a16="http://schemas.microsoft.com/office/drawing/2014/main" id="{97901A8B-A7E2-4697-8E69-7127C8D3A1C1}"/>
              </a:ext>
            </a:extLst>
          </p:cNvPr>
          <p:cNvSpPr txBox="1"/>
          <p:nvPr/>
        </p:nvSpPr>
        <p:spPr>
          <a:xfrm>
            <a:off x="6053350" y="1882233"/>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7" name="TextBox 56">
            <a:extLst>
              <a:ext uri="{FF2B5EF4-FFF2-40B4-BE49-F238E27FC236}">
                <a16:creationId xmlns:a16="http://schemas.microsoft.com/office/drawing/2014/main" id="{8C98A2EC-9FCE-4204-B2C8-895666AF4DCA}"/>
              </a:ext>
            </a:extLst>
          </p:cNvPr>
          <p:cNvSpPr txBox="1"/>
          <p:nvPr/>
        </p:nvSpPr>
        <p:spPr>
          <a:xfrm>
            <a:off x="2862106" y="4846170"/>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8" name="TextBox 57">
            <a:extLst>
              <a:ext uri="{FF2B5EF4-FFF2-40B4-BE49-F238E27FC236}">
                <a16:creationId xmlns:a16="http://schemas.microsoft.com/office/drawing/2014/main" id="{205B7C89-CDD3-4C55-895F-4890C79408B6}"/>
              </a:ext>
            </a:extLst>
          </p:cNvPr>
          <p:cNvSpPr txBox="1"/>
          <p:nvPr/>
        </p:nvSpPr>
        <p:spPr>
          <a:xfrm>
            <a:off x="5629677" y="4731531"/>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9" name="TextBox 58">
            <a:extLst>
              <a:ext uri="{FF2B5EF4-FFF2-40B4-BE49-F238E27FC236}">
                <a16:creationId xmlns:a16="http://schemas.microsoft.com/office/drawing/2014/main" id="{EC1BF1EF-66E9-4AB7-A6B3-C262AAB4553B}"/>
              </a:ext>
            </a:extLst>
          </p:cNvPr>
          <p:cNvSpPr txBox="1"/>
          <p:nvPr/>
        </p:nvSpPr>
        <p:spPr>
          <a:xfrm>
            <a:off x="795146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0" name="TextBox 59">
            <a:extLst>
              <a:ext uri="{FF2B5EF4-FFF2-40B4-BE49-F238E27FC236}">
                <a16:creationId xmlns:a16="http://schemas.microsoft.com/office/drawing/2014/main" id="{CA7CBEE1-2083-4AB7-A178-B4114F1008F9}"/>
              </a:ext>
            </a:extLst>
          </p:cNvPr>
          <p:cNvSpPr txBox="1"/>
          <p:nvPr/>
        </p:nvSpPr>
        <p:spPr>
          <a:xfrm>
            <a:off x="1006720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1" name="TextBox 60">
            <a:extLst>
              <a:ext uri="{FF2B5EF4-FFF2-40B4-BE49-F238E27FC236}">
                <a16:creationId xmlns:a16="http://schemas.microsoft.com/office/drawing/2014/main" id="{8DE3D2E0-2A5C-4883-BD0A-01333A7C6283}"/>
              </a:ext>
            </a:extLst>
          </p:cNvPr>
          <p:cNvSpPr txBox="1"/>
          <p:nvPr/>
        </p:nvSpPr>
        <p:spPr>
          <a:xfrm>
            <a:off x="3260693" y="185195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2" name="TextBox 61">
            <a:extLst>
              <a:ext uri="{FF2B5EF4-FFF2-40B4-BE49-F238E27FC236}">
                <a16:creationId xmlns:a16="http://schemas.microsoft.com/office/drawing/2014/main" id="{2D262490-8544-46AA-B757-14BD5433E806}"/>
              </a:ext>
            </a:extLst>
          </p:cNvPr>
          <p:cNvSpPr txBox="1"/>
          <p:nvPr/>
        </p:nvSpPr>
        <p:spPr>
          <a:xfrm>
            <a:off x="5646459" y="220298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3" name="TextBox 62">
            <a:extLst>
              <a:ext uri="{FF2B5EF4-FFF2-40B4-BE49-F238E27FC236}">
                <a16:creationId xmlns:a16="http://schemas.microsoft.com/office/drawing/2014/main" id="{0FC0C1ED-8469-4577-9AC3-7EA699E73D93}"/>
              </a:ext>
            </a:extLst>
          </p:cNvPr>
          <p:cNvSpPr txBox="1"/>
          <p:nvPr/>
        </p:nvSpPr>
        <p:spPr>
          <a:xfrm>
            <a:off x="3142180" y="5244439"/>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4" name="TextBox 63">
            <a:extLst>
              <a:ext uri="{FF2B5EF4-FFF2-40B4-BE49-F238E27FC236}">
                <a16:creationId xmlns:a16="http://schemas.microsoft.com/office/drawing/2014/main" id="{36CB4456-CBB0-45F2-9F9F-452B7DC4E430}"/>
              </a:ext>
            </a:extLst>
          </p:cNvPr>
          <p:cNvSpPr txBox="1"/>
          <p:nvPr/>
        </p:nvSpPr>
        <p:spPr>
          <a:xfrm>
            <a:off x="5909915" y="474138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5" name="TextBox 64">
            <a:extLst>
              <a:ext uri="{FF2B5EF4-FFF2-40B4-BE49-F238E27FC236}">
                <a16:creationId xmlns:a16="http://schemas.microsoft.com/office/drawing/2014/main" id="{FDD1387E-8B80-437A-9B6E-F878B9ED2B73}"/>
              </a:ext>
            </a:extLst>
          </p:cNvPr>
          <p:cNvSpPr txBox="1"/>
          <p:nvPr/>
        </p:nvSpPr>
        <p:spPr>
          <a:xfrm>
            <a:off x="7683595" y="503548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6" name="TextBox 65">
            <a:extLst>
              <a:ext uri="{FF2B5EF4-FFF2-40B4-BE49-F238E27FC236}">
                <a16:creationId xmlns:a16="http://schemas.microsoft.com/office/drawing/2014/main" id="{EE5374D3-CE22-43A1-B82B-FCF4A4C0DD93}"/>
              </a:ext>
            </a:extLst>
          </p:cNvPr>
          <p:cNvSpPr txBox="1"/>
          <p:nvPr/>
        </p:nvSpPr>
        <p:spPr>
          <a:xfrm>
            <a:off x="9801006" y="530750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95864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12EE03F9-D0D1-4477-A802-AA9752524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1811</TotalTime>
  <Words>3885</Words>
  <Application>Microsoft Office PowerPoint</Application>
  <PresentationFormat>Widescreen</PresentationFormat>
  <Paragraphs>478</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1_Black Template</vt:lpstr>
      <vt:lpstr>Understanding Dimensional Models</vt:lpstr>
      <vt:lpstr>Data Models</vt:lpstr>
      <vt:lpstr>Types of Data Models</vt:lpstr>
      <vt:lpstr>Understanding Dimensional Models</vt:lpstr>
      <vt:lpstr>Dimensional models</vt:lpstr>
      <vt:lpstr>Dimension Tables</vt:lpstr>
      <vt:lpstr>Fact Tables</vt:lpstr>
      <vt:lpstr>Surrogate Keys</vt:lpstr>
      <vt:lpstr>Star vs Snowflake Schema</vt:lpstr>
      <vt:lpstr>Compare Star and Snowflake</vt:lpstr>
      <vt:lpstr>Date table</vt:lpstr>
      <vt:lpstr>Level of Granularity</vt:lpstr>
      <vt:lpstr>Relationship Cardinality</vt:lpstr>
      <vt:lpstr>Bridge Tables</vt:lpstr>
      <vt:lpstr>Power BI Likes Star Schemas</vt:lpstr>
      <vt:lpstr>Build the Star Schema Further Up in the BI Stack</vt:lpstr>
      <vt:lpstr>Model View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26</cp:revision>
  <dcterms:created xsi:type="dcterms:W3CDTF">2023-04-14T00:23:05Z</dcterms:created>
  <dcterms:modified xsi:type="dcterms:W3CDTF">2023-09-25T09:38:16Z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