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147470553" r:id="rId5"/>
    <p:sldId id="2147470554" r:id="rId6"/>
    <p:sldId id="2147470557" r:id="rId7"/>
    <p:sldId id="2147470558" r:id="rId8"/>
    <p:sldId id="2147470561" r:id="rId9"/>
    <p:sldId id="2147470563" r:id="rId10"/>
    <p:sldId id="2147470564" r:id="rId11"/>
    <p:sldId id="2147470562" r:id="rId12"/>
    <p:sldId id="2147470560" r:id="rId13"/>
    <p:sldId id="2147470559" r:id="rId14"/>
    <p:sldId id="2147470569" r:id="rId15"/>
    <p:sldId id="2147470555" r:id="rId16"/>
    <p:sldId id="2147470565" r:id="rId17"/>
    <p:sldId id="2147470566" r:id="rId18"/>
    <p:sldId id="2147470568" r:id="rId19"/>
    <p:sldId id="2147470567" r:id="rId20"/>
    <p:sldId id="2147470570" r:id="rId21"/>
    <p:sldId id="2147470571" r:id="rId22"/>
    <p:sldId id="2147470573" r:id="rId23"/>
    <p:sldId id="2147470572" r:id="rId24"/>
    <p:sldId id="207613702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D9EF65-87AC-36EC-B555-D3676F4B4435}" v="2" dt="2023-09-25T09:38:25.1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5" autoAdjust="0"/>
    <p:restoredTop sz="63265"/>
  </p:normalViewPr>
  <p:slideViewPr>
    <p:cSldViewPr snapToGrid="0">
      <p:cViewPr varScale="1">
        <p:scale>
          <a:sx n="52" d="100"/>
          <a:sy n="52" d="100"/>
        </p:scale>
        <p:origin x="129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agan Longoria" userId="S::meagan@dcac.com::5bb0f969-1731-49a3-87cb-f923b6b540b9" providerId="AD" clId="Web-{42D9EF65-87AC-36EC-B555-D3676F4B4435}"/>
    <pc:docChg chg="modSld">
      <pc:chgData name="Meagan Longoria" userId="S::meagan@dcac.com::5bb0f969-1731-49a3-87cb-f923b6b540b9" providerId="AD" clId="Web-{42D9EF65-87AC-36EC-B555-D3676F4B4435}" dt="2023-09-25T09:38:25.161" v="1" actId="20577"/>
      <pc:docMkLst>
        <pc:docMk/>
      </pc:docMkLst>
      <pc:sldChg chg="modSp">
        <pc:chgData name="Meagan Longoria" userId="S::meagan@dcac.com::5bb0f969-1731-49a3-87cb-f923b6b540b9" providerId="AD" clId="Web-{42D9EF65-87AC-36EC-B555-D3676F4B4435}" dt="2023-09-25T09:38:25.161" v="1" actId="20577"/>
        <pc:sldMkLst>
          <pc:docMk/>
          <pc:sldMk cId="19297968" sldId="2147470553"/>
        </pc:sldMkLst>
        <pc:spChg chg="mod">
          <ac:chgData name="Meagan Longoria" userId="S::meagan@dcac.com::5bb0f969-1731-49a3-87cb-f923b6b540b9" providerId="AD" clId="Web-{42D9EF65-87AC-36EC-B555-D3676F4B4435}" dt="2023-09-25T09:38:25.161" v="1" actId="20577"/>
          <ac:spMkLst>
            <pc:docMk/>
            <pc:sldMk cId="19297968" sldId="2147470553"/>
            <ac:spMk id="3" creationId="{33B3B159-A982-E03B-7830-66591F295CD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54273-E04F-4A6B-AB46-301CAB090479}" type="datetimeFigureOut">
              <a:rPr lang="en-US" smtClean="0"/>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A4B63-AD09-44DE-BEEC-F379281B23CC}" type="slidenum">
              <a:rPr lang="en-US" smtClean="0"/>
              <a:t>‹#›</a:t>
            </a:fld>
            <a:endParaRPr lang="en-US"/>
          </a:p>
        </p:txBody>
      </p:sp>
    </p:spTree>
    <p:extLst>
      <p:ext uri="{BB962C8B-B14F-4D97-AF65-F5344CB8AC3E}">
        <p14:creationId xmlns:p14="http://schemas.microsoft.com/office/powerpoint/2010/main" val="414638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learn.microsoft.com/en-us/power-bi/transform-model/desktop-external-tools"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tabulareditor.com/"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learn.microsoft.com/en-us/power-bi/consumer/end-user-q-and-a"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learn.microsoft.com/en-us/power-bi/visuals/power-bi-report-visualization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learn.microsoft.com/en-us/fabric/data-engineering/lakehouse-overview"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learn.microsoft.com/en-us/fabric/data-warehouse/data-warehousing#synapse-data-warehouse" TargetMode="External"/><Relationship Id="rId4" Type="http://schemas.openxmlformats.org/officeDocument/2006/relationships/hyperlink" Target="https://learn.microsoft.com/en-us/fabric/data-warehouse/query-warehouse#write-a-cross-database-query"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a:t>
            </a:fld>
            <a:endParaRPr lang="en-US"/>
          </a:p>
        </p:txBody>
      </p:sp>
    </p:spTree>
    <p:extLst>
      <p:ext uri="{BB962C8B-B14F-4D97-AF65-F5344CB8AC3E}">
        <p14:creationId xmlns:p14="http://schemas.microsoft.com/office/powerpoint/2010/main" val="4171330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you can create datasets using Power BI Desktop or the web. The web is the newer and more limited experience, but it is also the only way to create Direct Lake datasets. </a:t>
            </a:r>
          </a:p>
          <a:p>
            <a:endParaRPr lang="en-US" dirty="0"/>
          </a:p>
          <a:p>
            <a:r>
              <a:rPr lang="en-US" dirty="0"/>
              <a:t>When you aren’t working in Direct Lake, you can choose a mode for each table, depending on the source. When you have an imported dataset, you can use Power Query to get and transform data. Then you can use DAX to create calculated tables and columns. </a:t>
            </a:r>
          </a:p>
          <a:p>
            <a:endParaRPr lang="en-US" dirty="0"/>
          </a:p>
          <a:p>
            <a:r>
              <a:rPr lang="en-US" dirty="0"/>
              <a:t>And for all model types, you can use DAX to create measures. </a:t>
            </a:r>
          </a:p>
          <a:p>
            <a:endParaRPr lang="en-US" dirty="0"/>
          </a:p>
          <a:p>
            <a:r>
              <a:rPr lang="en-US" dirty="0"/>
              <a:t>Once you have created and published your dataset, you can use it to create reports. </a:t>
            </a:r>
          </a:p>
        </p:txBody>
      </p:sp>
      <p:sp>
        <p:nvSpPr>
          <p:cNvPr id="4" name="Slide Number Placeholder 3"/>
          <p:cNvSpPr>
            <a:spLocks noGrp="1"/>
          </p:cNvSpPr>
          <p:nvPr>
            <p:ph type="sldNum" sz="quarter" idx="5"/>
          </p:nvPr>
        </p:nvSpPr>
        <p:spPr/>
        <p:txBody>
          <a:bodyPr/>
          <a:lstStyle/>
          <a:p>
            <a:fld id="{297A4B63-AD09-44DE-BEEC-F379281B23CC}" type="slidenum">
              <a:rPr lang="en-US" smtClean="0"/>
              <a:t>11</a:t>
            </a:fld>
            <a:endParaRPr lang="en-US"/>
          </a:p>
        </p:txBody>
      </p:sp>
    </p:spTree>
    <p:extLst>
      <p:ext uri="{BB962C8B-B14F-4D97-AF65-F5344CB8AC3E}">
        <p14:creationId xmlns:p14="http://schemas.microsoft.com/office/powerpoint/2010/main" val="3082137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12</a:t>
            </a:fld>
            <a:endParaRPr lang="en-US"/>
          </a:p>
        </p:txBody>
      </p:sp>
    </p:spTree>
    <p:extLst>
      <p:ext uri="{BB962C8B-B14F-4D97-AF65-F5344CB8AC3E}">
        <p14:creationId xmlns:p14="http://schemas.microsoft.com/office/powerpoint/2010/main" val="1513035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A Power BI report is a multi-perspective view into a dataset, with visuals that represent findings and insights from that dataset. A report can have a single visual or many pages full of visuals.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It could be one page or many pages. A page could contain one visual or a dozen or more visuals.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Power BI reports generally offer interactivity and customization. They also offer mobile-friendly report layouts that can be created separately from the main desktop layout.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When the dataset updates, the report shows the updated data.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Reports can be created in Power BI Desktop or the service using a web browser. </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13</a:t>
            </a:fld>
            <a:endParaRPr lang="en-US"/>
          </a:p>
        </p:txBody>
      </p:sp>
    </p:spTree>
    <p:extLst>
      <p:ext uri="{BB962C8B-B14F-4D97-AF65-F5344CB8AC3E}">
        <p14:creationId xmlns:p14="http://schemas.microsoft.com/office/powerpoint/2010/main" val="801497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creating a Power BI report, you can decide whether to create a new dataset as the source for the report or to use an existing dataset. </a:t>
            </a:r>
          </a:p>
          <a:p>
            <a:endParaRPr lang="en-US" dirty="0"/>
          </a:p>
          <a:p>
            <a:r>
              <a:rPr lang="en-US" dirty="0"/>
              <a:t>You can publish the dataset first, and then connect to it to create a report. You can create multiple reports using the same dataset - this makes it a “shared dataset”.  Having shared datasets reduces the need to duplicate logic across multiple datasets. The dataset you use for a report does not have to exist in the same workspace as the report. </a:t>
            </a:r>
          </a:p>
          <a:p>
            <a:endParaRPr lang="en-US" dirty="0"/>
          </a:p>
          <a:p>
            <a:r>
              <a:rPr lang="en-US" dirty="0"/>
              <a:t>If you are using the web experience, you can have Power BI auto-generate a report for you. But the usefulness of that report may vary. You can always start with a blank report and build it yourself. </a:t>
            </a:r>
          </a:p>
        </p:txBody>
      </p:sp>
      <p:sp>
        <p:nvSpPr>
          <p:cNvPr id="4" name="Slide Number Placeholder 3"/>
          <p:cNvSpPr>
            <a:spLocks noGrp="1"/>
          </p:cNvSpPr>
          <p:nvPr>
            <p:ph type="sldNum" sz="quarter" idx="5"/>
          </p:nvPr>
        </p:nvSpPr>
        <p:spPr/>
        <p:txBody>
          <a:bodyPr/>
          <a:lstStyle/>
          <a:p>
            <a:fld id="{297A4B63-AD09-44DE-BEEC-F379281B23CC}" type="slidenum">
              <a:rPr lang="en-US" smtClean="0"/>
              <a:t>15</a:t>
            </a:fld>
            <a:endParaRPr lang="en-US"/>
          </a:p>
        </p:txBody>
      </p:sp>
    </p:spTree>
    <p:extLst>
      <p:ext uri="{BB962C8B-B14F-4D97-AF65-F5344CB8AC3E}">
        <p14:creationId xmlns:p14="http://schemas.microsoft.com/office/powerpoint/2010/main" val="629428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that a use could gain access to a report or dataset. </a:t>
            </a:r>
          </a:p>
          <a:p>
            <a:endParaRPr lang="en-US" dirty="0"/>
          </a:p>
          <a:p>
            <a:r>
              <a:rPr lang="en-US" dirty="0"/>
              <a:t>They could be granted access via a workspace role. </a:t>
            </a:r>
          </a:p>
          <a:p>
            <a:endParaRPr lang="en-US" dirty="0"/>
          </a:p>
          <a:p>
            <a:r>
              <a:rPr lang="en-US" dirty="0"/>
              <a:t>Or they could not be a member of a workspace role but have direct access to a particular dataset. </a:t>
            </a:r>
          </a:p>
          <a:p>
            <a:endParaRPr lang="en-US" dirty="0"/>
          </a:p>
          <a:p>
            <a:r>
              <a:rPr lang="en-US" dirty="0"/>
              <a:t>Within the dataset, you can secure data so that users only see their own data by using row-level security. </a:t>
            </a:r>
            <a:r>
              <a:rPr lang="en-US" b="0" i="0" dirty="0">
                <a:solidFill>
                  <a:srgbClr val="E6E6E6"/>
                </a:solidFill>
                <a:effectLst/>
                <a:latin typeface="Segoe UI" panose="020B0502040204020203" pitchFamily="34" charset="0"/>
              </a:rPr>
              <a:t>Row-level security (RLS) with Power BI can be used to restrict data access for given users. Filters restrict data access at the row level, and you can define filters within roles.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Be aware that in the Power BI service, users with access to a workspace have access to datasets in that workspace. RLS only restricts data access for users with </a:t>
            </a:r>
            <a:r>
              <a:rPr lang="en-US" b="1" i="0" dirty="0">
                <a:solidFill>
                  <a:srgbClr val="E6E6E6"/>
                </a:solidFill>
                <a:effectLst/>
                <a:latin typeface="Segoe UI" panose="020B0502040204020203" pitchFamily="34" charset="0"/>
              </a:rPr>
              <a:t>Viewer</a:t>
            </a:r>
            <a:r>
              <a:rPr lang="en-US" b="0" i="0" dirty="0">
                <a:solidFill>
                  <a:srgbClr val="E6E6E6"/>
                </a:solidFill>
                <a:effectLst/>
                <a:latin typeface="Segoe UI" panose="020B0502040204020203" pitchFamily="34" charset="0"/>
              </a:rPr>
              <a:t> permissions. It doesn't apply to Admins, Members, or Contributors.</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You configure row-level security roles and filters in Power BI Desktop. </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Object-level security (OLS) enables model authors to secure specific tables or columns from report viewers. For example, a column that includes personal data can be restricted so that only certain viewers can see and interact with it. In addition, you can also restrict object names and metadata. Like RLS, OLS is also defined within model roles. Currently, you can't create OLS definitions natively in Power BI Desktop. To create roles on </a:t>
            </a:r>
            <a:r>
              <a:rPr lang="en-US" b="1" i="0" dirty="0">
                <a:solidFill>
                  <a:srgbClr val="E6E6E6"/>
                </a:solidFill>
                <a:effectLst/>
                <a:latin typeface="Segoe UI" panose="020B0502040204020203" pitchFamily="34" charset="0"/>
              </a:rPr>
              <a:t>Power BI Desktop</a:t>
            </a:r>
            <a:r>
              <a:rPr lang="en-US" b="0" i="0" dirty="0">
                <a:solidFill>
                  <a:srgbClr val="E6E6E6"/>
                </a:solidFill>
                <a:effectLst/>
                <a:latin typeface="Segoe UI" panose="020B0502040204020203" pitchFamily="34" charset="0"/>
              </a:rPr>
              <a:t> datasets, use </a:t>
            </a:r>
            <a:r>
              <a:rPr lang="en-US" b="0" i="0" u="none" strike="noStrike" dirty="0">
                <a:solidFill>
                  <a:srgbClr val="E6E6E6"/>
                </a:solidFill>
                <a:effectLst/>
                <a:latin typeface="Segoe UI" panose="020B0502040204020203" pitchFamily="34" charset="0"/>
                <a:hlinkClick r:id="rId3"/>
              </a:rPr>
              <a:t>external tools</a:t>
            </a:r>
            <a:r>
              <a:rPr lang="en-US" b="0" i="0" dirty="0">
                <a:solidFill>
                  <a:srgbClr val="E6E6E6"/>
                </a:solidFill>
                <a:effectLst/>
                <a:latin typeface="Segoe UI" panose="020B0502040204020203" pitchFamily="34" charset="0"/>
              </a:rPr>
              <a:t> such as </a:t>
            </a:r>
            <a:r>
              <a:rPr lang="en-US" b="0" i="0" u="none" strike="noStrike" dirty="0">
                <a:solidFill>
                  <a:srgbClr val="E6E6E6"/>
                </a:solidFill>
                <a:effectLst/>
                <a:latin typeface="Segoe UI" panose="020B0502040204020203" pitchFamily="34" charset="0"/>
                <a:hlinkClick r:id="rId4"/>
              </a:rPr>
              <a:t>Tabular Editor</a:t>
            </a:r>
            <a:r>
              <a:rPr lang="en-US" b="0" i="0" dirty="0">
                <a:solidFill>
                  <a:srgbClr val="E6E6E6"/>
                </a:solidFill>
                <a:effectLst/>
                <a:latin typeface="Segoe UI" panose="020B0502040204020203" pitchFamily="34" charset="0"/>
              </a:rPr>
              <a:t>.</a:t>
            </a: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16</a:t>
            </a:fld>
            <a:endParaRPr lang="en-US"/>
          </a:p>
        </p:txBody>
      </p:sp>
    </p:spTree>
    <p:extLst>
      <p:ext uri="{BB962C8B-B14F-4D97-AF65-F5344CB8AC3E}">
        <p14:creationId xmlns:p14="http://schemas.microsoft.com/office/powerpoint/2010/main" val="1411386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earlier, being a workspace role member automatically grants you certain permissions to a dataset in that workspace. A workspace viewer can read the dataset, meaning they can see the data in a report and Q&amp;A question. </a:t>
            </a:r>
          </a:p>
          <a:p>
            <a:endParaRPr lang="en-US" dirty="0"/>
          </a:p>
          <a:p>
            <a:r>
              <a:rPr lang="en-US" dirty="0"/>
              <a:t>A contributor can build a report using the dataset and modify the dataset. </a:t>
            </a:r>
          </a:p>
          <a:p>
            <a:endParaRPr lang="en-US" dirty="0"/>
          </a:p>
          <a:p>
            <a:r>
              <a:rPr lang="en-US" dirty="0"/>
              <a:t>A member can do everything a contributor can do, plus reshare the dataset to give read access to other users. </a:t>
            </a:r>
          </a:p>
        </p:txBody>
      </p:sp>
      <p:sp>
        <p:nvSpPr>
          <p:cNvPr id="4" name="Slide Number Placeholder 3"/>
          <p:cNvSpPr>
            <a:spLocks noGrp="1"/>
          </p:cNvSpPr>
          <p:nvPr>
            <p:ph type="sldNum" sz="quarter" idx="5"/>
          </p:nvPr>
        </p:nvSpPr>
        <p:spPr/>
        <p:txBody>
          <a:bodyPr/>
          <a:lstStyle/>
          <a:p>
            <a:fld id="{297A4B63-AD09-44DE-BEEC-F379281B23CC}" type="slidenum">
              <a:rPr lang="en-US" smtClean="0"/>
              <a:t>17</a:t>
            </a:fld>
            <a:endParaRPr lang="en-US"/>
          </a:p>
        </p:txBody>
      </p:sp>
    </p:spTree>
    <p:extLst>
      <p:ext uri="{BB962C8B-B14F-4D97-AF65-F5344CB8AC3E}">
        <p14:creationId xmlns:p14="http://schemas.microsoft.com/office/powerpoint/2010/main" val="300209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Outside of workspace roles, there are other ways to gain access to a dataset. </a:t>
            </a:r>
          </a:p>
          <a:p>
            <a:endParaRPr lang="en-US" dirty="0"/>
          </a:p>
          <a:p>
            <a:r>
              <a:rPr lang="en-US" dirty="0"/>
              <a:t>You can grant dataset permissions directly from the manage dataset permissions page. </a:t>
            </a:r>
          </a:p>
          <a:p>
            <a:endParaRPr lang="en-US" dirty="0"/>
          </a:p>
          <a:p>
            <a:r>
              <a:rPr lang="en-US" dirty="0"/>
              <a:t>When you share a report, you can grant build and reshare permissions to the dataset in addition to read. </a:t>
            </a:r>
          </a:p>
          <a:p>
            <a:endParaRPr lang="en-US" dirty="0"/>
          </a:p>
          <a:p>
            <a:r>
              <a:rPr lang="en-US" dirty="0"/>
              <a:t>When you publish a Power BI app, you can also specify whether to grant recipients build and reshare permissions. This is shown on this slide. </a:t>
            </a:r>
          </a:p>
          <a:p>
            <a:endParaRPr lang="en-US" dirty="0"/>
          </a:p>
          <a:p>
            <a:r>
              <a:rPr lang="en-US" dirty="0"/>
              <a:t>And you can programmatically grant access via the Power BI APIs.</a:t>
            </a:r>
          </a:p>
        </p:txBody>
      </p:sp>
      <p:sp>
        <p:nvSpPr>
          <p:cNvPr id="4" name="Slide Number Placeholder 3"/>
          <p:cNvSpPr>
            <a:spLocks noGrp="1"/>
          </p:cNvSpPr>
          <p:nvPr>
            <p:ph type="sldNum" sz="quarter" idx="5"/>
          </p:nvPr>
        </p:nvSpPr>
        <p:spPr/>
        <p:txBody>
          <a:bodyPr/>
          <a:lstStyle/>
          <a:p>
            <a:fld id="{297A4B63-AD09-44DE-BEEC-F379281B23CC}" type="slidenum">
              <a:rPr lang="en-US" smtClean="0"/>
              <a:t>18</a:t>
            </a:fld>
            <a:endParaRPr lang="en-US"/>
          </a:p>
        </p:txBody>
      </p:sp>
    </p:spTree>
    <p:extLst>
      <p:ext uri="{BB962C8B-B14F-4D97-AF65-F5344CB8AC3E}">
        <p14:creationId xmlns:p14="http://schemas.microsoft.com/office/powerpoint/2010/main" val="1601813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CB2646-9805-4E6F-8DC9-9E34B0CFAF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63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ingested, transformed, and stored your data in a serving layer, you will want to analyze and report on that data. This is where Power BI comes in. </a:t>
            </a:r>
            <a:r>
              <a:rPr lang="en-US" b="0" i="0" dirty="0">
                <a:solidFill>
                  <a:srgbClr val="E6E6E6"/>
                </a:solidFill>
                <a:effectLst/>
                <a:latin typeface="Segoe UI" panose="020B0502040204020203" pitchFamily="34" charset="0"/>
              </a:rPr>
              <a:t>Power BI is natively integrated in the whole Fabric experience. Your Power BI items live in a Fabric workspace alongside your lakehouse, warehouse, pipelines, and dataflows.</a:t>
            </a:r>
            <a:endParaRPr lang="en-US" dirty="0"/>
          </a:p>
          <a:p>
            <a:endParaRPr lang="en-US" dirty="0"/>
          </a:p>
          <a:p>
            <a:r>
              <a:rPr lang="en-US" b="0" i="0" dirty="0">
                <a:solidFill>
                  <a:srgbClr val="E6E6E6"/>
                </a:solidFill>
                <a:effectLst/>
                <a:latin typeface="Segoe UI" panose="020B0502040204020203" pitchFamily="34" charset="0"/>
              </a:rPr>
              <a:t>In Microsoft Fabric, Power BI datasets are a semantic model with metrics; a logical description of an analytical domain, with business friendly terminology and representation, to enable deeper analysis. Once you have a dataset, you can create a report that uses the dataset. </a:t>
            </a:r>
          </a:p>
          <a:p>
            <a:endParaRPr lang="en-US" b="0" i="0" dirty="0">
              <a:solidFill>
                <a:srgbClr val="E6E6E6"/>
              </a:solidFill>
              <a:effectLst/>
              <a:latin typeface="Segoe UI" panose="020B0502040204020203" pitchFamily="34" charset="0"/>
            </a:endParaRPr>
          </a:p>
          <a:p>
            <a:r>
              <a:rPr lang="en-US" dirty="0"/>
              <a:t>If you have used Power BI in the past, the experience in Fabric will be very similar with some additional features available only in Fabric. </a:t>
            </a:r>
          </a:p>
        </p:txBody>
      </p:sp>
      <p:sp>
        <p:nvSpPr>
          <p:cNvPr id="4" name="Slide Number Placeholder 3"/>
          <p:cNvSpPr>
            <a:spLocks noGrp="1"/>
          </p:cNvSpPr>
          <p:nvPr>
            <p:ph type="sldNum" sz="quarter" idx="5"/>
          </p:nvPr>
        </p:nvSpPr>
        <p:spPr/>
        <p:txBody>
          <a:bodyPr/>
          <a:lstStyle/>
          <a:p>
            <a:fld id="{297A4B63-AD09-44DE-BEEC-F379281B23CC}" type="slidenum">
              <a:rPr lang="en-US" smtClean="0"/>
              <a:t>2</a:t>
            </a:fld>
            <a:endParaRPr lang="en-US"/>
          </a:p>
        </p:txBody>
      </p:sp>
    </p:spTree>
    <p:extLst>
      <p:ext uri="{BB962C8B-B14F-4D97-AF65-F5344CB8AC3E}">
        <p14:creationId xmlns:p14="http://schemas.microsoft.com/office/powerpoint/2010/main" val="3998655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types of items available in the Power BI experience. We’ve discussed that Power BI datasets are</a:t>
            </a:r>
            <a:r>
              <a:rPr lang="en-US" b="0" i="0" dirty="0">
                <a:solidFill>
                  <a:srgbClr val="E6E6E6"/>
                </a:solidFill>
                <a:effectLst/>
                <a:latin typeface="Segoe UI" panose="020B0502040204020203" pitchFamily="34" charset="0"/>
              </a:rPr>
              <a:t> semantic models with metrics.</a:t>
            </a:r>
            <a:endParaRPr lang="en-US" dirty="0"/>
          </a:p>
          <a:p>
            <a:endParaRPr lang="en-US" dirty="0"/>
          </a:p>
          <a:p>
            <a:r>
              <a:rPr lang="en-US" b="0" i="0" dirty="0">
                <a:solidFill>
                  <a:srgbClr val="E6E6E6"/>
                </a:solidFill>
                <a:effectLst/>
                <a:latin typeface="Segoe UI" panose="020B0502040204020203" pitchFamily="34" charset="0"/>
              </a:rPr>
              <a:t>A Power BI report, also referred to as an interactive report, is one or more pages of visualizations such as line charts, maps, and </a:t>
            </a:r>
            <a:r>
              <a:rPr lang="en-US" b="0" i="0" dirty="0" err="1">
                <a:solidFill>
                  <a:srgbClr val="E6E6E6"/>
                </a:solidFill>
                <a:effectLst/>
                <a:latin typeface="Segoe UI" panose="020B0502040204020203" pitchFamily="34" charset="0"/>
              </a:rPr>
              <a:t>treemaps</a:t>
            </a:r>
            <a:r>
              <a:rPr lang="en-US" b="0" i="0" dirty="0">
                <a:solidFill>
                  <a:srgbClr val="E6E6E6"/>
                </a:solidFill>
                <a:effectLst/>
                <a:latin typeface="Segoe UI" panose="020B0502040204020203" pitchFamily="34" charset="0"/>
              </a:rPr>
              <a:t>. All of the visualizations in a report come from a single dataset. Reports can be created from scratch by you and your colleagues, and can be shared with you directly, in a workspace, or as part of an app.</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A dashboard is a canvas that contains tiles and widgets. Each tile pinned from a report or from </a:t>
            </a:r>
            <a:r>
              <a:rPr lang="en-US" b="0" i="0" u="none" strike="noStrike" dirty="0">
                <a:effectLst/>
                <a:latin typeface="Segoe UI" panose="020B0502040204020203" pitchFamily="34" charset="0"/>
                <a:hlinkClick r:id="rId3"/>
              </a:rPr>
              <a:t>Q&amp;A</a:t>
            </a:r>
            <a:r>
              <a:rPr lang="en-US" b="0" i="0" dirty="0">
                <a:solidFill>
                  <a:srgbClr val="E6E6E6"/>
                </a:solidFill>
                <a:effectLst/>
                <a:latin typeface="Segoe UI" panose="020B0502040204020203" pitchFamily="34" charset="0"/>
              </a:rPr>
              <a:t> displays a single </a:t>
            </a:r>
            <a:r>
              <a:rPr lang="en-US" b="0" i="0" u="none" strike="noStrike" dirty="0">
                <a:effectLst/>
                <a:latin typeface="Segoe UI" panose="020B0502040204020203" pitchFamily="34" charset="0"/>
                <a:hlinkClick r:id="rId4"/>
              </a:rPr>
              <a:t>visualization</a:t>
            </a:r>
            <a:r>
              <a:rPr lang="en-US" b="0" i="0" dirty="0">
                <a:solidFill>
                  <a:srgbClr val="E6E6E6"/>
                </a:solidFill>
                <a:effectLst/>
                <a:latin typeface="Segoe UI" panose="020B0502040204020203" pitchFamily="34" charset="0"/>
              </a:rPr>
              <a:t> that was created from a dataset and pinned to the dashboard. Entire report pages can also be pinned to a dashboard as a single tile. Dashboards are used to provide an at-a-glance view for decision makers with navigation into reports to get more details.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6E6E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6E6E6"/>
                </a:solidFill>
                <a:effectLst/>
                <a:latin typeface="Segoe UI" panose="020B0502040204020203" pitchFamily="34" charset="0"/>
              </a:rPr>
              <a:t>Scorecards in Power BI let customers curate their metrics and track them against key business objectives in a single view. These metrics may be manually entered or connected to a datapoint in a Power BI report.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Paginated reports provide you with the ability to produce highly formatted, print-ready layouts. So, paginated reports are ideal for operational reports, like sales invoices. Paginated reports are built on the technology that creates SQL Server Reporting Services reports.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Of the items listed here, datasets and Power BI reports are the item types used most often. </a:t>
            </a:r>
          </a:p>
          <a:p>
            <a:endParaRPr lang="en-US" dirty="0"/>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3</a:t>
            </a:fld>
            <a:endParaRPr lang="en-US"/>
          </a:p>
        </p:txBody>
      </p:sp>
    </p:spTree>
    <p:extLst>
      <p:ext uri="{BB962C8B-B14F-4D97-AF65-F5344CB8AC3E}">
        <p14:creationId xmlns:p14="http://schemas.microsoft.com/office/powerpoint/2010/main" val="3837883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A </a:t>
            </a:r>
            <a:r>
              <a:rPr lang="en-US" b="0" i="1" dirty="0">
                <a:solidFill>
                  <a:srgbClr val="E6E6E6"/>
                </a:solidFill>
                <a:effectLst/>
                <a:latin typeface="Segoe UI" panose="020B0502040204020203" pitchFamily="34" charset="0"/>
              </a:rPr>
              <a:t>data model</a:t>
            </a:r>
            <a:r>
              <a:rPr lang="en-US" b="0" i="0" dirty="0">
                <a:solidFill>
                  <a:srgbClr val="E6E6E6"/>
                </a:solidFill>
                <a:effectLst/>
                <a:latin typeface="Segoe UI" panose="020B0502040204020203" pitchFamily="34" charset="0"/>
              </a:rPr>
              <a:t> defines the </a:t>
            </a:r>
            <a:r>
              <a:rPr lang="en-US" b="0" i="1" dirty="0">
                <a:solidFill>
                  <a:srgbClr val="E6E6E6"/>
                </a:solidFill>
                <a:effectLst/>
                <a:latin typeface="Segoe UI" panose="020B0502040204020203" pitchFamily="34" charset="0"/>
              </a:rPr>
              <a:t>relationships</a:t>
            </a:r>
            <a:r>
              <a:rPr lang="en-US" b="0" i="0" dirty="0">
                <a:solidFill>
                  <a:srgbClr val="E6E6E6"/>
                </a:solidFill>
                <a:effectLst/>
                <a:latin typeface="Segoe UI" panose="020B0502040204020203" pitchFamily="34" charset="0"/>
              </a:rPr>
              <a:t> between the different tables in the dataset, the rules for how data is aggregated and summarized, and the calculations or </a:t>
            </a:r>
            <a:r>
              <a:rPr lang="en-US" b="0" i="1" dirty="0">
                <a:solidFill>
                  <a:srgbClr val="E6E6E6"/>
                </a:solidFill>
                <a:effectLst/>
                <a:latin typeface="Segoe UI" panose="020B0502040204020203" pitchFamily="34" charset="0"/>
              </a:rPr>
              <a:t>measures</a:t>
            </a:r>
            <a:r>
              <a:rPr lang="en-US" b="0" i="0" dirty="0">
                <a:solidFill>
                  <a:srgbClr val="E6E6E6"/>
                </a:solidFill>
                <a:effectLst/>
                <a:latin typeface="Segoe UI" panose="020B0502040204020203" pitchFamily="34" charset="0"/>
              </a:rPr>
              <a:t> that are used to derive insights from the data. These relationships and measures are included in the dataset, which is then used to create reports in Power BI.</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Once you publish/save the dataset, it becomes searchable in the Data Hub and is added to a </a:t>
            </a:r>
            <a:r>
              <a:rPr lang="en-US" b="0" i="0" dirty="0" err="1">
                <a:solidFill>
                  <a:srgbClr val="E6E6E6"/>
                </a:solidFill>
                <a:effectLst/>
                <a:latin typeface="Segoe UI" panose="020B0502040204020203" pitchFamily="34" charset="0"/>
              </a:rPr>
              <a:t>Micrsoft</a:t>
            </a:r>
            <a:r>
              <a:rPr lang="en-US" b="0" i="0" dirty="0">
                <a:solidFill>
                  <a:srgbClr val="E6E6E6"/>
                </a:solidFill>
                <a:effectLst/>
                <a:latin typeface="Segoe UI" panose="020B0502040204020203" pitchFamily="34" charset="0"/>
              </a:rPr>
              <a:t> Purview data catalog.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There are several ways to grant permissions to read, write, build reports on, and share a dataset. We’ll discuss those in more detail in this module.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A Power BI report must be connected to one (and only one) dataset. Other tools from Microsoft and third parties can also connect to a published dataset.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5</a:t>
            </a:fld>
            <a:endParaRPr lang="en-US"/>
          </a:p>
        </p:txBody>
      </p:sp>
    </p:spTree>
    <p:extLst>
      <p:ext uri="{BB962C8B-B14F-4D97-AF65-F5344CB8AC3E}">
        <p14:creationId xmlns:p14="http://schemas.microsoft.com/office/powerpoint/2010/main" val="2833336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Fabric there are 3 main storage modes for a dataset. </a:t>
            </a:r>
          </a:p>
          <a:p>
            <a:r>
              <a:rPr lang="en-US" dirty="0"/>
              <a:t>Previously, Power BI had DirectQuery and Import. </a:t>
            </a:r>
          </a:p>
          <a:p>
            <a:pPr algn="l"/>
            <a:r>
              <a:rPr lang="en-US" b="0" i="0" dirty="0">
                <a:solidFill>
                  <a:srgbClr val="E6E6E6"/>
                </a:solidFill>
                <a:effectLst/>
                <a:latin typeface="Segoe UI" panose="020B0502040204020203" pitchFamily="34" charset="0"/>
              </a:rPr>
              <a:t>In DirectQuery mode, the Power BI engine queries the data at the source, which can be slow but avoids having to copy the data. Any changes at the data source are immediately reflected in the query results.</a:t>
            </a:r>
          </a:p>
          <a:p>
            <a:r>
              <a:rPr lang="en-US" b="0" i="0" dirty="0">
                <a:solidFill>
                  <a:srgbClr val="E6E6E6"/>
                </a:solidFill>
                <a:effectLst/>
                <a:latin typeface="Segoe UI" panose="020B0502040204020203" pitchFamily="34" charset="0"/>
              </a:rPr>
              <a:t>With import mode, performance can be better because the data is cached and optimized for business-intelligence queries without having to query the data source for each DAX query submitted by a report. However, the Power BI engine must first copy the data into the dataset during refresh. Any changes at the source are only picked up with the </a:t>
            </a:r>
            <a:r>
              <a:rPr lang="en-US" b="0" i="1" dirty="0">
                <a:solidFill>
                  <a:srgbClr val="E6E6E6"/>
                </a:solidFill>
                <a:effectLst/>
                <a:latin typeface="Segoe UI" panose="020B0502040204020203" pitchFamily="34" charset="0"/>
              </a:rPr>
              <a:t>next</a:t>
            </a:r>
            <a:r>
              <a:rPr lang="en-US" b="0" i="0" dirty="0">
                <a:solidFill>
                  <a:srgbClr val="E6E6E6"/>
                </a:solidFill>
                <a:effectLst/>
                <a:latin typeface="Segoe UI" panose="020B0502040204020203" pitchFamily="34" charset="0"/>
              </a:rPr>
              <a:t> dataset refresh.</a:t>
            </a:r>
            <a:br>
              <a:rPr lang="en-US" dirty="0"/>
            </a:br>
            <a:endParaRPr lang="en-US" dirty="0"/>
          </a:p>
          <a:p>
            <a:r>
              <a:rPr lang="en-US" b="0" i="1" dirty="0">
                <a:solidFill>
                  <a:srgbClr val="E6E6E6"/>
                </a:solidFill>
                <a:effectLst/>
                <a:latin typeface="Segoe UI" panose="020B0502040204020203" pitchFamily="34" charset="0"/>
              </a:rPr>
              <a:t>Direct Lake</a:t>
            </a:r>
            <a:r>
              <a:rPr lang="en-US" b="0" i="0" dirty="0">
                <a:solidFill>
                  <a:srgbClr val="E6E6E6"/>
                </a:solidFill>
                <a:effectLst/>
                <a:latin typeface="Segoe UI" panose="020B0502040204020203" pitchFamily="34" charset="0"/>
              </a:rPr>
              <a:t> mode is a groundbreaking new dataset capability for analyzing very large data volumes in Power BI. Direct Lake is based on loading parquet-formatted files directly from a data lake without having to query a Lakehouse endpoint, and without having to import or duplicate data into a Power BI dataset. Unlike DirectQuery, there is no translation to other query languages or query execution on other database systems, yielding performance similar to import mode. Because there's no explicit import process, it's possible to pick up any changes at the data source as they occur, combining the advantages of both DirectQuery and import modes while avoiding their disadvantages. </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6</a:t>
            </a:fld>
            <a:endParaRPr lang="en-US"/>
          </a:p>
        </p:txBody>
      </p:sp>
    </p:spTree>
    <p:extLst>
      <p:ext uri="{BB962C8B-B14F-4D97-AF65-F5344CB8AC3E}">
        <p14:creationId xmlns:p14="http://schemas.microsoft.com/office/powerpoint/2010/main" val="1620157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matter the storage mode used, all data models in Power BI contain measures. The simplest measures are simple aggregations such as summing a single column. Commonly, we need to perform calculations over time, perhaps to compare this year’s revenue to last year. Or to calculate a daily average temperature from hourly readings. </a:t>
            </a:r>
          </a:p>
          <a:p>
            <a:endParaRPr lang="en-US" dirty="0"/>
          </a:p>
          <a:p>
            <a:r>
              <a:rPr lang="en-US" dirty="0"/>
              <a:t>This is the purpose of measures in a Power BI model. Measures are calculated at query time, rather than being stored in a model. So they are best used (with some exceptions) for aggregations over rows rather than row-level calculations. Row-level calculations could be pushed further up the stack and performed in a data lake or warehouse. </a:t>
            </a:r>
          </a:p>
          <a:p>
            <a:endParaRPr lang="en-US" dirty="0"/>
          </a:p>
          <a:p>
            <a:r>
              <a:rPr lang="en-US" dirty="0"/>
              <a:t>While the result of a measure is a single scalar value, the intermediate steps of a measure can reference other objects in the model including tables, columns, and other measures.</a:t>
            </a:r>
          </a:p>
          <a:p>
            <a:endParaRPr lang="en-US" dirty="0"/>
          </a:p>
          <a:p>
            <a:r>
              <a:rPr lang="en-US" dirty="0"/>
              <a:t>An important concept in DAX is context. You will often see the CALCULATE function used to change the context in which a calculation is performed. In the example shown here, calculate is used to change the time period from the selected date to the same period in the prior year. </a:t>
            </a:r>
          </a:p>
        </p:txBody>
      </p:sp>
      <p:sp>
        <p:nvSpPr>
          <p:cNvPr id="4" name="Slide Number Placeholder 3"/>
          <p:cNvSpPr>
            <a:spLocks noGrp="1"/>
          </p:cNvSpPr>
          <p:nvPr>
            <p:ph type="sldNum" sz="quarter" idx="5"/>
          </p:nvPr>
        </p:nvSpPr>
        <p:spPr/>
        <p:txBody>
          <a:bodyPr/>
          <a:lstStyle/>
          <a:p>
            <a:fld id="{297A4B63-AD09-44DE-BEEC-F379281B23CC}" type="slidenum">
              <a:rPr lang="en-US" smtClean="0"/>
              <a:t>7</a:t>
            </a:fld>
            <a:endParaRPr lang="en-US"/>
          </a:p>
        </p:txBody>
      </p:sp>
    </p:spTree>
    <p:extLst>
      <p:ext uri="{BB962C8B-B14F-4D97-AF65-F5344CB8AC3E}">
        <p14:creationId xmlns:p14="http://schemas.microsoft.com/office/powerpoint/2010/main" val="1164686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discussed previously, a default dataset is generated for lakehouses and warehouses. </a:t>
            </a:r>
          </a:p>
          <a:p>
            <a:endParaRPr lang="en-US" dirty="0"/>
          </a:p>
          <a:p>
            <a:r>
              <a:rPr lang="en-US" b="0" i="0" dirty="0">
                <a:solidFill>
                  <a:srgbClr val="E6E6E6"/>
                </a:solidFill>
                <a:effectLst/>
                <a:latin typeface="Segoe UI" panose="020B0502040204020203" pitchFamily="34" charset="0"/>
              </a:rPr>
              <a:t>When you create a </a:t>
            </a:r>
            <a:r>
              <a:rPr lang="en-US" b="0" i="0" u="none" strike="noStrike" dirty="0">
                <a:effectLst/>
                <a:latin typeface="Segoe UI" panose="020B0502040204020203" pitchFamily="34" charset="0"/>
                <a:hlinkClick r:id="rId3"/>
              </a:rPr>
              <a:t>Lakehouse</a:t>
            </a:r>
            <a:r>
              <a:rPr lang="en-US" b="0" i="0" dirty="0">
                <a:solidFill>
                  <a:srgbClr val="E6E6E6"/>
                </a:solidFill>
                <a:effectLst/>
                <a:latin typeface="Segoe UI" panose="020B0502040204020203" pitchFamily="34" charset="0"/>
              </a:rPr>
              <a:t>, a default Power BI dataset is created with the SQL Endpoint. The default dataset is represented with the </a:t>
            </a:r>
            <a:r>
              <a:rPr lang="en-US" b="0" i="1" dirty="0">
                <a:solidFill>
                  <a:srgbClr val="E6E6E6"/>
                </a:solidFill>
                <a:effectLst/>
                <a:latin typeface="Segoe UI" panose="020B0502040204020203" pitchFamily="34" charset="0"/>
              </a:rPr>
              <a:t>(default)</a:t>
            </a:r>
            <a:r>
              <a:rPr lang="en-US" b="0" i="0" dirty="0">
                <a:solidFill>
                  <a:srgbClr val="E6E6E6"/>
                </a:solidFill>
                <a:effectLst/>
                <a:latin typeface="Segoe UI" panose="020B0502040204020203" pitchFamily="34" charset="0"/>
              </a:rPr>
              <a:t> suffix. The default dataset is queried via the SQL Endpoint and updated via changes to the Lakehouse. You can also query the default dataset via </a:t>
            </a:r>
            <a:r>
              <a:rPr lang="en-US" b="0" i="0" u="none" strike="noStrike" dirty="0">
                <a:effectLst/>
                <a:latin typeface="Segoe UI" panose="020B0502040204020203" pitchFamily="34" charset="0"/>
                <a:hlinkClick r:id="rId4"/>
              </a:rPr>
              <a:t>cross-database queries</a:t>
            </a:r>
            <a:r>
              <a:rPr lang="en-US" b="0" i="0" dirty="0">
                <a:solidFill>
                  <a:srgbClr val="E6E6E6"/>
                </a:solidFill>
                <a:effectLst/>
                <a:latin typeface="Segoe UI" panose="020B0502040204020203" pitchFamily="34" charset="0"/>
              </a:rPr>
              <a:t> from a </a:t>
            </a:r>
            <a:r>
              <a:rPr lang="en-US" b="0" i="0" u="none" strike="noStrike" dirty="0">
                <a:effectLst/>
                <a:latin typeface="Segoe UI" panose="020B0502040204020203" pitchFamily="34" charset="0"/>
                <a:hlinkClick r:id="rId5"/>
              </a:rPr>
              <a:t>Warehouse</a:t>
            </a:r>
            <a:r>
              <a:rPr lang="en-US" b="0" i="0" dirty="0">
                <a:solidFill>
                  <a:srgbClr val="E6E6E6"/>
                </a:solidFill>
                <a:effectLst/>
                <a:latin typeface="Segoe UI" panose="020B0502040204020203" pitchFamily="34" charset="0"/>
              </a:rPr>
              <a:t>.</a:t>
            </a:r>
          </a:p>
          <a:p>
            <a:r>
              <a:rPr lang="en-US" b="0" i="0" dirty="0">
                <a:solidFill>
                  <a:srgbClr val="E6E6E6"/>
                </a:solidFill>
                <a:effectLst/>
                <a:latin typeface="Segoe UI" panose="020B0502040204020203" pitchFamily="34" charset="0"/>
              </a:rPr>
              <a:t>By default, all tables and views in the Warehouse are automatically added to the default Power BI dataset. Users can also manually select tables or views from the Warehouse they want included in the model for more flexibility. Objects that are in the default Power BI dataset are created as a layout in the model view. While all constraints are translated to relationships, currently in Power BI, only one relationship can be active at a time, whereas multiple primary and foreign key constraints can be defined for warehouse entities. Automatic translation of constraints to relationships in the default Power BI dataset is only applicable for tables in the Warehouse in Microsoft Fabric, not currently supported in the SQL Endpoint.</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While custom datasets can be created and modified in Power BI desktop, the default dataset must be managed using a web browser. </a:t>
            </a:r>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8</a:t>
            </a:fld>
            <a:endParaRPr lang="en-US"/>
          </a:p>
        </p:txBody>
      </p:sp>
    </p:spTree>
    <p:extLst>
      <p:ext uri="{BB962C8B-B14F-4D97-AF65-F5344CB8AC3E}">
        <p14:creationId xmlns:p14="http://schemas.microsoft.com/office/powerpoint/2010/main" val="559982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compare the default dataset to a custom dataset that you create. </a:t>
            </a:r>
          </a:p>
          <a:p>
            <a:endParaRPr lang="en-US" dirty="0"/>
          </a:p>
          <a:p>
            <a:r>
              <a:rPr lang="en-US" b="0" i="0" dirty="0">
                <a:solidFill>
                  <a:srgbClr val="E6E6E6"/>
                </a:solidFill>
                <a:effectLst/>
                <a:latin typeface="Segoe UI" panose="020B0502040204020203" pitchFamily="34" charset="0"/>
              </a:rPr>
              <a:t>With the default dataset, the dataset is created automatically for you, and the aforementioned business logic gets inherited from the parent lakehouse or Warehouse respectively, jump-starting the downstream analytics experience for business intelligence and analysis with an item in Microsoft Fabric that is managed, optimized, and kept in sync with no user intervention.</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With lakehouse, sources that keeping in sync comes from Direct Lake. We’ll talk more about Direct Lake next, but the most important thing to understand is that it performs well and doesn’t require dataset refreshes.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The default dataset may meet reporting needs when the data model is relatively simple. Sometimes we need more than this. </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When you need to combine data from your lakehouse with other sources that can’t be referenced by a shortcut, you need to make a new dataset. If you prefer a more pro-dev experience using Power BI Desktop or 3</a:t>
            </a:r>
            <a:r>
              <a:rPr lang="en-US" b="0" i="0" baseline="30000" dirty="0">
                <a:solidFill>
                  <a:srgbClr val="E6E6E6"/>
                </a:solidFill>
                <a:effectLst/>
                <a:latin typeface="Segoe UI" panose="020B0502040204020203" pitchFamily="34" charset="0"/>
              </a:rPr>
              <a:t>rd</a:t>
            </a:r>
            <a:r>
              <a:rPr lang="en-US" b="0" i="0" dirty="0">
                <a:solidFill>
                  <a:srgbClr val="E6E6E6"/>
                </a:solidFill>
                <a:effectLst/>
                <a:latin typeface="Segoe UI" panose="020B0502040204020203" pitchFamily="34" charset="0"/>
              </a:rPr>
              <a:t> party tools such as Tabular Editor, you will want to make a new dataset. If you need to change the storage mode of your dataset away from Direct Lake, you’ll need to create a new dataset. </a:t>
            </a:r>
          </a:p>
          <a:p>
            <a:endParaRPr lang="en-US" b="0" i="0" dirty="0">
              <a:solidFill>
                <a:srgbClr val="E6E6E6"/>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297A4B63-AD09-44DE-BEEC-F379281B23CC}" type="slidenum">
              <a:rPr lang="en-US" smtClean="0"/>
              <a:t>9</a:t>
            </a:fld>
            <a:endParaRPr lang="en-US"/>
          </a:p>
        </p:txBody>
      </p:sp>
    </p:spTree>
    <p:extLst>
      <p:ext uri="{BB962C8B-B14F-4D97-AF65-F5344CB8AC3E}">
        <p14:creationId xmlns:p14="http://schemas.microsoft.com/office/powerpoint/2010/main" val="1365889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6E6E6"/>
                </a:solidFill>
                <a:effectLst/>
                <a:latin typeface="Segoe UI" panose="020B0502040204020203" pitchFamily="34" charset="0"/>
              </a:rPr>
              <a:t>We’ve established that Direct Lake mode eliminates the import requirement by loading the data directly from OneLake and does not need to translate queries to other languages. While Direct Lake is an exciting new feature, it’s important to evaluate whether it fits your use case. You must use the web experience to create a Direct Lake dataset. There can be only one data source, which is your lakehouse. And you cannot mix Direct Lake with other modes.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6E6E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6E6E6"/>
                </a:solidFill>
                <a:effectLst/>
                <a:latin typeface="Segoe UI" panose="020B0502040204020203" pitchFamily="34" charset="0"/>
              </a:rPr>
              <a:t>You can’t create calculated tables and columns in a Direct Lake dataset, but that is largely ok because you can create those tables and columns directly in your lakehouse and then read them in Power BI.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6E6E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6E6E6"/>
                </a:solidFill>
                <a:effectLst/>
                <a:latin typeface="Segoe UI" panose="020B0502040204020203" pitchFamily="34" charset="0"/>
              </a:rPr>
              <a:t>While Direct Lake datasets do support XMLA read and write, Direct Lake datasets created or modified by using XMLA-based tools cannot be opened in the Web modelling feature.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6E6E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6E6E6"/>
                </a:solidFill>
                <a:effectLst/>
                <a:latin typeface="Segoe UI" panose="020B0502040204020203" pitchFamily="34" charset="0"/>
              </a:rPr>
              <a:t>One important thing to note is that there is a dataset size limit for Direct Lake. If the limit is exceeded, queries executed by a report/client against the Direct Lake dataset will fall back to Direct Query mode. This can greatly impact query speed. </a:t>
            </a:r>
          </a:p>
          <a:p>
            <a:endParaRPr lang="en-US" dirty="0"/>
          </a:p>
          <a:p>
            <a:r>
              <a:rPr lang="en-US" dirty="0"/>
              <a:t>Another thing to note, that is likely a temporary limitation, is that RLS is not supported in Direct Lake datasets. </a:t>
            </a:r>
          </a:p>
        </p:txBody>
      </p:sp>
      <p:sp>
        <p:nvSpPr>
          <p:cNvPr id="4" name="Slide Number Placeholder 3"/>
          <p:cNvSpPr>
            <a:spLocks noGrp="1"/>
          </p:cNvSpPr>
          <p:nvPr>
            <p:ph type="sldNum" sz="quarter" idx="5"/>
          </p:nvPr>
        </p:nvSpPr>
        <p:spPr/>
        <p:txBody>
          <a:bodyPr/>
          <a:lstStyle/>
          <a:p>
            <a:fld id="{297A4B63-AD09-44DE-BEEC-F379281B23CC}" type="slidenum">
              <a:rPr lang="en-US" smtClean="0"/>
              <a:t>10</a:t>
            </a:fld>
            <a:endParaRPr lang="en-US"/>
          </a:p>
        </p:txBody>
      </p:sp>
    </p:spTree>
    <p:extLst>
      <p:ext uri="{BB962C8B-B14F-4D97-AF65-F5344CB8AC3E}">
        <p14:creationId xmlns:p14="http://schemas.microsoft.com/office/powerpoint/2010/main" val="23521991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1502212"/>
            <a:ext cx="4167887" cy="2031325"/>
          </a:xfrm>
        </p:spPr>
        <p:txBody>
          <a:bodyPr anchor="b" anchorCtr="0">
            <a:spAutoFit/>
          </a:bodyPr>
          <a:lstStyle>
            <a:lvl1pPr>
              <a:defRPr sz="4400"/>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3469990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46074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53417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179701"/>
            <a:ext cx="9144000" cy="498598"/>
          </a:xfrm>
          <a:noFill/>
        </p:spPr>
        <p:txBody>
          <a:bodyPr lIns="0" tIns="0" rIns="0" bIns="0" anchor="ctr"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49735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43943"/>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0135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94642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Segoe UI"/>
                <a:ea typeface="+mn-ea"/>
                <a:cs typeface="Segoe UI" pitchFamily="34" charset="0"/>
              </a:rPr>
              <a:t>© Copyright Microsoft Corporation. All rights reserved. </a:t>
            </a:r>
          </a:p>
        </p:txBody>
      </p:sp>
    </p:spTree>
    <p:extLst>
      <p:ext uri="{BB962C8B-B14F-4D97-AF65-F5344CB8AC3E}">
        <p14:creationId xmlns:p14="http://schemas.microsoft.com/office/powerpoint/2010/main" val="845824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7411880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entered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CAC9-E25C-4A29-A7D2-82C7DE406CE6}"/>
              </a:ext>
            </a:extLst>
          </p:cNvPr>
          <p:cNvSpPr>
            <a:spLocks noGrp="1"/>
          </p:cNvSpPr>
          <p:nvPr userDrawn="1">
            <p:ph type="title"/>
          </p:nvPr>
        </p:nvSpPr>
        <p:spPr/>
        <p:txBody>
          <a:bodyPr/>
          <a:lstStyle/>
          <a:p>
            <a:r>
              <a:rPr lang="en-US"/>
              <a:t>Click to edit Master title style</a:t>
            </a:r>
          </a:p>
        </p:txBody>
      </p:sp>
      <p:sp>
        <p:nvSpPr>
          <p:cNvPr id="8" name="TextBox 7">
            <a:extLst>
              <a:ext uri="{FF2B5EF4-FFF2-40B4-BE49-F238E27FC236}">
                <a16:creationId xmlns:a16="http://schemas.microsoft.com/office/drawing/2014/main" id="{AE9C5276-7B68-429C-9DA6-E4F27E0CA047}"/>
              </a:ext>
            </a:extLst>
          </p:cNvPr>
          <p:cNvSpPr txBox="1"/>
          <p:nvPr userDrawn="1"/>
        </p:nvSpPr>
        <p:spPr>
          <a:xfrm>
            <a:off x="436379" y="6431005"/>
            <a:ext cx="960199" cy="94962"/>
          </a:xfrm>
          <a:prstGeom prst="rect">
            <a:avLst/>
          </a:prstGeom>
          <a:noFill/>
        </p:spPr>
        <p:txBody>
          <a:bodyPr wrap="none" lIns="0" tIns="0" rIns="0" bIns="0" rtlCol="0">
            <a:spAutoFit/>
          </a:bodyPr>
          <a:lstStyle/>
          <a:p>
            <a:pPr>
              <a:lnSpc>
                <a:spcPct val="90000"/>
              </a:lnSpc>
              <a:spcAft>
                <a:spcPts val="588"/>
              </a:spcAft>
            </a:pPr>
            <a:r>
              <a:rPr lang="en-US" sz="686">
                <a:solidFill>
                  <a:schemeClr val="tx1"/>
                </a:solidFill>
              </a:rPr>
              <a:t>© Microsoft Corporation</a:t>
            </a:r>
            <a:endParaRPr lang="en-US" sz="784">
              <a:solidFill>
                <a:schemeClr val="tx1"/>
              </a:solidFill>
            </a:endParaRPr>
          </a:p>
        </p:txBody>
      </p:sp>
      <p:sp>
        <p:nvSpPr>
          <p:cNvPr id="9" name="Freeform: Shape 8">
            <a:extLst>
              <a:ext uri="{FF2B5EF4-FFF2-40B4-BE49-F238E27FC236}">
                <a16:creationId xmlns:a16="http://schemas.microsoft.com/office/drawing/2014/main" id="{F2F457BA-782B-49BA-97AD-00B8135A75A7}"/>
              </a:ext>
            </a:extLst>
          </p:cNvPr>
          <p:cNvSpPr/>
          <p:nvPr userDrawn="1"/>
        </p:nvSpPr>
        <p:spPr bwMode="auto">
          <a:xfrm>
            <a:off x="11552525" y="6444913"/>
            <a:ext cx="209939" cy="60464"/>
          </a:xfrm>
          <a:custGeom>
            <a:avLst/>
            <a:gdLst/>
            <a:ahLst/>
            <a:cxnLst/>
            <a:rect l="l" t="t" r="r" b="b"/>
            <a:pathLst>
              <a:path w="306116" h="88152">
                <a:moveTo>
                  <a:pt x="280481" y="31681"/>
                </a:moveTo>
                <a:cubicBezTo>
                  <a:pt x="275805" y="31681"/>
                  <a:pt x="271835" y="33354"/>
                  <a:pt x="268570" y="36700"/>
                </a:cubicBezTo>
                <a:cubicBezTo>
                  <a:pt x="265305" y="40045"/>
                  <a:pt x="263290" y="44419"/>
                  <a:pt x="262524" y="49820"/>
                </a:cubicBezTo>
                <a:lnTo>
                  <a:pt x="295959" y="49820"/>
                </a:lnTo>
                <a:cubicBezTo>
                  <a:pt x="295919" y="44096"/>
                  <a:pt x="294538" y="39642"/>
                  <a:pt x="291817" y="36458"/>
                </a:cubicBezTo>
                <a:cubicBezTo>
                  <a:pt x="289096" y="33273"/>
                  <a:pt x="285318" y="31681"/>
                  <a:pt x="280481" y="31681"/>
                </a:cubicBezTo>
                <a:close/>
                <a:moveTo>
                  <a:pt x="140726" y="24789"/>
                </a:moveTo>
                <a:lnTo>
                  <a:pt x="150582" y="24789"/>
                </a:lnTo>
                <a:lnTo>
                  <a:pt x="150582" y="60219"/>
                </a:lnTo>
                <a:cubicBezTo>
                  <a:pt x="150582" y="73279"/>
                  <a:pt x="155580" y="79809"/>
                  <a:pt x="165576" y="79809"/>
                </a:cubicBezTo>
                <a:cubicBezTo>
                  <a:pt x="170413" y="79809"/>
                  <a:pt x="174393" y="78025"/>
                  <a:pt x="177517" y="74458"/>
                </a:cubicBezTo>
                <a:cubicBezTo>
                  <a:pt x="180641" y="70891"/>
                  <a:pt x="182203" y="66225"/>
                  <a:pt x="182203" y="60461"/>
                </a:cubicBezTo>
                <a:lnTo>
                  <a:pt x="182203" y="24789"/>
                </a:lnTo>
                <a:lnTo>
                  <a:pt x="192119" y="24789"/>
                </a:lnTo>
                <a:lnTo>
                  <a:pt x="192119" y="86701"/>
                </a:lnTo>
                <a:lnTo>
                  <a:pt x="182203" y="86701"/>
                </a:lnTo>
                <a:lnTo>
                  <a:pt x="182203" y="76906"/>
                </a:lnTo>
                <a:lnTo>
                  <a:pt x="181961" y="76906"/>
                </a:lnTo>
                <a:cubicBezTo>
                  <a:pt x="177850" y="84404"/>
                  <a:pt x="171481" y="88152"/>
                  <a:pt x="162855" y="88152"/>
                </a:cubicBezTo>
                <a:cubicBezTo>
                  <a:pt x="148103" y="88152"/>
                  <a:pt x="140726" y="79365"/>
                  <a:pt x="140726" y="61791"/>
                </a:cubicBezTo>
                <a:close/>
                <a:moveTo>
                  <a:pt x="235093" y="23700"/>
                </a:moveTo>
                <a:cubicBezTo>
                  <a:pt x="237672" y="23700"/>
                  <a:pt x="239648" y="23983"/>
                  <a:pt x="241018" y="24547"/>
                </a:cubicBezTo>
                <a:lnTo>
                  <a:pt x="241018" y="34825"/>
                </a:lnTo>
                <a:cubicBezTo>
                  <a:pt x="239285" y="33495"/>
                  <a:pt x="236786" y="32830"/>
                  <a:pt x="233521" y="32830"/>
                </a:cubicBezTo>
                <a:cubicBezTo>
                  <a:pt x="229288" y="32830"/>
                  <a:pt x="225751" y="34825"/>
                  <a:pt x="222910" y="38816"/>
                </a:cubicBezTo>
                <a:cubicBezTo>
                  <a:pt x="220068" y="42806"/>
                  <a:pt x="218647" y="48248"/>
                  <a:pt x="218647" y="55140"/>
                </a:cubicBezTo>
                <a:lnTo>
                  <a:pt x="218647" y="86701"/>
                </a:lnTo>
                <a:lnTo>
                  <a:pt x="208732" y="86701"/>
                </a:lnTo>
                <a:lnTo>
                  <a:pt x="208732" y="24789"/>
                </a:lnTo>
                <a:lnTo>
                  <a:pt x="218647" y="24789"/>
                </a:lnTo>
                <a:lnTo>
                  <a:pt x="218647" y="37546"/>
                </a:lnTo>
                <a:lnTo>
                  <a:pt x="218889" y="37546"/>
                </a:lnTo>
                <a:cubicBezTo>
                  <a:pt x="220300" y="33193"/>
                  <a:pt x="222456" y="29797"/>
                  <a:pt x="225358" y="27358"/>
                </a:cubicBezTo>
                <a:cubicBezTo>
                  <a:pt x="228261" y="24920"/>
                  <a:pt x="231505" y="23700"/>
                  <a:pt x="235093" y="23700"/>
                </a:cubicBezTo>
                <a:close/>
                <a:moveTo>
                  <a:pt x="280662" y="23338"/>
                </a:moveTo>
                <a:cubicBezTo>
                  <a:pt x="288764" y="23338"/>
                  <a:pt x="295032" y="25958"/>
                  <a:pt x="299466" y="31198"/>
                </a:cubicBezTo>
                <a:cubicBezTo>
                  <a:pt x="303899" y="36438"/>
                  <a:pt x="306116" y="43713"/>
                  <a:pt x="306116" y="53024"/>
                </a:cubicBezTo>
                <a:lnTo>
                  <a:pt x="306116" y="58224"/>
                </a:lnTo>
                <a:lnTo>
                  <a:pt x="262403" y="58224"/>
                </a:lnTo>
                <a:cubicBezTo>
                  <a:pt x="262564" y="65117"/>
                  <a:pt x="264418" y="70437"/>
                  <a:pt x="267965" y="74186"/>
                </a:cubicBezTo>
                <a:cubicBezTo>
                  <a:pt x="271512" y="77934"/>
                  <a:pt x="276390" y="79809"/>
                  <a:pt x="282597" y="79809"/>
                </a:cubicBezTo>
                <a:cubicBezTo>
                  <a:pt x="289570" y="79809"/>
                  <a:pt x="295979" y="77511"/>
                  <a:pt x="301824" y="72916"/>
                </a:cubicBezTo>
                <a:lnTo>
                  <a:pt x="301824" y="82227"/>
                </a:lnTo>
                <a:cubicBezTo>
                  <a:pt x="296382" y="86177"/>
                  <a:pt x="289187" y="88152"/>
                  <a:pt x="280239" y="88152"/>
                </a:cubicBezTo>
                <a:cubicBezTo>
                  <a:pt x="271492" y="88152"/>
                  <a:pt x="264620" y="85341"/>
                  <a:pt x="259622" y="79718"/>
                </a:cubicBezTo>
                <a:cubicBezTo>
                  <a:pt x="254623" y="74095"/>
                  <a:pt x="252124" y="66185"/>
                  <a:pt x="252124" y="55987"/>
                </a:cubicBezTo>
                <a:cubicBezTo>
                  <a:pt x="252124" y="46353"/>
                  <a:pt x="254855" y="38503"/>
                  <a:pt x="260317" y="32437"/>
                </a:cubicBezTo>
                <a:cubicBezTo>
                  <a:pt x="265778" y="26371"/>
                  <a:pt x="272560" y="23338"/>
                  <a:pt x="280662" y="23338"/>
                </a:cubicBezTo>
                <a:close/>
                <a:moveTo>
                  <a:pt x="38212" y="10520"/>
                </a:moveTo>
                <a:cubicBezTo>
                  <a:pt x="37809" y="12979"/>
                  <a:pt x="37345" y="14913"/>
                  <a:pt x="36821" y="16324"/>
                </a:cubicBezTo>
                <a:lnTo>
                  <a:pt x="23338" y="53266"/>
                </a:lnTo>
                <a:lnTo>
                  <a:pt x="53388" y="53266"/>
                </a:lnTo>
                <a:lnTo>
                  <a:pt x="39784" y="16324"/>
                </a:lnTo>
                <a:cubicBezTo>
                  <a:pt x="39340" y="15115"/>
                  <a:pt x="38897" y="13180"/>
                  <a:pt x="38454" y="10520"/>
                </a:cubicBezTo>
                <a:close/>
                <a:moveTo>
                  <a:pt x="33254" y="0"/>
                </a:moveTo>
                <a:lnTo>
                  <a:pt x="43774" y="0"/>
                </a:lnTo>
                <a:lnTo>
                  <a:pt x="76865" y="85964"/>
                </a:lnTo>
                <a:lnTo>
                  <a:pt x="76865" y="83618"/>
                </a:lnTo>
                <a:lnTo>
                  <a:pt x="113505" y="33253"/>
                </a:lnTo>
                <a:lnTo>
                  <a:pt x="80312" y="33253"/>
                </a:lnTo>
                <a:lnTo>
                  <a:pt x="80312" y="24789"/>
                </a:lnTo>
                <a:lnTo>
                  <a:pt x="128076" y="24789"/>
                </a:lnTo>
                <a:lnTo>
                  <a:pt x="128076" y="27630"/>
                </a:lnTo>
                <a:lnTo>
                  <a:pt x="91436" y="78237"/>
                </a:lnTo>
                <a:lnTo>
                  <a:pt x="127713" y="78237"/>
                </a:lnTo>
                <a:lnTo>
                  <a:pt x="127713" y="86701"/>
                </a:lnTo>
                <a:lnTo>
                  <a:pt x="77149" y="86701"/>
                </a:lnTo>
                <a:lnTo>
                  <a:pt x="76865" y="86701"/>
                </a:lnTo>
                <a:lnTo>
                  <a:pt x="65903" y="86701"/>
                </a:lnTo>
                <a:lnTo>
                  <a:pt x="56713" y="62396"/>
                </a:lnTo>
                <a:lnTo>
                  <a:pt x="19952" y="62396"/>
                </a:lnTo>
                <a:lnTo>
                  <a:pt x="11306" y="86701"/>
                </a:lnTo>
                <a:lnTo>
                  <a:pt x="0" y="86701"/>
                </a:lnTo>
                <a:close/>
              </a:path>
            </a:pathLst>
          </a:cu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999371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 left side ">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477BD162-8300-4F28-8023-6DD1BF73E8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84201" y="578571"/>
            <a:ext cx="1892300" cy="269574"/>
          </a:xfrm>
          <a:prstGeom prst="rect">
            <a:avLst/>
          </a:prstGeom>
        </p:spPr>
      </p:pic>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
        <p:nvSpPr>
          <p:cNvPr id="4" name="Text Placeholder 10">
            <a:extLst>
              <a:ext uri="{FF2B5EF4-FFF2-40B4-BE49-F238E27FC236}">
                <a16:creationId xmlns:a16="http://schemas.microsoft.com/office/drawing/2014/main" id="{E7F188F7-5D69-4A37-B62E-1322D2E033E4}"/>
              </a:ext>
            </a:extLst>
          </p:cNvPr>
          <p:cNvSpPr>
            <a:spLocks noGrp="1"/>
          </p:cNvSpPr>
          <p:nvPr>
            <p:ph type="body" sz="quarter" idx="15" hasCustomPrompt="1"/>
          </p:nvPr>
        </p:nvSpPr>
        <p:spPr>
          <a:xfrm>
            <a:off x="584200" y="4426314"/>
            <a:ext cx="4945744" cy="553998"/>
          </a:xfrm>
          <a:prstGeom prst="rect">
            <a:avLst/>
          </a:prstGeom>
        </p:spPr>
        <p:txBody>
          <a:bodyPr/>
          <a:lstStyle>
            <a:lvl1pPr marL="0" indent="0" algn="l">
              <a:buNone/>
              <a:defRPr sz="1800">
                <a:solidFill>
                  <a:schemeClr val="tx1"/>
                </a:solidFill>
              </a:defRPr>
            </a:lvl1pPr>
            <a:lvl2pPr>
              <a:defRPr sz="1765">
                <a:solidFill>
                  <a:srgbClr val="000000"/>
                </a:solidFill>
              </a:defRPr>
            </a:lvl2pPr>
            <a:lvl3pPr>
              <a:defRPr sz="1371"/>
            </a:lvl3pPr>
            <a:lvl4pPr>
              <a:defRPr sz="1371"/>
            </a:lvl4pPr>
            <a:lvl5pPr>
              <a:defRPr sz="1028"/>
            </a:lvl5pPr>
          </a:lstStyle>
          <a:p>
            <a:pPr lvl="0"/>
            <a:r>
              <a:rPr lang="en-US"/>
              <a:t>Author name</a:t>
            </a:r>
            <a:br>
              <a:rPr lang="en-US"/>
            </a:br>
            <a:r>
              <a:rPr lang="en-US"/>
              <a:t>Date</a:t>
            </a:r>
          </a:p>
        </p:txBody>
      </p:sp>
    </p:spTree>
    <p:extLst>
      <p:ext uri="{BB962C8B-B14F-4D97-AF65-F5344CB8AC3E}">
        <p14:creationId xmlns:p14="http://schemas.microsoft.com/office/powerpoint/2010/main" val="1099815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9046397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B02BF2A-7BE7-4F1F-819E-97933FE2DD80}"/>
              </a:ext>
              <a:ext uri="{C183D7F6-B498-43B3-948B-1728B52AA6E4}">
                <adec:decorative xmlns:adec="http://schemas.microsoft.com/office/drawing/2017/decorative" val="1"/>
              </a:ext>
            </a:extLst>
          </p:cNvPr>
          <p:cNvGrpSpPr/>
          <p:nvPr userDrawn="1"/>
        </p:nvGrpSpPr>
        <p:grpSpPr>
          <a:xfrm>
            <a:off x="-1" y="0"/>
            <a:ext cx="12190271" cy="5483600"/>
            <a:chOff x="-1" y="0"/>
            <a:chExt cx="12434711" cy="5592764"/>
          </a:xfrm>
        </p:grpSpPr>
        <p:pic>
          <p:nvPicPr>
            <p:cNvPr id="8" name="Picture 7" descr="A nurse writing&#10;">
              <a:extLst>
                <a:ext uri="{FF2B5EF4-FFF2-40B4-BE49-F238E27FC236}">
                  <a16:creationId xmlns:a16="http://schemas.microsoft.com/office/drawing/2014/main" id="{5CB044E4-A9A6-4A1B-A5D4-607833EBE33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2434710" cy="5592763"/>
            </a:xfrm>
            <a:custGeom>
              <a:avLst/>
              <a:gdLst>
                <a:gd name="connsiteX0" fmla="*/ 0 w 12434710"/>
                <a:gd name="connsiteY0" fmla="*/ 0 h 5592763"/>
                <a:gd name="connsiteX1" fmla="*/ 12434710 w 12434710"/>
                <a:gd name="connsiteY1" fmla="*/ 0 h 5592763"/>
                <a:gd name="connsiteX2" fmla="*/ 12434710 w 12434710"/>
                <a:gd name="connsiteY2" fmla="*/ 5592763 h 5592763"/>
                <a:gd name="connsiteX3" fmla="*/ 0 w 12434710"/>
                <a:gd name="connsiteY3" fmla="*/ 5592763 h 5592763"/>
              </a:gdLst>
              <a:ahLst/>
              <a:cxnLst>
                <a:cxn ang="0">
                  <a:pos x="connsiteX0" y="connsiteY0"/>
                </a:cxn>
                <a:cxn ang="0">
                  <a:pos x="connsiteX1" y="connsiteY1"/>
                </a:cxn>
                <a:cxn ang="0">
                  <a:pos x="connsiteX2" y="connsiteY2"/>
                </a:cxn>
                <a:cxn ang="0">
                  <a:pos x="connsiteX3" y="connsiteY3"/>
                </a:cxn>
              </a:cxnLst>
              <a:rect l="l" t="t" r="r" b="b"/>
              <a:pathLst>
                <a:path w="12434710" h="5592763">
                  <a:moveTo>
                    <a:pt x="0" y="0"/>
                  </a:moveTo>
                  <a:lnTo>
                    <a:pt x="12434710" y="0"/>
                  </a:lnTo>
                  <a:lnTo>
                    <a:pt x="12434710" y="5592763"/>
                  </a:lnTo>
                  <a:lnTo>
                    <a:pt x="0" y="5592763"/>
                  </a:lnTo>
                  <a:close/>
                </a:path>
              </a:pathLst>
            </a:custGeom>
          </p:spPr>
        </p:pic>
        <p:sp>
          <p:nvSpPr>
            <p:cNvPr id="5" name="Rectangle 4">
              <a:extLst>
                <a:ext uri="{FF2B5EF4-FFF2-40B4-BE49-F238E27FC236}">
                  <a16:creationId xmlns:a16="http://schemas.microsoft.com/office/drawing/2014/main" id="{3BFC33DA-54D0-4F30-A2E6-C0BB69A6326B}"/>
                </a:ext>
                <a:ext uri="{C183D7F6-B498-43B3-948B-1728B52AA6E4}">
                  <adec:decorative xmlns:adec="http://schemas.microsoft.com/office/drawing/2017/decorative" val="1"/>
                </a:ext>
              </a:extLst>
            </p:cNvPr>
            <p:cNvSpPr/>
            <p:nvPr/>
          </p:nvSpPr>
          <p:spPr bwMode="auto">
            <a:xfrm>
              <a:off x="-1" y="0"/>
              <a:ext cx="12434711" cy="5592763"/>
            </a:xfrm>
            <a:prstGeom prst="rect">
              <a:avLst/>
            </a:prstGeom>
            <a:solidFill>
              <a:schemeClr val="bg1">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D0AAD849-7CFE-4AF7-A7C5-6BBD50C88C1A}"/>
              </a:ext>
            </a:extLst>
          </p:cNvPr>
          <p:cNvSpPr>
            <a:spLocks noGrp="1"/>
          </p:cNvSpPr>
          <p:nvPr userDrawn="1">
            <p:ph type="title"/>
          </p:nvPr>
        </p:nvSpPr>
        <p:spPr/>
        <p:txBody>
          <a:bodyPr/>
          <a:lstStyle/>
          <a:p>
            <a:r>
              <a:rPr lang="en-US"/>
              <a:t>Click to edit Master title style</a:t>
            </a:r>
          </a:p>
        </p:txBody>
      </p:sp>
    </p:spTree>
    <p:extLst>
      <p:ext uri="{BB962C8B-B14F-4D97-AF65-F5344CB8AC3E}">
        <p14:creationId xmlns:p14="http://schemas.microsoft.com/office/powerpoint/2010/main" val="41957088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bulleted tex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a:noFill/>
        </p:spPr>
        <p:txBody>
          <a:bodyPr/>
          <a:lstStyle>
            <a:lvl1pPr>
              <a:defRPr>
                <a:solidFill>
                  <a:srgbClr val="2E3E3E"/>
                </a:solidFill>
              </a:defRPr>
            </a:lvl1pPr>
          </a:lstStyle>
          <a:p>
            <a:r>
              <a:rPr lang="en-US"/>
              <a:t>Click to edit Master title style</a:t>
            </a:r>
            <a:endParaRPr lang="en-US" dirty="0"/>
          </a:p>
        </p:txBody>
      </p:sp>
      <p:sp>
        <p:nvSpPr>
          <p:cNvPr id="7" name="Text Placeholder 5">
            <a:extLst>
              <a:ext uri="{FF2B5EF4-FFF2-40B4-BE49-F238E27FC236}">
                <a16:creationId xmlns:a16="http://schemas.microsoft.com/office/drawing/2014/main" id="{2F560E33-ACD2-4712-B2F7-7BA58446696B}"/>
              </a:ext>
            </a:extLst>
          </p:cNvPr>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339725" indent="-339725">
              <a:buClr>
                <a:schemeClr val="tx1">
                  <a:lumMod val="90000"/>
                  <a:lumOff val="10000"/>
                </a:schemeClr>
              </a:buClr>
              <a:buSzPct val="100000"/>
              <a:buFont typeface="Arial" panose="020B0604020202020204" pitchFamily="34" charset="0"/>
              <a:buChar char="•"/>
              <a:defRPr sz="2800">
                <a:solidFill>
                  <a:srgbClr val="11627B"/>
                </a:solidFill>
              </a:defRPr>
            </a:lvl1pPr>
            <a:lvl2pPr marL="631825" indent="-292100">
              <a:buClr>
                <a:schemeClr val="tx1">
                  <a:lumMod val="90000"/>
                  <a:lumOff val="10000"/>
                </a:schemeClr>
              </a:buClr>
              <a:buSzPct val="100000"/>
              <a:buFont typeface="Arial" panose="020B0604020202020204" pitchFamily="34" charset="0"/>
              <a:buChar char="•"/>
              <a:defRPr sz="2000">
                <a:solidFill>
                  <a:schemeClr val="tx1"/>
                </a:solidFill>
              </a:defRPr>
            </a:lvl2pPr>
            <a:lvl3pPr marL="914400" indent="-282575">
              <a:buClr>
                <a:schemeClr val="tx1">
                  <a:lumMod val="90000"/>
                  <a:lumOff val="10000"/>
                </a:schemeClr>
              </a:buClr>
              <a:buSzPct val="100000"/>
              <a:buFont typeface="Arial" panose="020B0604020202020204" pitchFamily="34" charset="0"/>
              <a:buChar char="•"/>
              <a:defRPr sz="1600">
                <a:solidFill>
                  <a:schemeClr val="tx1"/>
                </a:solidFill>
              </a:defRPr>
            </a:lvl3pPr>
            <a:lvl4pPr marL="1196975" indent="-282575">
              <a:buClr>
                <a:schemeClr val="tx1">
                  <a:lumMod val="90000"/>
                  <a:lumOff val="10000"/>
                </a:schemeClr>
              </a:buClr>
              <a:buSzPct val="100000"/>
              <a:buFont typeface="Arial" panose="020B0604020202020204" pitchFamily="34" charset="0"/>
              <a:buChar char="•"/>
              <a:defRPr sz="1400">
                <a:solidFill>
                  <a:schemeClr val="tx1"/>
                </a:solidFill>
              </a:defRPr>
            </a:lvl4pPr>
            <a:lvl5pPr marL="1430338" indent="-233363">
              <a:buClr>
                <a:schemeClr val="tx1">
                  <a:lumMod val="90000"/>
                  <a:lumOff val="10000"/>
                </a:schemeClr>
              </a:buClr>
              <a:buSzPct val="100000"/>
              <a:buFont typeface="Arial" panose="020B0604020202020204" pitchFamily="34" charset="0"/>
              <a:buChar cha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769626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amp; Non-bulleted text - blu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384048"/>
            <a:ext cx="11018520" cy="553998"/>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24438552-2874-4DC9-8D16-71FC1093BAC3}"/>
              </a:ext>
            </a:extLst>
          </p:cNvPr>
          <p:cNvSpPr txBox="1"/>
          <p:nvPr userDrawn="1"/>
        </p:nvSpPr>
        <p:spPr>
          <a:xfrm>
            <a:off x="187037" y="6606983"/>
            <a:ext cx="8453001" cy="110800"/>
          </a:xfrm>
          <a:prstGeom prst="rect">
            <a:avLst/>
          </a:prstGeom>
          <a:noFill/>
        </p:spPr>
        <p:txBody>
          <a:bodyPr wrap="square" lIns="0" tIns="0" rIns="0" bIns="0" rtlCol="0">
            <a:spAutoFit/>
          </a:bodyPr>
          <a:lstStyle/>
          <a:p>
            <a:pPr marL="0" marR="0" lvl="0" indent="0" defTabSz="914400" eaLnBrk="1" fontAlgn="auto" latinLnBrk="0" hangingPunct="1">
              <a:lnSpc>
                <a:spcPct val="90000"/>
              </a:lnSpc>
              <a:spcBef>
                <a:spcPct val="20000"/>
              </a:spcBef>
              <a:spcAft>
                <a:spcPts val="0"/>
              </a:spcAft>
              <a:buClrTx/>
              <a:buSzPct val="80000"/>
              <a:buFontTx/>
              <a:buNone/>
              <a:tabLst/>
              <a:defRPr/>
            </a:pPr>
            <a:r>
              <a:rPr kumimoji="0" lang="en-US" sz="800" b="0" i="0" u="none" strike="noStrike" kern="0" cap="none" spc="0" normalizeH="0" baseline="0" noProof="0" dirty="0">
                <a:ln>
                  <a:noFill/>
                </a:ln>
                <a:solidFill>
                  <a:schemeClr val="bg1"/>
                </a:solidFill>
                <a:effectLst/>
                <a:uLnTx/>
                <a:uFillTx/>
                <a:latin typeface="Segoe UI Semilight" panose="020B0402040204020203" pitchFamily="34" charset="0"/>
                <a:cs typeface="Segoe UI Semilight" panose="020B0402040204020203" pitchFamily="34" charset="0"/>
              </a:rPr>
              <a:t>Copyright © Opsgility, LLC - Not for redistribution or redelivery</a:t>
            </a:r>
          </a:p>
        </p:txBody>
      </p:sp>
      <p:pic>
        <p:nvPicPr>
          <p:cNvPr id="6" name="NEW Brand Colors 2018">
            <a:extLst>
              <a:ext uri="{FF2B5EF4-FFF2-40B4-BE49-F238E27FC236}">
                <a16:creationId xmlns:a16="http://schemas.microsoft.com/office/drawing/2014/main" id="{6B7A4B0D-4A22-488A-86AF-44F435F2EEF2}"/>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sp>
        <p:nvSpPr>
          <p:cNvPr id="2" name="Rectangle 1">
            <a:extLst>
              <a:ext uri="{FF2B5EF4-FFF2-40B4-BE49-F238E27FC236}">
                <a16:creationId xmlns:a16="http://schemas.microsoft.com/office/drawing/2014/main" id="{CDAE4A5F-F4AB-40BE-86A5-C88E4481198F}"/>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C31B51C8-F0A2-4DC1-8821-36947EDA6BFA}"/>
              </a:ext>
            </a:extLst>
          </p:cNvPr>
          <p:cNvPicPr>
            <a:picLocks noChangeAspect="1"/>
          </p:cNvPicPr>
          <p:nvPr userDrawn="1"/>
        </p:nvPicPr>
        <p:blipFill>
          <a:blip r:embed="rId3"/>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13040621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5216" y="384048"/>
            <a:ext cx="11151917" cy="553998"/>
          </a:xfrm>
        </p:spPr>
        <p:txBody>
          <a:bodyPr/>
          <a:lstStyle>
            <a:lvl1pPr>
              <a:defRPr sz="3600">
                <a:solidFill>
                  <a:schemeClr val="tx1">
                    <a:lumMod val="90000"/>
                    <a:lumOff val="10000"/>
                  </a:schemeClr>
                </a:solidFill>
              </a:defRPr>
            </a:lvl1pPr>
          </a:lstStyle>
          <a:p>
            <a:r>
              <a:rPr lang="en-US"/>
              <a:t>Click to edit Master title style</a:t>
            </a:r>
            <a:endParaRPr lang="en-US" dirty="0"/>
          </a:p>
        </p:txBody>
      </p:sp>
      <p:sp>
        <p:nvSpPr>
          <p:cNvPr id="5" name="Rectangle 4">
            <a:extLst>
              <a:ext uri="{FF2B5EF4-FFF2-40B4-BE49-F238E27FC236}">
                <a16:creationId xmlns:a16="http://schemas.microsoft.com/office/drawing/2014/main" id="{5088720D-3E13-4F7A-B395-DE80891786BD}"/>
              </a:ext>
            </a:extLst>
          </p:cNvPr>
          <p:cNvSpPr/>
          <p:nvPr userDrawn="1"/>
        </p:nvSpPr>
        <p:spPr bwMode="auto">
          <a:xfrm>
            <a:off x="0" y="0"/>
            <a:ext cx="12192000" cy="291402"/>
          </a:xfrm>
          <a:prstGeom prst="rect">
            <a:avLst/>
          </a:prstGeom>
          <a:solidFill>
            <a:srgbClr val="1C698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a:extLst>
              <a:ext uri="{FF2B5EF4-FFF2-40B4-BE49-F238E27FC236}">
                <a16:creationId xmlns:a16="http://schemas.microsoft.com/office/drawing/2014/main" id="{1E1E10B1-A5C3-4325-AEE2-BD7EA83B9339}"/>
              </a:ext>
            </a:extLst>
          </p:cNvPr>
          <p:cNvPicPr>
            <a:picLocks noChangeAspect="1"/>
          </p:cNvPicPr>
          <p:nvPr userDrawn="1"/>
        </p:nvPicPr>
        <p:blipFill>
          <a:blip r:embed="rId2"/>
          <a:stretch>
            <a:fillRect/>
          </a:stretch>
        </p:blipFill>
        <p:spPr>
          <a:xfrm>
            <a:off x="10171681" y="326739"/>
            <a:ext cx="1746590" cy="668616"/>
          </a:xfrm>
          <a:prstGeom prst="rect">
            <a:avLst/>
          </a:prstGeom>
        </p:spPr>
      </p:pic>
    </p:spTree>
    <p:extLst>
      <p:ext uri="{BB962C8B-B14F-4D97-AF65-F5344CB8AC3E}">
        <p14:creationId xmlns:p14="http://schemas.microsoft.com/office/powerpoint/2010/main" val="28143802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856668"/>
            <a:ext cx="9144000" cy="677108"/>
          </a:xfrm>
          <a:noFill/>
        </p:spPr>
        <p:txBody>
          <a:bodyPr lIns="0" tIns="0" rIns="0" bIns="0" anchor="b" anchorCtr="0">
            <a:spAutoFit/>
          </a:bodyPr>
          <a:lstStyle>
            <a:lvl1pPr>
              <a:defRPr sz="44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accent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75004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377244399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21557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A3A3A3"/>
                </a:solidFill>
                <a:effectLst/>
                <a:uLnTx/>
                <a:uFillTx/>
                <a:latin typeface="Segoe UI"/>
                <a:ea typeface="+mn-ea"/>
                <a:cs typeface="+mn-cs"/>
              </a:rPr>
              <a:t>ELT layout</a:t>
            </a:r>
          </a:p>
        </p:txBody>
      </p:sp>
    </p:spTree>
    <p:extLst>
      <p:ext uri="{BB962C8B-B14F-4D97-AF65-F5344CB8AC3E}">
        <p14:creationId xmlns:p14="http://schemas.microsoft.com/office/powerpoint/2010/main" val="12503282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0573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583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176421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5"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1004271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learn.microsoft.com/en-us/" TargetMode="External"/><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8" Type="http://schemas.openxmlformats.org/officeDocument/2006/relationships/hyperlink" Target="https://docs.microsoft.com/en-us/learn/" TargetMode="External"/><Relationship Id="rId13" Type="http://schemas.openxmlformats.org/officeDocument/2006/relationships/hyperlink" Target="https://reactor.microsoft.com/en-us/reactor/?search=fasttrack&amp;eventLanguage=all&amp;preferredLanguage=English&amp;page=1" TargetMode="External"/><Relationship Id="rId3" Type="http://schemas.openxmlformats.org/officeDocument/2006/relationships/hyperlink" Target="https://partner.microsoft.com/en-us/training/training-center" TargetMode="External"/><Relationship Id="rId7" Type="http://schemas.openxmlformats.org/officeDocument/2006/relationships/hyperlink" Target="https://azure.microsoft.com/en-us/get-started/#explore-azure" TargetMode="External"/><Relationship Id="rId12" Type="http://schemas.openxmlformats.org/officeDocument/2006/relationships/hyperlink" Target="https://techcommunity.microsoft.com/"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hyperlink" Target="https://docs.microsoft.com/en-us/learn/azure/" TargetMode="External"/><Relationship Id="rId11" Type="http://schemas.openxmlformats.org/officeDocument/2006/relationships/hyperlink" Target="https://www.microsoft.com/en-us/mtc" TargetMode="External"/><Relationship Id="rId5" Type="http://schemas.openxmlformats.org/officeDocument/2006/relationships/hyperlink" Target="https://sway.office.com/CDBAqgB3HA7EsQ1L" TargetMode="External"/><Relationship Id="rId10" Type="http://schemas.openxmlformats.org/officeDocument/2006/relationships/hyperlink" Target="https://www.microsoft.com/en-ie/training-days/#azure" TargetMode="External"/><Relationship Id="rId4" Type="http://schemas.openxmlformats.org/officeDocument/2006/relationships/hyperlink" Target="https://www.microsoft.com/en-us/us-partner-blog/calendar/" TargetMode="External"/><Relationship Id="rId9" Type="http://schemas.openxmlformats.org/officeDocument/2006/relationships/hyperlink" Target="https://docs.microsoft.com/en-us/learn/certifications/browse/" TargetMode="External"/><Relationship Id="rId14" Type="http://schemas.openxmlformats.org/officeDocument/2006/relationships/image" Target="../media/image26.png"/></Relationships>
</file>

<file path=ppt/slides/_rels/slide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D485-FD33-2DA7-238E-EDF73027901B}"/>
              </a:ext>
            </a:extLst>
          </p:cNvPr>
          <p:cNvSpPr>
            <a:spLocks noGrp="1"/>
          </p:cNvSpPr>
          <p:nvPr>
            <p:ph type="title"/>
          </p:nvPr>
        </p:nvSpPr>
        <p:spPr>
          <a:xfrm>
            <a:off x="588263" y="1502212"/>
            <a:ext cx="4167887" cy="2031325"/>
          </a:xfrm>
        </p:spPr>
        <p:txBody>
          <a:bodyPr wrap="square" anchor="b">
            <a:normAutofit/>
          </a:bodyPr>
          <a:lstStyle/>
          <a:p>
            <a:pPr>
              <a:lnSpc>
                <a:spcPct val="90000"/>
              </a:lnSpc>
            </a:pPr>
            <a:r>
              <a:rPr lang="en-US" sz="4000" dirty="0">
                <a:effectLst/>
                <a:latin typeface="Aptos" panose="020B0004020202020204" pitchFamily="34" charset="0"/>
                <a:ea typeface="Times New Roman" panose="02020603050405020304" pitchFamily="18" charset="0"/>
                <a:cs typeface="Aptos" panose="020B0004020202020204" pitchFamily="34" charset="0"/>
              </a:rPr>
              <a:t>Create models and build Power BI reports in Fabric</a:t>
            </a:r>
            <a:endParaRPr lang="en-US" sz="4000" dirty="0"/>
          </a:p>
        </p:txBody>
      </p:sp>
      <p:sp>
        <p:nvSpPr>
          <p:cNvPr id="3" name="Text Placeholder 2">
            <a:extLst>
              <a:ext uri="{FF2B5EF4-FFF2-40B4-BE49-F238E27FC236}">
                <a16:creationId xmlns:a16="http://schemas.microsoft.com/office/drawing/2014/main" id="{33B3B159-A982-E03B-7830-66591F295CD8}"/>
              </a:ext>
            </a:extLst>
          </p:cNvPr>
          <p:cNvSpPr>
            <a:spLocks noGrp="1"/>
          </p:cNvSpPr>
          <p:nvPr>
            <p:ph type="body" sz="quarter" idx="12"/>
          </p:nvPr>
        </p:nvSpPr>
        <p:spPr>
          <a:xfrm>
            <a:off x="582042" y="3962400"/>
            <a:ext cx="4164583" cy="338554"/>
          </a:xfrm>
        </p:spPr>
        <p:txBody>
          <a:bodyPr vert="horz" wrap="square" lIns="0" tIns="0" rIns="0" bIns="0" rtlCol="0" anchor="t">
            <a:normAutofit/>
          </a:bodyPr>
          <a:lstStyle/>
          <a:p>
            <a:pPr>
              <a:spcAft>
                <a:spcPts val="600"/>
              </a:spcAft>
            </a:pPr>
            <a:r>
              <a:rPr lang="en-US">
                <a:cs typeface="Segoe UI"/>
              </a:rPr>
              <a:t>Module 11</a:t>
            </a:r>
            <a:endParaRPr lang="en-US" dirty="0"/>
          </a:p>
        </p:txBody>
      </p:sp>
    </p:spTree>
    <p:extLst>
      <p:ext uri="{BB962C8B-B14F-4D97-AF65-F5344CB8AC3E}">
        <p14:creationId xmlns:p14="http://schemas.microsoft.com/office/powerpoint/2010/main" val="1929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06D8-25C9-4797-4597-D0F702C6A338}"/>
              </a:ext>
            </a:extLst>
          </p:cNvPr>
          <p:cNvSpPr>
            <a:spLocks noGrp="1"/>
          </p:cNvSpPr>
          <p:nvPr>
            <p:ph type="title"/>
          </p:nvPr>
        </p:nvSpPr>
        <p:spPr/>
        <p:txBody>
          <a:bodyPr/>
          <a:lstStyle/>
          <a:p>
            <a:r>
              <a:rPr lang="en-US" dirty="0"/>
              <a:t>Direct Lake</a:t>
            </a:r>
          </a:p>
        </p:txBody>
      </p:sp>
      <p:sp>
        <p:nvSpPr>
          <p:cNvPr id="3" name="Content Placeholder 2">
            <a:extLst>
              <a:ext uri="{FF2B5EF4-FFF2-40B4-BE49-F238E27FC236}">
                <a16:creationId xmlns:a16="http://schemas.microsoft.com/office/drawing/2014/main" id="{9A5D72CA-5B43-4484-874E-A1431BDC3831}"/>
              </a:ext>
            </a:extLst>
          </p:cNvPr>
          <p:cNvSpPr>
            <a:spLocks noGrp="1"/>
          </p:cNvSpPr>
          <p:nvPr>
            <p:ph sz="quarter" idx="10"/>
          </p:nvPr>
        </p:nvSpPr>
        <p:spPr>
          <a:xfrm>
            <a:off x="584200" y="1435100"/>
            <a:ext cx="11018838" cy="4912114"/>
          </a:xfrm>
        </p:spPr>
        <p:txBody>
          <a:bodyPr/>
          <a:lstStyle/>
          <a:p>
            <a:r>
              <a:rPr lang="en-US" dirty="0"/>
              <a:t>Power BI dataset reads directly from parquet files in OneLake without copying data</a:t>
            </a:r>
          </a:p>
          <a:p>
            <a:r>
              <a:rPr lang="en-US" dirty="0"/>
              <a:t>Must be created in the web experience</a:t>
            </a:r>
          </a:p>
          <a:p>
            <a:r>
              <a:rPr lang="en-US" dirty="0">
                <a:solidFill>
                  <a:srgbClr val="E6E6E6"/>
                </a:solidFill>
                <a:latin typeface="Segoe UI" panose="020B0502040204020203" pitchFamily="34" charset="0"/>
              </a:rPr>
              <a:t>Co</a:t>
            </a:r>
            <a:r>
              <a:rPr lang="en-US" b="0" i="0" dirty="0">
                <a:solidFill>
                  <a:srgbClr val="E6E6E6"/>
                </a:solidFill>
                <a:effectLst/>
                <a:latin typeface="Segoe UI" panose="020B0502040204020203" pitchFamily="34" charset="0"/>
              </a:rPr>
              <a:t>ntain tables and views from a single Lakehouse (shortcuts included)</a:t>
            </a:r>
          </a:p>
          <a:p>
            <a:r>
              <a:rPr lang="en-US" dirty="0">
                <a:solidFill>
                  <a:srgbClr val="E6E6E6"/>
                </a:solidFill>
                <a:latin typeface="Segoe UI" panose="020B0502040204020203" pitchFamily="34" charset="0"/>
              </a:rPr>
              <a:t>Cannot be mixed with other storage modes in the same dataset</a:t>
            </a:r>
          </a:p>
          <a:p>
            <a:r>
              <a:rPr lang="en-US" dirty="0">
                <a:solidFill>
                  <a:srgbClr val="E6E6E6"/>
                </a:solidFill>
                <a:latin typeface="Segoe UI" panose="020B0502040204020203" pitchFamily="34" charset="0"/>
              </a:rPr>
              <a:t>Does not support c</a:t>
            </a:r>
            <a:r>
              <a:rPr lang="en-US" b="0" i="0" dirty="0">
                <a:solidFill>
                  <a:srgbClr val="E6E6E6"/>
                </a:solidFill>
                <a:effectLst/>
                <a:latin typeface="Segoe UI" panose="020B0502040204020203" pitchFamily="34" charset="0"/>
              </a:rPr>
              <a:t>alculated columns and calculated tables</a:t>
            </a:r>
            <a:endParaRPr lang="en-US" dirty="0"/>
          </a:p>
          <a:p>
            <a:r>
              <a:rPr lang="en-US" dirty="0"/>
              <a:t>Support read and write via the XMLA endpoint</a:t>
            </a:r>
          </a:p>
          <a:p>
            <a:r>
              <a:rPr lang="en-US" dirty="0"/>
              <a:t>Queries that exceed dataset size limit fall back to DirectQuery mode</a:t>
            </a:r>
          </a:p>
          <a:p>
            <a:r>
              <a:rPr lang="en-US" dirty="0"/>
              <a:t>Does not support Row-Level Security</a:t>
            </a:r>
          </a:p>
        </p:txBody>
      </p:sp>
    </p:spTree>
    <p:extLst>
      <p:ext uri="{BB962C8B-B14F-4D97-AF65-F5344CB8AC3E}">
        <p14:creationId xmlns:p14="http://schemas.microsoft.com/office/powerpoint/2010/main" val="381614113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FEDB4-EC01-E61A-CB34-276FA05AA72B}"/>
              </a:ext>
            </a:extLst>
          </p:cNvPr>
          <p:cNvSpPr>
            <a:spLocks noGrp="1"/>
          </p:cNvSpPr>
          <p:nvPr>
            <p:ph type="title"/>
          </p:nvPr>
        </p:nvSpPr>
        <p:spPr/>
        <p:txBody>
          <a:bodyPr/>
          <a:lstStyle/>
          <a:p>
            <a:r>
              <a:rPr lang="en-US" dirty="0"/>
              <a:t>Creating New Datasets</a:t>
            </a:r>
          </a:p>
        </p:txBody>
      </p:sp>
      <p:sp>
        <p:nvSpPr>
          <p:cNvPr id="3" name="Content Placeholder 2">
            <a:extLst>
              <a:ext uri="{FF2B5EF4-FFF2-40B4-BE49-F238E27FC236}">
                <a16:creationId xmlns:a16="http://schemas.microsoft.com/office/drawing/2014/main" id="{3FB33ABC-2122-FA34-2840-5F94BA389949}"/>
              </a:ext>
            </a:extLst>
          </p:cNvPr>
          <p:cNvSpPr>
            <a:spLocks noGrp="1"/>
          </p:cNvSpPr>
          <p:nvPr>
            <p:ph sz="quarter" idx="10"/>
          </p:nvPr>
        </p:nvSpPr>
        <p:spPr>
          <a:xfrm>
            <a:off x="584200" y="1435100"/>
            <a:ext cx="11018838" cy="3447098"/>
          </a:xfrm>
        </p:spPr>
        <p:txBody>
          <a:bodyPr/>
          <a:lstStyle/>
          <a:p>
            <a:r>
              <a:rPr lang="en-US" dirty="0"/>
              <a:t>Can be done in Power BI Desktop or web experience</a:t>
            </a:r>
          </a:p>
          <a:p>
            <a:r>
              <a:rPr lang="en-US" dirty="0"/>
              <a:t>Must use web for Direct Lake</a:t>
            </a:r>
          </a:p>
          <a:p>
            <a:r>
              <a:rPr lang="en-US" dirty="0"/>
              <a:t>Choose storage mode for each table when not Direct Lake (import, direct query)</a:t>
            </a:r>
          </a:p>
          <a:p>
            <a:r>
              <a:rPr lang="en-US" dirty="0"/>
              <a:t>Power Query for imported models</a:t>
            </a:r>
          </a:p>
          <a:p>
            <a:r>
              <a:rPr lang="en-US" dirty="0"/>
              <a:t>Calculated tables and columns for imported non-Direct Lake models</a:t>
            </a:r>
          </a:p>
          <a:p>
            <a:r>
              <a:rPr lang="en-US" dirty="0"/>
              <a:t>DAX measures for all models</a:t>
            </a:r>
          </a:p>
        </p:txBody>
      </p:sp>
    </p:spTree>
    <p:extLst>
      <p:ext uri="{BB962C8B-B14F-4D97-AF65-F5344CB8AC3E}">
        <p14:creationId xmlns:p14="http://schemas.microsoft.com/office/powerpoint/2010/main" val="122791858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AA88D9-BDC6-7748-B20A-EA85157FF03C}"/>
              </a:ext>
            </a:extLst>
          </p:cNvPr>
          <p:cNvSpPr>
            <a:spLocks noGrp="1"/>
          </p:cNvSpPr>
          <p:nvPr>
            <p:ph type="title"/>
          </p:nvPr>
        </p:nvSpPr>
        <p:spPr/>
        <p:txBody>
          <a:bodyPr/>
          <a:lstStyle/>
          <a:p>
            <a:r>
              <a:rPr lang="en-US" dirty="0"/>
              <a:t>Reports</a:t>
            </a:r>
          </a:p>
        </p:txBody>
      </p:sp>
    </p:spTree>
    <p:extLst>
      <p:ext uri="{BB962C8B-B14F-4D97-AF65-F5344CB8AC3E}">
        <p14:creationId xmlns:p14="http://schemas.microsoft.com/office/powerpoint/2010/main" val="1324560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2644-3E2A-1856-5E64-25A6D648C6AA}"/>
              </a:ext>
            </a:extLst>
          </p:cNvPr>
          <p:cNvSpPr>
            <a:spLocks noGrp="1"/>
          </p:cNvSpPr>
          <p:nvPr>
            <p:ph type="title"/>
          </p:nvPr>
        </p:nvSpPr>
        <p:spPr/>
        <p:txBody>
          <a:bodyPr/>
          <a:lstStyle/>
          <a:p>
            <a:r>
              <a:rPr lang="en-US" dirty="0"/>
              <a:t>Power BI Reports</a:t>
            </a:r>
          </a:p>
        </p:txBody>
      </p:sp>
      <p:sp>
        <p:nvSpPr>
          <p:cNvPr id="3" name="Content Placeholder 2">
            <a:extLst>
              <a:ext uri="{FF2B5EF4-FFF2-40B4-BE49-F238E27FC236}">
                <a16:creationId xmlns:a16="http://schemas.microsoft.com/office/drawing/2014/main" id="{43C522D3-A8B8-B74C-FBEB-5B3BD431E46B}"/>
              </a:ext>
            </a:extLst>
          </p:cNvPr>
          <p:cNvSpPr>
            <a:spLocks noGrp="1"/>
          </p:cNvSpPr>
          <p:nvPr>
            <p:ph sz="quarter" idx="12"/>
          </p:nvPr>
        </p:nvSpPr>
        <p:spPr>
          <a:xfrm>
            <a:off x="584200" y="1435100"/>
            <a:ext cx="5211763" cy="4395049"/>
          </a:xfrm>
        </p:spPr>
        <p:txBody>
          <a:bodyPr/>
          <a:lstStyle/>
          <a:p>
            <a:r>
              <a:rPr lang="en-US" dirty="0"/>
              <a:t>Connected to a single dataset</a:t>
            </a:r>
          </a:p>
          <a:p>
            <a:r>
              <a:rPr lang="en-US" dirty="0"/>
              <a:t>One or more pages</a:t>
            </a:r>
          </a:p>
          <a:p>
            <a:r>
              <a:rPr lang="en-US" dirty="0"/>
              <a:t>One or more visuals</a:t>
            </a:r>
          </a:p>
          <a:p>
            <a:r>
              <a:rPr lang="en-US" dirty="0"/>
              <a:t>Interactive and customizable</a:t>
            </a:r>
          </a:p>
          <a:p>
            <a:r>
              <a:rPr lang="en-US" dirty="0"/>
              <a:t>Mobile layouts</a:t>
            </a:r>
          </a:p>
          <a:p>
            <a:r>
              <a:rPr lang="en-US" dirty="0"/>
              <a:t>Update as underlying data changes</a:t>
            </a:r>
          </a:p>
          <a:p>
            <a:r>
              <a:rPr lang="en-US" dirty="0"/>
              <a:t>Create in Power BI Desktop or Service</a:t>
            </a:r>
          </a:p>
        </p:txBody>
      </p:sp>
      <p:pic>
        <p:nvPicPr>
          <p:cNvPr id="4098" name="Picture 2" descr="Screenshot of a report with tabs.">
            <a:extLst>
              <a:ext uri="{FF2B5EF4-FFF2-40B4-BE49-F238E27FC236}">
                <a16:creationId xmlns:a16="http://schemas.microsoft.com/office/drawing/2014/main" id="{E038B07C-EAD4-F8D5-7106-32B9998DDD27}"/>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5795963" y="1435100"/>
            <a:ext cx="6180464"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67932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3CDB7F-FB4A-0B40-B40F-F48E99109ADA}"/>
              </a:ext>
            </a:extLst>
          </p:cNvPr>
          <p:cNvSpPr>
            <a:spLocks noGrp="1"/>
          </p:cNvSpPr>
          <p:nvPr>
            <p:ph type="title"/>
          </p:nvPr>
        </p:nvSpPr>
        <p:spPr/>
        <p:txBody>
          <a:bodyPr/>
          <a:lstStyle/>
          <a:p>
            <a:r>
              <a:rPr lang="en-US" dirty="0"/>
              <a:t>Distributing Power BI Reports</a:t>
            </a:r>
          </a:p>
        </p:txBody>
      </p:sp>
      <p:sp>
        <p:nvSpPr>
          <p:cNvPr id="8" name="Content Placeholder 7">
            <a:extLst>
              <a:ext uri="{FF2B5EF4-FFF2-40B4-BE49-F238E27FC236}">
                <a16:creationId xmlns:a16="http://schemas.microsoft.com/office/drawing/2014/main" id="{F824EED0-AD2E-116C-BA99-B4C5FBBAC582}"/>
              </a:ext>
            </a:extLst>
          </p:cNvPr>
          <p:cNvSpPr>
            <a:spLocks noGrp="1"/>
          </p:cNvSpPr>
          <p:nvPr>
            <p:ph sz="quarter" idx="12"/>
          </p:nvPr>
        </p:nvSpPr>
        <p:spPr/>
        <p:txBody>
          <a:bodyPr/>
          <a:lstStyle/>
          <a:p>
            <a:pPr marL="0" indent="0">
              <a:buNone/>
            </a:pPr>
            <a:r>
              <a:rPr lang="en-US" dirty="0"/>
              <a:t>Options for sharing reports with other users: </a:t>
            </a:r>
          </a:p>
          <a:p>
            <a:r>
              <a:rPr lang="en-US" dirty="0"/>
              <a:t>Workspace roles</a:t>
            </a:r>
          </a:p>
          <a:p>
            <a:r>
              <a:rPr lang="en-US" dirty="0"/>
              <a:t>Power BI App</a:t>
            </a:r>
          </a:p>
          <a:p>
            <a:r>
              <a:rPr lang="en-US" dirty="0"/>
              <a:t>Share directly</a:t>
            </a:r>
          </a:p>
          <a:p>
            <a:r>
              <a:rPr lang="en-US" dirty="0"/>
              <a:t>Embed in secure portal</a:t>
            </a:r>
          </a:p>
          <a:p>
            <a:r>
              <a:rPr lang="en-US" dirty="0"/>
              <a:t>Embed in public portal</a:t>
            </a:r>
          </a:p>
          <a:p>
            <a:r>
              <a:rPr lang="en-US" dirty="0"/>
              <a:t>Embed in PowerPoint</a:t>
            </a:r>
          </a:p>
          <a:p>
            <a:endParaRPr lang="en-US" dirty="0"/>
          </a:p>
        </p:txBody>
      </p:sp>
      <p:pic>
        <p:nvPicPr>
          <p:cNvPr id="6146" name="Picture 2" descr="Screenshot of Grant access to a dashboard dialog.">
            <a:extLst>
              <a:ext uri="{FF2B5EF4-FFF2-40B4-BE49-F238E27FC236}">
                <a16:creationId xmlns:a16="http://schemas.microsoft.com/office/drawing/2014/main" id="{D3718C1A-C499-1C44-188A-84969B1C041A}"/>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7394776" y="1642545"/>
            <a:ext cx="3209524" cy="44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72257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B02D9-C8DA-D744-7BA8-816A544A15CA}"/>
              </a:ext>
            </a:extLst>
          </p:cNvPr>
          <p:cNvSpPr>
            <a:spLocks noGrp="1"/>
          </p:cNvSpPr>
          <p:nvPr>
            <p:ph type="title"/>
          </p:nvPr>
        </p:nvSpPr>
        <p:spPr/>
        <p:txBody>
          <a:bodyPr/>
          <a:lstStyle/>
          <a:p>
            <a:r>
              <a:rPr lang="en-US" dirty="0"/>
              <a:t>Create a Report from an Existing Dataset</a:t>
            </a:r>
          </a:p>
        </p:txBody>
      </p:sp>
      <p:sp>
        <p:nvSpPr>
          <p:cNvPr id="4" name="Content Placeholder 3">
            <a:extLst>
              <a:ext uri="{FF2B5EF4-FFF2-40B4-BE49-F238E27FC236}">
                <a16:creationId xmlns:a16="http://schemas.microsoft.com/office/drawing/2014/main" id="{9AD02111-50CD-A48E-0307-B6E3F3823FE5}"/>
              </a:ext>
            </a:extLst>
          </p:cNvPr>
          <p:cNvSpPr>
            <a:spLocks noGrp="1"/>
          </p:cNvSpPr>
          <p:nvPr>
            <p:ph sz="quarter" idx="12"/>
          </p:nvPr>
        </p:nvSpPr>
        <p:spPr>
          <a:xfrm>
            <a:off x="584200" y="1435100"/>
            <a:ext cx="5211763" cy="5687711"/>
          </a:xfrm>
        </p:spPr>
        <p:txBody>
          <a:bodyPr/>
          <a:lstStyle/>
          <a:p>
            <a:r>
              <a:rPr lang="en-US" dirty="0"/>
              <a:t>Use Power BI Desktop or Web experience</a:t>
            </a:r>
          </a:p>
          <a:p>
            <a:r>
              <a:rPr lang="en-US" dirty="0"/>
              <a:t>Choose a dataset from the list of existing datasets</a:t>
            </a:r>
          </a:p>
          <a:p>
            <a:r>
              <a:rPr lang="en-US" dirty="0"/>
              <a:t>Start a blank report or use web to auto-create a report</a:t>
            </a:r>
          </a:p>
          <a:p>
            <a:r>
              <a:rPr lang="en-US" dirty="0"/>
              <a:t>Datasets can exist in another workspace</a:t>
            </a:r>
          </a:p>
          <a:p>
            <a:r>
              <a:rPr lang="en-US" dirty="0"/>
              <a:t>Makes datasets more reusable</a:t>
            </a:r>
          </a:p>
          <a:p>
            <a:r>
              <a:rPr lang="en-US" dirty="0"/>
              <a:t>Reduces duplication of logic across datasets</a:t>
            </a:r>
          </a:p>
          <a:p>
            <a:endParaRPr lang="en-US" dirty="0"/>
          </a:p>
        </p:txBody>
      </p:sp>
      <p:pic>
        <p:nvPicPr>
          <p:cNvPr id="7" name="Content Placeholder 6">
            <a:extLst>
              <a:ext uri="{FF2B5EF4-FFF2-40B4-BE49-F238E27FC236}">
                <a16:creationId xmlns:a16="http://schemas.microsoft.com/office/drawing/2014/main" id="{B5022460-A2C9-DE02-6DE2-A368289F60DF}"/>
              </a:ext>
            </a:extLst>
          </p:cNvPr>
          <p:cNvPicPr>
            <a:picLocks noGrp="1" noChangeAspect="1"/>
          </p:cNvPicPr>
          <p:nvPr>
            <p:ph sz="quarter" idx="13"/>
          </p:nvPr>
        </p:nvPicPr>
        <p:blipFill>
          <a:blip r:embed="rId3"/>
          <a:stretch>
            <a:fillRect/>
          </a:stretch>
        </p:blipFill>
        <p:spPr>
          <a:xfrm>
            <a:off x="6389688" y="2340728"/>
            <a:ext cx="5219700" cy="3022681"/>
          </a:xfrm>
        </p:spPr>
      </p:pic>
    </p:spTree>
    <p:extLst>
      <p:ext uri="{BB962C8B-B14F-4D97-AF65-F5344CB8AC3E}">
        <p14:creationId xmlns:p14="http://schemas.microsoft.com/office/powerpoint/2010/main" val="27067410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712CF8-CC2F-B970-DBD2-A8D4719C4C5B}"/>
              </a:ext>
            </a:extLst>
          </p:cNvPr>
          <p:cNvSpPr>
            <a:spLocks noGrp="1"/>
          </p:cNvSpPr>
          <p:nvPr>
            <p:ph type="title"/>
          </p:nvPr>
        </p:nvSpPr>
        <p:spPr/>
        <p:txBody>
          <a:bodyPr/>
          <a:lstStyle/>
          <a:p>
            <a:r>
              <a:rPr lang="en-US" dirty="0"/>
              <a:t>Secure Your Power BI Report and Dataset</a:t>
            </a:r>
          </a:p>
        </p:txBody>
      </p:sp>
      <p:sp>
        <p:nvSpPr>
          <p:cNvPr id="6" name="Content Placeholder 5">
            <a:extLst>
              <a:ext uri="{FF2B5EF4-FFF2-40B4-BE49-F238E27FC236}">
                <a16:creationId xmlns:a16="http://schemas.microsoft.com/office/drawing/2014/main" id="{7D722B75-CC0F-193C-9066-99874446F27B}"/>
              </a:ext>
            </a:extLst>
          </p:cNvPr>
          <p:cNvSpPr>
            <a:spLocks noGrp="1"/>
          </p:cNvSpPr>
          <p:nvPr>
            <p:ph sz="quarter" idx="10"/>
          </p:nvPr>
        </p:nvSpPr>
        <p:spPr>
          <a:xfrm>
            <a:off x="584200" y="1435100"/>
            <a:ext cx="11018838" cy="1982081"/>
          </a:xfrm>
        </p:spPr>
        <p:txBody>
          <a:bodyPr/>
          <a:lstStyle/>
          <a:p>
            <a:r>
              <a:rPr lang="en-US" dirty="0"/>
              <a:t>Workspace Roles</a:t>
            </a:r>
          </a:p>
          <a:p>
            <a:r>
              <a:rPr lang="en-US" dirty="0"/>
              <a:t>Dataset permissions</a:t>
            </a:r>
          </a:p>
          <a:p>
            <a:r>
              <a:rPr lang="en-US" dirty="0"/>
              <a:t>Row-level security</a:t>
            </a:r>
          </a:p>
          <a:p>
            <a:r>
              <a:rPr lang="en-US" dirty="0"/>
              <a:t>Object-level security</a:t>
            </a:r>
          </a:p>
        </p:txBody>
      </p:sp>
    </p:spTree>
    <p:extLst>
      <p:ext uri="{BB962C8B-B14F-4D97-AF65-F5344CB8AC3E}">
        <p14:creationId xmlns:p14="http://schemas.microsoft.com/office/powerpoint/2010/main" val="361306806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CD239-A32F-C84B-39E3-4E976A7F4030}"/>
              </a:ext>
            </a:extLst>
          </p:cNvPr>
          <p:cNvSpPr>
            <a:spLocks noGrp="1"/>
          </p:cNvSpPr>
          <p:nvPr>
            <p:ph type="title"/>
          </p:nvPr>
        </p:nvSpPr>
        <p:spPr/>
        <p:txBody>
          <a:bodyPr/>
          <a:lstStyle/>
          <a:p>
            <a:r>
              <a:rPr lang="en-US" dirty="0"/>
              <a:t>Dataset Permissions from Workspace Roles</a:t>
            </a:r>
          </a:p>
        </p:txBody>
      </p:sp>
      <p:graphicFrame>
        <p:nvGraphicFramePr>
          <p:cNvPr id="21" name="Table 21">
            <a:extLst>
              <a:ext uri="{FF2B5EF4-FFF2-40B4-BE49-F238E27FC236}">
                <a16:creationId xmlns:a16="http://schemas.microsoft.com/office/drawing/2014/main" id="{5D59B670-E01F-EBF9-0372-B62FF43EBF42}"/>
              </a:ext>
            </a:extLst>
          </p:cNvPr>
          <p:cNvGraphicFramePr>
            <a:graphicFrameLocks noGrp="1"/>
          </p:cNvGraphicFramePr>
          <p:nvPr>
            <p:ph sz="quarter" idx="10"/>
            <p:extLst>
              <p:ext uri="{D42A27DB-BD31-4B8C-83A1-F6EECF244321}">
                <p14:modId xmlns:p14="http://schemas.microsoft.com/office/powerpoint/2010/main" val="1590736699"/>
              </p:ext>
            </p:extLst>
          </p:nvPr>
        </p:nvGraphicFramePr>
        <p:xfrm>
          <a:off x="586582" y="1574800"/>
          <a:ext cx="11018835" cy="1854200"/>
        </p:xfrm>
        <a:graphic>
          <a:graphicData uri="http://schemas.openxmlformats.org/drawingml/2006/table">
            <a:tbl>
              <a:tblPr firstRow="1" bandRow="1">
                <a:tableStyleId>{5C22544A-7EE6-4342-B048-85BDC9FD1C3A}</a:tableStyleId>
              </a:tblPr>
              <a:tblGrid>
                <a:gridCol w="2203767">
                  <a:extLst>
                    <a:ext uri="{9D8B030D-6E8A-4147-A177-3AD203B41FA5}">
                      <a16:colId xmlns:a16="http://schemas.microsoft.com/office/drawing/2014/main" val="2704547326"/>
                    </a:ext>
                  </a:extLst>
                </a:gridCol>
                <a:gridCol w="2203767">
                  <a:extLst>
                    <a:ext uri="{9D8B030D-6E8A-4147-A177-3AD203B41FA5}">
                      <a16:colId xmlns:a16="http://schemas.microsoft.com/office/drawing/2014/main" val="2930443676"/>
                    </a:ext>
                  </a:extLst>
                </a:gridCol>
                <a:gridCol w="2203767">
                  <a:extLst>
                    <a:ext uri="{9D8B030D-6E8A-4147-A177-3AD203B41FA5}">
                      <a16:colId xmlns:a16="http://schemas.microsoft.com/office/drawing/2014/main" val="3470045581"/>
                    </a:ext>
                  </a:extLst>
                </a:gridCol>
                <a:gridCol w="2203767">
                  <a:extLst>
                    <a:ext uri="{9D8B030D-6E8A-4147-A177-3AD203B41FA5}">
                      <a16:colId xmlns:a16="http://schemas.microsoft.com/office/drawing/2014/main" val="3441634240"/>
                    </a:ext>
                  </a:extLst>
                </a:gridCol>
                <a:gridCol w="2203767">
                  <a:extLst>
                    <a:ext uri="{9D8B030D-6E8A-4147-A177-3AD203B41FA5}">
                      <a16:colId xmlns:a16="http://schemas.microsoft.com/office/drawing/2014/main" val="2235629413"/>
                    </a:ext>
                  </a:extLst>
                </a:gridCol>
              </a:tblGrid>
              <a:tr h="370840">
                <a:tc>
                  <a:txBody>
                    <a:bodyPr/>
                    <a:lstStyle/>
                    <a:p>
                      <a:endParaRPr lang="en-US" dirty="0">
                        <a:solidFill>
                          <a:schemeClr val="bg1"/>
                        </a:solidFill>
                      </a:endParaRPr>
                    </a:p>
                  </a:txBody>
                  <a:tcPr/>
                </a:tc>
                <a:tc>
                  <a:txBody>
                    <a:bodyPr/>
                    <a:lstStyle/>
                    <a:p>
                      <a:pPr algn="ctr"/>
                      <a:r>
                        <a:rPr lang="en-US" dirty="0">
                          <a:solidFill>
                            <a:schemeClr val="bg1"/>
                          </a:solidFill>
                        </a:rPr>
                        <a:t>Admin</a:t>
                      </a:r>
                    </a:p>
                  </a:txBody>
                  <a:tcPr/>
                </a:tc>
                <a:tc>
                  <a:txBody>
                    <a:bodyPr/>
                    <a:lstStyle/>
                    <a:p>
                      <a:pPr algn="ctr"/>
                      <a:r>
                        <a:rPr lang="en-US" dirty="0">
                          <a:solidFill>
                            <a:schemeClr val="bg1"/>
                          </a:solidFill>
                        </a:rPr>
                        <a:t>Member</a:t>
                      </a:r>
                    </a:p>
                  </a:txBody>
                  <a:tcPr/>
                </a:tc>
                <a:tc>
                  <a:txBody>
                    <a:bodyPr/>
                    <a:lstStyle/>
                    <a:p>
                      <a:pPr algn="ctr"/>
                      <a:r>
                        <a:rPr lang="en-US" dirty="0">
                          <a:solidFill>
                            <a:schemeClr val="bg1"/>
                          </a:solidFill>
                        </a:rPr>
                        <a:t>Contributor</a:t>
                      </a:r>
                    </a:p>
                  </a:txBody>
                  <a:tcPr/>
                </a:tc>
                <a:tc>
                  <a:txBody>
                    <a:bodyPr/>
                    <a:lstStyle/>
                    <a:p>
                      <a:pPr algn="ctr"/>
                      <a:r>
                        <a:rPr lang="en-US" dirty="0">
                          <a:solidFill>
                            <a:schemeClr val="bg1"/>
                          </a:solidFill>
                        </a:rPr>
                        <a:t>Viewer</a:t>
                      </a:r>
                    </a:p>
                  </a:txBody>
                  <a:tcPr/>
                </a:tc>
                <a:extLst>
                  <a:ext uri="{0D108BD9-81ED-4DB2-BD59-A6C34878D82A}">
                    <a16:rowId xmlns:a16="http://schemas.microsoft.com/office/drawing/2014/main" val="3344837048"/>
                  </a:ext>
                </a:extLst>
              </a:tr>
              <a:tr h="370840">
                <a:tc>
                  <a:txBody>
                    <a:bodyPr/>
                    <a:lstStyle/>
                    <a:p>
                      <a:r>
                        <a:rPr lang="en-US" dirty="0">
                          <a:solidFill>
                            <a:schemeClr val="bg1"/>
                          </a:solidFill>
                        </a:rPr>
                        <a:t>Read</a:t>
                      </a:r>
                    </a:p>
                  </a:txBody>
                  <a:tcPr/>
                </a:tc>
                <a:tc>
                  <a:txBody>
                    <a:bodyPr/>
                    <a:lstStyle/>
                    <a:p>
                      <a:pPr algn="ctr"/>
                      <a:r>
                        <a:rPr lang="en-US" b="1" dirty="0">
                          <a:solidFill>
                            <a:schemeClr val="bg1"/>
                          </a:solidFill>
                        </a:rPr>
                        <a:t>X</a:t>
                      </a:r>
                    </a:p>
                  </a:txBody>
                  <a:tcPr/>
                </a:tc>
                <a:tc>
                  <a:txBody>
                    <a:bodyPr/>
                    <a:lstStyle/>
                    <a:p>
                      <a:pPr algn="ctr"/>
                      <a:r>
                        <a:rPr lang="en-US" b="1" dirty="0">
                          <a:solidFill>
                            <a:schemeClr val="bg1"/>
                          </a:solidFill>
                        </a:rPr>
                        <a:t>X</a:t>
                      </a:r>
                    </a:p>
                  </a:txBody>
                  <a:tcPr/>
                </a:tc>
                <a:tc>
                  <a:txBody>
                    <a:bodyPr/>
                    <a:lstStyle/>
                    <a:p>
                      <a:pPr algn="ctr"/>
                      <a:r>
                        <a:rPr lang="en-US" b="1" dirty="0">
                          <a:solidFill>
                            <a:schemeClr val="bg1"/>
                          </a:solidFill>
                        </a:rPr>
                        <a:t>X</a:t>
                      </a:r>
                    </a:p>
                  </a:txBody>
                  <a:tcPr/>
                </a:tc>
                <a:tc>
                  <a:txBody>
                    <a:bodyPr/>
                    <a:lstStyle/>
                    <a:p>
                      <a:pPr algn="ctr"/>
                      <a:r>
                        <a:rPr lang="en-US" b="1" dirty="0">
                          <a:solidFill>
                            <a:schemeClr val="bg1"/>
                          </a:solidFill>
                        </a:rPr>
                        <a:t>X</a:t>
                      </a:r>
                    </a:p>
                  </a:txBody>
                  <a:tcPr/>
                </a:tc>
                <a:extLst>
                  <a:ext uri="{0D108BD9-81ED-4DB2-BD59-A6C34878D82A}">
                    <a16:rowId xmlns:a16="http://schemas.microsoft.com/office/drawing/2014/main" val="409749139"/>
                  </a:ext>
                </a:extLst>
              </a:tr>
              <a:tr h="370840">
                <a:tc>
                  <a:txBody>
                    <a:bodyPr/>
                    <a:lstStyle/>
                    <a:p>
                      <a:r>
                        <a:rPr lang="en-US" dirty="0">
                          <a:solidFill>
                            <a:schemeClr val="bg1"/>
                          </a:solidFill>
                        </a:rPr>
                        <a:t>Build</a:t>
                      </a:r>
                    </a:p>
                  </a:txBody>
                  <a:tcPr/>
                </a:tc>
                <a:tc>
                  <a:txBody>
                    <a:bodyPr/>
                    <a:lstStyle/>
                    <a:p>
                      <a:pPr algn="ctr"/>
                      <a:r>
                        <a:rPr lang="en-US" b="1" dirty="0">
                          <a:solidFill>
                            <a:schemeClr val="bg1"/>
                          </a:solidFill>
                        </a:rPr>
                        <a:t>X</a:t>
                      </a:r>
                    </a:p>
                  </a:txBody>
                  <a:tcPr/>
                </a:tc>
                <a:tc>
                  <a:txBody>
                    <a:bodyPr/>
                    <a:lstStyle/>
                    <a:p>
                      <a:pPr algn="ctr"/>
                      <a:r>
                        <a:rPr lang="en-US" b="1" dirty="0">
                          <a:solidFill>
                            <a:schemeClr val="bg1"/>
                          </a:solidFill>
                        </a:rPr>
                        <a:t>X</a:t>
                      </a:r>
                    </a:p>
                  </a:txBody>
                  <a:tcPr/>
                </a:tc>
                <a:tc>
                  <a:txBody>
                    <a:bodyPr/>
                    <a:lstStyle/>
                    <a:p>
                      <a:pPr algn="ctr"/>
                      <a:r>
                        <a:rPr lang="en-US" b="1" dirty="0">
                          <a:solidFill>
                            <a:schemeClr val="bg1"/>
                          </a:solidFill>
                        </a:rPr>
                        <a:t>X</a:t>
                      </a:r>
                    </a:p>
                  </a:txBody>
                  <a:tcPr/>
                </a:tc>
                <a:tc>
                  <a:txBody>
                    <a:bodyPr/>
                    <a:lstStyle/>
                    <a:p>
                      <a:pPr algn="ctr"/>
                      <a:endParaRPr lang="en-US" b="1" dirty="0">
                        <a:solidFill>
                          <a:schemeClr val="bg1"/>
                        </a:solidFill>
                      </a:endParaRPr>
                    </a:p>
                  </a:txBody>
                  <a:tcPr/>
                </a:tc>
                <a:extLst>
                  <a:ext uri="{0D108BD9-81ED-4DB2-BD59-A6C34878D82A}">
                    <a16:rowId xmlns:a16="http://schemas.microsoft.com/office/drawing/2014/main" val="4029647369"/>
                  </a:ext>
                </a:extLst>
              </a:tr>
              <a:tr h="370840">
                <a:tc>
                  <a:txBody>
                    <a:bodyPr/>
                    <a:lstStyle/>
                    <a:p>
                      <a:r>
                        <a:rPr lang="en-US" dirty="0">
                          <a:solidFill>
                            <a:schemeClr val="bg1"/>
                          </a:solidFill>
                        </a:rPr>
                        <a:t>Reshare</a:t>
                      </a:r>
                    </a:p>
                  </a:txBody>
                  <a:tcPr/>
                </a:tc>
                <a:tc>
                  <a:txBody>
                    <a:bodyPr/>
                    <a:lstStyle/>
                    <a:p>
                      <a:pPr algn="ctr"/>
                      <a:r>
                        <a:rPr lang="en-US" b="1" dirty="0">
                          <a:solidFill>
                            <a:schemeClr val="bg1"/>
                          </a:solidFill>
                        </a:rPr>
                        <a:t>X</a:t>
                      </a:r>
                    </a:p>
                  </a:txBody>
                  <a:tcPr/>
                </a:tc>
                <a:tc>
                  <a:txBody>
                    <a:bodyPr/>
                    <a:lstStyle/>
                    <a:p>
                      <a:pPr algn="ctr"/>
                      <a:r>
                        <a:rPr lang="en-US" b="1" dirty="0">
                          <a:solidFill>
                            <a:schemeClr val="bg1"/>
                          </a:solidFill>
                        </a:rPr>
                        <a:t>X</a:t>
                      </a:r>
                    </a:p>
                  </a:txBody>
                  <a:tcPr/>
                </a:tc>
                <a:tc>
                  <a:txBody>
                    <a:bodyPr/>
                    <a:lstStyle/>
                    <a:p>
                      <a:pPr algn="ctr"/>
                      <a:endParaRPr lang="en-US" b="1" dirty="0">
                        <a:solidFill>
                          <a:schemeClr val="bg1"/>
                        </a:solidFill>
                      </a:endParaRPr>
                    </a:p>
                  </a:txBody>
                  <a:tcPr/>
                </a:tc>
                <a:tc>
                  <a:txBody>
                    <a:bodyPr/>
                    <a:lstStyle/>
                    <a:p>
                      <a:pPr algn="ctr"/>
                      <a:endParaRPr lang="en-US" b="1">
                        <a:solidFill>
                          <a:schemeClr val="bg1"/>
                        </a:solidFill>
                      </a:endParaRPr>
                    </a:p>
                  </a:txBody>
                  <a:tcPr/>
                </a:tc>
                <a:extLst>
                  <a:ext uri="{0D108BD9-81ED-4DB2-BD59-A6C34878D82A}">
                    <a16:rowId xmlns:a16="http://schemas.microsoft.com/office/drawing/2014/main" val="2434687594"/>
                  </a:ext>
                </a:extLst>
              </a:tr>
              <a:tr h="370840">
                <a:tc>
                  <a:txBody>
                    <a:bodyPr/>
                    <a:lstStyle/>
                    <a:p>
                      <a:r>
                        <a:rPr lang="en-US" dirty="0">
                          <a:solidFill>
                            <a:schemeClr val="bg1"/>
                          </a:solidFill>
                        </a:rPr>
                        <a:t>Write</a:t>
                      </a:r>
                    </a:p>
                  </a:txBody>
                  <a:tcPr/>
                </a:tc>
                <a:tc>
                  <a:txBody>
                    <a:bodyPr/>
                    <a:lstStyle/>
                    <a:p>
                      <a:pPr algn="ctr"/>
                      <a:r>
                        <a:rPr lang="en-US" b="1" dirty="0">
                          <a:solidFill>
                            <a:schemeClr val="bg1"/>
                          </a:solidFill>
                        </a:rPr>
                        <a:t>X</a:t>
                      </a:r>
                    </a:p>
                  </a:txBody>
                  <a:tcPr/>
                </a:tc>
                <a:tc>
                  <a:txBody>
                    <a:bodyPr/>
                    <a:lstStyle/>
                    <a:p>
                      <a:pPr algn="ctr"/>
                      <a:r>
                        <a:rPr lang="en-US" b="1" dirty="0">
                          <a:solidFill>
                            <a:schemeClr val="bg1"/>
                          </a:solidFill>
                        </a:rPr>
                        <a:t>X</a:t>
                      </a:r>
                    </a:p>
                  </a:txBody>
                  <a:tcPr/>
                </a:tc>
                <a:tc>
                  <a:txBody>
                    <a:bodyPr/>
                    <a:lstStyle/>
                    <a:p>
                      <a:pPr algn="ctr"/>
                      <a:r>
                        <a:rPr lang="en-US" b="1" dirty="0">
                          <a:solidFill>
                            <a:schemeClr val="bg1"/>
                          </a:solidFill>
                        </a:rPr>
                        <a:t>X</a:t>
                      </a:r>
                    </a:p>
                  </a:txBody>
                  <a:tcPr/>
                </a:tc>
                <a:tc>
                  <a:txBody>
                    <a:bodyPr/>
                    <a:lstStyle/>
                    <a:p>
                      <a:pPr algn="ctr"/>
                      <a:endParaRPr lang="en-US" b="1" dirty="0">
                        <a:solidFill>
                          <a:schemeClr val="bg1"/>
                        </a:solidFill>
                      </a:endParaRPr>
                    </a:p>
                  </a:txBody>
                  <a:tcPr/>
                </a:tc>
                <a:extLst>
                  <a:ext uri="{0D108BD9-81ED-4DB2-BD59-A6C34878D82A}">
                    <a16:rowId xmlns:a16="http://schemas.microsoft.com/office/drawing/2014/main" val="2310283034"/>
                  </a:ext>
                </a:extLst>
              </a:tr>
            </a:tbl>
          </a:graphicData>
        </a:graphic>
      </p:graphicFrame>
    </p:spTree>
    <p:extLst>
      <p:ext uri="{BB962C8B-B14F-4D97-AF65-F5344CB8AC3E}">
        <p14:creationId xmlns:p14="http://schemas.microsoft.com/office/powerpoint/2010/main" val="4703410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59205-0131-8317-3CB7-30306A94BEFF}"/>
              </a:ext>
            </a:extLst>
          </p:cNvPr>
          <p:cNvSpPr>
            <a:spLocks noGrp="1"/>
          </p:cNvSpPr>
          <p:nvPr>
            <p:ph type="title"/>
          </p:nvPr>
        </p:nvSpPr>
        <p:spPr/>
        <p:txBody>
          <a:bodyPr/>
          <a:lstStyle/>
          <a:p>
            <a:r>
              <a:rPr lang="en-US" dirty="0"/>
              <a:t>Ways to Grant Dataset Permissions</a:t>
            </a:r>
          </a:p>
        </p:txBody>
      </p:sp>
      <p:sp>
        <p:nvSpPr>
          <p:cNvPr id="3" name="Content Placeholder 2">
            <a:extLst>
              <a:ext uri="{FF2B5EF4-FFF2-40B4-BE49-F238E27FC236}">
                <a16:creationId xmlns:a16="http://schemas.microsoft.com/office/drawing/2014/main" id="{11447663-A032-0B16-8332-C7DAC43161FD}"/>
              </a:ext>
            </a:extLst>
          </p:cNvPr>
          <p:cNvSpPr>
            <a:spLocks noGrp="1"/>
          </p:cNvSpPr>
          <p:nvPr>
            <p:ph sz="quarter" idx="12"/>
          </p:nvPr>
        </p:nvSpPr>
        <p:spPr>
          <a:xfrm>
            <a:off x="584200" y="1435100"/>
            <a:ext cx="5728110" cy="2412968"/>
          </a:xfrm>
        </p:spPr>
        <p:txBody>
          <a:bodyPr/>
          <a:lstStyle/>
          <a:p>
            <a:r>
              <a:rPr lang="en-US" dirty="0"/>
              <a:t>Manage dataset permissions page</a:t>
            </a:r>
          </a:p>
          <a:p>
            <a:r>
              <a:rPr lang="en-US" dirty="0"/>
              <a:t>Sharing link</a:t>
            </a:r>
          </a:p>
          <a:p>
            <a:r>
              <a:rPr lang="en-US" dirty="0"/>
              <a:t>App recipient</a:t>
            </a:r>
          </a:p>
          <a:p>
            <a:r>
              <a:rPr lang="en-US" dirty="0"/>
              <a:t>Rest APIs</a:t>
            </a:r>
          </a:p>
        </p:txBody>
      </p:sp>
      <p:pic>
        <p:nvPicPr>
          <p:cNvPr id="8196" name="Picture 4" descr="Screenshot of Advanced settings in Manage audience access pane.">
            <a:extLst>
              <a:ext uri="{FF2B5EF4-FFF2-40B4-BE49-F238E27FC236}">
                <a16:creationId xmlns:a16="http://schemas.microsoft.com/office/drawing/2014/main" id="{A51B0F9D-0ED1-D619-4812-A83CDAB89524}"/>
              </a:ext>
            </a:extLst>
          </p:cNvPr>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7882011" y="1435100"/>
            <a:ext cx="3363634" cy="3771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41350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AA27BA-98F9-1C26-01EB-813054F08200}"/>
              </a:ext>
            </a:extLst>
          </p:cNvPr>
          <p:cNvSpPr>
            <a:spLocks noGrp="1"/>
          </p:cNvSpPr>
          <p:nvPr>
            <p:ph type="title"/>
          </p:nvPr>
        </p:nvSpPr>
        <p:spPr/>
        <p:txBody>
          <a:bodyPr/>
          <a:lstStyle/>
          <a:p>
            <a:r>
              <a:rPr lang="en-US" dirty="0"/>
              <a:t>Summary</a:t>
            </a:r>
          </a:p>
        </p:txBody>
      </p:sp>
      <p:sp>
        <p:nvSpPr>
          <p:cNvPr id="6" name="Content Placeholder 5">
            <a:extLst>
              <a:ext uri="{FF2B5EF4-FFF2-40B4-BE49-F238E27FC236}">
                <a16:creationId xmlns:a16="http://schemas.microsoft.com/office/drawing/2014/main" id="{12A2236E-26A0-03B6-A8C6-BC4ED3822FF7}"/>
              </a:ext>
            </a:extLst>
          </p:cNvPr>
          <p:cNvSpPr>
            <a:spLocks noGrp="1"/>
          </p:cNvSpPr>
          <p:nvPr>
            <p:ph sz="quarter" idx="10"/>
          </p:nvPr>
        </p:nvSpPr>
        <p:spPr>
          <a:xfrm>
            <a:off x="584200" y="1435100"/>
            <a:ext cx="11018838" cy="5773888"/>
          </a:xfrm>
        </p:spPr>
        <p:txBody>
          <a:bodyPr/>
          <a:lstStyle/>
          <a:p>
            <a:r>
              <a:rPr lang="en-US" dirty="0"/>
              <a:t>Two important Power BI items are the dataset and report.</a:t>
            </a:r>
          </a:p>
          <a:p>
            <a:r>
              <a:rPr lang="en-US" dirty="0"/>
              <a:t>Tables in a dataset can have imported, Direct Query, or Direct Lake storage mode</a:t>
            </a:r>
          </a:p>
          <a:p>
            <a:r>
              <a:rPr lang="en-US" dirty="0"/>
              <a:t>All datasets have measures, while some have calculated columns and tables</a:t>
            </a:r>
          </a:p>
          <a:p>
            <a:r>
              <a:rPr lang="en-US" dirty="0"/>
              <a:t>You can use the default dataset created for your lakehouse or warehouse, or create your own custom dataset</a:t>
            </a:r>
          </a:p>
          <a:p>
            <a:r>
              <a:rPr lang="en-US" dirty="0"/>
              <a:t>Power BI reports connect to only one dataset</a:t>
            </a:r>
          </a:p>
          <a:p>
            <a:r>
              <a:rPr lang="en-US" dirty="0"/>
              <a:t>It’s important to secure your dataset, paying attention to both role membership and </a:t>
            </a:r>
            <a:r>
              <a:rPr lang="en-US"/>
              <a:t>direct permissions</a:t>
            </a:r>
            <a:endParaRPr lang="en-US" dirty="0"/>
          </a:p>
          <a:p>
            <a:endParaRPr lang="en-US" dirty="0"/>
          </a:p>
          <a:p>
            <a:endParaRPr lang="en-US" dirty="0"/>
          </a:p>
        </p:txBody>
      </p:sp>
    </p:spTree>
    <p:extLst>
      <p:ext uri="{BB962C8B-B14F-4D97-AF65-F5344CB8AC3E}">
        <p14:creationId xmlns:p14="http://schemas.microsoft.com/office/powerpoint/2010/main" val="56360149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8A248-A653-F5CD-12AE-539B69FCAB71}"/>
              </a:ext>
            </a:extLst>
          </p:cNvPr>
          <p:cNvSpPr>
            <a:spLocks noGrp="1"/>
          </p:cNvSpPr>
          <p:nvPr>
            <p:ph type="title"/>
          </p:nvPr>
        </p:nvSpPr>
        <p:spPr/>
        <p:txBody>
          <a:bodyPr/>
          <a:lstStyle/>
          <a:p>
            <a:r>
              <a:rPr lang="en-US" dirty="0"/>
              <a:t>Power BI in Fabric</a:t>
            </a:r>
          </a:p>
        </p:txBody>
      </p:sp>
      <p:pic>
        <p:nvPicPr>
          <p:cNvPr id="1026" name="Picture 2" descr="Diagram of the end-to-end architecture of a lakehouse in Microsoft Fabric.">
            <a:extLst>
              <a:ext uri="{FF2B5EF4-FFF2-40B4-BE49-F238E27FC236}">
                <a16:creationId xmlns:a16="http://schemas.microsoft.com/office/drawing/2014/main" id="{BCBBD2FC-465F-FF8C-A496-257CEE81DD64}"/>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2434407" y="1501882"/>
            <a:ext cx="7323186" cy="47093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3B89811-B4E0-D5E6-5C04-7FEC5A2D381C}"/>
              </a:ext>
            </a:extLst>
          </p:cNvPr>
          <p:cNvSpPr/>
          <p:nvPr/>
        </p:nvSpPr>
        <p:spPr bwMode="auto">
          <a:xfrm>
            <a:off x="8583561" y="1909916"/>
            <a:ext cx="1098755" cy="958645"/>
          </a:xfrm>
          <a:prstGeom prst="rect">
            <a:avLst/>
          </a:prstGeom>
          <a:noFill/>
          <a:ln w="571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Tree>
    <p:extLst>
      <p:ext uri="{BB962C8B-B14F-4D97-AF65-F5344CB8AC3E}">
        <p14:creationId xmlns:p14="http://schemas.microsoft.com/office/powerpoint/2010/main" val="22834056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251F-BFA0-1625-E8DC-45A1D32C3431}"/>
              </a:ext>
            </a:extLst>
          </p:cNvPr>
          <p:cNvSpPr>
            <a:spLocks noGrp="1"/>
          </p:cNvSpPr>
          <p:nvPr>
            <p:ph type="title"/>
          </p:nvPr>
        </p:nvSpPr>
        <p:spPr/>
        <p:txBody>
          <a:bodyPr wrap="square" anchor="t">
            <a:normAutofit/>
          </a:bodyPr>
          <a:lstStyle/>
          <a:p>
            <a:r>
              <a:rPr lang="en-US" dirty="0"/>
              <a:t> Microsoft Learn Demo </a:t>
            </a:r>
          </a:p>
        </p:txBody>
      </p:sp>
      <p:sp>
        <p:nvSpPr>
          <p:cNvPr id="6" name="Text Placeholder 5">
            <a:extLst>
              <a:ext uri="{FF2B5EF4-FFF2-40B4-BE49-F238E27FC236}">
                <a16:creationId xmlns:a16="http://schemas.microsoft.com/office/drawing/2014/main" id="{C4F44000-97E9-9B97-308D-2DB86A4BB2EE}"/>
              </a:ext>
            </a:extLst>
          </p:cNvPr>
          <p:cNvSpPr>
            <a:spLocks noGrp="1"/>
          </p:cNvSpPr>
          <p:nvPr>
            <p:ph type="body" sz="quarter" idx="12"/>
          </p:nvPr>
        </p:nvSpPr>
        <p:spPr/>
        <p:txBody>
          <a:bodyPr/>
          <a:lstStyle/>
          <a:p>
            <a:endParaRPr lang="en-US" dirty="0"/>
          </a:p>
        </p:txBody>
      </p:sp>
      <p:pic>
        <p:nvPicPr>
          <p:cNvPr id="5" name="Content Placeholder 4">
            <a:extLst>
              <a:ext uri="{FF2B5EF4-FFF2-40B4-BE49-F238E27FC236}">
                <a16:creationId xmlns:a16="http://schemas.microsoft.com/office/drawing/2014/main" id="{5D848AD9-57E4-8297-4DBB-0A74105729BC}"/>
              </a:ext>
            </a:extLst>
          </p:cNvPr>
          <p:cNvPicPr>
            <a:picLocks noGrp="1" noChangeAspect="1"/>
          </p:cNvPicPr>
          <p:nvPr>
            <p:ph sz="quarter" idx="4294967295"/>
          </p:nvPr>
        </p:nvPicPr>
        <p:blipFill>
          <a:blip r:embed="rId2"/>
          <a:stretch>
            <a:fillRect/>
          </a:stretch>
        </p:blipFill>
        <p:spPr>
          <a:xfrm>
            <a:off x="0" y="1150938"/>
            <a:ext cx="8124825" cy="4833937"/>
          </a:xfrm>
          <a:noFill/>
        </p:spPr>
      </p:pic>
      <p:sp>
        <p:nvSpPr>
          <p:cNvPr id="3" name="TextBox 2">
            <a:extLst>
              <a:ext uri="{FF2B5EF4-FFF2-40B4-BE49-F238E27FC236}">
                <a16:creationId xmlns:a16="http://schemas.microsoft.com/office/drawing/2014/main" id="{1269C0F8-6300-3866-7B09-28563A92ECD2}"/>
              </a:ext>
            </a:extLst>
          </p:cNvPr>
          <p:cNvSpPr txBox="1"/>
          <p:nvPr/>
        </p:nvSpPr>
        <p:spPr>
          <a:xfrm>
            <a:off x="2813225" y="6148089"/>
            <a:ext cx="7709481"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mn-cs"/>
                <a:hlinkClick r:id="rId3"/>
              </a:rPr>
              <a:t>Microsoft Learn: Build skills that open doors in your career</a:t>
            </a:r>
            <a:endParaRPr kumimoji="0" lang="en-US" sz="20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48EF99B3-90FD-CA78-691E-43C1BF78BB42}"/>
              </a:ext>
            </a:extLst>
          </p:cNvPr>
          <p:cNvPicPr>
            <a:picLocks noChangeAspect="1"/>
          </p:cNvPicPr>
          <p:nvPr/>
        </p:nvPicPr>
        <p:blipFill>
          <a:blip r:embed="rId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682611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61EA3-5803-446D-B286-B5CDEA6F5F74}"/>
              </a:ext>
            </a:extLst>
          </p:cNvPr>
          <p:cNvSpPr>
            <a:spLocks noGrp="1"/>
          </p:cNvSpPr>
          <p:nvPr>
            <p:ph type="title"/>
          </p:nvPr>
        </p:nvSpPr>
        <p:spPr/>
        <p:txBody>
          <a:bodyPr/>
          <a:lstStyle/>
          <a:p>
            <a:r>
              <a:rPr lang="en-IN" dirty="0"/>
              <a:t>Readiness and Enablement Links</a:t>
            </a:r>
            <a:endParaRPr lang="en-US" dirty="0"/>
          </a:p>
        </p:txBody>
      </p:sp>
      <p:sp>
        <p:nvSpPr>
          <p:cNvPr id="13" name="TextBox 12">
            <a:extLst>
              <a:ext uri="{FF2B5EF4-FFF2-40B4-BE49-F238E27FC236}">
                <a16:creationId xmlns:a16="http://schemas.microsoft.com/office/drawing/2014/main" id="{81B15E12-433C-23A4-B09C-03D14CACDEAA}"/>
              </a:ext>
            </a:extLst>
          </p:cNvPr>
          <p:cNvSpPr txBox="1"/>
          <p:nvPr/>
        </p:nvSpPr>
        <p:spPr>
          <a:xfrm>
            <a:off x="323782" y="1225689"/>
            <a:ext cx="10589036" cy="58785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The Microsoft Federal Team is here to help you accelerate customers' digital transformation. Microsoft Federal has tailored to make your organizations skilling journey successful. From the Business Decision Maker to the technical community and end-users, Microsoft provides customers with access to endless skilling resources. Below you will find links to these resources:</a:t>
            </a:r>
            <a:b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Get training tailored to your organization's needs: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Find learning paths for specific roles in your organization, plus course recommendations based on technology, skill level, and solution area:</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3"/>
              </a:rPr>
              <a:t>Training | Learning Portal (microsoft.com)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4"/>
              </a:rPr>
              <a:t>Events Calendar - US Partner Community Blog – Microsoft</a:t>
            </a: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In addition to the above, the Microsoft Federal Team can address the needs of your non-technical community of your learners through: </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Skilling Hours </a:t>
            </a:r>
            <a: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FFFFFF"/>
                </a:solidFill>
                <a:effectLst/>
                <a:uLnTx/>
                <a:uFillTx/>
                <a:latin typeface="Segoe UI"/>
                <a:ea typeface="+mn-ea"/>
                <a:cs typeface="+mn-cs"/>
                <a:hlinkClick r:id="rId5"/>
              </a:rPr>
              <a:t>Readiness and Enablement: Skilling our Federal Customers and Partners (office.com)</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Microsoft Learning Portal: </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 closer look at Azure through training modules and gamified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hlinkClick r:id="rId6"/>
              </a:rPr>
              <a:t>Microsoft Learning Portal</a:t>
            </a:r>
            <a:endPar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Additional Learning Resources</a:t>
            </a:r>
            <a:r>
              <a:rPr kumimoji="0" lang="en-US" sz="12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t>
            </a:r>
            <a:br>
              <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7"/>
              </a:rPr>
              <a:t>Get started with Azure – Introduction | Microsoft Azure</a:t>
            </a: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8"/>
              </a:rPr>
              <a:t>Microsoft Learn</a:t>
            </a:r>
            <a: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(path-based)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9"/>
              </a:rPr>
              <a:t>Exam-based</a:t>
            </a:r>
            <a:r>
              <a:rPr kumimoji="0" lang="en-US" sz="10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 Select filters: Azure, D365, M365, Power Platform, and more</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0"/>
              </a:rPr>
              <a:t>Microsoft Virtual Training Days</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Virtual Instructor Led</a:t>
            </a:r>
            <a:br>
              <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rPr>
            </a:br>
            <a:endParaRPr kumimoji="0" lang="en-US" sz="10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hlinkClick r:id="rId11"/>
              </a:rPr>
              <a:t>Microsoft Technology Center</a:t>
            </a:r>
            <a:r>
              <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FFFFFF"/>
                </a:solidFill>
                <a:effectLst/>
                <a:uLnTx/>
                <a:uFillTx/>
                <a:latin typeface="Segoe UI"/>
                <a:ea typeface="+mn-ea"/>
                <a:cs typeface="+mn-cs"/>
              </a:rPr>
              <a:t>- Work through your Account 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2"/>
              </a:rPr>
              <a:t>Home - Microsoft Tech Community</a:t>
            </a: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Segoe UI"/>
                <a:ea typeface="+mn-ea"/>
                <a:cs typeface="+mn-cs"/>
                <a:hlinkClick r:id="rId13"/>
              </a:rPr>
              <a:t>Microsoft Reactor | Microsoft Developer</a:t>
            </a:r>
            <a:r>
              <a:rPr kumimoji="0" lang="en-US" sz="1000" b="0" i="0" u="none" strike="noStrike" kern="1200" cap="none" spc="0" normalizeH="0" baseline="0" noProof="0" dirty="0">
                <a:ln>
                  <a:noFill/>
                </a:ln>
                <a:solidFill>
                  <a:srgbClr val="FFFFFF"/>
                </a:solidFill>
                <a:effectLst/>
                <a:uLnTx/>
                <a:uFillTx/>
                <a:latin typeface="Segoe UI"/>
                <a:ea typeface="+mn-ea"/>
                <a:cs typeface="+mn-cs"/>
              </a:rPr>
              <a:t> – Virtual Instructor Led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212121"/>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8272"/>
              </a:solidFill>
              <a:effectLst/>
              <a:uLnTx/>
              <a:uFillTx/>
              <a:latin typeface="Calibri" panose="020F0502020204030204" pitchFamily="34" charset="0"/>
              <a:ea typeface="+mn-ea"/>
              <a:cs typeface="+mn-cs"/>
            </a:endParaRPr>
          </a:p>
        </p:txBody>
      </p:sp>
      <p:pic>
        <p:nvPicPr>
          <p:cNvPr id="2" name="Picture 1">
            <a:extLst>
              <a:ext uri="{FF2B5EF4-FFF2-40B4-BE49-F238E27FC236}">
                <a16:creationId xmlns:a16="http://schemas.microsoft.com/office/drawing/2014/main" id="{6CA8E0FA-D45A-033D-ECC9-3BCF48250C89}"/>
              </a:ext>
            </a:extLst>
          </p:cNvPr>
          <p:cNvPicPr>
            <a:picLocks noChangeAspect="1"/>
          </p:cNvPicPr>
          <p:nvPr/>
        </p:nvPicPr>
        <p:blipFill>
          <a:blip r:embed="rId14"/>
          <a:stretch>
            <a:fillRect/>
          </a:stretch>
        </p:blipFill>
        <p:spPr>
          <a:xfrm>
            <a:off x="10215234" y="-96283"/>
            <a:ext cx="1976766" cy="653831"/>
          </a:xfrm>
          <a:prstGeom prst="rect">
            <a:avLst/>
          </a:prstGeom>
        </p:spPr>
      </p:pic>
    </p:spTree>
    <p:extLst>
      <p:ext uri="{BB962C8B-B14F-4D97-AF65-F5344CB8AC3E}">
        <p14:creationId xmlns:p14="http://schemas.microsoft.com/office/powerpoint/2010/main" val="316437678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A16132B-AF74-998F-954E-2529C34270B3}"/>
              </a:ext>
            </a:extLst>
          </p:cNvPr>
          <p:cNvSpPr/>
          <p:nvPr/>
        </p:nvSpPr>
        <p:spPr bwMode="auto">
          <a:xfrm>
            <a:off x="685801" y="1570702"/>
            <a:ext cx="8996516" cy="5007079"/>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4168817B-905F-4F6D-910F-A041233BBE8B}"/>
              </a:ext>
            </a:extLst>
          </p:cNvPr>
          <p:cNvSpPr>
            <a:spLocks noGrp="1"/>
          </p:cNvSpPr>
          <p:nvPr>
            <p:ph type="title"/>
          </p:nvPr>
        </p:nvSpPr>
        <p:spPr/>
        <p:txBody>
          <a:bodyPr/>
          <a:lstStyle/>
          <a:p>
            <a:r>
              <a:rPr lang="en-US" dirty="0"/>
              <a:t>Power BI Components</a:t>
            </a:r>
          </a:p>
        </p:txBody>
      </p:sp>
      <p:pic>
        <p:nvPicPr>
          <p:cNvPr id="5" name="Content Placeholder 4">
            <a:extLst>
              <a:ext uri="{FF2B5EF4-FFF2-40B4-BE49-F238E27FC236}">
                <a16:creationId xmlns:a16="http://schemas.microsoft.com/office/drawing/2014/main" id="{24553D46-D7DE-75C0-B0BE-9DE1ED13239A}"/>
              </a:ext>
            </a:extLst>
          </p:cNvPr>
          <p:cNvPicPr>
            <a:picLocks noGrp="1" noChangeAspect="1"/>
          </p:cNvPicPr>
          <p:nvPr>
            <p:ph sz="quarter" idx="10"/>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61842" y="1923063"/>
            <a:ext cx="532014" cy="548640"/>
          </a:xfrm>
        </p:spPr>
      </p:pic>
      <p:pic>
        <p:nvPicPr>
          <p:cNvPr id="10" name="Graphic 9">
            <a:extLst>
              <a:ext uri="{FF2B5EF4-FFF2-40B4-BE49-F238E27FC236}">
                <a16:creationId xmlns:a16="http://schemas.microsoft.com/office/drawing/2014/main" id="{08FD9452-B197-02B7-12E9-81B896ECF0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40815" y="1923065"/>
            <a:ext cx="532014" cy="548640"/>
          </a:xfrm>
          <a:prstGeom prst="rect">
            <a:avLst/>
          </a:prstGeom>
        </p:spPr>
      </p:pic>
      <p:pic>
        <p:nvPicPr>
          <p:cNvPr id="12" name="Graphic 11">
            <a:extLst>
              <a:ext uri="{FF2B5EF4-FFF2-40B4-BE49-F238E27FC236}">
                <a16:creationId xmlns:a16="http://schemas.microsoft.com/office/drawing/2014/main" id="{7A584560-9EE6-9DE3-DF9D-458DB671529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48222" y="4370592"/>
            <a:ext cx="532014" cy="548640"/>
          </a:xfrm>
          <a:prstGeom prst="rect">
            <a:avLst/>
          </a:prstGeom>
        </p:spPr>
      </p:pic>
      <p:pic>
        <p:nvPicPr>
          <p:cNvPr id="15" name="Content Placeholder 4">
            <a:extLst>
              <a:ext uri="{FF2B5EF4-FFF2-40B4-BE49-F238E27FC236}">
                <a16:creationId xmlns:a16="http://schemas.microsoft.com/office/drawing/2014/main" id="{9AFE1211-16E2-4499-B7E6-131D54EE82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61842" y="2845015"/>
            <a:ext cx="532014" cy="548640"/>
          </a:xfrm>
          <a:prstGeom prst="rect">
            <a:avLst/>
          </a:prstGeom>
        </p:spPr>
      </p:pic>
      <p:pic>
        <p:nvPicPr>
          <p:cNvPr id="16" name="Graphic 15">
            <a:extLst>
              <a:ext uri="{FF2B5EF4-FFF2-40B4-BE49-F238E27FC236}">
                <a16:creationId xmlns:a16="http://schemas.microsoft.com/office/drawing/2014/main" id="{5A266710-D077-F032-F9B0-3A447ADBAD1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45377" y="2676033"/>
            <a:ext cx="532014" cy="548640"/>
          </a:xfrm>
          <a:prstGeom prst="rect">
            <a:avLst/>
          </a:prstGeom>
        </p:spPr>
      </p:pic>
      <p:pic>
        <p:nvPicPr>
          <p:cNvPr id="17" name="Graphic 16">
            <a:extLst>
              <a:ext uri="{FF2B5EF4-FFF2-40B4-BE49-F238E27FC236}">
                <a16:creationId xmlns:a16="http://schemas.microsoft.com/office/drawing/2014/main" id="{44451E50-C6F0-C1BC-80BB-128E38CD63B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90927" y="3563910"/>
            <a:ext cx="532014" cy="548640"/>
          </a:xfrm>
          <a:prstGeom prst="rect">
            <a:avLst/>
          </a:prstGeom>
        </p:spPr>
      </p:pic>
      <p:cxnSp>
        <p:nvCxnSpPr>
          <p:cNvPr id="19" name="Straight Connector 18">
            <a:extLst>
              <a:ext uri="{FF2B5EF4-FFF2-40B4-BE49-F238E27FC236}">
                <a16:creationId xmlns:a16="http://schemas.microsoft.com/office/drawing/2014/main" id="{3849195F-7E71-7BB9-8C51-CF361CEC9788}"/>
              </a:ext>
            </a:extLst>
          </p:cNvPr>
          <p:cNvCxnSpPr>
            <a:cxnSpLocks/>
            <a:endCxn id="5" idx="3"/>
          </p:cNvCxnSpPr>
          <p:nvPr/>
        </p:nvCxnSpPr>
        <p:spPr>
          <a:xfrm flipH="1">
            <a:off x="1893856" y="2197383"/>
            <a:ext cx="846959" cy="0"/>
          </a:xfrm>
          <a:prstGeom prst="line">
            <a:avLst/>
          </a:prstGeom>
          <a:ln w="38100">
            <a:solidFill>
              <a:schemeClr val="bg2">
                <a:lumMod val="60000"/>
                <a:lumOff val="4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F2BF736-45BE-0949-7F7C-3BC1A108F766}"/>
              </a:ext>
            </a:extLst>
          </p:cNvPr>
          <p:cNvCxnSpPr>
            <a:cxnSpLocks/>
            <a:stCxn id="16" idx="1"/>
            <a:endCxn id="15" idx="3"/>
          </p:cNvCxnSpPr>
          <p:nvPr/>
        </p:nvCxnSpPr>
        <p:spPr>
          <a:xfrm flipH="1">
            <a:off x="1893856" y="2950353"/>
            <a:ext cx="1751521" cy="168982"/>
          </a:xfrm>
          <a:prstGeom prst="line">
            <a:avLst/>
          </a:prstGeom>
          <a:ln w="38100">
            <a:solidFill>
              <a:schemeClr val="bg2">
                <a:lumMod val="60000"/>
                <a:lumOff val="4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BC7D449-9CA1-FDA9-12CB-1130001FD5FA}"/>
              </a:ext>
            </a:extLst>
          </p:cNvPr>
          <p:cNvCxnSpPr>
            <a:cxnSpLocks/>
            <a:endCxn id="15" idx="3"/>
          </p:cNvCxnSpPr>
          <p:nvPr/>
        </p:nvCxnSpPr>
        <p:spPr>
          <a:xfrm flipH="1" flipV="1">
            <a:off x="1893856" y="3119335"/>
            <a:ext cx="1797071" cy="718895"/>
          </a:xfrm>
          <a:prstGeom prst="line">
            <a:avLst/>
          </a:prstGeom>
          <a:ln w="38100">
            <a:solidFill>
              <a:schemeClr val="bg2">
                <a:lumMod val="60000"/>
                <a:lumOff val="4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3FAE2F-6748-EF57-E35D-E476BDF6A127}"/>
              </a:ext>
            </a:extLst>
          </p:cNvPr>
          <p:cNvCxnSpPr>
            <a:cxnSpLocks/>
          </p:cNvCxnSpPr>
          <p:nvPr/>
        </p:nvCxnSpPr>
        <p:spPr>
          <a:xfrm flipH="1" flipV="1">
            <a:off x="1893856" y="3119335"/>
            <a:ext cx="1018950" cy="1251257"/>
          </a:xfrm>
          <a:prstGeom prst="line">
            <a:avLst/>
          </a:prstGeom>
          <a:ln w="38100">
            <a:solidFill>
              <a:schemeClr val="bg2">
                <a:lumMod val="60000"/>
                <a:lumOff val="4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476A793-22E4-F207-44BF-9CDC4D99EED9}"/>
              </a:ext>
            </a:extLst>
          </p:cNvPr>
          <p:cNvSpPr txBox="1"/>
          <p:nvPr/>
        </p:nvSpPr>
        <p:spPr>
          <a:xfrm>
            <a:off x="1199847" y="1651227"/>
            <a:ext cx="1745671" cy="307777"/>
          </a:xfrm>
          <a:prstGeom prst="rect">
            <a:avLst/>
          </a:prstGeom>
          <a:noFill/>
        </p:spPr>
        <p:txBody>
          <a:bodyPr wrap="none" lIns="0" tIns="0" rIns="0" bIns="0" rtlCol="0">
            <a:spAutoFit/>
          </a:bodyPr>
          <a:lstStyle/>
          <a:p>
            <a:pPr algn="l"/>
            <a:r>
              <a:rPr lang="en-US" sz="2000" dirty="0">
                <a:solidFill>
                  <a:schemeClr val="bg1"/>
                </a:solidFill>
              </a:rPr>
              <a:t>Default Dataset</a:t>
            </a:r>
          </a:p>
        </p:txBody>
      </p:sp>
      <p:sp>
        <p:nvSpPr>
          <p:cNvPr id="31" name="TextBox 30">
            <a:extLst>
              <a:ext uri="{FF2B5EF4-FFF2-40B4-BE49-F238E27FC236}">
                <a16:creationId xmlns:a16="http://schemas.microsoft.com/office/drawing/2014/main" id="{F2D37181-4B2F-273C-7CBD-8C96C9EACA28}"/>
              </a:ext>
            </a:extLst>
          </p:cNvPr>
          <p:cNvSpPr txBox="1"/>
          <p:nvPr/>
        </p:nvSpPr>
        <p:spPr>
          <a:xfrm>
            <a:off x="1193894" y="2624902"/>
            <a:ext cx="1796582" cy="307777"/>
          </a:xfrm>
          <a:prstGeom prst="rect">
            <a:avLst/>
          </a:prstGeom>
          <a:noFill/>
        </p:spPr>
        <p:txBody>
          <a:bodyPr wrap="none" lIns="0" tIns="0" rIns="0" bIns="0" rtlCol="0">
            <a:spAutoFit/>
          </a:bodyPr>
          <a:lstStyle/>
          <a:p>
            <a:pPr algn="l"/>
            <a:r>
              <a:rPr lang="en-US" sz="2000" dirty="0">
                <a:solidFill>
                  <a:schemeClr val="bg1"/>
                </a:solidFill>
              </a:rPr>
              <a:t>Custom Dataset</a:t>
            </a:r>
          </a:p>
        </p:txBody>
      </p:sp>
      <p:sp>
        <p:nvSpPr>
          <p:cNvPr id="32" name="TextBox 31">
            <a:extLst>
              <a:ext uri="{FF2B5EF4-FFF2-40B4-BE49-F238E27FC236}">
                <a16:creationId xmlns:a16="http://schemas.microsoft.com/office/drawing/2014/main" id="{803C7E47-2541-3305-3556-D5799FD1DCDA}"/>
              </a:ext>
            </a:extLst>
          </p:cNvPr>
          <p:cNvSpPr txBox="1"/>
          <p:nvPr/>
        </p:nvSpPr>
        <p:spPr>
          <a:xfrm>
            <a:off x="3273934" y="2043494"/>
            <a:ext cx="2512142" cy="307777"/>
          </a:xfrm>
          <a:prstGeom prst="rect">
            <a:avLst/>
          </a:prstGeom>
          <a:noFill/>
        </p:spPr>
        <p:txBody>
          <a:bodyPr wrap="square" lIns="0" tIns="0" rIns="0" bIns="0" rtlCol="0">
            <a:spAutoFit/>
          </a:bodyPr>
          <a:lstStyle/>
          <a:p>
            <a:pPr algn="l"/>
            <a:r>
              <a:rPr lang="en-US" sz="2000" dirty="0">
                <a:solidFill>
                  <a:schemeClr val="bg1"/>
                </a:solidFill>
              </a:rPr>
              <a:t>Interactive report</a:t>
            </a:r>
          </a:p>
        </p:txBody>
      </p:sp>
      <p:sp>
        <p:nvSpPr>
          <p:cNvPr id="33" name="TextBox 32">
            <a:extLst>
              <a:ext uri="{FF2B5EF4-FFF2-40B4-BE49-F238E27FC236}">
                <a16:creationId xmlns:a16="http://schemas.microsoft.com/office/drawing/2014/main" id="{2E432160-E04D-A50C-2CE7-F073B5F7CFA0}"/>
              </a:ext>
            </a:extLst>
          </p:cNvPr>
          <p:cNvSpPr txBox="1"/>
          <p:nvPr/>
        </p:nvSpPr>
        <p:spPr>
          <a:xfrm>
            <a:off x="4179641" y="2809837"/>
            <a:ext cx="2512142" cy="307777"/>
          </a:xfrm>
          <a:prstGeom prst="rect">
            <a:avLst/>
          </a:prstGeom>
          <a:noFill/>
        </p:spPr>
        <p:txBody>
          <a:bodyPr wrap="square" lIns="0" tIns="0" rIns="0" bIns="0" rtlCol="0">
            <a:spAutoFit/>
          </a:bodyPr>
          <a:lstStyle/>
          <a:p>
            <a:pPr algn="l"/>
            <a:r>
              <a:rPr lang="en-US" sz="2000" dirty="0">
                <a:solidFill>
                  <a:schemeClr val="bg1"/>
                </a:solidFill>
              </a:rPr>
              <a:t>Interactive report</a:t>
            </a:r>
          </a:p>
        </p:txBody>
      </p:sp>
      <p:sp>
        <p:nvSpPr>
          <p:cNvPr id="34" name="TextBox 33">
            <a:extLst>
              <a:ext uri="{FF2B5EF4-FFF2-40B4-BE49-F238E27FC236}">
                <a16:creationId xmlns:a16="http://schemas.microsoft.com/office/drawing/2014/main" id="{3360A019-3E01-DD42-17DB-594DEC7DC927}"/>
              </a:ext>
            </a:extLst>
          </p:cNvPr>
          <p:cNvSpPr txBox="1"/>
          <p:nvPr/>
        </p:nvSpPr>
        <p:spPr>
          <a:xfrm>
            <a:off x="4235781" y="3685483"/>
            <a:ext cx="2512142" cy="307777"/>
          </a:xfrm>
          <a:prstGeom prst="rect">
            <a:avLst/>
          </a:prstGeom>
          <a:noFill/>
        </p:spPr>
        <p:txBody>
          <a:bodyPr wrap="square" lIns="0" tIns="0" rIns="0" bIns="0" rtlCol="0">
            <a:spAutoFit/>
          </a:bodyPr>
          <a:lstStyle/>
          <a:p>
            <a:pPr algn="l"/>
            <a:r>
              <a:rPr lang="en-US" sz="2000" dirty="0">
                <a:solidFill>
                  <a:schemeClr val="bg1"/>
                </a:solidFill>
              </a:rPr>
              <a:t>Interactive report</a:t>
            </a:r>
          </a:p>
        </p:txBody>
      </p:sp>
      <p:sp>
        <p:nvSpPr>
          <p:cNvPr id="35" name="TextBox 34">
            <a:extLst>
              <a:ext uri="{FF2B5EF4-FFF2-40B4-BE49-F238E27FC236}">
                <a16:creationId xmlns:a16="http://schemas.microsoft.com/office/drawing/2014/main" id="{7436C297-C716-3F1C-F8B7-2DF82427AEC2}"/>
              </a:ext>
            </a:extLst>
          </p:cNvPr>
          <p:cNvSpPr txBox="1"/>
          <p:nvPr/>
        </p:nvSpPr>
        <p:spPr>
          <a:xfrm>
            <a:off x="3280236" y="4518165"/>
            <a:ext cx="2512142" cy="307777"/>
          </a:xfrm>
          <a:prstGeom prst="rect">
            <a:avLst/>
          </a:prstGeom>
          <a:noFill/>
        </p:spPr>
        <p:txBody>
          <a:bodyPr wrap="square" lIns="0" tIns="0" rIns="0" bIns="0" rtlCol="0">
            <a:spAutoFit/>
          </a:bodyPr>
          <a:lstStyle/>
          <a:p>
            <a:pPr algn="l"/>
            <a:r>
              <a:rPr lang="en-US" sz="2000" dirty="0">
                <a:solidFill>
                  <a:schemeClr val="bg1"/>
                </a:solidFill>
              </a:rPr>
              <a:t>Paginated report</a:t>
            </a:r>
          </a:p>
        </p:txBody>
      </p:sp>
      <p:pic>
        <p:nvPicPr>
          <p:cNvPr id="37" name="Graphic 36">
            <a:extLst>
              <a:ext uri="{FF2B5EF4-FFF2-40B4-BE49-F238E27FC236}">
                <a16:creationId xmlns:a16="http://schemas.microsoft.com/office/drawing/2014/main" id="{9AC4D451-A75A-8C4D-FA03-C9834F293D6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74832" y="3161140"/>
            <a:ext cx="532014" cy="548640"/>
          </a:xfrm>
          <a:prstGeom prst="rect">
            <a:avLst/>
          </a:prstGeom>
        </p:spPr>
      </p:pic>
      <p:pic>
        <p:nvPicPr>
          <p:cNvPr id="39" name="Graphic 38">
            <a:extLst>
              <a:ext uri="{FF2B5EF4-FFF2-40B4-BE49-F238E27FC236}">
                <a16:creationId xmlns:a16="http://schemas.microsoft.com/office/drawing/2014/main" id="{EE46810A-5C29-3C5E-AF2D-C6AE03852F7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74832" y="1953795"/>
            <a:ext cx="532014" cy="548640"/>
          </a:xfrm>
          <a:prstGeom prst="rect">
            <a:avLst/>
          </a:prstGeom>
        </p:spPr>
      </p:pic>
      <p:sp>
        <p:nvSpPr>
          <p:cNvPr id="40" name="TextBox 39">
            <a:extLst>
              <a:ext uri="{FF2B5EF4-FFF2-40B4-BE49-F238E27FC236}">
                <a16:creationId xmlns:a16="http://schemas.microsoft.com/office/drawing/2014/main" id="{128D9E50-EC19-ED0F-1B37-516F89843859}"/>
              </a:ext>
            </a:extLst>
          </p:cNvPr>
          <p:cNvSpPr txBox="1"/>
          <p:nvPr/>
        </p:nvSpPr>
        <p:spPr>
          <a:xfrm>
            <a:off x="7862069" y="3281571"/>
            <a:ext cx="2512142" cy="307777"/>
          </a:xfrm>
          <a:prstGeom prst="rect">
            <a:avLst/>
          </a:prstGeom>
          <a:noFill/>
        </p:spPr>
        <p:txBody>
          <a:bodyPr wrap="square" lIns="0" tIns="0" rIns="0" bIns="0" rtlCol="0">
            <a:spAutoFit/>
          </a:bodyPr>
          <a:lstStyle/>
          <a:p>
            <a:pPr algn="l"/>
            <a:r>
              <a:rPr lang="en-US" sz="2000" dirty="0">
                <a:solidFill>
                  <a:schemeClr val="bg1"/>
                </a:solidFill>
              </a:rPr>
              <a:t>Dashboard</a:t>
            </a:r>
          </a:p>
        </p:txBody>
      </p:sp>
      <p:sp>
        <p:nvSpPr>
          <p:cNvPr id="41" name="TextBox 40">
            <a:extLst>
              <a:ext uri="{FF2B5EF4-FFF2-40B4-BE49-F238E27FC236}">
                <a16:creationId xmlns:a16="http://schemas.microsoft.com/office/drawing/2014/main" id="{4BF59D4D-B74F-F37C-31C1-F5790CE9B9A5}"/>
              </a:ext>
            </a:extLst>
          </p:cNvPr>
          <p:cNvSpPr txBox="1"/>
          <p:nvPr/>
        </p:nvSpPr>
        <p:spPr>
          <a:xfrm>
            <a:off x="7862069" y="2035267"/>
            <a:ext cx="2512142" cy="307777"/>
          </a:xfrm>
          <a:prstGeom prst="rect">
            <a:avLst/>
          </a:prstGeom>
          <a:noFill/>
        </p:spPr>
        <p:txBody>
          <a:bodyPr wrap="square" lIns="0" tIns="0" rIns="0" bIns="0" rtlCol="0">
            <a:spAutoFit/>
          </a:bodyPr>
          <a:lstStyle/>
          <a:p>
            <a:pPr algn="l"/>
            <a:r>
              <a:rPr lang="en-US" sz="2000" dirty="0">
                <a:solidFill>
                  <a:schemeClr val="bg1"/>
                </a:solidFill>
              </a:rPr>
              <a:t>Scorecard</a:t>
            </a:r>
          </a:p>
        </p:txBody>
      </p:sp>
      <p:cxnSp>
        <p:nvCxnSpPr>
          <p:cNvPr id="42" name="Straight Connector 41">
            <a:extLst>
              <a:ext uri="{FF2B5EF4-FFF2-40B4-BE49-F238E27FC236}">
                <a16:creationId xmlns:a16="http://schemas.microsoft.com/office/drawing/2014/main" id="{71168DE4-7270-1B8B-52F9-366E85591B92}"/>
              </a:ext>
            </a:extLst>
          </p:cNvPr>
          <p:cNvCxnSpPr>
            <a:cxnSpLocks/>
          </p:cNvCxnSpPr>
          <p:nvPr/>
        </p:nvCxnSpPr>
        <p:spPr>
          <a:xfrm flipH="1">
            <a:off x="5310358" y="2197383"/>
            <a:ext cx="1964474" cy="0"/>
          </a:xfrm>
          <a:prstGeom prst="line">
            <a:avLst/>
          </a:prstGeom>
          <a:ln w="38100">
            <a:solidFill>
              <a:schemeClr val="bg2">
                <a:lumMod val="60000"/>
                <a:lumOff val="4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5447641-9913-3228-E13E-EFAA51C033E9}"/>
              </a:ext>
            </a:extLst>
          </p:cNvPr>
          <p:cNvCxnSpPr>
            <a:cxnSpLocks/>
          </p:cNvCxnSpPr>
          <p:nvPr/>
        </p:nvCxnSpPr>
        <p:spPr>
          <a:xfrm flipH="1" flipV="1">
            <a:off x="6179574" y="2967000"/>
            <a:ext cx="1095258" cy="462000"/>
          </a:xfrm>
          <a:prstGeom prst="line">
            <a:avLst/>
          </a:prstGeom>
          <a:ln w="38100">
            <a:solidFill>
              <a:schemeClr val="bg2">
                <a:lumMod val="60000"/>
                <a:lumOff val="4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B138F6A-C89B-8759-6790-FABEB00AE46E}"/>
              </a:ext>
            </a:extLst>
          </p:cNvPr>
          <p:cNvCxnSpPr>
            <a:cxnSpLocks/>
          </p:cNvCxnSpPr>
          <p:nvPr/>
        </p:nvCxnSpPr>
        <p:spPr>
          <a:xfrm flipH="1">
            <a:off x="6260639" y="3502969"/>
            <a:ext cx="990522" cy="335261"/>
          </a:xfrm>
          <a:prstGeom prst="line">
            <a:avLst/>
          </a:prstGeom>
          <a:ln w="38100">
            <a:solidFill>
              <a:schemeClr val="bg2">
                <a:lumMod val="60000"/>
                <a:lumOff val="4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08328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EA564-DF3D-23CB-4305-1939F13D247F}"/>
              </a:ext>
            </a:extLst>
          </p:cNvPr>
          <p:cNvSpPr>
            <a:spLocks noGrp="1"/>
          </p:cNvSpPr>
          <p:nvPr>
            <p:ph type="title"/>
          </p:nvPr>
        </p:nvSpPr>
        <p:spPr/>
        <p:txBody>
          <a:bodyPr/>
          <a:lstStyle/>
          <a:p>
            <a:r>
              <a:rPr lang="en-US" dirty="0"/>
              <a:t>Power BI Datasets</a:t>
            </a:r>
          </a:p>
        </p:txBody>
      </p:sp>
    </p:spTree>
    <p:extLst>
      <p:ext uri="{BB962C8B-B14F-4D97-AF65-F5344CB8AC3E}">
        <p14:creationId xmlns:p14="http://schemas.microsoft.com/office/powerpoint/2010/main" val="2424452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C743E-5A41-C329-3BE3-C85ADDAC3542}"/>
              </a:ext>
            </a:extLst>
          </p:cNvPr>
          <p:cNvSpPr>
            <a:spLocks noGrp="1"/>
          </p:cNvSpPr>
          <p:nvPr>
            <p:ph type="title"/>
          </p:nvPr>
        </p:nvSpPr>
        <p:spPr/>
        <p:txBody>
          <a:bodyPr/>
          <a:lstStyle/>
          <a:p>
            <a:r>
              <a:rPr lang="en-US" dirty="0"/>
              <a:t>Power BI Datasets</a:t>
            </a:r>
          </a:p>
        </p:txBody>
      </p:sp>
      <p:sp>
        <p:nvSpPr>
          <p:cNvPr id="3" name="Content Placeholder 2">
            <a:extLst>
              <a:ext uri="{FF2B5EF4-FFF2-40B4-BE49-F238E27FC236}">
                <a16:creationId xmlns:a16="http://schemas.microsoft.com/office/drawing/2014/main" id="{C62C563D-F0F2-B032-395E-AE4A92255D40}"/>
              </a:ext>
            </a:extLst>
          </p:cNvPr>
          <p:cNvSpPr>
            <a:spLocks noGrp="1"/>
          </p:cNvSpPr>
          <p:nvPr>
            <p:ph sz="quarter" idx="10"/>
          </p:nvPr>
        </p:nvSpPr>
        <p:spPr>
          <a:xfrm>
            <a:off x="584200" y="1435100"/>
            <a:ext cx="11018838" cy="3459409"/>
          </a:xfrm>
        </p:spPr>
        <p:txBody>
          <a:bodyPr/>
          <a:lstStyle/>
          <a:p>
            <a:r>
              <a:rPr lang="en-US" dirty="0"/>
              <a:t>Semantic models that provide: </a:t>
            </a:r>
          </a:p>
          <a:p>
            <a:pPr lvl="1"/>
            <a:r>
              <a:rPr lang="en-US" sz="2400" dirty="0"/>
              <a:t>Hierarchies, descriptions, relationships</a:t>
            </a:r>
          </a:p>
          <a:p>
            <a:pPr lvl="1"/>
            <a:r>
              <a:rPr lang="en-US" sz="2400" dirty="0"/>
              <a:t>Measures to standardize metrics for repeatable analysis</a:t>
            </a:r>
          </a:p>
          <a:p>
            <a:pPr lvl="1"/>
            <a:r>
              <a:rPr lang="en-US" sz="2400" dirty="0"/>
              <a:t>Catalog and search capabilities in the Data Hub</a:t>
            </a:r>
          </a:p>
          <a:p>
            <a:pPr lvl="1"/>
            <a:r>
              <a:rPr lang="en-US" sz="2400" dirty="0"/>
              <a:t>Custom permissions for workload isolation and security</a:t>
            </a:r>
          </a:p>
          <a:p>
            <a:pPr lvl="1"/>
            <a:r>
              <a:rPr lang="en-US" sz="2400" dirty="0"/>
              <a:t>A data source for Power BI reports</a:t>
            </a:r>
          </a:p>
          <a:p>
            <a:pPr lvl="1"/>
            <a:r>
              <a:rPr lang="en-US" sz="2400" dirty="0"/>
              <a:t>A data source for Excel and third-party tools</a:t>
            </a:r>
          </a:p>
          <a:p>
            <a:pPr lvl="1"/>
            <a:endParaRPr lang="en-US" dirty="0"/>
          </a:p>
        </p:txBody>
      </p:sp>
    </p:spTree>
    <p:extLst>
      <p:ext uri="{BB962C8B-B14F-4D97-AF65-F5344CB8AC3E}">
        <p14:creationId xmlns:p14="http://schemas.microsoft.com/office/powerpoint/2010/main" val="37567960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78FAAE-192F-2CBF-1774-0668C5FB731C}"/>
              </a:ext>
            </a:extLst>
          </p:cNvPr>
          <p:cNvSpPr>
            <a:spLocks noGrp="1"/>
          </p:cNvSpPr>
          <p:nvPr>
            <p:ph type="title"/>
          </p:nvPr>
        </p:nvSpPr>
        <p:spPr/>
        <p:txBody>
          <a:bodyPr/>
          <a:lstStyle/>
          <a:p>
            <a:r>
              <a:rPr lang="en-US" dirty="0"/>
              <a:t>Storage Modes</a:t>
            </a:r>
          </a:p>
        </p:txBody>
      </p:sp>
      <p:pic>
        <p:nvPicPr>
          <p:cNvPr id="7" name="Picture 2" descr="Direct Lake feature diagram.">
            <a:extLst>
              <a:ext uri="{FF2B5EF4-FFF2-40B4-BE49-F238E27FC236}">
                <a16:creationId xmlns:a16="http://schemas.microsoft.com/office/drawing/2014/main" id="{572427BF-1D3B-3F8E-3E49-B6DA02EEA796}"/>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845601" y="1435100"/>
            <a:ext cx="10496036" cy="483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16235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8FD0C-C481-8CA8-0324-C1066C810096}"/>
              </a:ext>
            </a:extLst>
          </p:cNvPr>
          <p:cNvSpPr>
            <a:spLocks noGrp="1"/>
          </p:cNvSpPr>
          <p:nvPr>
            <p:ph type="title"/>
          </p:nvPr>
        </p:nvSpPr>
        <p:spPr/>
        <p:txBody>
          <a:bodyPr/>
          <a:lstStyle/>
          <a:p>
            <a:r>
              <a:rPr lang="en-US" dirty="0"/>
              <a:t>Measures</a:t>
            </a:r>
          </a:p>
        </p:txBody>
      </p:sp>
      <p:sp>
        <p:nvSpPr>
          <p:cNvPr id="3" name="Content Placeholder 2">
            <a:extLst>
              <a:ext uri="{FF2B5EF4-FFF2-40B4-BE49-F238E27FC236}">
                <a16:creationId xmlns:a16="http://schemas.microsoft.com/office/drawing/2014/main" id="{67C67EA7-B5F2-D956-148A-22CB5BBB7D68}"/>
              </a:ext>
            </a:extLst>
          </p:cNvPr>
          <p:cNvSpPr>
            <a:spLocks noGrp="1"/>
          </p:cNvSpPr>
          <p:nvPr>
            <p:ph sz="quarter" idx="10"/>
          </p:nvPr>
        </p:nvSpPr>
        <p:spPr>
          <a:xfrm>
            <a:off x="584200" y="1435100"/>
            <a:ext cx="11018838" cy="1982081"/>
          </a:xfrm>
        </p:spPr>
        <p:txBody>
          <a:bodyPr/>
          <a:lstStyle/>
          <a:p>
            <a:r>
              <a:rPr lang="en-US" dirty="0"/>
              <a:t>Created using DAX (Data Analysis </a:t>
            </a:r>
            <a:r>
              <a:rPr lang="en-US" dirty="0" err="1"/>
              <a:t>eXpression</a:t>
            </a:r>
            <a:r>
              <a:rPr lang="en-US" dirty="0"/>
              <a:t>) language</a:t>
            </a:r>
          </a:p>
          <a:p>
            <a:r>
              <a:rPr lang="en-US" dirty="0"/>
              <a:t>Summarize data in a dataset to return a single value</a:t>
            </a:r>
          </a:p>
          <a:p>
            <a:r>
              <a:rPr lang="en-US" dirty="0"/>
              <a:t>Evaluated at query time, results not stored in the model</a:t>
            </a:r>
          </a:p>
          <a:p>
            <a:r>
              <a:rPr lang="en-US" dirty="0"/>
              <a:t>May reference tables, columns, other measures in the dataset</a:t>
            </a:r>
          </a:p>
        </p:txBody>
      </p:sp>
      <p:pic>
        <p:nvPicPr>
          <p:cNvPr id="5" name="Picture 4">
            <a:extLst>
              <a:ext uri="{FF2B5EF4-FFF2-40B4-BE49-F238E27FC236}">
                <a16:creationId xmlns:a16="http://schemas.microsoft.com/office/drawing/2014/main" id="{B7DFAC71-56A8-57E0-B3D8-1770DC56890C}"/>
              </a:ext>
            </a:extLst>
          </p:cNvPr>
          <p:cNvPicPr>
            <a:picLocks noChangeAspect="1"/>
          </p:cNvPicPr>
          <p:nvPr/>
        </p:nvPicPr>
        <p:blipFill>
          <a:blip r:embed="rId3"/>
          <a:stretch>
            <a:fillRect/>
          </a:stretch>
        </p:blipFill>
        <p:spPr>
          <a:xfrm>
            <a:off x="4579373" y="3936988"/>
            <a:ext cx="3777241" cy="2463812"/>
          </a:xfrm>
          <a:prstGeom prst="rect">
            <a:avLst/>
          </a:prstGeom>
        </p:spPr>
      </p:pic>
    </p:spTree>
    <p:extLst>
      <p:ext uri="{BB962C8B-B14F-4D97-AF65-F5344CB8AC3E}">
        <p14:creationId xmlns:p14="http://schemas.microsoft.com/office/powerpoint/2010/main" val="388599458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29932-E1C1-F1AD-2EF4-88D1DCE4E7C8}"/>
              </a:ext>
            </a:extLst>
          </p:cNvPr>
          <p:cNvSpPr>
            <a:spLocks noGrp="1"/>
          </p:cNvSpPr>
          <p:nvPr>
            <p:ph type="title"/>
          </p:nvPr>
        </p:nvSpPr>
        <p:spPr/>
        <p:txBody>
          <a:bodyPr/>
          <a:lstStyle/>
          <a:p>
            <a:r>
              <a:rPr lang="en-US" dirty="0"/>
              <a:t>Default Datasets</a:t>
            </a:r>
          </a:p>
        </p:txBody>
      </p:sp>
      <p:sp>
        <p:nvSpPr>
          <p:cNvPr id="3" name="Content Placeholder 2">
            <a:extLst>
              <a:ext uri="{FF2B5EF4-FFF2-40B4-BE49-F238E27FC236}">
                <a16:creationId xmlns:a16="http://schemas.microsoft.com/office/drawing/2014/main" id="{D8DC96C1-36B4-BA26-3811-835E7C6B29C6}"/>
              </a:ext>
            </a:extLst>
          </p:cNvPr>
          <p:cNvSpPr>
            <a:spLocks noGrp="1"/>
          </p:cNvSpPr>
          <p:nvPr>
            <p:ph sz="quarter" idx="10"/>
          </p:nvPr>
        </p:nvSpPr>
        <p:spPr>
          <a:xfrm>
            <a:off x="584200" y="1435100"/>
            <a:ext cx="11018838" cy="4395049"/>
          </a:xfrm>
        </p:spPr>
        <p:txBody>
          <a:bodyPr/>
          <a:lstStyle/>
          <a:p>
            <a:r>
              <a:rPr lang="en-US" dirty="0"/>
              <a:t>Queried via the SQL Endpoint for a lakehouse</a:t>
            </a:r>
          </a:p>
          <a:p>
            <a:r>
              <a:rPr lang="en-US" dirty="0"/>
              <a:t>Updated via changes to the lakehouse/warehouse</a:t>
            </a:r>
          </a:p>
          <a:p>
            <a:r>
              <a:rPr lang="en-US" dirty="0"/>
              <a:t>All tables and views in a warehouse are automatically added</a:t>
            </a:r>
          </a:p>
          <a:p>
            <a:r>
              <a:rPr lang="en-US" dirty="0">
                <a:solidFill>
                  <a:srgbClr val="E6E6E6"/>
                </a:solidFill>
                <a:latin typeface="Segoe UI" panose="020B0502040204020203" pitchFamily="34" charset="0"/>
              </a:rPr>
              <a:t>I</a:t>
            </a:r>
            <a:r>
              <a:rPr lang="en-US" b="0" i="0" dirty="0">
                <a:solidFill>
                  <a:srgbClr val="E6E6E6"/>
                </a:solidFill>
                <a:effectLst/>
                <a:latin typeface="Segoe UI" panose="020B0502040204020203" pitchFamily="34" charset="0"/>
              </a:rPr>
              <a:t>nherits all relationships between entities defined in the model view of a warehouse</a:t>
            </a:r>
          </a:p>
          <a:p>
            <a:r>
              <a:rPr lang="en-US" dirty="0">
                <a:solidFill>
                  <a:srgbClr val="E6E6E6"/>
                </a:solidFill>
                <a:latin typeface="Segoe UI" panose="020B0502040204020203" pitchFamily="34" charset="0"/>
              </a:rPr>
              <a:t>Created and managed in a web browser</a:t>
            </a:r>
          </a:p>
          <a:p>
            <a:r>
              <a:rPr lang="en-US" dirty="0">
                <a:solidFill>
                  <a:srgbClr val="E6E6E6"/>
                </a:solidFill>
                <a:latin typeface="Segoe UI" panose="020B0502040204020203" pitchFamily="34" charset="0"/>
              </a:rPr>
              <a:t>Can be customized to add/remove tables and relationships and to add measures</a:t>
            </a:r>
            <a:endParaRPr lang="en-US" dirty="0"/>
          </a:p>
          <a:p>
            <a:endParaRPr lang="en-US" dirty="0"/>
          </a:p>
        </p:txBody>
      </p:sp>
    </p:spTree>
    <p:extLst>
      <p:ext uri="{BB962C8B-B14F-4D97-AF65-F5344CB8AC3E}">
        <p14:creationId xmlns:p14="http://schemas.microsoft.com/office/powerpoint/2010/main" val="42855000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27EF3-E3B0-C783-C85A-F963DF7D1E38}"/>
              </a:ext>
            </a:extLst>
          </p:cNvPr>
          <p:cNvSpPr>
            <a:spLocks noGrp="1"/>
          </p:cNvSpPr>
          <p:nvPr>
            <p:ph type="title"/>
          </p:nvPr>
        </p:nvSpPr>
        <p:spPr/>
        <p:txBody>
          <a:bodyPr/>
          <a:lstStyle/>
          <a:p>
            <a:r>
              <a:rPr lang="en-US" dirty="0"/>
              <a:t>Default vs New Dataset</a:t>
            </a:r>
          </a:p>
        </p:txBody>
      </p:sp>
      <p:sp>
        <p:nvSpPr>
          <p:cNvPr id="4" name="Content Placeholder 3">
            <a:extLst>
              <a:ext uri="{FF2B5EF4-FFF2-40B4-BE49-F238E27FC236}">
                <a16:creationId xmlns:a16="http://schemas.microsoft.com/office/drawing/2014/main" id="{0B949C9C-34C9-70C5-4127-61E20A3AE363}"/>
              </a:ext>
            </a:extLst>
          </p:cNvPr>
          <p:cNvSpPr>
            <a:spLocks noGrp="1"/>
          </p:cNvSpPr>
          <p:nvPr>
            <p:ph sz="quarter" idx="12"/>
          </p:nvPr>
        </p:nvSpPr>
        <p:spPr>
          <a:xfrm>
            <a:off x="584200" y="1435100"/>
            <a:ext cx="5211763" cy="3447098"/>
          </a:xfrm>
        </p:spPr>
        <p:txBody>
          <a:bodyPr/>
          <a:lstStyle/>
          <a:p>
            <a:pPr marL="0" indent="0">
              <a:buNone/>
            </a:pPr>
            <a:r>
              <a:rPr lang="en-US" dirty="0"/>
              <a:t>Default:</a:t>
            </a:r>
          </a:p>
          <a:p>
            <a:r>
              <a:rPr lang="en-US" dirty="0"/>
              <a:t>Automatically generated</a:t>
            </a:r>
          </a:p>
          <a:p>
            <a:r>
              <a:rPr lang="en-US" dirty="0"/>
              <a:t>Modify only in a web browser</a:t>
            </a:r>
          </a:p>
          <a:p>
            <a:r>
              <a:rPr lang="en-US" dirty="0"/>
              <a:t>Uses Direct Lake for lakehouse sources, kept in sync for you</a:t>
            </a:r>
          </a:p>
          <a:p>
            <a:r>
              <a:rPr lang="en-US" dirty="0"/>
              <a:t>Cannot be deleted</a:t>
            </a:r>
          </a:p>
          <a:p>
            <a:pPr marL="0" indent="0">
              <a:buNone/>
            </a:pPr>
            <a:endParaRPr lang="en-US" dirty="0"/>
          </a:p>
        </p:txBody>
      </p:sp>
      <p:sp>
        <p:nvSpPr>
          <p:cNvPr id="5" name="Content Placeholder 4">
            <a:extLst>
              <a:ext uri="{FF2B5EF4-FFF2-40B4-BE49-F238E27FC236}">
                <a16:creationId xmlns:a16="http://schemas.microsoft.com/office/drawing/2014/main" id="{B8DAE35E-C7FA-E629-4502-D48DCE2A7EFD}"/>
              </a:ext>
            </a:extLst>
          </p:cNvPr>
          <p:cNvSpPr>
            <a:spLocks noGrp="1"/>
          </p:cNvSpPr>
          <p:nvPr>
            <p:ph sz="quarter" idx="13"/>
          </p:nvPr>
        </p:nvSpPr>
        <p:spPr>
          <a:xfrm>
            <a:off x="6389688" y="1435100"/>
            <a:ext cx="5219700" cy="3360920"/>
          </a:xfrm>
        </p:spPr>
        <p:txBody>
          <a:bodyPr/>
          <a:lstStyle/>
          <a:p>
            <a:pPr marL="0" indent="0">
              <a:buNone/>
            </a:pPr>
            <a:r>
              <a:rPr lang="en-US" dirty="0"/>
              <a:t>New/Custom</a:t>
            </a:r>
          </a:p>
          <a:p>
            <a:r>
              <a:rPr lang="en-US" dirty="0"/>
              <a:t>User created</a:t>
            </a:r>
          </a:p>
          <a:p>
            <a:r>
              <a:rPr lang="en-US" dirty="0"/>
              <a:t>Modify in a web browser, Power BI Desktop, or third-party tools</a:t>
            </a:r>
          </a:p>
          <a:p>
            <a:r>
              <a:rPr lang="en-US" dirty="0"/>
              <a:t>Uses the storage mode of your choice</a:t>
            </a:r>
          </a:p>
          <a:p>
            <a:r>
              <a:rPr lang="en-US" dirty="0"/>
              <a:t>Can be deleted</a:t>
            </a:r>
          </a:p>
        </p:txBody>
      </p:sp>
    </p:spTree>
    <p:extLst>
      <p:ext uri="{BB962C8B-B14F-4D97-AF65-F5344CB8AC3E}">
        <p14:creationId xmlns:p14="http://schemas.microsoft.com/office/powerpoint/2010/main" val="1199679531"/>
      </p:ext>
    </p:extLst>
  </p:cSld>
  <p:clrMapOvr>
    <a:masterClrMapping/>
  </p:clrMapOvr>
  <p:transition>
    <p:fade/>
  </p:transition>
</p:sld>
</file>

<file path=ppt/theme/theme1.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8CFE09A3088BA4C8DAD689BB01679B8" ma:contentTypeVersion="10" ma:contentTypeDescription="Create a new document." ma:contentTypeScope="" ma:versionID="76f34acd9020c8ce1aab729b67fd078e">
  <xsd:schema xmlns:xsd="http://www.w3.org/2001/XMLSchema" xmlns:xs="http://www.w3.org/2001/XMLSchema" xmlns:p="http://schemas.microsoft.com/office/2006/metadata/properties" xmlns:ns2="30241bb1-3633-4696-a205-62244f9c1dd7" targetNamespace="http://schemas.microsoft.com/office/2006/metadata/properties" ma:root="true" ma:fieldsID="a37d36f2a6ec64e42d083cbe14a0e6d2" ns2:_="">
    <xsd:import namespace="30241bb1-3633-4696-a205-62244f9c1d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241bb1-3633-4696-a205-62244f9c1d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CB3B52-9508-4A63-AFCC-05E7630C15CA}">
  <ds:schemaRefs>
    <ds:schemaRef ds:uri="http://schemas.microsoft.com/office/2006/metadata/properties"/>
    <ds:schemaRef ds:uri="http://schemas.microsoft.com/office/infopath/2007/PartnerControls"/>
    <ds:schemaRef ds:uri="ec9ab3cf-5ffc-4e23-9951-e59f1d4d2772"/>
    <ds:schemaRef ds:uri="df7f103e-597c-493b-bc31-914106b908e0"/>
  </ds:schemaRefs>
</ds:datastoreItem>
</file>

<file path=customXml/itemProps2.xml><?xml version="1.0" encoding="utf-8"?>
<ds:datastoreItem xmlns:ds="http://schemas.openxmlformats.org/officeDocument/2006/customXml" ds:itemID="{AF20741D-78F3-4821-9C83-E184F789D2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241bb1-3633-4696-a205-62244f9c1d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8B55F93-F793-45E6-8EF9-B02CA25D11D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3707</TotalTime>
  <Words>3392</Words>
  <Application>Microsoft Office PowerPoint</Application>
  <PresentationFormat>Widescreen</PresentationFormat>
  <Paragraphs>271</Paragraphs>
  <Slides>21</Slides>
  <Notes>17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1_Black Template</vt:lpstr>
      <vt:lpstr>Create models and build Power BI reports in Fabric</vt:lpstr>
      <vt:lpstr>Power BI in Fabric</vt:lpstr>
      <vt:lpstr>Power BI Components</vt:lpstr>
      <vt:lpstr>Power BI Datasets</vt:lpstr>
      <vt:lpstr>Power BI Datasets</vt:lpstr>
      <vt:lpstr>Storage Modes</vt:lpstr>
      <vt:lpstr>Measures</vt:lpstr>
      <vt:lpstr>Default Datasets</vt:lpstr>
      <vt:lpstr>Default vs New Dataset</vt:lpstr>
      <vt:lpstr>Direct Lake</vt:lpstr>
      <vt:lpstr>Creating New Datasets</vt:lpstr>
      <vt:lpstr>Reports</vt:lpstr>
      <vt:lpstr>Power BI Reports</vt:lpstr>
      <vt:lpstr>Distributing Power BI Reports</vt:lpstr>
      <vt:lpstr>Create a Report from an Existing Dataset</vt:lpstr>
      <vt:lpstr>Secure Your Power BI Report and Dataset</vt:lpstr>
      <vt:lpstr>Dataset Permissions from Workspace Roles</vt:lpstr>
      <vt:lpstr>Ways to Grant Dataset Permissions</vt:lpstr>
      <vt:lpstr>Summary</vt:lpstr>
      <vt:lpstr> Microsoft Learn Demo </vt:lpstr>
      <vt:lpstr>Readiness and Enablement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can I learn more?</dc:title>
  <dc:creator>Chris Harrold</dc:creator>
  <cp:lastModifiedBy>Meagan Longoria</cp:lastModifiedBy>
  <cp:revision>40</cp:revision>
  <dcterms:created xsi:type="dcterms:W3CDTF">2023-04-14T00:23:05Z</dcterms:created>
  <dcterms:modified xsi:type="dcterms:W3CDTF">2023-09-25T09:38:25Z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0x010100B8CFE09A3088BA4C8DAD689BB01679B8</vt:lpwstr>
  </property>
  <property fmtid="{D5CDD505-2E9C-101B-9397-08002B2CF9AE}" pid="3" name="MediaServiceImageTags">
    <vt:lpwstr/>
  </property>
</Properties>
</file>