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147470553" r:id="rId5"/>
    <p:sldId id="2147470577" r:id="rId6"/>
    <p:sldId id="2147470580" r:id="rId7"/>
    <p:sldId id="2147470576" r:id="rId8"/>
    <p:sldId id="2147470579" r:id="rId9"/>
    <p:sldId id="2147470578" r:id="rId10"/>
    <p:sldId id="2147470581" r:id="rId11"/>
    <p:sldId id="2147470573" r:id="rId12"/>
    <p:sldId id="2147470572" r:id="rId13"/>
    <p:sldId id="20761370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59700" autoAdjust="0"/>
  </p:normalViewPr>
  <p:slideViewPr>
    <p:cSldViewPr snapToGrid="0">
      <p:cViewPr>
        <p:scale>
          <a:sx n="60" d="100"/>
          <a:sy n="60" d="100"/>
        </p:scale>
        <p:origin x="180"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power-bi/enterprise/service-premium-auto-scal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fabric/data-warehouse/statistics#manual-statistics-for-all-tabl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learn.microsoft.com/en-us/fabric/data-warehouse/table-constrain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417133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Microsoft Fabric Capacity Metrics app is designed to provide monitoring capabilities for Microsoft Fabric capacities. Monitoring your capacities is essential for making informed decisions on how to best use your capacity resources. For example, the app can help identify when to scale up your capacity or when to turn on </a:t>
            </a:r>
            <a:r>
              <a:rPr lang="en-US" b="0" i="0" u="none" strike="noStrike" dirty="0">
                <a:effectLst/>
                <a:latin typeface="Segoe UI" panose="020B0502040204020203" pitchFamily="34" charset="0"/>
                <a:hlinkClick r:id="rId3"/>
              </a:rPr>
              <a:t>autoscale</a:t>
            </a:r>
            <a:r>
              <a:rPr lang="en-US" b="0" i="0" dirty="0">
                <a:solidFill>
                  <a:srgbClr val="E6E6E6"/>
                </a:solidFill>
                <a:effectLst/>
                <a:latin typeface="Segoe UI" panose="020B0502040204020203" pitchFamily="34" charset="0"/>
              </a:rPr>
              <a: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install the app from AppSource.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multi-metric ribbon chart can help you identify if a certain type of workload is consuming all of your CUs. The items list can help you identify if there are performance issues or resource constraints due to a specific item, such as a notebook or dataset.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26709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On the OneLake page, you can find workspaces that are taking the largest amount of storage. You can also see the trends in your storage by date. </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367836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optimizing T-SQL executed in a data warehouse, </a:t>
            </a:r>
            <a:r>
              <a:rPr lang="en-US" b="0" i="0" dirty="0">
                <a:solidFill>
                  <a:srgbClr val="E6E6E6"/>
                </a:solidFill>
                <a:effectLst/>
                <a:latin typeface="Segoe UI" panose="020B0502040204020203" pitchFamily="34" charset="0"/>
              </a:rPr>
              <a:t>you can use existing dynamic management views (DMVs) to monitor connection, session, and request status in Microsoft Fabric. DMVs can help you find the user executing a long-running query.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Warehouse uses a query engine to create an execution plan for a given SQL query. When you submit a query, the query optimizer tries to enumerate all possible plans and choose the most efficient candidate. To determine which plan would require the least overhead, the engine needs to be able to evaluate the amount of work or rows that might be processed by each operator. Then, based on each plan's cost, it chooses the one with the least amount of estimated work. Statistics are objects that contain relevant information about your data, to allow the query optimizer to estimate these costs. Currently, auto-update of statistics is not supported. You will need to </a:t>
            </a:r>
            <a:r>
              <a:rPr lang="en-US" b="0" i="0" u="none" strike="noStrike" dirty="0">
                <a:effectLst/>
                <a:latin typeface="Segoe UI" panose="020B0502040204020203" pitchFamily="34" charset="0"/>
                <a:hlinkClick r:id="rId3"/>
              </a:rPr>
              <a:t>manually update statistics</a:t>
            </a:r>
            <a:r>
              <a:rPr lang="en-US" b="0" i="0" dirty="0">
                <a:solidFill>
                  <a:srgbClr val="E6E6E6"/>
                </a:solidFill>
                <a:effectLst/>
                <a:latin typeface="Segoe UI" panose="020B0502040204020203" pitchFamily="34" charset="0"/>
              </a:rPr>
              <a:t> after each data load or data update to assure that the best query plan can be built.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If you need to load thousands or millions of rows throughout the day, it's likely that singleton INSERTS aren't optimal.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INSERT, UPDATE, and DELETE statements run in a transaction. When they fail, they must be rolled back. To reduce the potential for a long rollback, minimize transaction sizes whenever possible. Minimizing transaction sizes can be done by dividing INSERT, UPDATE, and DELETE statements into parts.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Having </a:t>
            </a:r>
            <a:r>
              <a:rPr lang="en-US" b="0" i="0" u="none" strike="noStrike" dirty="0">
                <a:effectLst/>
                <a:latin typeface="Segoe UI" panose="020B0502040204020203" pitchFamily="34" charset="0"/>
                <a:hlinkClick r:id="rId4"/>
              </a:rPr>
              <a:t>primary key, foreign key and/or unique</a:t>
            </a:r>
            <a:r>
              <a:rPr lang="en-US" b="0" i="0" dirty="0">
                <a:solidFill>
                  <a:srgbClr val="E6E6E6"/>
                </a:solidFill>
                <a:effectLst/>
                <a:latin typeface="Segoe UI" panose="020B0502040204020203" pitchFamily="34" charset="0"/>
              </a:rPr>
              <a:t> constraints may help the Query Optimizer to generate an execution plan for a query. These constraints can only be UNENFORCED in Warehouse so care must be taken to ensure referential integrity is not violated.</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Star schemas minimizes JOINS at query time, reduces the number of rows read and facilitates aggregations and grouping processing.</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When defining your tables, use the smallest data type that supports your data as doing so will improve query performance. This recommendation is important for CHAR and VARCHAR columns. If the longest value in a column is 25 characters, then define your column as VARCHAR(25). Avoid defining all character columns with a large default length.</a:t>
            </a:r>
          </a:p>
          <a:p>
            <a:pPr algn="l"/>
            <a:r>
              <a:rPr lang="en-US" b="0" i="0" dirty="0">
                <a:solidFill>
                  <a:srgbClr val="E6E6E6"/>
                </a:solidFill>
                <a:effectLst/>
                <a:latin typeface="Segoe UI" panose="020B0502040204020203" pitchFamily="34" charset="0"/>
              </a:rPr>
              <a:t>Use integer-based data types if possible. SORT, JOIN, and GROUP BY operations complete faster on integers than on character data.</a:t>
            </a: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71219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Source Sans Pro" panose="020B0503030403020204" pitchFamily="34" charset="0"/>
              </a:rPr>
              <a:t>Delta Lake can improve the speed of read queries from a table by coalescing small files into larger ones by using the OPTIMIZE command on a Delta table</a:t>
            </a:r>
          </a:p>
          <a:p>
            <a:endParaRPr lang="en-US" dirty="0"/>
          </a:p>
          <a:p>
            <a:pPr algn="l"/>
            <a:r>
              <a:rPr lang="en-US" b="0" i="0" dirty="0">
                <a:solidFill>
                  <a:srgbClr val="E6E6E6"/>
                </a:solidFill>
                <a:effectLst/>
                <a:latin typeface="Segoe UI" panose="020B0502040204020203" pitchFamily="34" charset="0"/>
              </a:rPr>
              <a:t>Delta Lake MERGE command allows users to update a delta table with advanced conditions. It can update data from a source table, view or DataFrame into a target table by using MERGE command. However, the current algorithm in the open source distribution of Delta Lake isn't fully optimized for handling unmodified rows. The Microsoft Spark Delta team implemented a custom Low Shuffle Merge optimization, unmodified rows are excluded from an expensive shuffling operation that is needed for updating matched rows.</a:t>
            </a:r>
          </a:p>
          <a:p>
            <a:pPr algn="l"/>
            <a:r>
              <a:rPr lang="en-US" b="0" i="0" dirty="0">
                <a:solidFill>
                  <a:srgbClr val="E6E6E6"/>
                </a:solidFill>
                <a:effectLst/>
                <a:latin typeface="Segoe UI" panose="020B0502040204020203" pitchFamily="34" charset="0"/>
              </a:rPr>
              <a:t>The implementation is controlled by the spark.microsoft.delta.merge.lowShuffle.enabled configuration, </a:t>
            </a:r>
            <a:r>
              <a:rPr lang="en-US" b="1" i="0" dirty="0">
                <a:solidFill>
                  <a:srgbClr val="E6E6E6"/>
                </a:solidFill>
                <a:effectLst/>
                <a:latin typeface="Segoe UI" panose="020B0502040204020203" pitchFamily="34" charset="0"/>
              </a:rPr>
              <a:t>enabled by default</a:t>
            </a:r>
            <a:r>
              <a:rPr lang="en-US" b="0" i="0" dirty="0">
                <a:solidFill>
                  <a:srgbClr val="E6E6E6"/>
                </a:solidFill>
                <a:effectLst/>
                <a:latin typeface="Segoe UI" panose="020B0502040204020203" pitchFamily="34" charset="0"/>
              </a:rPr>
              <a:t> in the runtime. If you disable this setting, have a good reason. </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V-Order is a write time optimization to the parquet file format</a:t>
            </a:r>
            <a:r>
              <a:rPr lang="en-US" b="0" i="0" dirty="0">
                <a:solidFill>
                  <a:srgbClr val="E6E6E6"/>
                </a:solidFill>
                <a:effectLst/>
                <a:latin typeface="Segoe UI" panose="020B0502040204020203" pitchFamily="34" charset="0"/>
              </a:rPr>
              <a:t> that enables lightning-fast reads under the Microsoft Fabric compute engines, such as Power BI, SQL, Spark and others. V-Order works by applying special sorting, row group distribution, dictionary encoding and compression on parquet files, thus requiring less network, disk, and CPU resources in compute engines to read it, providing cost efficiency and performance. V-Order sorting has a 15% impact on average write times but provides up to 50% more compression. V-Order is applied at the parquet file level. Delta tables and its features, such as Z-Order, compaction, vacuum, time travel, etc. are orthogonal to V-Order, as such, are compatible and may be used together for extra benefits.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V-Order is </a:t>
            </a:r>
            <a:r>
              <a:rPr lang="en-US" b="1" i="0" dirty="0">
                <a:solidFill>
                  <a:srgbClr val="E6E6E6"/>
                </a:solidFill>
                <a:effectLst/>
                <a:latin typeface="Segoe UI" panose="020B0502040204020203" pitchFamily="34" charset="0"/>
              </a:rPr>
              <a:t>enabled by default</a:t>
            </a:r>
            <a:r>
              <a:rPr lang="en-US" b="0" i="0" dirty="0">
                <a:solidFill>
                  <a:srgbClr val="E6E6E6"/>
                </a:solidFill>
                <a:effectLst/>
                <a:latin typeface="Segoe UI" panose="020B0502040204020203" pitchFamily="34" charset="0"/>
              </a:rPr>
              <a:t> in Microsoft Fabric and in Apache Spark it's controlled by a configuration at the session level or on write operations.</a:t>
            </a:r>
          </a:p>
          <a:p>
            <a:pPr algn="l"/>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2586228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Specify to optimize the throughput. You can choose from:</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Auto</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Standard</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Balanced</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Maximum</a:t>
            </a:r>
            <a:br>
              <a:rPr lang="en-US" dirty="0"/>
            </a:br>
            <a:r>
              <a:rPr lang="en-US" b="0" i="0" dirty="0">
                <a:solidFill>
                  <a:srgbClr val="E6E6E6"/>
                </a:solidFill>
                <a:effectLst/>
                <a:latin typeface="Segoe UI" panose="020B0502040204020203" pitchFamily="34" charset="0"/>
              </a:rPr>
              <a:t>When you choose </a:t>
            </a:r>
            <a:r>
              <a:rPr lang="en-US" b="1" i="0" dirty="0">
                <a:solidFill>
                  <a:srgbClr val="E6E6E6"/>
                </a:solidFill>
                <a:effectLst/>
                <a:latin typeface="Segoe UI" panose="020B0502040204020203" pitchFamily="34" charset="0"/>
              </a:rPr>
              <a:t>Auto</a:t>
            </a:r>
            <a:r>
              <a:rPr lang="en-US" b="0" i="0" dirty="0">
                <a:solidFill>
                  <a:srgbClr val="E6E6E6"/>
                </a:solidFill>
                <a:effectLst/>
                <a:latin typeface="Segoe UI" panose="020B0502040204020203" pitchFamily="34" charset="0"/>
              </a:rPr>
              <a:t>, the optimal setting is dynamically applied based on your source-destination pair and data pattern. You can also customize your throughput, and custom value can be 2-256 while higher value implies more gains.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Specify the degree of parallelism that data loading would use. If you notice that either the data store or the capacity is overwhelmed with the load, decrease the </a:t>
            </a:r>
            <a:r>
              <a:rPr lang="en-US" dirty="0"/>
              <a:t>parallelCopies</a:t>
            </a:r>
            <a:r>
              <a:rPr lang="en-US" b="0" i="0" dirty="0">
                <a:solidFill>
                  <a:srgbClr val="E6E6E6"/>
                </a:solidFill>
                <a:effectLst/>
                <a:latin typeface="Segoe UI" panose="020B0502040204020203" pitchFamily="34" charset="0"/>
              </a:rPr>
              <a:t> value to relieve the load.</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Specify whether to copy data via an interim staging store (ADLS). Enable staging only for the beneficial scenarios. To improve performance, you can use staged copy to compress the data on-premises so that it takes less time to move data to the staging data store in the cloud. Then you can decompress the data in the staging store before you load into the destination data store.</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13848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auto date/time can reduce the size of imported dataset as that feature creates a date table for each date or date/time field in the dataset. </a:t>
            </a:r>
          </a:p>
          <a:p>
            <a:endParaRPr lang="en-US" dirty="0"/>
          </a:p>
          <a:p>
            <a:r>
              <a:rPr lang="en-US" dirty="0"/>
              <a:t>Many to many relationships can cause query performance issues. They can be resolved by implementing bridge tables in many cases. </a:t>
            </a:r>
          </a:p>
          <a:p>
            <a:endParaRPr lang="en-US" dirty="0"/>
          </a:p>
          <a:p>
            <a:r>
              <a:rPr lang="en-US" dirty="0"/>
              <a:t>Rather than using a DAX custom column in an imported dataset, you could implement the same logic in the source warehouse or lakehouse</a:t>
            </a:r>
          </a:p>
          <a:p>
            <a:endParaRPr lang="en-US" dirty="0"/>
          </a:p>
          <a:p>
            <a:r>
              <a:rPr lang="en-US" dirty="0"/>
              <a:t>Often tables have columns that are analytically irrelevant like audit columns in data warehouse tables. These columns should be removed from tables when importing into Power BI datasets or data flows. </a:t>
            </a:r>
          </a:p>
          <a:p>
            <a:endParaRPr lang="en-US" dirty="0"/>
          </a:p>
          <a:p>
            <a:pPr algn="l"/>
            <a:r>
              <a:rPr lang="en-US" b="0" i="0" dirty="0">
                <a:solidFill>
                  <a:srgbClr val="E6E6E6"/>
                </a:solidFill>
                <a:effectLst/>
                <a:latin typeface="Segoe UI" panose="020B0502040204020203" pitchFamily="34" charset="0"/>
              </a:rPr>
              <a:t>It's recommended that your measures return BLANK when a meaningful value cannot be returned.</a:t>
            </a:r>
          </a:p>
          <a:p>
            <a:pPr algn="l"/>
            <a:r>
              <a:rPr lang="en-US" b="0" i="0" dirty="0">
                <a:solidFill>
                  <a:srgbClr val="E6E6E6"/>
                </a:solidFill>
                <a:effectLst/>
                <a:latin typeface="Segoe UI" panose="020B0502040204020203" pitchFamily="34" charset="0"/>
              </a:rPr>
              <a:t>This design approach is efficient, allowing Power BI to render reports faster. Also, returning BLANK is better because report visuals—by default—eliminate groupings when summarizations are BLANK.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When row-level security filters are implemented, the DAX query from the report must be executed with these filters applied every time. A simple filter may not have a noticeable impact on query performance. But a very complex filter might cause queries to slow down noticeably.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It's recommended you pass filter arguments as Boolean expressions, whenever possible. It's because Import model tables are in-memory column stores. They are explicitly optimized to efficiently filter columns in this way. </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Use COUNTROWS over Count when applicable because: It's more efficient, and so it will perform better.</a:t>
            </a:r>
          </a:p>
          <a:p>
            <a:pPr algn="l">
              <a:buFont typeface="Arial" panose="020B0604020202020204" pitchFamily="34" charset="0"/>
              <a:buChar char="•"/>
            </a:pPr>
            <a:r>
              <a:rPr lang="en-US" b="0" i="0" dirty="0">
                <a:solidFill>
                  <a:srgbClr val="E6E6E6"/>
                </a:solidFill>
                <a:effectLst/>
                <a:latin typeface="Segoe UI" panose="020B0502040204020203" pitchFamily="34" charset="0"/>
              </a:rPr>
              <a:t>It doesn't consider BLANKs contained in any column of the table.</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intention of formula is clearer, to the point of being self-describing.</a:t>
            </a:r>
          </a:p>
          <a:p>
            <a:pPr algn="l"/>
            <a:endParaRPr lang="en-US" b="0" i="0" dirty="0">
              <a:solidFill>
                <a:srgbClr val="E6E6E6"/>
              </a:solidFill>
              <a:effectLst/>
              <a:latin typeface="Segoe UI" panose="020B0502040204020203" pitchFamily="34" charset="0"/>
            </a:endParaRPr>
          </a:p>
          <a:p>
            <a:pPr algn="l"/>
            <a:endParaRPr lang="en-U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437602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677738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Optimize and Troubleshoot Data Processing</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12</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BA28-41FF-BBC5-1271-E2BCAC007D3B}"/>
              </a:ext>
            </a:extLst>
          </p:cNvPr>
          <p:cNvSpPr>
            <a:spLocks noGrp="1"/>
          </p:cNvSpPr>
          <p:nvPr>
            <p:ph type="title"/>
          </p:nvPr>
        </p:nvSpPr>
        <p:spPr/>
        <p:txBody>
          <a:bodyPr/>
          <a:lstStyle/>
          <a:p>
            <a:r>
              <a:rPr lang="en-US" dirty="0"/>
              <a:t>Capacity Metrics App</a:t>
            </a:r>
          </a:p>
        </p:txBody>
      </p:sp>
      <p:pic>
        <p:nvPicPr>
          <p:cNvPr id="1026" name="Picture 2">
            <a:extLst>
              <a:ext uri="{FF2B5EF4-FFF2-40B4-BE49-F238E27FC236}">
                <a16:creationId xmlns:a16="http://schemas.microsoft.com/office/drawing/2014/main" id="{93418638-F0A3-DA66-576E-B13FEF04AE6B}"/>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96785" y="1435100"/>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5731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7AAF-3354-FF3A-07D0-72C2CA0A4997}"/>
              </a:ext>
            </a:extLst>
          </p:cNvPr>
          <p:cNvSpPr>
            <a:spLocks noGrp="1"/>
          </p:cNvSpPr>
          <p:nvPr>
            <p:ph type="title"/>
          </p:nvPr>
        </p:nvSpPr>
        <p:spPr/>
        <p:txBody>
          <a:bodyPr/>
          <a:lstStyle/>
          <a:p>
            <a:r>
              <a:rPr lang="en-US" dirty="0"/>
              <a:t>Capacity Metrics - OneLake</a:t>
            </a:r>
          </a:p>
        </p:txBody>
      </p:sp>
      <p:pic>
        <p:nvPicPr>
          <p:cNvPr id="2050" name="Picture 2" descr="selected image">
            <a:extLst>
              <a:ext uri="{FF2B5EF4-FFF2-40B4-BE49-F238E27FC236}">
                <a16:creationId xmlns:a16="http://schemas.microsoft.com/office/drawing/2014/main" id="{C77124B1-7B37-E401-330B-186E4E4B4BF2}"/>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96785" y="1435100"/>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7526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144E-8190-5F4D-2461-D4294DF88659}"/>
              </a:ext>
            </a:extLst>
          </p:cNvPr>
          <p:cNvSpPr>
            <a:spLocks noGrp="1"/>
          </p:cNvSpPr>
          <p:nvPr>
            <p:ph type="title"/>
          </p:nvPr>
        </p:nvSpPr>
        <p:spPr/>
        <p:txBody>
          <a:bodyPr/>
          <a:lstStyle/>
          <a:p>
            <a:r>
              <a:rPr lang="en-US" dirty="0"/>
              <a:t>Data Warehouse Performance Tips</a:t>
            </a:r>
          </a:p>
        </p:txBody>
      </p:sp>
      <p:sp>
        <p:nvSpPr>
          <p:cNvPr id="3" name="Content Placeholder 2">
            <a:extLst>
              <a:ext uri="{FF2B5EF4-FFF2-40B4-BE49-F238E27FC236}">
                <a16:creationId xmlns:a16="http://schemas.microsoft.com/office/drawing/2014/main" id="{9638DB0C-2552-C1BE-44F7-7346C3F28331}"/>
              </a:ext>
            </a:extLst>
          </p:cNvPr>
          <p:cNvSpPr>
            <a:spLocks noGrp="1"/>
          </p:cNvSpPr>
          <p:nvPr>
            <p:ph sz="quarter" idx="10"/>
          </p:nvPr>
        </p:nvSpPr>
        <p:spPr>
          <a:xfrm>
            <a:off x="584200" y="1435100"/>
            <a:ext cx="11018838" cy="3533275"/>
          </a:xfrm>
        </p:spPr>
        <p:txBody>
          <a:bodyPr/>
          <a:lstStyle/>
          <a:p>
            <a:r>
              <a:rPr lang="en-US" dirty="0"/>
              <a:t>Use DMVs (dynamic management views) to monitor query execution</a:t>
            </a:r>
          </a:p>
          <a:p>
            <a:r>
              <a:rPr lang="en-US" dirty="0"/>
              <a:t>Update statistics after data loads</a:t>
            </a:r>
          </a:p>
          <a:p>
            <a:r>
              <a:rPr lang="en-US" dirty="0"/>
              <a:t>Group insert statements into batches</a:t>
            </a:r>
          </a:p>
          <a:p>
            <a:r>
              <a:rPr lang="en-US" dirty="0"/>
              <a:t>Minimize transaction sizes</a:t>
            </a:r>
          </a:p>
          <a:p>
            <a:r>
              <a:rPr lang="en-US" dirty="0"/>
              <a:t>Create primary keys, foreign keys, and unique constraints</a:t>
            </a:r>
          </a:p>
          <a:p>
            <a:r>
              <a:rPr lang="en-US" dirty="0"/>
              <a:t>Use a star schema design</a:t>
            </a:r>
          </a:p>
          <a:p>
            <a:r>
              <a:rPr lang="en-US" dirty="0"/>
              <a:t>U</a:t>
            </a:r>
            <a:r>
              <a:rPr lang="en-US" b="0" i="0" dirty="0">
                <a:solidFill>
                  <a:srgbClr val="E6E6E6"/>
                </a:solidFill>
                <a:effectLst/>
                <a:latin typeface="Segoe UI" panose="020B0502040204020203" pitchFamily="34" charset="0"/>
              </a:rPr>
              <a:t>se the smallest data type that supports your data</a:t>
            </a:r>
            <a:endParaRPr lang="en-US" dirty="0"/>
          </a:p>
        </p:txBody>
      </p:sp>
    </p:spTree>
    <p:extLst>
      <p:ext uri="{BB962C8B-B14F-4D97-AF65-F5344CB8AC3E}">
        <p14:creationId xmlns:p14="http://schemas.microsoft.com/office/powerpoint/2010/main" val="19624070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80AE-DBD4-3440-A456-65D77B9A44A3}"/>
              </a:ext>
            </a:extLst>
          </p:cNvPr>
          <p:cNvSpPr>
            <a:spLocks noGrp="1"/>
          </p:cNvSpPr>
          <p:nvPr>
            <p:ph type="title"/>
          </p:nvPr>
        </p:nvSpPr>
        <p:spPr/>
        <p:txBody>
          <a:bodyPr/>
          <a:lstStyle/>
          <a:p>
            <a:r>
              <a:rPr lang="en-US" dirty="0"/>
              <a:t>Spark Optimization Tips</a:t>
            </a:r>
          </a:p>
        </p:txBody>
      </p:sp>
      <p:sp>
        <p:nvSpPr>
          <p:cNvPr id="3" name="Content Placeholder 2">
            <a:extLst>
              <a:ext uri="{FF2B5EF4-FFF2-40B4-BE49-F238E27FC236}">
                <a16:creationId xmlns:a16="http://schemas.microsoft.com/office/drawing/2014/main" id="{AD31F7AC-0756-146D-A49D-F8DC5C16B0EF}"/>
              </a:ext>
            </a:extLst>
          </p:cNvPr>
          <p:cNvSpPr>
            <a:spLocks noGrp="1"/>
          </p:cNvSpPr>
          <p:nvPr>
            <p:ph sz="quarter" idx="12"/>
          </p:nvPr>
        </p:nvSpPr>
        <p:spPr>
          <a:xfrm>
            <a:off x="584200" y="1435100"/>
            <a:ext cx="5211763" cy="1895904"/>
          </a:xfrm>
        </p:spPr>
        <p:txBody>
          <a:bodyPr/>
          <a:lstStyle/>
          <a:p>
            <a:r>
              <a:rPr lang="en-US" dirty="0"/>
              <a:t>Optimized write (small files problem)</a:t>
            </a:r>
          </a:p>
          <a:p>
            <a:r>
              <a:rPr lang="en-US" dirty="0"/>
              <a:t>Low-shuffle merge</a:t>
            </a:r>
          </a:p>
          <a:p>
            <a:r>
              <a:rPr lang="en-US" dirty="0"/>
              <a:t>Understand V-Order</a:t>
            </a:r>
          </a:p>
        </p:txBody>
      </p:sp>
      <p:pic>
        <p:nvPicPr>
          <p:cNvPr id="11" name="Picture 10">
            <a:extLst>
              <a:ext uri="{FF2B5EF4-FFF2-40B4-BE49-F238E27FC236}">
                <a16:creationId xmlns:a16="http://schemas.microsoft.com/office/drawing/2014/main" id="{FD1F570D-91A9-1178-6B20-9299FBF496C0}"/>
              </a:ext>
            </a:extLst>
          </p:cNvPr>
          <p:cNvPicPr>
            <a:picLocks noChangeAspect="1"/>
          </p:cNvPicPr>
          <p:nvPr/>
        </p:nvPicPr>
        <p:blipFill>
          <a:blip r:embed="rId3"/>
          <a:stretch>
            <a:fillRect/>
          </a:stretch>
        </p:blipFill>
        <p:spPr>
          <a:xfrm>
            <a:off x="6389688" y="1435100"/>
            <a:ext cx="5113338" cy="971534"/>
          </a:xfrm>
          <a:prstGeom prst="rect">
            <a:avLst/>
          </a:prstGeom>
        </p:spPr>
      </p:pic>
    </p:spTree>
    <p:extLst>
      <p:ext uri="{BB962C8B-B14F-4D97-AF65-F5344CB8AC3E}">
        <p14:creationId xmlns:p14="http://schemas.microsoft.com/office/powerpoint/2010/main" val="492527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46D2-2A09-0966-63BB-070808F90E98}"/>
              </a:ext>
            </a:extLst>
          </p:cNvPr>
          <p:cNvSpPr>
            <a:spLocks noGrp="1"/>
          </p:cNvSpPr>
          <p:nvPr>
            <p:ph type="title"/>
          </p:nvPr>
        </p:nvSpPr>
        <p:spPr/>
        <p:txBody>
          <a:bodyPr/>
          <a:lstStyle/>
          <a:p>
            <a:r>
              <a:rPr lang="en-US" dirty="0"/>
              <a:t>Data Factory Pipelines</a:t>
            </a:r>
          </a:p>
        </p:txBody>
      </p:sp>
      <p:sp>
        <p:nvSpPr>
          <p:cNvPr id="3" name="Content Placeholder 2">
            <a:extLst>
              <a:ext uri="{FF2B5EF4-FFF2-40B4-BE49-F238E27FC236}">
                <a16:creationId xmlns:a16="http://schemas.microsoft.com/office/drawing/2014/main" id="{BB8BF996-ADF1-0BE6-84C0-3ADAE57331EE}"/>
              </a:ext>
            </a:extLst>
          </p:cNvPr>
          <p:cNvSpPr>
            <a:spLocks noGrp="1"/>
          </p:cNvSpPr>
          <p:nvPr>
            <p:ph sz="quarter" idx="10"/>
          </p:nvPr>
        </p:nvSpPr>
        <p:spPr>
          <a:xfrm>
            <a:off x="584200" y="1435100"/>
            <a:ext cx="11018838" cy="2573012"/>
          </a:xfrm>
        </p:spPr>
        <p:txBody>
          <a:bodyPr/>
          <a:lstStyle/>
          <a:p>
            <a:r>
              <a:rPr lang="en-US" b="0" i="0" dirty="0">
                <a:solidFill>
                  <a:srgbClr val="E6E6E6"/>
                </a:solidFill>
                <a:effectLst/>
                <a:latin typeface="Segoe UI" panose="020B0502040204020203" pitchFamily="34" charset="0"/>
              </a:rPr>
              <a:t>Copy activity</a:t>
            </a:r>
          </a:p>
          <a:p>
            <a:pPr lvl="1"/>
            <a:r>
              <a:rPr lang="en-US" dirty="0">
                <a:solidFill>
                  <a:srgbClr val="E6E6E6"/>
                </a:solidFill>
                <a:latin typeface="Segoe UI" panose="020B0502040204020203" pitchFamily="34" charset="0"/>
              </a:rPr>
              <a:t>Intelligent throughput optimization</a:t>
            </a:r>
          </a:p>
          <a:p>
            <a:pPr lvl="1"/>
            <a:r>
              <a:rPr lang="en-US" b="0" i="0" dirty="0">
                <a:solidFill>
                  <a:srgbClr val="E6E6E6"/>
                </a:solidFill>
                <a:effectLst/>
                <a:latin typeface="Segoe UI" panose="020B0502040204020203" pitchFamily="34" charset="0"/>
              </a:rPr>
              <a:t>Degree of copy parallelism</a:t>
            </a:r>
          </a:p>
          <a:p>
            <a:pPr lvl="1"/>
            <a:r>
              <a:rPr lang="en-US" dirty="0"/>
              <a:t>Enable staging</a:t>
            </a:r>
          </a:p>
          <a:p>
            <a:r>
              <a:rPr lang="en-US" dirty="0"/>
              <a:t>Incremental loads where possible</a:t>
            </a:r>
          </a:p>
          <a:p>
            <a:r>
              <a:rPr lang="en-US" dirty="0"/>
              <a:t>Parallelize with ForEach</a:t>
            </a:r>
          </a:p>
        </p:txBody>
      </p:sp>
    </p:spTree>
    <p:extLst>
      <p:ext uri="{BB962C8B-B14F-4D97-AF65-F5344CB8AC3E}">
        <p14:creationId xmlns:p14="http://schemas.microsoft.com/office/powerpoint/2010/main" val="29753010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5447-3B12-BD7D-7587-04E022B0E404}"/>
              </a:ext>
            </a:extLst>
          </p:cNvPr>
          <p:cNvSpPr>
            <a:spLocks noGrp="1"/>
          </p:cNvSpPr>
          <p:nvPr>
            <p:ph type="title"/>
          </p:nvPr>
        </p:nvSpPr>
        <p:spPr/>
        <p:txBody>
          <a:bodyPr/>
          <a:lstStyle/>
          <a:p>
            <a:r>
              <a:rPr lang="en-US" dirty="0"/>
              <a:t>Power BI Datasets</a:t>
            </a:r>
          </a:p>
        </p:txBody>
      </p:sp>
      <p:sp>
        <p:nvSpPr>
          <p:cNvPr id="3" name="Content Placeholder 2">
            <a:extLst>
              <a:ext uri="{FF2B5EF4-FFF2-40B4-BE49-F238E27FC236}">
                <a16:creationId xmlns:a16="http://schemas.microsoft.com/office/drawing/2014/main" id="{E40B16B0-63F7-72EE-2A06-80C90CC3A9EE}"/>
              </a:ext>
            </a:extLst>
          </p:cNvPr>
          <p:cNvSpPr>
            <a:spLocks noGrp="1"/>
          </p:cNvSpPr>
          <p:nvPr>
            <p:ph sz="quarter" idx="10"/>
          </p:nvPr>
        </p:nvSpPr>
        <p:spPr>
          <a:xfrm>
            <a:off x="584200" y="1435100"/>
            <a:ext cx="11018838" cy="4567404"/>
          </a:xfrm>
        </p:spPr>
        <p:txBody>
          <a:bodyPr/>
          <a:lstStyle/>
          <a:p>
            <a:r>
              <a:rPr lang="en-US" dirty="0"/>
              <a:t>Disable auto date/time</a:t>
            </a:r>
          </a:p>
          <a:p>
            <a:r>
              <a:rPr lang="en-US" dirty="0"/>
              <a:t>Avoid many:many relationships</a:t>
            </a:r>
          </a:p>
          <a:p>
            <a:r>
              <a:rPr lang="en-US" dirty="0"/>
              <a:t>Push custom columns as far up in the process as possible</a:t>
            </a:r>
          </a:p>
          <a:p>
            <a:r>
              <a:rPr lang="en-US" dirty="0"/>
              <a:t>Remove unnecessary rows and columns in imported datasets</a:t>
            </a:r>
          </a:p>
          <a:p>
            <a:r>
              <a:rPr lang="en-US" dirty="0"/>
              <a:t>Avoid converting blanks to values</a:t>
            </a:r>
          </a:p>
          <a:p>
            <a:r>
              <a:rPr lang="en-US" dirty="0"/>
              <a:t>Avoid overly complex RLS filters</a:t>
            </a:r>
          </a:p>
          <a:p>
            <a:r>
              <a:rPr lang="en-US" dirty="0">
                <a:solidFill>
                  <a:srgbClr val="E6E6E6"/>
                </a:solidFill>
                <a:latin typeface="Segoe UI" panose="020B0502040204020203" pitchFamily="34" charset="0"/>
              </a:rPr>
              <a:t>U</a:t>
            </a:r>
            <a:r>
              <a:rPr lang="en-US" b="0" i="0" dirty="0">
                <a:solidFill>
                  <a:srgbClr val="E6E6E6"/>
                </a:solidFill>
                <a:effectLst/>
                <a:latin typeface="Segoe UI" panose="020B0502040204020203" pitchFamily="34" charset="0"/>
              </a:rPr>
              <a:t>se Boolean expressions as filter arguments</a:t>
            </a:r>
          </a:p>
          <a:p>
            <a:r>
              <a:rPr lang="en-US" dirty="0"/>
              <a:t>Use DAX COUNTROWS() instead of COUNT()</a:t>
            </a:r>
          </a:p>
          <a:p>
            <a:r>
              <a:rPr lang="en-US" dirty="0"/>
              <a:t>Use variables to improve formulas</a:t>
            </a:r>
          </a:p>
        </p:txBody>
      </p:sp>
    </p:spTree>
    <p:extLst>
      <p:ext uri="{BB962C8B-B14F-4D97-AF65-F5344CB8AC3E}">
        <p14:creationId xmlns:p14="http://schemas.microsoft.com/office/powerpoint/2010/main" val="3343712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2412968"/>
          </a:xfrm>
        </p:spPr>
        <p:txBody>
          <a:bodyPr/>
          <a:lstStyle/>
          <a:p>
            <a:r>
              <a:rPr lang="en-US" dirty="0"/>
              <a:t>Use the Capacity Metrics App to understand CUs (capacity units) and storage used</a:t>
            </a:r>
          </a:p>
          <a:p>
            <a:r>
              <a:rPr lang="en-US" dirty="0"/>
              <a:t>Optimize each data processing tool according to best practices</a:t>
            </a:r>
          </a:p>
          <a:p>
            <a:endParaRPr lang="en-US" dirty="0"/>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03A620-156E-4864-9F34-0AE3E48FD2C6}"/>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3929</TotalTime>
  <Words>1800</Words>
  <Application>Microsoft Office PowerPoint</Application>
  <PresentationFormat>Widescreen</PresentationFormat>
  <Paragraphs>120</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Arial</vt:lpstr>
      <vt:lpstr>Calibri</vt:lpstr>
      <vt:lpstr>Consolas</vt:lpstr>
      <vt:lpstr>Segoe UI</vt:lpstr>
      <vt:lpstr>Segoe UI Semibold</vt:lpstr>
      <vt:lpstr>Segoe UI Semilight</vt:lpstr>
      <vt:lpstr>Source Sans Pro</vt:lpstr>
      <vt:lpstr>Wingdings</vt:lpstr>
      <vt:lpstr>1_Black Template</vt:lpstr>
      <vt:lpstr>Optimize and Troubleshoot Data Processing</vt:lpstr>
      <vt:lpstr>Capacity Metrics App</vt:lpstr>
      <vt:lpstr>Capacity Metrics - OneLake</vt:lpstr>
      <vt:lpstr>Data Warehouse Performance Tips</vt:lpstr>
      <vt:lpstr>Spark Optimization Tips</vt:lpstr>
      <vt:lpstr>Data Factory Pipelines</vt:lpstr>
      <vt:lpstr>Power BI Datasets</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44</cp:revision>
  <dcterms:created xsi:type="dcterms:W3CDTF">2023-04-14T00:23:05Z</dcterms:created>
  <dcterms:modified xsi:type="dcterms:W3CDTF">2023-09-25T07:10:46Z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