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147470553" r:id="rId5"/>
    <p:sldId id="2147470574" r:id="rId6"/>
    <p:sldId id="2147470575" r:id="rId7"/>
    <p:sldId id="2147470577" r:id="rId8"/>
    <p:sldId id="2147470579" r:id="rId9"/>
    <p:sldId id="2147470576" r:id="rId10"/>
    <p:sldId id="2147470580" r:id="rId11"/>
    <p:sldId id="2147470581" r:id="rId12"/>
    <p:sldId id="2147470573" r:id="rId13"/>
    <p:sldId id="2147470572" r:id="rId14"/>
    <p:sldId id="207613702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81" autoAdjust="0"/>
    <p:restoredTop sz="59700" autoAdjust="0"/>
  </p:normalViewPr>
  <p:slideViewPr>
    <p:cSldViewPr snapToGrid="0">
      <p:cViewPr varScale="1">
        <p:scale>
          <a:sx n="28" d="100"/>
          <a:sy n="28" d="100"/>
        </p:scale>
        <p:origin x="1570" y="50"/>
      </p:cViewPr>
      <p:guideLst/>
    </p:cSldViewPr>
  </p:slideViewPr>
  <p:notesTextViewPr>
    <p:cViewPr>
      <p:scale>
        <a:sx n="1" d="1"/>
        <a:sy n="1" d="1"/>
      </p:scale>
      <p:origin x="0" y="-51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9/25/2023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dirty="0"/>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earn.microsoft.com/en-us/azure/data-explorer/kusto/query/index?context=/fabric/context/conte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a:t>
            </a:fld>
            <a:endParaRPr lang="en-US" dirty="0"/>
          </a:p>
        </p:txBody>
      </p:sp>
    </p:spTree>
    <p:extLst>
      <p:ext uri="{BB962C8B-B14F-4D97-AF65-F5344CB8AC3E}">
        <p14:creationId xmlns:p14="http://schemas.microsoft.com/office/powerpoint/2010/main" val="4171330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B2646-9805-4E6F-8DC9-9E34B0CFAF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3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Real-Time Analytics is a fully managed big data analytics platform optimized for streaming, and time-series data. It utilizes a query language and engine with exceptional performance for searching structured, semi-structured, and unstructured data. Real-Time Analytics is fully integrated with the entire suite of Fabric products, for both data loading, data transformation, and advanced visualization scenarios.</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Fabric uses a KQL Database, the same technology that is behind Azure Data Explorer, to support real-time analytics. It is optimized to provide fast queries on large amounts of heterogenous, quick-moving data.</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2</a:t>
            </a:fld>
            <a:endParaRPr lang="en-US" dirty="0"/>
          </a:p>
        </p:txBody>
      </p:sp>
    </p:spTree>
    <p:extLst>
      <p:ext uri="{BB962C8B-B14F-4D97-AF65-F5344CB8AC3E}">
        <p14:creationId xmlns:p14="http://schemas.microsoft.com/office/powerpoint/2010/main" val="2648996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Real-time analytics is unique from batch data warehousing. It can do the following: </a:t>
            </a:r>
          </a:p>
          <a:p>
            <a:pPr marL="0" indent="0">
              <a:buFont typeface="Arial" panose="020B0604020202020204" pitchFamily="34" charset="0"/>
              <a:buNone/>
            </a:pPr>
            <a:r>
              <a:rPr lang="en-US" b="1" i="0" dirty="0">
                <a:solidFill>
                  <a:srgbClr val="E6E6E6"/>
                </a:solidFill>
                <a:effectLst/>
                <a:latin typeface="Segoe UI" panose="020B0502040204020203" pitchFamily="34" charset="0"/>
              </a:rPr>
              <a:t>Capture, transform, and route</a:t>
            </a:r>
            <a:r>
              <a:rPr lang="en-US" b="0" i="0" dirty="0">
                <a:solidFill>
                  <a:srgbClr val="E6E6E6"/>
                </a:solidFill>
                <a:effectLst/>
                <a:latin typeface="Segoe UI" panose="020B0502040204020203" pitchFamily="34" charset="0"/>
              </a:rPr>
              <a:t> real-time events to various destinations, including custom apps.</a:t>
            </a:r>
          </a:p>
          <a:p>
            <a:pPr algn="l">
              <a:buFont typeface="Arial" panose="020B0604020202020204" pitchFamily="34" charset="0"/>
              <a:buNone/>
            </a:pPr>
            <a:r>
              <a:rPr lang="en-US" b="1" i="0" dirty="0">
                <a:solidFill>
                  <a:srgbClr val="E6E6E6"/>
                </a:solidFill>
                <a:effectLst/>
                <a:latin typeface="Segoe UI" panose="020B0502040204020203" pitchFamily="34" charset="0"/>
              </a:rPr>
              <a:t>Easily ingest or load</a:t>
            </a:r>
            <a:r>
              <a:rPr lang="en-US" b="0" i="0" dirty="0">
                <a:solidFill>
                  <a:srgbClr val="E6E6E6"/>
                </a:solidFill>
                <a:effectLst/>
                <a:latin typeface="Segoe UI" panose="020B0502040204020203" pitchFamily="34" charset="0"/>
              </a:rPr>
              <a:t> data from any source, in any data format.</a:t>
            </a:r>
          </a:p>
          <a:p>
            <a:pPr algn="l">
              <a:buFont typeface="Arial" panose="020B0604020202020204" pitchFamily="34" charset="0"/>
              <a:buNone/>
            </a:pPr>
            <a:r>
              <a:rPr lang="en-US" b="0" i="0" dirty="0">
                <a:solidFill>
                  <a:srgbClr val="E6E6E6"/>
                </a:solidFill>
                <a:effectLst/>
                <a:latin typeface="Segoe UI" panose="020B0502040204020203" pitchFamily="34" charset="0"/>
              </a:rPr>
              <a:t>Run analytical queries </a:t>
            </a:r>
            <a:r>
              <a:rPr lang="en-US" b="1" i="0" dirty="0">
                <a:solidFill>
                  <a:srgbClr val="E6E6E6"/>
                </a:solidFill>
                <a:effectLst/>
                <a:latin typeface="Segoe UI" panose="020B0502040204020203" pitchFamily="34" charset="0"/>
              </a:rPr>
              <a:t>directly on raw data</a:t>
            </a:r>
            <a:r>
              <a:rPr lang="en-US" b="0" i="0" dirty="0">
                <a:solidFill>
                  <a:srgbClr val="E6E6E6"/>
                </a:solidFill>
                <a:effectLst/>
                <a:latin typeface="Segoe UI" panose="020B0502040204020203" pitchFamily="34" charset="0"/>
              </a:rPr>
              <a:t> without the need to build complex data models or create scripting to transform the data.</a:t>
            </a:r>
          </a:p>
          <a:p>
            <a:pPr algn="l">
              <a:buFont typeface="Arial" panose="020B0604020202020204" pitchFamily="34" charset="0"/>
              <a:buNone/>
            </a:pPr>
            <a:r>
              <a:rPr lang="en-US" b="0" i="0" dirty="0">
                <a:solidFill>
                  <a:srgbClr val="E6E6E6"/>
                </a:solidFill>
                <a:effectLst/>
                <a:latin typeface="Segoe UI" panose="020B0502040204020203" pitchFamily="34" charset="0"/>
              </a:rPr>
              <a:t>Import data with </a:t>
            </a:r>
            <a:r>
              <a:rPr lang="en-US" b="1" i="0" dirty="0">
                <a:solidFill>
                  <a:srgbClr val="E6E6E6"/>
                </a:solidFill>
                <a:effectLst/>
                <a:latin typeface="Segoe UI" panose="020B0502040204020203" pitchFamily="34" charset="0"/>
              </a:rPr>
              <a:t>by-default streaming</a:t>
            </a:r>
            <a:r>
              <a:rPr lang="en-US" b="0" i="0" dirty="0">
                <a:solidFill>
                  <a:srgbClr val="E6E6E6"/>
                </a:solidFill>
                <a:effectLst/>
                <a:latin typeface="Segoe UI" panose="020B0502040204020203" pitchFamily="34" charset="0"/>
              </a:rPr>
              <a:t> that provides high performance, low latency, high freshness data analysis.</a:t>
            </a:r>
          </a:p>
          <a:p>
            <a:pPr algn="l">
              <a:buFont typeface="Arial" panose="020B0604020202020204" pitchFamily="34" charset="0"/>
              <a:buNone/>
            </a:pPr>
            <a:r>
              <a:rPr lang="en-US" b="0" i="0" dirty="0">
                <a:solidFill>
                  <a:srgbClr val="E6E6E6"/>
                </a:solidFill>
                <a:effectLst/>
                <a:latin typeface="Segoe UI" panose="020B0502040204020203" pitchFamily="34" charset="0"/>
              </a:rPr>
              <a:t>Imported data undergoes </a:t>
            </a:r>
            <a:r>
              <a:rPr lang="en-US" b="1" i="0" dirty="0">
                <a:solidFill>
                  <a:srgbClr val="E6E6E6"/>
                </a:solidFill>
                <a:effectLst/>
                <a:latin typeface="Segoe UI" panose="020B0502040204020203" pitchFamily="34" charset="0"/>
              </a:rPr>
              <a:t>default partitioning</a:t>
            </a:r>
            <a:r>
              <a:rPr lang="en-US" b="0" i="0" dirty="0">
                <a:solidFill>
                  <a:srgbClr val="E6E6E6"/>
                </a:solidFill>
                <a:effectLst/>
                <a:latin typeface="Segoe UI" panose="020B0502040204020203" pitchFamily="34" charset="0"/>
              </a:rPr>
              <a:t> - both time and hash-based partitioning, and by-default </a:t>
            </a:r>
            <a:r>
              <a:rPr lang="en-US" b="1" i="0" dirty="0">
                <a:solidFill>
                  <a:srgbClr val="E6E6E6"/>
                </a:solidFill>
                <a:effectLst/>
                <a:latin typeface="Segoe UI" panose="020B0502040204020203" pitchFamily="34" charset="0"/>
              </a:rPr>
              <a:t>indexing</a:t>
            </a:r>
            <a:r>
              <a:rPr lang="en-US" b="0" i="0" dirty="0">
                <a:solidFill>
                  <a:srgbClr val="E6E6E6"/>
                </a:solidFill>
                <a:effectLst/>
                <a:latin typeface="Segoe UI" panose="020B0502040204020203" pitchFamily="34" charset="0"/>
              </a:rPr>
              <a:t>.</a:t>
            </a:r>
          </a:p>
          <a:p>
            <a:pPr algn="l">
              <a:buFont typeface="Arial" panose="020B0604020202020204" pitchFamily="34" charset="0"/>
              <a:buNone/>
            </a:pPr>
            <a:r>
              <a:rPr lang="en-US" b="0" i="0" dirty="0">
                <a:solidFill>
                  <a:srgbClr val="E6E6E6"/>
                </a:solidFill>
                <a:effectLst/>
                <a:latin typeface="Segoe UI" panose="020B0502040204020203" pitchFamily="34" charset="0"/>
              </a:rPr>
              <a:t>Work with </a:t>
            </a:r>
            <a:r>
              <a:rPr lang="en-US" b="1" i="0" dirty="0">
                <a:solidFill>
                  <a:srgbClr val="E6E6E6"/>
                </a:solidFill>
                <a:effectLst/>
                <a:latin typeface="Segoe UI" panose="020B0502040204020203" pitchFamily="34" charset="0"/>
              </a:rPr>
              <a:t>versatile data structures</a:t>
            </a:r>
            <a:r>
              <a:rPr lang="en-US" b="0" i="0" dirty="0">
                <a:solidFill>
                  <a:srgbClr val="E6E6E6"/>
                </a:solidFill>
                <a:effectLst/>
                <a:latin typeface="Segoe UI" panose="020B0502040204020203" pitchFamily="34" charset="0"/>
              </a:rPr>
              <a:t> including query structured, semi-structured, or free text.</a:t>
            </a:r>
          </a:p>
          <a:p>
            <a:pPr algn="l">
              <a:buFont typeface="Arial" panose="020B0604020202020204" pitchFamily="34" charset="0"/>
              <a:buNone/>
            </a:pPr>
            <a:r>
              <a:rPr lang="en-US" b="1" i="0" dirty="0">
                <a:solidFill>
                  <a:srgbClr val="E6E6E6"/>
                </a:solidFill>
                <a:effectLst/>
                <a:latin typeface="Segoe UI" panose="020B0502040204020203" pitchFamily="34" charset="0"/>
              </a:rPr>
              <a:t>Query</a:t>
            </a:r>
            <a:r>
              <a:rPr lang="en-US" b="0" i="0" dirty="0">
                <a:solidFill>
                  <a:srgbClr val="E6E6E6"/>
                </a:solidFill>
                <a:effectLst/>
                <a:latin typeface="Segoe UI" panose="020B0502040204020203" pitchFamily="34" charset="0"/>
              </a:rPr>
              <a:t> raw data without transformation, with high performance, incredibly low response time, while using a wide variety of available </a:t>
            </a:r>
            <a:r>
              <a:rPr lang="en-US" b="0" i="0" u="none" strike="noStrike" dirty="0">
                <a:solidFill>
                  <a:srgbClr val="E6E6E6"/>
                </a:solidFill>
                <a:effectLst/>
                <a:latin typeface="Segoe UI" panose="020B0502040204020203" pitchFamily="34" charset="0"/>
                <a:hlinkClick r:id="rId3"/>
              </a:rPr>
              <a:t>operators</a:t>
            </a:r>
            <a:r>
              <a:rPr lang="en-US" b="0" i="0" dirty="0">
                <a:solidFill>
                  <a:srgbClr val="E6E6E6"/>
                </a:solidFill>
                <a:effectLst/>
                <a:latin typeface="Segoe UI" panose="020B0502040204020203" pitchFamily="34" charset="0"/>
              </a:rPr>
              <a:t>.</a:t>
            </a:r>
          </a:p>
          <a:p>
            <a:pPr algn="l">
              <a:buFont typeface="Arial" panose="020B0604020202020204" pitchFamily="34" charset="0"/>
              <a:buNone/>
            </a:pPr>
            <a:r>
              <a:rPr lang="en-US" b="1" i="0" dirty="0">
                <a:solidFill>
                  <a:srgbClr val="E6E6E6"/>
                </a:solidFill>
                <a:effectLst/>
                <a:latin typeface="Segoe UI" panose="020B0502040204020203" pitchFamily="34" charset="0"/>
              </a:rPr>
              <a:t>Scale to an unlimited</a:t>
            </a:r>
            <a:r>
              <a:rPr lang="en-US" b="0" i="0" dirty="0">
                <a:solidFill>
                  <a:srgbClr val="E6E6E6"/>
                </a:solidFill>
                <a:effectLst/>
                <a:latin typeface="Segoe UI" panose="020B0502040204020203" pitchFamily="34" charset="0"/>
              </a:rPr>
              <a:t> amount of data, from gigabytes to petabytes, with unlimited scale on concurrent queries and concurrent users.</a:t>
            </a:r>
          </a:p>
          <a:p>
            <a:pPr algn="l">
              <a:buFont typeface="Arial" panose="020B0604020202020204" pitchFamily="34" charset="0"/>
              <a:buNone/>
            </a:pPr>
            <a:r>
              <a:rPr lang="en-US" b="1" i="0" dirty="0">
                <a:solidFill>
                  <a:srgbClr val="E6E6E6"/>
                </a:solidFill>
                <a:effectLst/>
                <a:latin typeface="Segoe UI" panose="020B0502040204020203" pitchFamily="34" charset="0"/>
              </a:rPr>
              <a:t>Integrate</a:t>
            </a:r>
            <a:r>
              <a:rPr lang="en-US" b="0" i="0" dirty="0">
                <a:solidFill>
                  <a:srgbClr val="E6E6E6"/>
                </a:solidFill>
                <a:effectLst/>
                <a:latin typeface="Segoe UI" panose="020B0502040204020203" pitchFamily="34" charset="0"/>
              </a:rPr>
              <a:t> seamlessly with other experiences and items in Microsoft Fabric.</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3</a:t>
            </a:fld>
            <a:endParaRPr lang="en-US" dirty="0"/>
          </a:p>
        </p:txBody>
      </p:sp>
    </p:spTree>
    <p:extLst>
      <p:ext uri="{BB962C8B-B14F-4D97-AF65-F5344CB8AC3E}">
        <p14:creationId xmlns:p14="http://schemas.microsoft.com/office/powerpoint/2010/main" val="2070082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E6E6E6"/>
                </a:solidFill>
                <a:effectLst/>
                <a:latin typeface="Segoe UI" panose="020B0502040204020203" pitchFamily="34" charset="0"/>
              </a:rPr>
              <a:t>A </a:t>
            </a:r>
            <a:r>
              <a:rPr lang="en-US" b="1" i="0" dirty="0">
                <a:solidFill>
                  <a:srgbClr val="E6E6E6"/>
                </a:solidFill>
                <a:effectLst/>
                <a:latin typeface="Segoe UI" panose="020B0502040204020203" pitchFamily="34" charset="0"/>
              </a:rPr>
              <a:t>KQL database</a:t>
            </a:r>
            <a:r>
              <a:rPr lang="en-US" b="0" i="0" dirty="0">
                <a:solidFill>
                  <a:srgbClr val="E6E6E6"/>
                </a:solidFill>
                <a:effectLst/>
                <a:latin typeface="Segoe UI" panose="020B0502040204020203" pitchFamily="34" charset="0"/>
              </a:rPr>
              <a:t> is a Kusto database and an upper-level entity that hosts a collection of tables, stored functions, materialized views, shortcuts, and datastreams.</a:t>
            </a:r>
          </a:p>
          <a:p>
            <a:pPr algn="l">
              <a:buFont typeface="Arial" panose="020B0604020202020204" pitchFamily="34" charset="0"/>
              <a:buChar char="•"/>
            </a:pPr>
            <a:r>
              <a:rPr lang="en-US" b="0" i="0" dirty="0">
                <a:solidFill>
                  <a:srgbClr val="E6E6E6"/>
                </a:solidFill>
                <a:effectLst/>
                <a:latin typeface="Segoe UI" panose="020B0502040204020203" pitchFamily="34" charset="0"/>
              </a:rPr>
              <a:t>Use the </a:t>
            </a:r>
            <a:r>
              <a:rPr lang="en-US" b="1" i="0" dirty="0">
                <a:solidFill>
                  <a:srgbClr val="E6E6E6"/>
                </a:solidFill>
                <a:effectLst/>
                <a:latin typeface="Segoe UI" panose="020B0502040204020203" pitchFamily="34" charset="0"/>
              </a:rPr>
              <a:t>KQL Queryset</a:t>
            </a:r>
            <a:r>
              <a:rPr lang="en-US" b="0" i="0" dirty="0">
                <a:solidFill>
                  <a:srgbClr val="E6E6E6"/>
                </a:solidFill>
                <a:effectLst/>
                <a:latin typeface="Segoe UI" panose="020B0502040204020203" pitchFamily="34" charset="0"/>
              </a:rPr>
              <a:t> to run queries, and view and manipulate query results on data from your Data Explorer database. The KQL Queryset allows you to save queries for future use, or export and share queries with others. In addition, the KQL Queryset uses the Kusto Query language for query creation, and also supports some SQL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6E6E6"/>
                </a:solidFill>
                <a:effectLst/>
                <a:latin typeface="Segoe UI" panose="020B0502040204020203" pitchFamily="34" charset="0"/>
              </a:rPr>
              <a:t>The </a:t>
            </a:r>
            <a:r>
              <a:rPr lang="en-US" b="1" i="0" dirty="0">
                <a:solidFill>
                  <a:srgbClr val="E6E6E6"/>
                </a:solidFill>
                <a:effectLst/>
                <a:latin typeface="Segoe UI" panose="020B0502040204020203" pitchFamily="34" charset="0"/>
              </a:rPr>
              <a:t>Eventstream</a:t>
            </a:r>
            <a:r>
              <a:rPr lang="en-US" b="0" i="0" dirty="0">
                <a:solidFill>
                  <a:srgbClr val="E6E6E6"/>
                </a:solidFill>
                <a:effectLst/>
                <a:latin typeface="Segoe UI" panose="020B0502040204020203" pitchFamily="34" charset="0"/>
              </a:rPr>
              <a:t> feature allows you to integrate streaming data from multiple source types, which include Event hubs, custom apps, and sample data. Once you've established your source(s), you can then send the streaming data to multiple destinations including a Lakehouse, KQL Database, or a custom app.</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4</a:t>
            </a:fld>
            <a:endParaRPr lang="en-US" dirty="0"/>
          </a:p>
        </p:txBody>
      </p:sp>
    </p:spTree>
    <p:extLst>
      <p:ext uri="{BB962C8B-B14F-4D97-AF65-F5344CB8AC3E}">
        <p14:creationId xmlns:p14="http://schemas.microsoft.com/office/powerpoint/2010/main" val="3422567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E6E6E6"/>
                </a:solidFill>
                <a:effectLst/>
                <a:latin typeface="Segoe UI" panose="020B0502040204020203" pitchFamily="34" charset="0"/>
              </a:rPr>
              <a:t>A </a:t>
            </a:r>
            <a:r>
              <a:rPr lang="en-US" b="1" i="0" dirty="0">
                <a:solidFill>
                  <a:srgbClr val="E6E6E6"/>
                </a:solidFill>
                <a:effectLst/>
                <a:latin typeface="Segoe UI" panose="020B0502040204020203" pitchFamily="34" charset="0"/>
              </a:rPr>
              <a:t>table</a:t>
            </a:r>
            <a:r>
              <a:rPr lang="en-US" b="0" i="0" dirty="0">
                <a:solidFill>
                  <a:srgbClr val="E6E6E6"/>
                </a:solidFill>
                <a:effectLst/>
                <a:latin typeface="Segoe UI" panose="020B0502040204020203" pitchFamily="34" charset="0"/>
              </a:rPr>
              <a:t> is a schema entity that contains a set of columns and rows of data. A table has a well-defined schema (an ordered list of column name and data type pairs). You can use the .create table command to create a new table, the .show table command to show the table schema, and the .ingest command to ingest data into a table.</a:t>
            </a:r>
          </a:p>
          <a:p>
            <a:pPr algn="l">
              <a:buFont typeface="Arial" panose="020B0604020202020204" pitchFamily="34" charset="0"/>
              <a:buChar char="•"/>
            </a:pPr>
            <a:r>
              <a:rPr lang="en-US" b="0" i="0" dirty="0">
                <a:solidFill>
                  <a:srgbClr val="E6E6E6"/>
                </a:solidFill>
                <a:effectLst/>
                <a:latin typeface="Segoe UI" panose="020B0502040204020203" pitchFamily="34" charset="0"/>
              </a:rPr>
              <a:t>A </a:t>
            </a:r>
            <a:r>
              <a:rPr lang="en-US" b="1" i="0" dirty="0">
                <a:solidFill>
                  <a:srgbClr val="E6E6E6"/>
                </a:solidFill>
                <a:effectLst/>
                <a:latin typeface="Segoe UI" panose="020B0502040204020203" pitchFamily="34" charset="0"/>
              </a:rPr>
              <a:t>function</a:t>
            </a:r>
            <a:r>
              <a:rPr lang="en-US" b="0" i="0" dirty="0">
                <a:solidFill>
                  <a:srgbClr val="E6E6E6"/>
                </a:solidFill>
                <a:effectLst/>
                <a:latin typeface="Segoe UI" panose="020B0502040204020203" pitchFamily="34" charset="0"/>
              </a:rPr>
              <a:t> is a schema entity that encapsulates a subquery expression that can be invoked from within other KQL queries. A stored function has a name, an optional list of parameters, and a body that contains the subquery expression. You can use the .create function command to create a new stored function, and the .show functions command to show the stored functions in a database.</a:t>
            </a:r>
          </a:p>
          <a:p>
            <a:pPr algn="l">
              <a:buFont typeface="Arial" panose="020B0604020202020204" pitchFamily="34" charset="0"/>
              <a:buChar char="•"/>
            </a:pPr>
            <a:r>
              <a:rPr lang="en-US" b="0" i="0" dirty="0">
                <a:solidFill>
                  <a:srgbClr val="E6E6E6"/>
                </a:solidFill>
                <a:effectLst/>
                <a:latin typeface="Segoe UI" panose="020B0502040204020203" pitchFamily="34" charset="0"/>
              </a:rPr>
              <a:t>A </a:t>
            </a:r>
            <a:r>
              <a:rPr lang="en-US" b="1" i="0" dirty="0">
                <a:solidFill>
                  <a:srgbClr val="E6E6E6"/>
                </a:solidFill>
                <a:effectLst/>
                <a:latin typeface="Segoe UI" panose="020B0502040204020203" pitchFamily="34" charset="0"/>
              </a:rPr>
              <a:t>materialized view</a:t>
            </a:r>
            <a:r>
              <a:rPr lang="en-US" b="0" i="0" dirty="0">
                <a:solidFill>
                  <a:srgbClr val="E6E6E6"/>
                </a:solidFill>
                <a:effectLst/>
                <a:latin typeface="Segoe UI" panose="020B0502040204020203" pitchFamily="34" charset="0"/>
              </a:rPr>
              <a:t> is a schema entity that stores precomputed results of a query for faster retrieval. A materialized view has a name, an optional list of parameters, and a body that contains the query expression. You can use the .create materialized-view command to create a new materialized view, and the .show materialized-views command to show the materialized views in a database.</a:t>
            </a:r>
          </a:p>
          <a:p>
            <a:pPr algn="l">
              <a:buFont typeface="Arial" panose="020B0604020202020204" pitchFamily="34" charset="0"/>
              <a:buChar char="•"/>
            </a:pPr>
            <a:r>
              <a:rPr lang="en-US" b="0" i="0" dirty="0">
                <a:solidFill>
                  <a:srgbClr val="E6E6E6"/>
                </a:solidFill>
                <a:effectLst/>
                <a:latin typeface="Segoe UI" panose="020B0502040204020203" pitchFamily="34" charset="0"/>
              </a:rPr>
              <a:t>A </a:t>
            </a:r>
            <a:r>
              <a:rPr lang="en-US" b="1" i="0" dirty="0">
                <a:solidFill>
                  <a:srgbClr val="E6E6E6"/>
                </a:solidFill>
                <a:effectLst/>
                <a:latin typeface="Segoe UI" panose="020B0502040204020203" pitchFamily="34" charset="0"/>
              </a:rPr>
              <a:t>datastream</a:t>
            </a:r>
            <a:r>
              <a:rPr lang="en-US" b="0" i="0" dirty="0">
                <a:solidFill>
                  <a:srgbClr val="E6E6E6"/>
                </a:solidFill>
                <a:effectLst/>
                <a:latin typeface="Segoe UI" panose="020B0502040204020203" pitchFamily="34" charset="0"/>
              </a:rPr>
              <a:t> is a representation of all of the attached KQL eventstreams connected to the KQL database</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5</a:t>
            </a:fld>
            <a:endParaRPr lang="en-US" dirty="0"/>
          </a:p>
        </p:txBody>
      </p:sp>
    </p:spTree>
    <p:extLst>
      <p:ext uri="{BB962C8B-B14F-4D97-AF65-F5344CB8AC3E}">
        <p14:creationId xmlns:p14="http://schemas.microsoft.com/office/powerpoint/2010/main" val="2121738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To query data from a table in a KQL database, you can use the </a:t>
            </a:r>
            <a:r>
              <a:rPr lang="en-US" b="1" i="0" dirty="0">
                <a:solidFill>
                  <a:srgbClr val="E6E6E6"/>
                </a:solidFill>
                <a:effectLst/>
                <a:latin typeface="Segoe UI" panose="020B0502040204020203" pitchFamily="34" charset="0"/>
              </a:rPr>
              <a:t>Kusto Query Language (KQL)</a:t>
            </a:r>
            <a:r>
              <a:rPr lang="en-US" b="0" i="0" dirty="0">
                <a:solidFill>
                  <a:srgbClr val="E6E6E6"/>
                </a:solidFill>
                <a:effectLst/>
                <a:latin typeface="Segoe UI" panose="020B0502040204020203" pitchFamily="34" charset="0"/>
              </a:rPr>
              <a:t>, which is used to write queries in Azure Data Explorer, Azure Monitor Log Analytics, Azure Sentinel, and Azure Fabric. KQL is a read-only request to process data and return results. KQL queries are made of one or more query statements.</a:t>
            </a:r>
          </a:p>
          <a:p>
            <a:pPr algn="l"/>
            <a:r>
              <a:rPr lang="en-US" b="0" i="0" dirty="0">
                <a:solidFill>
                  <a:srgbClr val="E6E6E6"/>
                </a:solidFill>
                <a:effectLst/>
                <a:latin typeface="Segoe UI" panose="020B0502040204020203" pitchFamily="34" charset="0"/>
              </a:rPr>
              <a:t>A query statement consists of a table name followed by one or more operators that take, filter, transform, aggregate, or join data. For example:</a:t>
            </a:r>
          </a:p>
          <a:p>
            <a:pPr algn="l"/>
            <a:r>
              <a:rPr lang="en-US" b="0" i="0" dirty="0">
                <a:solidFill>
                  <a:srgbClr val="E6E6E6"/>
                </a:solidFill>
                <a:effectLst/>
                <a:latin typeface="Segoe UI" panose="020B0502040204020203" pitchFamily="34" charset="0"/>
              </a:rPr>
              <a:t>KQL queries are created using relational operators to filter and transform data using a syntax similar to SQL. However, KQL syntax includes extensions that enable advanced text and pattern matching, statistical analysis, time-series projections, geo-spatial, and machine learning algorithms.</a:t>
            </a:r>
          </a:p>
          <a:p>
            <a:endParaRPr lang="en-US" dirty="0"/>
          </a:p>
          <a:p>
            <a:r>
              <a:rPr lang="en-US" dirty="0"/>
              <a:t>The example query selects data from a sales table, applies a where clause, and sort the data by OrderDate descending before returning results. </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6</a:t>
            </a:fld>
            <a:endParaRPr lang="en-US" dirty="0"/>
          </a:p>
        </p:txBody>
      </p:sp>
    </p:spTree>
    <p:extLst>
      <p:ext uri="{BB962C8B-B14F-4D97-AF65-F5344CB8AC3E}">
        <p14:creationId xmlns:p14="http://schemas.microsoft.com/office/powerpoint/2010/main" val="2852433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every situation calls for real-time analytics, but these capabilities can be very useful when: </a:t>
            </a:r>
          </a:p>
          <a:p>
            <a:endParaRPr lang="en-US" dirty="0"/>
          </a:p>
          <a:p>
            <a:r>
              <a:rPr lang="en-US" dirty="0"/>
              <a:t>Your required time from data ingestion to query is very low</a:t>
            </a:r>
          </a:p>
          <a:p>
            <a:r>
              <a:rPr lang="en-US" dirty="0"/>
              <a:t>You need analytics queries to run quickly on large amounts of data</a:t>
            </a:r>
          </a:p>
          <a:p>
            <a:r>
              <a:rPr lang="en-US" dirty="0"/>
              <a:t>You need to search data that arrives in different formats</a:t>
            </a:r>
          </a:p>
          <a:p>
            <a:r>
              <a:rPr lang="en-US" dirty="0"/>
              <a:t>You have time-series data</a:t>
            </a:r>
          </a:p>
          <a:p>
            <a:endParaRPr lang="en-US" dirty="0"/>
          </a:p>
          <a:p>
            <a:r>
              <a:rPr lang="en-US" b="0" i="0" dirty="0">
                <a:solidFill>
                  <a:srgbClr val="E6E6E6"/>
                </a:solidFill>
                <a:effectLst/>
                <a:latin typeface="Segoe UI" panose="020B0502040204020203" pitchFamily="34" charset="0"/>
              </a:rPr>
              <a:t>An example use case would be the following: You work at a global retail chain. You need to collect and store data from a variety of different sources, such as manufacturers, shippers, suppliers, and in a variety of formats, such as structured, semi-structured, and unstructured data. All this actionable data is captured in a KQL database, providing a scalable data solution for your growing data that can hold billions of records that can be retained for years on end for you to query and compare with the streaming data. Not only can you use a KQL queryset to perform time series analysis, but you can also create Power BI reports visualizing geospatial analytics of land and maritime routes, quickly detect anomalies, and collaborate with project managers on dashboards to make better business decisions.</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7</a:t>
            </a:fld>
            <a:endParaRPr lang="en-US" dirty="0"/>
          </a:p>
        </p:txBody>
      </p:sp>
    </p:spTree>
    <p:extLst>
      <p:ext uri="{BB962C8B-B14F-4D97-AF65-F5344CB8AC3E}">
        <p14:creationId xmlns:p14="http://schemas.microsoft.com/office/powerpoint/2010/main" val="932447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you can use Real-time analytics without integrating it with other Fabric services, it works well with other fabric items. </a:t>
            </a:r>
          </a:p>
          <a:p>
            <a:endParaRPr lang="en-US" dirty="0"/>
          </a:p>
          <a:p>
            <a:r>
              <a:rPr lang="en-US" dirty="0"/>
              <a:t>You can land streaming data in OneLake and load it into your KQL database. </a:t>
            </a:r>
          </a:p>
          <a:p>
            <a:r>
              <a:rPr lang="en-US" dirty="0"/>
              <a:t>You can visualize your real-time data in Power BI. </a:t>
            </a:r>
          </a:p>
          <a:p>
            <a:r>
              <a:rPr lang="en-US" dirty="0"/>
              <a:t>You can analyze real-time data in a Spark notebook. </a:t>
            </a:r>
          </a:p>
          <a:p>
            <a:endParaRPr lang="en-US" dirty="0"/>
          </a:p>
          <a:p>
            <a:r>
              <a:rPr lang="en-US" dirty="0"/>
              <a:t>And you can use the KQL database as a data source for pipelines and dataflows</a:t>
            </a:r>
          </a:p>
        </p:txBody>
      </p:sp>
      <p:sp>
        <p:nvSpPr>
          <p:cNvPr id="4" name="Slide Number Placeholder 3"/>
          <p:cNvSpPr>
            <a:spLocks noGrp="1"/>
          </p:cNvSpPr>
          <p:nvPr>
            <p:ph type="sldNum" sz="quarter" idx="5"/>
          </p:nvPr>
        </p:nvSpPr>
        <p:spPr/>
        <p:txBody>
          <a:bodyPr/>
          <a:lstStyle/>
          <a:p>
            <a:fld id="{297A4B63-AD09-44DE-BEEC-F379281B23CC}" type="slidenum">
              <a:rPr lang="en-US" smtClean="0"/>
              <a:t>8</a:t>
            </a:fld>
            <a:endParaRPr lang="en-US" dirty="0"/>
          </a:p>
        </p:txBody>
      </p:sp>
    </p:spTree>
    <p:extLst>
      <p:ext uri="{BB962C8B-B14F-4D97-AF65-F5344CB8AC3E}">
        <p14:creationId xmlns:p14="http://schemas.microsoft.com/office/powerpoint/2010/main" val="1053873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9</a:t>
            </a:fld>
            <a:endParaRPr lang="en-US" dirty="0"/>
          </a:p>
        </p:txBody>
      </p:sp>
    </p:spTree>
    <p:extLst>
      <p:ext uri="{BB962C8B-B14F-4D97-AF65-F5344CB8AC3E}">
        <p14:creationId xmlns:p14="http://schemas.microsoft.com/office/powerpoint/2010/main" val="16777380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dirty="0">
                <a:solidFill>
                  <a:schemeClr val="tx1"/>
                </a:solidFill>
              </a:rPr>
              <a:t>© Microsoft Corporation</a:t>
            </a:r>
            <a:endParaRPr lang="en-US" sz="784" dirty="0">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a:noFill/>
        </p:spPr>
        <p:txBody>
          <a:bodyPr/>
          <a:lstStyle>
            <a:lvl1pPr>
              <a:defRPr>
                <a:solidFill>
                  <a:srgbClr val="2E3E3E"/>
                </a:solidFill>
              </a:defRPr>
            </a:lvl1pPr>
          </a:lstStyle>
          <a:p>
            <a:r>
              <a:rPr lang="en-US"/>
              <a:t>Click to edit Master title style</a:t>
            </a:r>
            <a:endParaRPr lang="en-US" dirty="0"/>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76962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C31B51C8-F0A2-4DC1-8821-36947EDA6BFA}"/>
              </a:ext>
            </a:extLst>
          </p:cNvPr>
          <p:cNvPicPr>
            <a:picLocks noChangeAspect="1"/>
          </p:cNvPicPr>
          <p:nvPr userDrawn="1"/>
        </p:nvPicPr>
        <p:blipFill>
          <a:blip r:embed="rId3"/>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1304062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5216" y="384048"/>
            <a:ext cx="11151917" cy="553998"/>
          </a:xfrm>
        </p:spPr>
        <p:txBody>
          <a:bodyPr/>
          <a:lstStyle>
            <a:lvl1pPr>
              <a:defRPr sz="3600">
                <a:solidFill>
                  <a:schemeClr val="tx1">
                    <a:lumMod val="90000"/>
                    <a:lumOff val="10000"/>
                  </a:schemeClr>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5088720D-3E13-4F7A-B395-DE80891786BD}"/>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1E1E10B1-A5C3-4325-AEE2-BD7EA83B9339}"/>
              </a:ext>
            </a:extLst>
          </p:cNvPr>
          <p:cNvPicPr>
            <a:picLocks noChangeAspect="1"/>
          </p:cNvPicPr>
          <p:nvPr userDrawn="1"/>
        </p:nvPicPr>
        <p:blipFill>
          <a:blip r:embed="rId2"/>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28143802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en-us/"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hyperlink" Target="https://docs.microsoft.com/en-us/learn/" TargetMode="External"/><Relationship Id="rId13" Type="http://schemas.openxmlformats.org/officeDocument/2006/relationships/hyperlink" Target="https://reactor.microsoft.com/en-us/reactor/?search=fasttrack&amp;eventLanguage=all&amp;preferredLanguage=English&amp;page=1" TargetMode="External"/><Relationship Id="rId3" Type="http://schemas.openxmlformats.org/officeDocument/2006/relationships/hyperlink" Target="https://partner.microsoft.com/en-us/training/training-center" TargetMode="External"/><Relationship Id="rId7" Type="http://schemas.openxmlformats.org/officeDocument/2006/relationships/hyperlink" Target="https://azure.microsoft.com/en-us/get-started/#explore-azure" TargetMode="External"/><Relationship Id="rId12" Type="http://schemas.openxmlformats.org/officeDocument/2006/relationships/hyperlink" Target="https://techcommunity.microsoft.com/"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hyperlink" Target="https://docs.microsoft.com/en-us/learn/azure/" TargetMode="External"/><Relationship Id="rId11" Type="http://schemas.openxmlformats.org/officeDocument/2006/relationships/hyperlink" Target="https://www.microsoft.com/en-us/mtc" TargetMode="External"/><Relationship Id="rId5" Type="http://schemas.openxmlformats.org/officeDocument/2006/relationships/hyperlink" Target="https://sway.office.com/CDBAqgB3HA7EsQ1L" TargetMode="External"/><Relationship Id="rId10" Type="http://schemas.openxmlformats.org/officeDocument/2006/relationships/hyperlink" Target="https://www.microsoft.com/en-ie/training-days/#azure" TargetMode="External"/><Relationship Id="rId4" Type="http://schemas.openxmlformats.org/officeDocument/2006/relationships/hyperlink" Target="https://www.microsoft.com/en-us/us-partner-blog/calendar/" TargetMode="External"/><Relationship Id="rId9" Type="http://schemas.openxmlformats.org/officeDocument/2006/relationships/hyperlink" Target="https://docs.microsoft.com/en-us/learn/certifications/browse/" TargetMode="External"/><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fontScale="90000"/>
          </a:bodyPr>
          <a:lstStyle/>
          <a:p>
            <a:pPr>
              <a:lnSpc>
                <a:spcPct val="90000"/>
              </a:lnSpc>
            </a:pPr>
            <a:r>
              <a:rPr lang="en-US" sz="4000" dirty="0">
                <a:effectLst/>
                <a:latin typeface="Aptos" panose="020B0004020202020204" pitchFamily="34" charset="0"/>
                <a:ea typeface="Times New Roman" panose="02020603050405020304" pitchFamily="18" charset="0"/>
                <a:cs typeface="Aptos" panose="020B0004020202020204" pitchFamily="34" charset="0"/>
              </a:rPr>
              <a:t>Get started with Real-Time Analytics in Microsoft Fabric</a:t>
            </a:r>
            <a:endParaRPr lang="en-US" sz="4000" dirty="0"/>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wrap="square">
            <a:normAutofit/>
          </a:bodyPr>
          <a:lstStyle/>
          <a:p>
            <a:pPr>
              <a:spcAft>
                <a:spcPts val="600"/>
              </a:spcAft>
            </a:pPr>
            <a:r>
              <a:rPr lang="en-US" dirty="0"/>
              <a:t>Module 13</a:t>
            </a:r>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251F-BFA0-1625-E8DC-45A1D32C3431}"/>
              </a:ext>
            </a:extLst>
          </p:cNvPr>
          <p:cNvSpPr>
            <a:spLocks noGrp="1"/>
          </p:cNvSpPr>
          <p:nvPr>
            <p:ph type="title"/>
          </p:nvPr>
        </p:nvSpPr>
        <p:spPr/>
        <p:txBody>
          <a:bodyPr wrap="square" anchor="t">
            <a:normAutofit/>
          </a:bodyPr>
          <a:lstStyle/>
          <a:p>
            <a:r>
              <a:rPr lang="en-US" dirty="0"/>
              <a:t> Microsoft Learn Demo </a:t>
            </a:r>
          </a:p>
        </p:txBody>
      </p:sp>
      <p:sp>
        <p:nvSpPr>
          <p:cNvPr id="6" name="Text Placeholder 5">
            <a:extLst>
              <a:ext uri="{FF2B5EF4-FFF2-40B4-BE49-F238E27FC236}">
                <a16:creationId xmlns:a16="http://schemas.microsoft.com/office/drawing/2014/main" id="{C4F44000-97E9-9B97-308D-2DB86A4BB2EE}"/>
              </a:ext>
            </a:extLst>
          </p:cNvPr>
          <p:cNvSpPr>
            <a:spLocks noGrp="1"/>
          </p:cNvSpPr>
          <p:nvPr>
            <p:ph type="body" sz="quarter" idx="12"/>
          </p:nvPr>
        </p:nvSpPr>
        <p:spPr/>
        <p:txBody>
          <a:bodyPr/>
          <a:lstStyle/>
          <a:p>
            <a:endParaRPr lang="en-US" dirty="0"/>
          </a:p>
        </p:txBody>
      </p:sp>
      <p:pic>
        <p:nvPicPr>
          <p:cNvPr id="5" name="Content Placeholder 4">
            <a:extLst>
              <a:ext uri="{FF2B5EF4-FFF2-40B4-BE49-F238E27FC236}">
                <a16:creationId xmlns:a16="http://schemas.microsoft.com/office/drawing/2014/main" id="{5D848AD9-57E4-8297-4DBB-0A74105729BC}"/>
              </a:ext>
            </a:extLst>
          </p:cNvPr>
          <p:cNvPicPr>
            <a:picLocks noGrp="1" noChangeAspect="1"/>
          </p:cNvPicPr>
          <p:nvPr>
            <p:ph sz="quarter" idx="4294967295"/>
          </p:nvPr>
        </p:nvPicPr>
        <p:blipFill>
          <a:blip r:embed="rId2"/>
          <a:stretch>
            <a:fillRect/>
          </a:stretch>
        </p:blipFill>
        <p:spPr>
          <a:xfrm>
            <a:off x="0" y="1150938"/>
            <a:ext cx="8124825" cy="4833937"/>
          </a:xfrm>
          <a:noFill/>
        </p:spPr>
      </p:pic>
      <p:sp>
        <p:nvSpPr>
          <p:cNvPr id="3" name="TextBox 2">
            <a:extLst>
              <a:ext uri="{FF2B5EF4-FFF2-40B4-BE49-F238E27FC236}">
                <a16:creationId xmlns:a16="http://schemas.microsoft.com/office/drawing/2014/main" id="{1269C0F8-6300-3866-7B09-28563A92ECD2}"/>
              </a:ext>
            </a:extLst>
          </p:cNvPr>
          <p:cNvSpPr txBox="1"/>
          <p:nvPr/>
        </p:nvSpPr>
        <p:spPr>
          <a:xfrm>
            <a:off x="2813225" y="6148089"/>
            <a:ext cx="7709481"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hlinkClick r:id="rId3"/>
              </a:rPr>
              <a:t>Microsoft Learn: Build skills that open doors in your career</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48EF99B3-90FD-CA78-691E-43C1BF78BB42}"/>
              </a:ext>
            </a:extLst>
          </p:cNvPr>
          <p:cNvPicPr>
            <a:picLocks noChangeAspect="1"/>
          </p:cNvPicPr>
          <p:nvPr/>
        </p:nvPicPr>
        <p:blipFill>
          <a:blip r:embed="rId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68261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61EA3-5803-446D-B286-B5CDEA6F5F74}"/>
              </a:ext>
            </a:extLst>
          </p:cNvPr>
          <p:cNvSpPr>
            <a:spLocks noGrp="1"/>
          </p:cNvSpPr>
          <p:nvPr>
            <p:ph type="title"/>
          </p:nvPr>
        </p:nvSpPr>
        <p:spPr/>
        <p:txBody>
          <a:bodyPr/>
          <a:lstStyle/>
          <a:p>
            <a:r>
              <a:rPr lang="en-IN" dirty="0"/>
              <a:t>Readiness and Enablement Links</a:t>
            </a:r>
            <a:endParaRPr lang="en-US" dirty="0"/>
          </a:p>
        </p:txBody>
      </p:sp>
      <p:sp>
        <p:nvSpPr>
          <p:cNvPr id="13" name="TextBox 12">
            <a:extLst>
              <a:ext uri="{FF2B5EF4-FFF2-40B4-BE49-F238E27FC236}">
                <a16:creationId xmlns:a16="http://schemas.microsoft.com/office/drawing/2014/main" id="{81B15E12-433C-23A4-B09C-03D14CACDEAA}"/>
              </a:ext>
            </a:extLst>
          </p:cNvPr>
          <p:cNvSpPr txBox="1"/>
          <p:nvPr/>
        </p:nvSpPr>
        <p:spPr>
          <a:xfrm>
            <a:off x="323782" y="1225689"/>
            <a:ext cx="10589036" cy="58785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The Microsoft Federal Team is here to help you accelerate customers' digital transformation. Microsoft Federal has tailored to make your organizations skilling journey successful. From the Business Decision Maker to the technical community and end-users, Microsoft provides customers with access to endless skilling resources. Below you will find links to these resources:</a:t>
            </a:r>
            <a:b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Get training tailored to your organization's needs: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Find learning paths for specific roles in your organization, plus course recommendations based on technology, skill level, and solution area:</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3"/>
              </a:rPr>
              <a:t>Training | Learning Portal (microsoft.com)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4"/>
              </a:rPr>
              <a:t>Events Calendar - US Partner Community Blog – Microsoft</a:t>
            </a: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In addition to the above, the Microsoft Federal Team can address the needs of your non-technical community of your learners through: </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Skilling Hours </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FFFFFF"/>
                </a:solidFill>
                <a:effectLst/>
                <a:uLnTx/>
                <a:uFillTx/>
                <a:latin typeface="Segoe UI"/>
                <a:ea typeface="+mn-ea"/>
                <a:cs typeface="+mn-cs"/>
                <a:hlinkClick r:id="rId5"/>
              </a:rPr>
              <a:t>Readiness and Enablement: Skilling our Federal Customers and Partners (office.com)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Microsoft Learning Portal: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 closer look at Azure through training modules and gamified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hlinkClick r:id="rId6"/>
              </a:rPr>
              <a:t>Microsoft Learning Portal</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Additional Learning Resources</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7"/>
              </a:rPr>
              <a:t>Get started with Azure – Introduction | Microsoft Azure</a:t>
            </a: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rPr>
              <a:t>Microsoft Learn</a:t>
            </a:r>
            <a: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(path-based)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9"/>
              </a:rPr>
              <a:t>Exam-based</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Select filters: Azure, D365, M365, Power Platform, and more</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0"/>
              </a:rPr>
              <a:t>Microsoft Virtual Training Days</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Virtual Instructor Led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1"/>
              </a:rPr>
              <a:t>Microsoft Technology Center</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Work through your Account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2"/>
              </a:rPr>
              <a:t>Home - Microsoft Tech Community</a:t>
            </a: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3"/>
              </a:rPr>
              <a:t>Microsoft Reactor | Microsoft Developer</a:t>
            </a:r>
            <a:r>
              <a:rPr kumimoji="0" lang="en-US" sz="1000" b="0" i="0" u="none" strike="noStrike" kern="1200" cap="none" spc="0" normalizeH="0" baseline="0" noProof="0" dirty="0">
                <a:ln>
                  <a:noFill/>
                </a:ln>
                <a:solidFill>
                  <a:srgbClr val="FFFFFF"/>
                </a:solidFill>
                <a:effectLst/>
                <a:uLnTx/>
                <a:uFillTx/>
                <a:latin typeface="Segoe UI"/>
                <a:ea typeface="+mn-ea"/>
                <a:cs typeface="+mn-cs"/>
              </a:rPr>
              <a:t> – Virtual Instructor Led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p:txBody>
      </p:sp>
      <p:pic>
        <p:nvPicPr>
          <p:cNvPr id="2" name="Picture 1">
            <a:extLst>
              <a:ext uri="{FF2B5EF4-FFF2-40B4-BE49-F238E27FC236}">
                <a16:creationId xmlns:a16="http://schemas.microsoft.com/office/drawing/2014/main" id="{6CA8E0FA-D45A-033D-ECC9-3BCF48250C89}"/>
              </a:ext>
            </a:extLst>
          </p:cNvPr>
          <p:cNvPicPr>
            <a:picLocks noChangeAspect="1"/>
          </p:cNvPicPr>
          <p:nvPr/>
        </p:nvPicPr>
        <p:blipFill>
          <a:blip r:embed="rId1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31643767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6B36E-CE13-A938-BA48-40ED71382A9A}"/>
              </a:ext>
            </a:extLst>
          </p:cNvPr>
          <p:cNvSpPr>
            <a:spLocks noGrp="1"/>
          </p:cNvSpPr>
          <p:nvPr>
            <p:ph type="title"/>
          </p:nvPr>
        </p:nvSpPr>
        <p:spPr/>
        <p:txBody>
          <a:bodyPr/>
          <a:lstStyle/>
          <a:p>
            <a:r>
              <a:rPr lang="en-US" dirty="0"/>
              <a:t>Real-Time Analytics in Fabric</a:t>
            </a:r>
          </a:p>
        </p:txBody>
      </p:sp>
      <p:sp>
        <p:nvSpPr>
          <p:cNvPr id="3" name="Content Placeholder 2">
            <a:extLst>
              <a:ext uri="{FF2B5EF4-FFF2-40B4-BE49-F238E27FC236}">
                <a16:creationId xmlns:a16="http://schemas.microsoft.com/office/drawing/2014/main" id="{35DFC5B0-0308-CF87-6B47-A9AE39C9F857}"/>
              </a:ext>
            </a:extLst>
          </p:cNvPr>
          <p:cNvSpPr>
            <a:spLocks noGrp="1"/>
          </p:cNvSpPr>
          <p:nvPr>
            <p:ph sz="quarter" idx="10"/>
          </p:nvPr>
        </p:nvSpPr>
        <p:spPr>
          <a:xfrm>
            <a:off x="584200" y="1435100"/>
            <a:ext cx="11018838" cy="1465016"/>
          </a:xfrm>
        </p:spPr>
        <p:txBody>
          <a:bodyPr/>
          <a:lstStyle/>
          <a:p>
            <a:r>
              <a:rPr lang="en-US" dirty="0"/>
              <a:t>Uses KQL database</a:t>
            </a:r>
          </a:p>
          <a:p>
            <a:r>
              <a:rPr lang="en-US" dirty="0"/>
              <a:t>Optimized for time-series and streaming data</a:t>
            </a:r>
          </a:p>
          <a:p>
            <a:r>
              <a:rPr lang="en-US" dirty="0"/>
              <a:t>Supports structured, unstructured, and semi-structured data</a:t>
            </a:r>
          </a:p>
        </p:txBody>
      </p:sp>
    </p:spTree>
    <p:extLst>
      <p:ext uri="{BB962C8B-B14F-4D97-AF65-F5344CB8AC3E}">
        <p14:creationId xmlns:p14="http://schemas.microsoft.com/office/powerpoint/2010/main" val="7437866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BC82B-C02D-6D6E-A87D-064A7FCB91BC}"/>
              </a:ext>
            </a:extLst>
          </p:cNvPr>
          <p:cNvSpPr>
            <a:spLocks noGrp="1"/>
          </p:cNvSpPr>
          <p:nvPr>
            <p:ph type="title"/>
          </p:nvPr>
        </p:nvSpPr>
        <p:spPr/>
        <p:txBody>
          <a:bodyPr/>
          <a:lstStyle/>
          <a:p>
            <a:r>
              <a:rPr lang="en-US" dirty="0"/>
              <a:t>Real-Time Analytics Capabilities</a:t>
            </a:r>
          </a:p>
        </p:txBody>
      </p:sp>
      <p:sp>
        <p:nvSpPr>
          <p:cNvPr id="3" name="Content Placeholder 2">
            <a:extLst>
              <a:ext uri="{FF2B5EF4-FFF2-40B4-BE49-F238E27FC236}">
                <a16:creationId xmlns:a16="http://schemas.microsoft.com/office/drawing/2014/main" id="{C40E0404-9332-C1A0-F65E-E7EAECB411EA}"/>
              </a:ext>
            </a:extLst>
          </p:cNvPr>
          <p:cNvSpPr>
            <a:spLocks noGrp="1"/>
          </p:cNvSpPr>
          <p:nvPr>
            <p:ph sz="quarter" idx="10"/>
          </p:nvPr>
        </p:nvSpPr>
        <p:spPr>
          <a:xfrm>
            <a:off x="584200" y="1435100"/>
            <a:ext cx="11018838" cy="3791807"/>
          </a:xfrm>
        </p:spPr>
        <p:txBody>
          <a:bodyPr/>
          <a:lstStyle/>
          <a:p>
            <a:r>
              <a:rPr lang="en-US" dirty="0"/>
              <a:t>Ingest data from any source, in any data format.</a:t>
            </a:r>
          </a:p>
          <a:p>
            <a:r>
              <a:rPr lang="en-US" b="0" i="0" dirty="0">
                <a:solidFill>
                  <a:srgbClr val="E6E6E6"/>
                </a:solidFill>
                <a:effectLst/>
                <a:latin typeface="Segoe UI" panose="020B0502040204020203" pitchFamily="34" charset="0"/>
              </a:rPr>
              <a:t>Run analytical queries directly on raw data without the need to build complex data models or create scripting to transform the data.</a:t>
            </a:r>
          </a:p>
          <a:p>
            <a:r>
              <a:rPr lang="en-US" dirty="0"/>
              <a:t>Import data with by-default streaming that provides high performance and low latency</a:t>
            </a:r>
          </a:p>
          <a:p>
            <a:r>
              <a:rPr lang="en-US" b="0" i="0" dirty="0">
                <a:solidFill>
                  <a:srgbClr val="E6E6E6"/>
                </a:solidFill>
                <a:effectLst/>
                <a:latin typeface="Segoe UI" panose="020B0502040204020203" pitchFamily="34" charset="0"/>
              </a:rPr>
              <a:t>Scale to an unlimited amount of data</a:t>
            </a:r>
          </a:p>
          <a:p>
            <a:r>
              <a:rPr lang="en-US" b="0" i="0" dirty="0">
                <a:solidFill>
                  <a:srgbClr val="E6E6E6"/>
                </a:solidFill>
                <a:effectLst/>
                <a:latin typeface="Segoe UI" panose="020B0502040204020203" pitchFamily="34" charset="0"/>
              </a:rPr>
              <a:t>Integrate seamlessly with other workloads and items in Microsoft Fabric</a:t>
            </a:r>
            <a:endParaRPr lang="en-US" dirty="0"/>
          </a:p>
        </p:txBody>
      </p:sp>
    </p:spTree>
    <p:extLst>
      <p:ext uri="{BB962C8B-B14F-4D97-AF65-F5344CB8AC3E}">
        <p14:creationId xmlns:p14="http://schemas.microsoft.com/office/powerpoint/2010/main" val="396003605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71E7-9EE2-6FF4-F6A1-C1B3415609AD}"/>
              </a:ext>
            </a:extLst>
          </p:cNvPr>
          <p:cNvSpPr>
            <a:spLocks noGrp="1"/>
          </p:cNvSpPr>
          <p:nvPr>
            <p:ph type="title"/>
          </p:nvPr>
        </p:nvSpPr>
        <p:spPr/>
        <p:txBody>
          <a:bodyPr/>
          <a:lstStyle/>
          <a:p>
            <a:r>
              <a:rPr lang="en-US" dirty="0"/>
              <a:t>Real-Time Analytics core components</a:t>
            </a:r>
          </a:p>
        </p:txBody>
      </p:sp>
      <p:sp>
        <p:nvSpPr>
          <p:cNvPr id="4" name="Content Placeholder 3">
            <a:extLst>
              <a:ext uri="{FF2B5EF4-FFF2-40B4-BE49-F238E27FC236}">
                <a16:creationId xmlns:a16="http://schemas.microsoft.com/office/drawing/2014/main" id="{CABE7F89-B026-D38B-3986-A629F5DAE5DA}"/>
              </a:ext>
            </a:extLst>
          </p:cNvPr>
          <p:cNvSpPr>
            <a:spLocks noGrp="1"/>
          </p:cNvSpPr>
          <p:nvPr>
            <p:ph sz="quarter" idx="12"/>
          </p:nvPr>
        </p:nvSpPr>
        <p:spPr>
          <a:xfrm>
            <a:off x="584200" y="1435100"/>
            <a:ext cx="5211763" cy="1465016"/>
          </a:xfrm>
        </p:spPr>
        <p:txBody>
          <a:bodyPr/>
          <a:lstStyle/>
          <a:p>
            <a:r>
              <a:rPr lang="en-US" dirty="0"/>
              <a:t>KQL Database</a:t>
            </a:r>
          </a:p>
          <a:p>
            <a:r>
              <a:rPr lang="en-US" dirty="0"/>
              <a:t>KQL Queryset</a:t>
            </a:r>
          </a:p>
          <a:p>
            <a:r>
              <a:rPr lang="en-US" dirty="0"/>
              <a:t>Eventstream</a:t>
            </a:r>
          </a:p>
        </p:txBody>
      </p:sp>
      <p:pic>
        <p:nvPicPr>
          <p:cNvPr id="1026" name="Picture 2" descr="Screenshot of Fabric Real-Time Analytics components.">
            <a:extLst>
              <a:ext uri="{FF2B5EF4-FFF2-40B4-BE49-F238E27FC236}">
                <a16:creationId xmlns:a16="http://schemas.microsoft.com/office/drawing/2014/main" id="{6493A9F0-97F6-58D9-B188-BC2D8FE5528B}"/>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7041644" y="1435100"/>
            <a:ext cx="3743847" cy="1295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5647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D9BCA-5429-8DF6-3B6F-5B610FFAE0EF}"/>
              </a:ext>
            </a:extLst>
          </p:cNvPr>
          <p:cNvSpPr>
            <a:spLocks noGrp="1"/>
          </p:cNvSpPr>
          <p:nvPr>
            <p:ph type="title"/>
          </p:nvPr>
        </p:nvSpPr>
        <p:spPr/>
        <p:txBody>
          <a:bodyPr/>
          <a:lstStyle/>
          <a:p>
            <a:r>
              <a:rPr lang="en-US" dirty="0"/>
              <a:t>KQL Database Objects</a:t>
            </a:r>
          </a:p>
        </p:txBody>
      </p:sp>
      <p:pic>
        <p:nvPicPr>
          <p:cNvPr id="2050" name="Picture 2" descr="Screenshot of a Fabric Kusto Database.">
            <a:extLst>
              <a:ext uri="{FF2B5EF4-FFF2-40B4-BE49-F238E27FC236}">
                <a16:creationId xmlns:a16="http://schemas.microsoft.com/office/drawing/2014/main" id="{03A554D6-D79D-6FFA-3634-AFA157E516CD}"/>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3854931" y="1722934"/>
            <a:ext cx="4477375" cy="4258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0901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FB737-E208-94BC-B6AA-99A3F80AD82C}"/>
              </a:ext>
            </a:extLst>
          </p:cNvPr>
          <p:cNvSpPr>
            <a:spLocks noGrp="1"/>
          </p:cNvSpPr>
          <p:nvPr>
            <p:ph type="title"/>
          </p:nvPr>
        </p:nvSpPr>
        <p:spPr/>
        <p:txBody>
          <a:bodyPr/>
          <a:lstStyle/>
          <a:p>
            <a:r>
              <a:rPr lang="en-US" dirty="0"/>
              <a:t>Kusto Query Language</a:t>
            </a:r>
          </a:p>
        </p:txBody>
      </p:sp>
      <p:sp>
        <p:nvSpPr>
          <p:cNvPr id="3" name="Content Placeholder 2">
            <a:extLst>
              <a:ext uri="{FF2B5EF4-FFF2-40B4-BE49-F238E27FC236}">
                <a16:creationId xmlns:a16="http://schemas.microsoft.com/office/drawing/2014/main" id="{A6E2FEB4-435D-146B-D22E-FD5D17432758}"/>
              </a:ext>
            </a:extLst>
          </p:cNvPr>
          <p:cNvSpPr>
            <a:spLocks noGrp="1"/>
          </p:cNvSpPr>
          <p:nvPr>
            <p:ph sz="quarter" idx="10"/>
          </p:nvPr>
        </p:nvSpPr>
        <p:spPr>
          <a:xfrm>
            <a:off x="584200" y="1435100"/>
            <a:ext cx="11018838" cy="1378839"/>
          </a:xfrm>
        </p:spPr>
        <p:txBody>
          <a:bodyPr/>
          <a:lstStyle/>
          <a:p>
            <a:r>
              <a:rPr lang="en-US" dirty="0"/>
              <a:t>Declarative query language </a:t>
            </a:r>
            <a:r>
              <a:rPr lang="en-US" b="0" i="0" dirty="0">
                <a:solidFill>
                  <a:srgbClr val="E6E6E6"/>
                </a:solidFill>
                <a:effectLst/>
                <a:latin typeface="Segoe UI" panose="020B0502040204020203" pitchFamily="34" charset="0"/>
              </a:rPr>
              <a:t>for searching large-scale log data efficiently and quickly</a:t>
            </a:r>
          </a:p>
          <a:p>
            <a:r>
              <a:rPr lang="en-US" dirty="0">
                <a:solidFill>
                  <a:srgbClr val="E6E6E6"/>
                </a:solidFill>
                <a:latin typeface="Segoe UI" panose="020B0502040204020203" pitchFamily="34" charset="0"/>
              </a:rPr>
              <a:t>A</a:t>
            </a:r>
            <a:r>
              <a:rPr lang="en-US" b="0" i="0" dirty="0">
                <a:solidFill>
                  <a:srgbClr val="E6E6E6"/>
                </a:solidFill>
                <a:effectLst/>
                <a:latin typeface="Segoe UI" panose="020B0502040204020203" pitchFamily="34" charset="0"/>
              </a:rPr>
              <a:t>llows you to </a:t>
            </a:r>
            <a:r>
              <a:rPr lang="en-US" b="1" i="0" dirty="0">
                <a:solidFill>
                  <a:srgbClr val="E6E6E6"/>
                </a:solidFill>
                <a:effectLst/>
                <a:latin typeface="Segoe UI" panose="020B0502040204020203" pitchFamily="34" charset="0"/>
              </a:rPr>
              <a:t>filter, aggregate, and present your data</a:t>
            </a:r>
            <a:endParaRPr lang="en-US" dirty="0"/>
          </a:p>
        </p:txBody>
      </p:sp>
      <p:pic>
        <p:nvPicPr>
          <p:cNvPr id="5" name="Picture 4">
            <a:extLst>
              <a:ext uri="{FF2B5EF4-FFF2-40B4-BE49-F238E27FC236}">
                <a16:creationId xmlns:a16="http://schemas.microsoft.com/office/drawing/2014/main" id="{C31E7EFF-2B38-6862-67A7-75EF8EA49DE9}"/>
              </a:ext>
            </a:extLst>
          </p:cNvPr>
          <p:cNvPicPr>
            <a:picLocks noChangeAspect="1"/>
          </p:cNvPicPr>
          <p:nvPr/>
        </p:nvPicPr>
        <p:blipFill>
          <a:blip r:embed="rId3"/>
          <a:stretch>
            <a:fillRect/>
          </a:stretch>
        </p:blipFill>
        <p:spPr>
          <a:xfrm>
            <a:off x="2631714" y="4311526"/>
            <a:ext cx="6923809" cy="1923810"/>
          </a:xfrm>
          <a:prstGeom prst="rect">
            <a:avLst/>
          </a:prstGeom>
        </p:spPr>
      </p:pic>
    </p:spTree>
    <p:extLst>
      <p:ext uri="{BB962C8B-B14F-4D97-AF65-F5344CB8AC3E}">
        <p14:creationId xmlns:p14="http://schemas.microsoft.com/office/powerpoint/2010/main" val="190371978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40AD9-EF2B-4C0B-CE01-E2C49502255D}"/>
              </a:ext>
            </a:extLst>
          </p:cNvPr>
          <p:cNvSpPr>
            <a:spLocks noGrp="1"/>
          </p:cNvSpPr>
          <p:nvPr>
            <p:ph type="title"/>
          </p:nvPr>
        </p:nvSpPr>
        <p:spPr/>
        <p:txBody>
          <a:bodyPr/>
          <a:lstStyle/>
          <a:p>
            <a:r>
              <a:rPr lang="en-US" dirty="0"/>
              <a:t>When to use Real-Time Analytics in Fabric</a:t>
            </a:r>
          </a:p>
        </p:txBody>
      </p:sp>
      <p:sp>
        <p:nvSpPr>
          <p:cNvPr id="3" name="Content Placeholder 2">
            <a:extLst>
              <a:ext uri="{FF2B5EF4-FFF2-40B4-BE49-F238E27FC236}">
                <a16:creationId xmlns:a16="http://schemas.microsoft.com/office/drawing/2014/main" id="{39D1026C-D6E9-E414-6E3F-9546B5EB35B9}"/>
              </a:ext>
            </a:extLst>
          </p:cNvPr>
          <p:cNvSpPr>
            <a:spLocks noGrp="1"/>
          </p:cNvSpPr>
          <p:nvPr>
            <p:ph sz="quarter" idx="10"/>
          </p:nvPr>
        </p:nvSpPr>
        <p:spPr>
          <a:xfrm>
            <a:off x="584200" y="1435100"/>
            <a:ext cx="11018838" cy="3360920"/>
          </a:xfrm>
        </p:spPr>
        <p:txBody>
          <a:bodyPr/>
          <a:lstStyle/>
          <a:p>
            <a:r>
              <a:rPr lang="en-US" dirty="0"/>
              <a:t>High data freshness required</a:t>
            </a:r>
          </a:p>
          <a:p>
            <a:r>
              <a:rPr lang="en-US" dirty="0"/>
              <a:t>Required query latency is seconds</a:t>
            </a:r>
          </a:p>
          <a:p>
            <a:r>
              <a:rPr lang="en-US" dirty="0"/>
              <a:t>Search or access data in different formats</a:t>
            </a:r>
          </a:p>
          <a:p>
            <a:r>
              <a:rPr lang="en-US" dirty="0">
                <a:solidFill>
                  <a:srgbClr val="E6E6E6"/>
                </a:solidFill>
                <a:latin typeface="Segoe UI" panose="020B0502040204020203" pitchFamily="34" charset="0"/>
              </a:rPr>
              <a:t>D</a:t>
            </a:r>
            <a:r>
              <a:rPr lang="en-US" b="0" i="0" dirty="0">
                <a:solidFill>
                  <a:srgbClr val="E6E6E6"/>
                </a:solidFill>
                <a:effectLst/>
                <a:latin typeface="Segoe UI" panose="020B0502040204020203" pitchFamily="34" charset="0"/>
              </a:rPr>
              <a:t>ata has a time component that can benefit from the time series-optimized database structure</a:t>
            </a:r>
          </a:p>
          <a:p>
            <a:r>
              <a:rPr lang="en-US" b="0" i="0" dirty="0">
                <a:solidFill>
                  <a:srgbClr val="E6E6E6"/>
                </a:solidFill>
                <a:effectLst/>
                <a:latin typeface="Segoe UI" panose="020B0502040204020203" pitchFamily="34" charset="0"/>
              </a:rPr>
              <a:t>Need to create ad-hoc queries on any field or row without prior optimization</a:t>
            </a:r>
            <a:endParaRPr lang="en-US" dirty="0"/>
          </a:p>
        </p:txBody>
      </p:sp>
    </p:spTree>
    <p:extLst>
      <p:ext uri="{BB962C8B-B14F-4D97-AF65-F5344CB8AC3E}">
        <p14:creationId xmlns:p14="http://schemas.microsoft.com/office/powerpoint/2010/main" val="82521447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AA23-9D8C-2453-0FE4-09DABD897748}"/>
              </a:ext>
            </a:extLst>
          </p:cNvPr>
          <p:cNvSpPr>
            <a:spLocks noGrp="1"/>
          </p:cNvSpPr>
          <p:nvPr>
            <p:ph type="title"/>
          </p:nvPr>
        </p:nvSpPr>
        <p:spPr/>
        <p:txBody>
          <a:bodyPr/>
          <a:lstStyle/>
          <a:p>
            <a:r>
              <a:rPr lang="en-US" dirty="0"/>
              <a:t>Integration with Other Fabric Items</a:t>
            </a:r>
          </a:p>
        </p:txBody>
      </p:sp>
      <p:sp>
        <p:nvSpPr>
          <p:cNvPr id="3" name="Content Placeholder 2">
            <a:extLst>
              <a:ext uri="{FF2B5EF4-FFF2-40B4-BE49-F238E27FC236}">
                <a16:creationId xmlns:a16="http://schemas.microsoft.com/office/drawing/2014/main" id="{BF268DCA-5085-6CFC-A0D1-87F734B8A91B}"/>
              </a:ext>
            </a:extLst>
          </p:cNvPr>
          <p:cNvSpPr>
            <a:spLocks noGrp="1"/>
          </p:cNvSpPr>
          <p:nvPr>
            <p:ph sz="quarter" idx="10"/>
          </p:nvPr>
        </p:nvSpPr>
        <p:spPr>
          <a:xfrm>
            <a:off x="584200" y="1435100"/>
            <a:ext cx="11018838" cy="2499146"/>
          </a:xfrm>
        </p:spPr>
        <p:txBody>
          <a:bodyPr/>
          <a:lstStyle/>
          <a:p>
            <a:r>
              <a:rPr lang="en-US" dirty="0"/>
              <a:t>Load data from OneLake into KQL database</a:t>
            </a:r>
          </a:p>
          <a:p>
            <a:r>
              <a:rPr lang="en-US" dirty="0"/>
              <a:t>Visualize real-time data in Power BI</a:t>
            </a:r>
          </a:p>
          <a:p>
            <a:r>
              <a:rPr lang="en-US" dirty="0"/>
              <a:t>Analyze real-time data in Spark notebooks</a:t>
            </a:r>
          </a:p>
          <a:p>
            <a:r>
              <a:rPr lang="en-US" dirty="0"/>
              <a:t>Use KQL database as a source for a dataflow</a:t>
            </a:r>
          </a:p>
          <a:p>
            <a:r>
              <a:rPr lang="en-US" dirty="0"/>
              <a:t>Copy or lookup data in a pipeline</a:t>
            </a:r>
          </a:p>
        </p:txBody>
      </p:sp>
    </p:spTree>
    <p:extLst>
      <p:ext uri="{BB962C8B-B14F-4D97-AF65-F5344CB8AC3E}">
        <p14:creationId xmlns:p14="http://schemas.microsoft.com/office/powerpoint/2010/main" val="13270936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AA27BA-98F9-1C26-01EB-813054F08200}"/>
              </a:ext>
            </a:extLst>
          </p:cNvPr>
          <p:cNvSpPr>
            <a:spLocks noGrp="1"/>
          </p:cNvSpPr>
          <p:nvPr>
            <p:ph type="title"/>
          </p:nvPr>
        </p:nvSpPr>
        <p:spPr/>
        <p:txBody>
          <a:bodyPr/>
          <a:lstStyle/>
          <a:p>
            <a:r>
              <a:rPr lang="en-US" dirty="0"/>
              <a:t>Summary</a:t>
            </a:r>
          </a:p>
        </p:txBody>
      </p:sp>
      <p:sp>
        <p:nvSpPr>
          <p:cNvPr id="6" name="Content Placeholder 5">
            <a:extLst>
              <a:ext uri="{FF2B5EF4-FFF2-40B4-BE49-F238E27FC236}">
                <a16:creationId xmlns:a16="http://schemas.microsoft.com/office/drawing/2014/main" id="{12A2236E-26A0-03B6-A8C6-BC4ED3822FF7}"/>
              </a:ext>
            </a:extLst>
          </p:cNvPr>
          <p:cNvSpPr>
            <a:spLocks noGrp="1"/>
          </p:cNvSpPr>
          <p:nvPr>
            <p:ph sz="quarter" idx="10"/>
          </p:nvPr>
        </p:nvSpPr>
        <p:spPr>
          <a:xfrm>
            <a:off x="584200" y="1435100"/>
            <a:ext cx="11018838" cy="4912114"/>
          </a:xfrm>
        </p:spPr>
        <p:txBody>
          <a:bodyPr/>
          <a:lstStyle/>
          <a:p>
            <a:r>
              <a:rPr lang="en-US" dirty="0"/>
              <a:t>Real-time analytics supports fast moving, heterogenous data</a:t>
            </a:r>
          </a:p>
          <a:p>
            <a:r>
              <a:rPr lang="en-US" dirty="0"/>
              <a:t>The core components are a KQL Database, a KQL Queryset, and an Eventstream</a:t>
            </a:r>
          </a:p>
          <a:p>
            <a:r>
              <a:rPr lang="en-US" dirty="0"/>
              <a:t>Kusto Query language allows you to filter, aggregate, and present your data</a:t>
            </a:r>
          </a:p>
          <a:p>
            <a:r>
              <a:rPr lang="en-US" dirty="0"/>
              <a:t>Many integration points with other Fabric services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63601498"/>
      </p:ext>
    </p:extLst>
  </p:cSld>
  <p:clrMapOvr>
    <a:masterClrMapping/>
  </p:clrMapOvr>
  <p:transition>
    <p:fade/>
  </p:transition>
</p:sld>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CFE09A3088BA4C8DAD689BB01679B8" ma:contentTypeVersion="10" ma:contentTypeDescription="Create a new document." ma:contentTypeScope="" ma:versionID="76f34acd9020c8ce1aab729b67fd078e">
  <xsd:schema xmlns:xsd="http://www.w3.org/2001/XMLSchema" xmlns:xs="http://www.w3.org/2001/XMLSchema" xmlns:p="http://schemas.microsoft.com/office/2006/metadata/properties" xmlns:ns2="30241bb1-3633-4696-a205-62244f9c1dd7" targetNamespace="http://schemas.microsoft.com/office/2006/metadata/properties" ma:root="true" ma:fieldsID="a37d36f2a6ec64e42d083cbe14a0e6d2" ns2:_="">
    <xsd:import namespace="30241bb1-3633-4696-a205-62244f9c1d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241bb1-3633-4696-a205-62244f9c1d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82F597-C542-4822-9CF7-897409B7E00F}"/>
</file>

<file path=customXml/itemProps2.xml><?xml version="1.0" encoding="utf-8"?>
<ds:datastoreItem xmlns:ds="http://schemas.openxmlformats.org/officeDocument/2006/customXml" ds:itemID="{EDCB3B52-9508-4A63-AFCC-05E7630C15CA}">
  <ds:schemaRefs>
    <ds:schemaRef ds:uri="http://schemas.microsoft.com/office/2006/metadata/properties"/>
    <ds:schemaRef ds:uri="http://schemas.microsoft.com/office/infopath/2007/PartnerControls"/>
    <ds:schemaRef ds:uri="ec9ab3cf-5ffc-4e23-9951-e59f1d4d2772"/>
    <ds:schemaRef ds:uri="df7f103e-597c-493b-bc31-914106b908e0"/>
  </ds:schemaRefs>
</ds:datastoreItem>
</file>

<file path=customXml/itemProps3.xml><?xml version="1.0" encoding="utf-8"?>
<ds:datastoreItem xmlns:ds="http://schemas.openxmlformats.org/officeDocument/2006/customXml" ds:itemID="{08B55F93-F793-45E6-8EF9-B02CA25D11D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3957</TotalTime>
  <Words>1639</Words>
  <Application>Microsoft Office PowerPoint</Application>
  <PresentationFormat>Widescreen</PresentationFormat>
  <Paragraphs>114</Paragraphs>
  <Slides>11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Aptos</vt:lpstr>
      <vt:lpstr>Arial</vt:lpstr>
      <vt:lpstr>Calibri</vt:lpstr>
      <vt:lpstr>Consolas</vt:lpstr>
      <vt:lpstr>Segoe UI</vt:lpstr>
      <vt:lpstr>Segoe UI Semibold</vt:lpstr>
      <vt:lpstr>Segoe UI Semilight</vt:lpstr>
      <vt:lpstr>Wingdings</vt:lpstr>
      <vt:lpstr>1_Black Template</vt:lpstr>
      <vt:lpstr>Get started with Real-Time Analytics in Microsoft Fabric</vt:lpstr>
      <vt:lpstr>Real-Time Analytics in Fabric</vt:lpstr>
      <vt:lpstr>Real-Time Analytics Capabilities</vt:lpstr>
      <vt:lpstr>Real-Time Analytics core components</vt:lpstr>
      <vt:lpstr>KQL Database Objects</vt:lpstr>
      <vt:lpstr>Kusto Query Language</vt:lpstr>
      <vt:lpstr>When to use Real-Time Analytics in Fabric</vt:lpstr>
      <vt:lpstr>Integration with Other Fabric Items</vt:lpstr>
      <vt:lpstr>Summary</vt:lpstr>
      <vt:lpstr> Microsoft Learn Demo </vt:lpstr>
      <vt:lpstr>Readiness and Enablement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Meagan Longoria</cp:lastModifiedBy>
  <cp:revision>49</cp:revision>
  <dcterms:created xsi:type="dcterms:W3CDTF">2023-04-14T00:23:05Z</dcterms:created>
  <dcterms:modified xsi:type="dcterms:W3CDTF">2023-09-25T07:43:40Z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0x010100B8CFE09A3088BA4C8DAD689BB01679B8</vt:lpwstr>
  </property>
  <property fmtid="{D5CDD505-2E9C-101B-9397-08002B2CF9AE}" pid="3" name="MediaServiceImageTags">
    <vt:lpwstr/>
  </property>
</Properties>
</file>