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147470553" r:id="rId5"/>
    <p:sldId id="2147470575" r:id="rId6"/>
    <p:sldId id="2147470576" r:id="rId7"/>
    <p:sldId id="2147470574" r:id="rId8"/>
    <p:sldId id="2147470577" r:id="rId9"/>
    <p:sldId id="2147470578" r:id="rId10"/>
    <p:sldId id="2147470580" r:id="rId11"/>
    <p:sldId id="2147470573" r:id="rId12"/>
    <p:sldId id="2147470572" r:id="rId13"/>
    <p:sldId id="207613702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1" autoAdjust="0"/>
    <p:restoredTop sz="59700" autoAdjust="0"/>
  </p:normalViewPr>
  <p:slideViewPr>
    <p:cSldViewPr snapToGrid="0">
      <p:cViewPr varScale="1">
        <p:scale>
          <a:sx n="49" d="100"/>
          <a:sy n="49" d="100"/>
        </p:scale>
        <p:origin x="142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microsoft.github.io/SynapseML/" TargetMode="External"/><Relationship Id="rId4" Type="http://schemas.openxmlformats.org/officeDocument/2006/relationships/hyperlink" Target="https://pytorch.or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dirty="0"/>
          </a:p>
        </p:txBody>
      </p:sp>
    </p:spTree>
    <p:extLst>
      <p:ext uri="{BB962C8B-B14F-4D97-AF65-F5344CB8AC3E}">
        <p14:creationId xmlns:p14="http://schemas.microsoft.com/office/powerpoint/2010/main" val="4171330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To train a machine learning model, the process commonly involves the following steps:</a:t>
            </a:r>
          </a:p>
          <a:p>
            <a:endParaRPr lang="en-US" b="0" i="0" dirty="0">
              <a:solidFill>
                <a:srgbClr val="E6E6E6"/>
              </a:solidFill>
              <a:effectLst/>
              <a:latin typeface="Segoe UI" panose="020B0502040204020203" pitchFamily="34" charset="0"/>
            </a:endParaRPr>
          </a:p>
          <a:p>
            <a:pPr algn="l">
              <a:buFont typeface="+mj-lt"/>
              <a:buAutoNum type="arabicPeriod"/>
            </a:pPr>
            <a:r>
              <a:rPr lang="en-US" b="1" i="0" dirty="0">
                <a:solidFill>
                  <a:srgbClr val="E6E6E6"/>
                </a:solidFill>
                <a:effectLst/>
                <a:latin typeface="Segoe UI" panose="020B0502040204020203" pitchFamily="34" charset="0"/>
              </a:rPr>
              <a:t>Define the problem</a:t>
            </a:r>
            <a:r>
              <a:rPr lang="en-US" b="0" i="0" dirty="0">
                <a:solidFill>
                  <a:srgbClr val="E6E6E6"/>
                </a:solidFill>
                <a:effectLst/>
                <a:latin typeface="Segoe UI" panose="020B0502040204020203" pitchFamily="34" charset="0"/>
              </a:rPr>
              <a:t>: Together with business users and analysts, decide on what the model should predict and when it's successful.</a:t>
            </a:r>
          </a:p>
          <a:p>
            <a:pPr algn="l">
              <a:buFont typeface="+mj-lt"/>
              <a:buAutoNum type="arabicPeriod"/>
            </a:pPr>
            <a:r>
              <a:rPr lang="en-US" b="1" i="0" dirty="0">
                <a:solidFill>
                  <a:srgbClr val="E6E6E6"/>
                </a:solidFill>
                <a:effectLst/>
                <a:latin typeface="Segoe UI" panose="020B0502040204020203" pitchFamily="34" charset="0"/>
              </a:rPr>
              <a:t>Get the data</a:t>
            </a:r>
            <a:r>
              <a:rPr lang="en-US" b="0" i="0" dirty="0">
                <a:solidFill>
                  <a:srgbClr val="E6E6E6"/>
                </a:solidFill>
                <a:effectLst/>
                <a:latin typeface="Segoe UI" panose="020B0502040204020203" pitchFamily="34" charset="0"/>
              </a:rPr>
              <a:t>: Find data sources and get access by storing your data in a Lakehouse.</a:t>
            </a:r>
          </a:p>
          <a:p>
            <a:pPr algn="l">
              <a:buFont typeface="+mj-lt"/>
              <a:buAutoNum type="arabicPeriod"/>
            </a:pPr>
            <a:r>
              <a:rPr lang="en-US" b="1" i="0" dirty="0">
                <a:solidFill>
                  <a:srgbClr val="E6E6E6"/>
                </a:solidFill>
                <a:effectLst/>
                <a:latin typeface="Segoe UI" panose="020B0502040204020203" pitchFamily="34" charset="0"/>
              </a:rPr>
              <a:t>Prepare the data</a:t>
            </a:r>
            <a:r>
              <a:rPr lang="en-US" b="0" i="0" dirty="0">
                <a:solidFill>
                  <a:srgbClr val="E6E6E6"/>
                </a:solidFill>
                <a:effectLst/>
                <a:latin typeface="Segoe UI" panose="020B0502040204020203" pitchFamily="34" charset="0"/>
              </a:rPr>
              <a:t>: Explore the data by reading it from a Lakehouse into a notebook. Clean and transform the data based on the model's requirements.</a:t>
            </a:r>
          </a:p>
          <a:p>
            <a:pPr algn="l">
              <a:buFont typeface="+mj-lt"/>
              <a:buAutoNum type="arabicPeriod"/>
            </a:pPr>
            <a:r>
              <a:rPr lang="en-US" b="1" i="0" dirty="0">
                <a:solidFill>
                  <a:srgbClr val="E6E6E6"/>
                </a:solidFill>
                <a:effectLst/>
                <a:latin typeface="Segoe UI" panose="020B0502040204020203" pitchFamily="34" charset="0"/>
              </a:rPr>
              <a:t>Train the model</a:t>
            </a:r>
            <a:r>
              <a:rPr lang="en-US" b="0" i="0" dirty="0">
                <a:solidFill>
                  <a:srgbClr val="E6E6E6"/>
                </a:solidFill>
                <a:effectLst/>
                <a:latin typeface="Segoe UI" panose="020B0502040204020203" pitchFamily="34" charset="0"/>
              </a:rPr>
              <a:t>: Choose an algorithm and hyperparameter values based on trial and error by tracking your experiments with </a:t>
            </a:r>
            <a:r>
              <a:rPr lang="en-US" b="0" i="0" dirty="0" err="1">
                <a:solidFill>
                  <a:srgbClr val="E6E6E6"/>
                </a:solidFill>
                <a:effectLst/>
                <a:latin typeface="Segoe UI" panose="020B0502040204020203" pitchFamily="34" charset="0"/>
              </a:rPr>
              <a:t>MLflow</a:t>
            </a:r>
            <a:r>
              <a:rPr lang="en-US" b="0" i="0" dirty="0">
                <a:solidFill>
                  <a:srgbClr val="E6E6E6"/>
                </a:solidFill>
                <a:effectLst/>
                <a:latin typeface="Segoe UI" panose="020B0502040204020203" pitchFamily="34" charset="0"/>
              </a:rPr>
              <a:t>.</a:t>
            </a:r>
          </a:p>
          <a:p>
            <a:pPr algn="l">
              <a:buFont typeface="+mj-lt"/>
              <a:buAutoNum type="arabicPeriod"/>
            </a:pPr>
            <a:r>
              <a:rPr lang="en-US" b="1" i="0" dirty="0">
                <a:solidFill>
                  <a:srgbClr val="E6E6E6"/>
                </a:solidFill>
                <a:effectLst/>
                <a:latin typeface="Segoe UI" panose="020B0502040204020203" pitchFamily="34" charset="0"/>
              </a:rPr>
              <a:t>Generate insights</a:t>
            </a:r>
            <a:r>
              <a:rPr lang="en-US" b="0" i="0" dirty="0">
                <a:solidFill>
                  <a:srgbClr val="E6E6E6"/>
                </a:solidFill>
                <a:effectLst/>
                <a:latin typeface="Segoe UI" panose="020B0502040204020203" pitchFamily="34" charset="0"/>
              </a:rPr>
              <a:t>: Use model batch scoring to generate the requested predictions.</a:t>
            </a:r>
          </a:p>
          <a:p>
            <a:pPr algn="l"/>
            <a:r>
              <a:rPr lang="en-US" b="0" i="0" dirty="0">
                <a:solidFill>
                  <a:srgbClr val="E6E6E6"/>
                </a:solidFill>
                <a:effectLst/>
                <a:latin typeface="Segoe UI" panose="020B0502040204020203" pitchFamily="34" charset="0"/>
              </a:rPr>
              <a:t>As a data scientist, most of your time is spent on preparing the data and training the model. How you prepare the data and which algorithm you choose to train a model can influence your model's success.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experimenting, you want to keep an overview of all the different models you've trained. You want to understand how your choices influence the model's success. By tracking your experiments with </a:t>
            </a:r>
            <a:r>
              <a:rPr lang="en-US" b="0" i="0" dirty="0" err="1">
                <a:solidFill>
                  <a:srgbClr val="E6E6E6"/>
                </a:solidFill>
                <a:effectLst/>
                <a:latin typeface="Segoe UI" panose="020B0502040204020203" pitchFamily="34" charset="0"/>
              </a:rPr>
              <a:t>MLflow</a:t>
            </a:r>
            <a:r>
              <a:rPr lang="en-US" b="0" i="0" dirty="0">
                <a:solidFill>
                  <a:srgbClr val="E6E6E6"/>
                </a:solidFill>
                <a:effectLst/>
                <a:latin typeface="Segoe UI" panose="020B0502040204020203" pitchFamily="34" charset="0"/>
              </a:rPr>
              <a:t> in Microsoft Fabric, you're able to easily manage and deploy the models you've trained.</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2754389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Notebooks are used to ingest and prepare data. </a:t>
            </a:r>
          </a:p>
          <a:p>
            <a:r>
              <a:rPr lang="en-US" b="0" i="0" dirty="0">
                <a:solidFill>
                  <a:srgbClr val="E6E6E6"/>
                </a:solidFill>
                <a:effectLst/>
                <a:latin typeface="Segoe UI" panose="020B0502040204020203" pitchFamily="34" charset="0"/>
              </a:rPr>
              <a:t>Data Wrangler offers some exploration and cleansing capabilities, writing all commands back to the notebook.</a:t>
            </a:r>
          </a:p>
          <a:p>
            <a:r>
              <a:rPr lang="en-US" b="0" i="0" dirty="0">
                <a:solidFill>
                  <a:srgbClr val="E6E6E6"/>
                </a:solidFill>
                <a:effectLst/>
                <a:latin typeface="Segoe UI" panose="020B0502040204020203" pitchFamily="34" charset="0"/>
              </a:rPr>
              <a:t>You can prepare and train a model by using open-source libraries available for the language of your choice. For example, if you work with Python, you can prepare the data with Pandas and </a:t>
            </a:r>
            <a:r>
              <a:rPr lang="en-US" b="0" i="0" dirty="0" err="1">
                <a:solidFill>
                  <a:srgbClr val="E6E6E6"/>
                </a:solidFill>
                <a:effectLst/>
                <a:latin typeface="Segoe UI" panose="020B0502040204020203" pitchFamily="34" charset="0"/>
              </a:rPr>
              <a:t>Numpy</a:t>
            </a:r>
            <a:r>
              <a:rPr lang="en-US" b="0" i="0" dirty="0">
                <a:solidFill>
                  <a:srgbClr val="E6E6E6"/>
                </a:solidFill>
                <a:effectLst/>
                <a:latin typeface="Segoe UI" panose="020B0502040204020203" pitchFamily="34" charset="0"/>
              </a:rPr>
              <a:t>, and train a model with libraries like </a:t>
            </a:r>
            <a:r>
              <a:rPr lang="en-US" b="0" i="0" u="none" strike="noStrike" dirty="0">
                <a:effectLst/>
                <a:latin typeface="Segoe UI" panose="020B0502040204020203" pitchFamily="34" charset="0"/>
                <a:hlinkClick r:id="rId3"/>
              </a:rPr>
              <a:t>Scikit-Learn</a:t>
            </a:r>
            <a:r>
              <a:rPr lang="en-US" b="0" i="0" dirty="0">
                <a:solidFill>
                  <a:srgbClr val="E6E6E6"/>
                </a:solidFill>
                <a:effectLst/>
                <a:latin typeface="Segoe UI" panose="020B0502040204020203" pitchFamily="34" charset="0"/>
              </a:rPr>
              <a:t>, </a:t>
            </a:r>
            <a:r>
              <a:rPr lang="en-US" b="0" i="0" u="none" strike="noStrike" dirty="0" err="1">
                <a:effectLst/>
                <a:latin typeface="Segoe UI" panose="020B0502040204020203" pitchFamily="34" charset="0"/>
                <a:hlinkClick r:id="rId4"/>
              </a:rPr>
              <a:t>PyTorch</a:t>
            </a:r>
            <a:r>
              <a:rPr lang="en-US" b="0" i="0" dirty="0">
                <a:solidFill>
                  <a:srgbClr val="E6E6E6"/>
                </a:solidFill>
                <a:effectLst/>
                <a:latin typeface="Segoe UI" panose="020B0502040204020203" pitchFamily="34" charset="0"/>
              </a:rPr>
              <a:t>, or </a:t>
            </a:r>
            <a:r>
              <a:rPr lang="en-US" b="0" i="0" u="none" strike="noStrike" dirty="0" err="1">
                <a:effectLst/>
                <a:latin typeface="Segoe UI" panose="020B0502040204020203" pitchFamily="34" charset="0"/>
                <a:hlinkClick r:id="rId5"/>
              </a:rPr>
              <a:t>SynapseML</a:t>
            </a:r>
            <a:r>
              <a:rPr lang="en-US" b="0" i="0" dirty="0">
                <a:solidFill>
                  <a:srgbClr val="E6E6E6"/>
                </a:solidFill>
                <a:effectLst/>
                <a:latin typeface="Segoe UI" panose="020B0502040204020203" pitchFamily="34" charset="0"/>
              </a:rPr>
              <a:t>. When experimenting, you want to keep an overview of all the different models you've trained. You want to understand how your choices influence the model's success. By tracking your experiments with </a:t>
            </a:r>
            <a:r>
              <a:rPr lang="en-US" b="0" i="0" dirty="0" err="1">
                <a:solidFill>
                  <a:srgbClr val="E6E6E6"/>
                </a:solidFill>
                <a:effectLst/>
                <a:latin typeface="Segoe UI" panose="020B0502040204020203" pitchFamily="34" charset="0"/>
              </a:rPr>
              <a:t>MLflow</a:t>
            </a:r>
            <a:r>
              <a:rPr lang="en-US" b="0" i="0" dirty="0">
                <a:solidFill>
                  <a:srgbClr val="E6E6E6"/>
                </a:solidFill>
                <a:effectLst/>
                <a:latin typeface="Segoe UI" panose="020B0502040204020203" pitchFamily="34" charset="0"/>
              </a:rPr>
              <a:t> in Microsoft Fabric, you're able to easily manage and deploy the models you've trained.</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1135020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a data science implementation in fabric is a s follows. </a:t>
            </a:r>
          </a:p>
          <a:p>
            <a:r>
              <a:rPr lang="en-US" dirty="0"/>
              <a:t>Use a Spark notebook to get data from a lakehouse. </a:t>
            </a:r>
          </a:p>
          <a:p>
            <a:r>
              <a:rPr lang="en-US" dirty="0"/>
              <a:t>Clean and transform the data using the notebook, possibly with the help </a:t>
            </a:r>
            <a:r>
              <a:rPr lang="en-US" dirty="0" err="1"/>
              <a:t>fo</a:t>
            </a:r>
            <a:r>
              <a:rPr lang="en-US" dirty="0"/>
              <a:t> Data Wrangler. </a:t>
            </a:r>
          </a:p>
          <a:p>
            <a:r>
              <a:rPr lang="en-US" dirty="0"/>
              <a:t>Create experiments and track your progress. </a:t>
            </a:r>
          </a:p>
          <a:p>
            <a:r>
              <a:rPr lang="en-US" dirty="0"/>
              <a:t>Save a model. </a:t>
            </a:r>
          </a:p>
          <a:p>
            <a:r>
              <a:rPr lang="en-US" dirty="0"/>
              <a:t>Run the notebook to predict values with a new dataset and save the data back to the lakehouse</a:t>
            </a:r>
          </a:p>
          <a:p>
            <a:r>
              <a:rPr lang="en-US" dirty="0"/>
              <a:t>Use Power BI to visualize results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1694851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Notebooks are the core of the data science experience. They can be used to ingest, manipulate, and visualize data. </a:t>
            </a:r>
          </a:p>
          <a:p>
            <a:endParaRPr lang="en-US" dirty="0"/>
          </a:p>
          <a:p>
            <a:r>
              <a:rPr lang="en-US" dirty="0"/>
              <a:t>Notebooks allow you to combine text, code, and visuals to share with others. You can pick your language, but it’s usually </a:t>
            </a:r>
            <a:r>
              <a:rPr lang="en-US" dirty="0" err="1"/>
              <a:t>PySpark</a:t>
            </a:r>
            <a:r>
              <a:rPr lang="en-US" dirty="0"/>
              <a:t>/Spark SQL or </a:t>
            </a:r>
            <a:r>
              <a:rPr lang="en-US" dirty="0" err="1"/>
              <a:t>SparkR</a:t>
            </a:r>
            <a:r>
              <a:rPr lang="en-US" dirty="0"/>
              <a:t>. </a:t>
            </a:r>
          </a:p>
          <a:p>
            <a:endParaRPr lang="en-US" dirty="0"/>
          </a:p>
          <a:p>
            <a:r>
              <a:rPr lang="en-US" dirty="0"/>
              <a:t>There are many built-in libraries such as </a:t>
            </a:r>
            <a:r>
              <a:rPr lang="en-US" dirty="0" err="1"/>
              <a:t>seaboarn</a:t>
            </a:r>
            <a:r>
              <a:rPr lang="en-US" dirty="0"/>
              <a:t>, matplotlib, and </a:t>
            </a:r>
            <a:r>
              <a:rPr lang="en-US" dirty="0" err="1"/>
              <a:t>numpy</a:t>
            </a:r>
            <a:r>
              <a:rPr lang="en-US" dirty="0"/>
              <a:t> to help you analyze your data</a:t>
            </a:r>
          </a:p>
          <a:p>
            <a:endParaRPr lang="en-US" dirty="0"/>
          </a:p>
          <a:p>
            <a:r>
              <a:rPr lang="en-US" dirty="0"/>
              <a:t>Code snippets in the notebook can help you ingest data from a table with a single click . </a:t>
            </a:r>
          </a:p>
          <a:p>
            <a:endParaRPr lang="en-US" dirty="0"/>
          </a:p>
          <a:p>
            <a:r>
              <a:rPr lang="en-US" dirty="0"/>
              <a:t>The results pane in the notebook can be switched between table and chart view </a:t>
            </a:r>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291706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Data Wrangler is a notebook-based tool that provides users with an immersive experience to conduct exploratory data analysis. The feature combines a grid-like data display with dynamic summary statistics, built-in visualizations, and a library of common data-cleaning operations. Each operation can be applied in a matter of clicks, updating the data display in real time and generating code that can be saved back to the notebook as a reusable function.</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Users can launch Data Wrangler directly from a Microsoft Fabric notebook to explore and transform any Pandas </a:t>
            </a:r>
            <a:r>
              <a:rPr lang="en-US" b="0" i="0" dirty="0" err="1">
                <a:solidFill>
                  <a:srgbClr val="E6E6E6"/>
                </a:solidFill>
                <a:effectLst/>
                <a:latin typeface="Segoe UI" panose="020B0502040204020203" pitchFamily="34" charset="0"/>
              </a:rPr>
              <a:t>DataFrame</a:t>
            </a:r>
            <a:r>
              <a:rPr lang="en-US" b="0" i="0" dirty="0">
                <a:solidFill>
                  <a:srgbClr val="E6E6E6"/>
                </a:solidFill>
                <a:effectLst/>
                <a:latin typeface="Segoe UI" panose="020B0502040204020203" pitchFamily="34" charset="0"/>
              </a:rPr>
              <a:t>. When Data Wrangler launches, it generates a descriptive overview of the displayed </a:t>
            </a:r>
            <a:r>
              <a:rPr lang="en-US" b="0" i="0" dirty="0" err="1">
                <a:solidFill>
                  <a:srgbClr val="E6E6E6"/>
                </a:solidFill>
                <a:effectLst/>
                <a:latin typeface="Segoe UI" panose="020B0502040204020203" pitchFamily="34" charset="0"/>
              </a:rPr>
              <a:t>DataFrame</a:t>
            </a:r>
            <a:r>
              <a:rPr lang="en-US" b="0" i="0" dirty="0">
                <a:solidFill>
                  <a:srgbClr val="E6E6E6"/>
                </a:solidFill>
                <a:effectLst/>
                <a:latin typeface="Segoe UI" panose="020B0502040204020203" pitchFamily="34" charset="0"/>
              </a:rPr>
              <a:t> in the Summary panel. This overview includes information about the </a:t>
            </a:r>
            <a:r>
              <a:rPr lang="en-US" b="0" i="0" dirty="0" err="1">
                <a:solidFill>
                  <a:srgbClr val="E6E6E6"/>
                </a:solidFill>
                <a:effectLst/>
                <a:latin typeface="Segoe UI" panose="020B0502040204020203" pitchFamily="34" charset="0"/>
              </a:rPr>
              <a:t>DataFrame's</a:t>
            </a:r>
            <a:r>
              <a:rPr lang="en-US" b="0" i="0" dirty="0">
                <a:solidFill>
                  <a:srgbClr val="E6E6E6"/>
                </a:solidFill>
                <a:effectLst/>
                <a:latin typeface="Segoe UI" panose="020B0502040204020203" pitchFamily="34" charset="0"/>
              </a:rPr>
              <a:t> dimensions, missing values, and more. Selecting any column in the Data Wrangler grid prompts the Summary panel to update and display descriptive statistics about that specific column. Quick insights about every column are also available in its header.</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 searchable list of data-cleaning steps can be found in the Operations panel. The results of a selected operation will be previewed automatically in the Data Wrangler display grid, and the corresponding code will automatically appear in the panel below the grid. You can then choose to apply it or discard it.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1887829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Microsoft Fabric integrates with </a:t>
            </a:r>
            <a:r>
              <a:rPr lang="en-US" b="0" i="0" dirty="0" err="1">
                <a:solidFill>
                  <a:srgbClr val="E6E6E6"/>
                </a:solidFill>
                <a:effectLst/>
                <a:latin typeface="Segoe UI" panose="020B0502040204020203" pitchFamily="34" charset="0"/>
              </a:rPr>
              <a:t>MLflow</a:t>
            </a:r>
            <a:r>
              <a:rPr lang="en-US" b="0" i="0" dirty="0">
                <a:solidFill>
                  <a:srgbClr val="E6E6E6"/>
                </a:solidFill>
                <a:effectLst/>
                <a:latin typeface="Segoe UI" panose="020B0502040204020203" pitchFamily="34" charset="0"/>
              </a:rPr>
              <a:t> to easily track and log your work, enabling you to review your work at any time to decide what the best approach is to train the final model. When you track your work, your results are easily reproducible.</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Whenever you train a model in a notebook that you want to track, you create an experiment in Microsoft Fabric.</a:t>
            </a:r>
          </a:p>
          <a:p>
            <a:pPr algn="l"/>
            <a:r>
              <a:rPr lang="en-US" b="0" i="0" dirty="0">
                <a:solidFill>
                  <a:srgbClr val="E6E6E6"/>
                </a:solidFill>
                <a:effectLst/>
                <a:latin typeface="Segoe UI" panose="020B0502040204020203" pitchFamily="34" charset="0"/>
              </a:rPr>
              <a:t>An experiment can consist of multiple runs. Each </a:t>
            </a:r>
            <a:r>
              <a:rPr lang="en-US" b="1" i="0" dirty="0">
                <a:solidFill>
                  <a:srgbClr val="E6E6E6"/>
                </a:solidFill>
                <a:effectLst/>
                <a:latin typeface="Segoe UI" panose="020B0502040204020203" pitchFamily="34" charset="0"/>
              </a:rPr>
              <a:t>run</a:t>
            </a:r>
            <a:r>
              <a:rPr lang="en-US" b="0" i="0" dirty="0">
                <a:solidFill>
                  <a:srgbClr val="E6E6E6"/>
                </a:solidFill>
                <a:effectLst/>
                <a:latin typeface="Segoe UI" panose="020B0502040204020203" pitchFamily="34" charset="0"/>
              </a:rPr>
              <a:t> represents a task you executed in a notebook, like training a machine learning model.</a:t>
            </a:r>
          </a:p>
          <a:p>
            <a:pPr algn="l"/>
            <a:r>
              <a:rPr lang="en-US" b="0" i="0" dirty="0">
                <a:solidFill>
                  <a:srgbClr val="E6E6E6"/>
                </a:solidFill>
                <a:effectLst/>
                <a:latin typeface="Segoe UI" panose="020B0502040204020203" pitchFamily="34" charset="0"/>
              </a:rPr>
              <a:t>For example, to train a machine learning model for sales forecasting, you can try different training datasets with the same algorithm. Each time you train a model with a different dataset, you create a new experiment run. Then, you can compare the experiment runs to determine the best performing model.</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To compare experiment runs, you can track parameters, metrics, and artifacts for each run.</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After you train a model, you want to use it for scoring. With scoring, you use the model on new data to generate predictions or insights. When you train and track a model with </a:t>
            </a:r>
            <a:r>
              <a:rPr lang="en-US" b="0" i="0" dirty="0" err="1">
                <a:solidFill>
                  <a:srgbClr val="E6E6E6"/>
                </a:solidFill>
                <a:effectLst/>
                <a:latin typeface="Segoe UI" panose="020B0502040204020203" pitchFamily="34" charset="0"/>
              </a:rPr>
              <a:t>MLflow</a:t>
            </a:r>
            <a:r>
              <a:rPr lang="en-US" b="0" i="0" dirty="0">
                <a:solidFill>
                  <a:srgbClr val="E6E6E6"/>
                </a:solidFill>
                <a:effectLst/>
                <a:latin typeface="Segoe UI" panose="020B0502040204020203" pitchFamily="34" charset="0"/>
              </a:rPr>
              <a:t>, artifacts are stored within the experiment run to represent your model and its metadata. You can save these artifacts in Microsoft Fabric as a </a:t>
            </a:r>
            <a:r>
              <a:rPr lang="en-US" b="1" i="0" dirty="0">
                <a:solidFill>
                  <a:srgbClr val="E6E6E6"/>
                </a:solidFill>
                <a:effectLst/>
                <a:latin typeface="Segoe UI" panose="020B0502040204020203" pitchFamily="34" charset="0"/>
              </a:rPr>
              <a:t>model</a:t>
            </a:r>
            <a:r>
              <a:rPr lang="en-US" b="0" i="0" dirty="0">
                <a:solidFill>
                  <a:srgbClr val="E6E6E6"/>
                </a:solidFill>
                <a:effectLst/>
                <a:latin typeface="Segoe UI" panose="020B0502040204020203" pitchFamily="34" charset="0"/>
              </a:rPr>
              <a:t>.</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To use a model for generating predictions, you can use the PREDICT function in Microsoft Fabric. The PREDICT function is built to easily integrate with </a:t>
            </a:r>
            <a:r>
              <a:rPr lang="en-US" b="0" i="0" dirty="0" err="1">
                <a:solidFill>
                  <a:srgbClr val="E6E6E6"/>
                </a:solidFill>
                <a:effectLst/>
                <a:latin typeface="Segoe UI" panose="020B0502040204020203" pitchFamily="34" charset="0"/>
              </a:rPr>
              <a:t>MLflow</a:t>
            </a:r>
            <a:r>
              <a:rPr lang="en-US" b="0" i="0" dirty="0">
                <a:solidFill>
                  <a:srgbClr val="E6E6E6"/>
                </a:solidFill>
                <a:effectLst/>
                <a:latin typeface="Segoe UI" panose="020B0502040204020203" pitchFamily="34" charset="0"/>
              </a:rPr>
              <a:t> models and allows you to use the model for generating batch predictions.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214125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dirty="0"/>
          </a:p>
        </p:txBody>
      </p:sp>
    </p:spTree>
    <p:extLst>
      <p:ext uri="{BB962C8B-B14F-4D97-AF65-F5344CB8AC3E}">
        <p14:creationId xmlns:p14="http://schemas.microsoft.com/office/powerpoint/2010/main" val="1677738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4000" dirty="0">
                <a:effectLst/>
                <a:latin typeface="Aptos" panose="020B0004020202020204" pitchFamily="34" charset="0"/>
                <a:ea typeface="Times New Roman" panose="02020603050405020304" pitchFamily="18" charset="0"/>
                <a:cs typeface="Aptos" panose="020B0004020202020204" pitchFamily="34" charset="0"/>
              </a:rPr>
              <a:t>Get Started with Data Science in Microsoft Fabric</a:t>
            </a:r>
            <a:endParaRPr lang="en-US" sz="40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14</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E43E-C11C-C7F8-FCAA-B0477D297AA4}"/>
              </a:ext>
            </a:extLst>
          </p:cNvPr>
          <p:cNvSpPr>
            <a:spLocks noGrp="1"/>
          </p:cNvSpPr>
          <p:nvPr>
            <p:ph type="title"/>
          </p:nvPr>
        </p:nvSpPr>
        <p:spPr/>
        <p:txBody>
          <a:bodyPr/>
          <a:lstStyle/>
          <a:p>
            <a:r>
              <a:rPr lang="en-US" dirty="0"/>
              <a:t>The Data Science Process</a:t>
            </a:r>
          </a:p>
        </p:txBody>
      </p:sp>
      <p:sp>
        <p:nvSpPr>
          <p:cNvPr id="3" name="Content Placeholder 2">
            <a:extLst>
              <a:ext uri="{FF2B5EF4-FFF2-40B4-BE49-F238E27FC236}">
                <a16:creationId xmlns:a16="http://schemas.microsoft.com/office/drawing/2014/main" id="{212ADD9A-5845-E5BF-D1B6-7EFF90CAABFE}"/>
              </a:ext>
            </a:extLst>
          </p:cNvPr>
          <p:cNvSpPr>
            <a:spLocks noGrp="1"/>
          </p:cNvSpPr>
          <p:nvPr>
            <p:ph sz="quarter" idx="10"/>
          </p:nvPr>
        </p:nvSpPr>
        <p:spPr>
          <a:xfrm>
            <a:off x="584200" y="1435100"/>
            <a:ext cx="11018838" cy="2499146"/>
          </a:xfrm>
        </p:spPr>
        <p:txBody>
          <a:bodyPr/>
          <a:lstStyle/>
          <a:p>
            <a:r>
              <a:rPr lang="en-US" dirty="0"/>
              <a:t>Define the Problem</a:t>
            </a:r>
          </a:p>
          <a:p>
            <a:r>
              <a:rPr lang="en-US" dirty="0"/>
              <a:t>Get the Data</a:t>
            </a:r>
          </a:p>
          <a:p>
            <a:r>
              <a:rPr lang="en-US" dirty="0"/>
              <a:t>Prepare the Data</a:t>
            </a:r>
          </a:p>
          <a:p>
            <a:r>
              <a:rPr lang="en-US" dirty="0"/>
              <a:t>Train the Model</a:t>
            </a:r>
          </a:p>
          <a:p>
            <a:r>
              <a:rPr lang="en-US" dirty="0"/>
              <a:t>Generate Insights</a:t>
            </a:r>
          </a:p>
        </p:txBody>
      </p:sp>
    </p:spTree>
    <p:extLst>
      <p:ext uri="{BB962C8B-B14F-4D97-AF65-F5344CB8AC3E}">
        <p14:creationId xmlns:p14="http://schemas.microsoft.com/office/powerpoint/2010/main" val="8539342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8FB2-8EF5-A170-0683-3AC5E086F02A}"/>
              </a:ext>
            </a:extLst>
          </p:cNvPr>
          <p:cNvSpPr>
            <a:spLocks noGrp="1"/>
          </p:cNvSpPr>
          <p:nvPr>
            <p:ph type="title"/>
          </p:nvPr>
        </p:nvSpPr>
        <p:spPr/>
        <p:txBody>
          <a:bodyPr/>
          <a:lstStyle/>
          <a:p>
            <a:r>
              <a:rPr lang="en-US" dirty="0"/>
              <a:t>Data Science Components</a:t>
            </a:r>
          </a:p>
        </p:txBody>
      </p:sp>
      <p:sp>
        <p:nvSpPr>
          <p:cNvPr id="3" name="Content Placeholder 2">
            <a:extLst>
              <a:ext uri="{FF2B5EF4-FFF2-40B4-BE49-F238E27FC236}">
                <a16:creationId xmlns:a16="http://schemas.microsoft.com/office/drawing/2014/main" id="{681CFE91-E14A-FC27-A1C1-45CC84D859CE}"/>
              </a:ext>
            </a:extLst>
          </p:cNvPr>
          <p:cNvSpPr>
            <a:spLocks noGrp="1"/>
          </p:cNvSpPr>
          <p:nvPr>
            <p:ph sz="quarter" idx="10"/>
          </p:nvPr>
        </p:nvSpPr>
        <p:spPr>
          <a:xfrm>
            <a:off x="584200" y="1435100"/>
            <a:ext cx="11018838" cy="1982081"/>
          </a:xfrm>
        </p:spPr>
        <p:txBody>
          <a:bodyPr/>
          <a:lstStyle/>
          <a:p>
            <a:r>
              <a:rPr lang="en-US" dirty="0"/>
              <a:t>Notebooks attached to Spark compute</a:t>
            </a:r>
          </a:p>
          <a:p>
            <a:r>
              <a:rPr lang="en-US" dirty="0"/>
              <a:t>Data Wrangler</a:t>
            </a:r>
          </a:p>
          <a:p>
            <a:r>
              <a:rPr lang="en-US" dirty="0" err="1"/>
              <a:t>MLFlow</a:t>
            </a:r>
            <a:endParaRPr lang="en-US" dirty="0"/>
          </a:p>
          <a:p>
            <a:endParaRPr lang="en-US" dirty="0"/>
          </a:p>
        </p:txBody>
      </p:sp>
    </p:spTree>
    <p:extLst>
      <p:ext uri="{BB962C8B-B14F-4D97-AF65-F5344CB8AC3E}">
        <p14:creationId xmlns:p14="http://schemas.microsoft.com/office/powerpoint/2010/main" val="35768172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3F96-49E4-CB94-EB38-C6C01A72A447}"/>
              </a:ext>
            </a:extLst>
          </p:cNvPr>
          <p:cNvSpPr>
            <a:spLocks noGrp="1"/>
          </p:cNvSpPr>
          <p:nvPr>
            <p:ph type="title"/>
          </p:nvPr>
        </p:nvSpPr>
        <p:spPr/>
        <p:txBody>
          <a:bodyPr/>
          <a:lstStyle/>
          <a:p>
            <a:r>
              <a:rPr lang="en-US" dirty="0"/>
              <a:t>Example Implementation</a:t>
            </a:r>
          </a:p>
        </p:txBody>
      </p:sp>
      <p:sp>
        <p:nvSpPr>
          <p:cNvPr id="3" name="Content Placeholder 2">
            <a:extLst>
              <a:ext uri="{FF2B5EF4-FFF2-40B4-BE49-F238E27FC236}">
                <a16:creationId xmlns:a16="http://schemas.microsoft.com/office/drawing/2014/main" id="{9149DD1B-4C09-86AE-65EC-3FB4070E7A08}"/>
              </a:ext>
            </a:extLst>
          </p:cNvPr>
          <p:cNvSpPr>
            <a:spLocks noGrp="1"/>
          </p:cNvSpPr>
          <p:nvPr>
            <p:ph sz="quarter" idx="10"/>
          </p:nvPr>
        </p:nvSpPr>
        <p:spPr>
          <a:xfrm>
            <a:off x="584200" y="1435100"/>
            <a:ext cx="11018838" cy="4481227"/>
          </a:xfrm>
        </p:spPr>
        <p:txBody>
          <a:bodyPr/>
          <a:lstStyle/>
          <a:p>
            <a:pPr marL="514350" indent="-514350" algn="l">
              <a:buFont typeface="+mj-lt"/>
              <a:buAutoNum type="arabicPeriod"/>
            </a:pPr>
            <a:r>
              <a:rPr lang="en-US" b="0" i="0" dirty="0">
                <a:solidFill>
                  <a:srgbClr val="E6E6E6"/>
                </a:solidFill>
                <a:effectLst/>
                <a:latin typeface="Segoe UI" panose="020B0502040204020203" pitchFamily="34" charset="0"/>
              </a:rPr>
              <a:t>Use the Fabric notebooks for data science scenarios.</a:t>
            </a:r>
          </a:p>
          <a:p>
            <a:pPr marL="514350" indent="-514350" algn="l">
              <a:buFont typeface="+mj-lt"/>
              <a:buAutoNum type="arabicPeriod"/>
            </a:pPr>
            <a:r>
              <a:rPr lang="en-US" b="0" i="0" dirty="0">
                <a:solidFill>
                  <a:srgbClr val="E6E6E6"/>
                </a:solidFill>
                <a:effectLst/>
                <a:latin typeface="Segoe UI" panose="020B0502040204020203" pitchFamily="34" charset="0"/>
              </a:rPr>
              <a:t>Ingest data into a Fabric lakehouse using Apache Spark.</a:t>
            </a:r>
          </a:p>
          <a:p>
            <a:pPr marL="514350" indent="-514350" algn="l">
              <a:buFont typeface="+mj-lt"/>
              <a:buAutoNum type="arabicPeriod"/>
            </a:pPr>
            <a:r>
              <a:rPr lang="en-US" b="0" i="0" dirty="0">
                <a:solidFill>
                  <a:srgbClr val="E6E6E6"/>
                </a:solidFill>
                <a:effectLst/>
                <a:latin typeface="Segoe UI" panose="020B0502040204020203" pitchFamily="34" charset="0"/>
              </a:rPr>
              <a:t>Load existing data from the lakehouse delta tables.</a:t>
            </a:r>
          </a:p>
          <a:p>
            <a:pPr marL="514350" indent="-514350" algn="l">
              <a:buFont typeface="+mj-lt"/>
              <a:buAutoNum type="arabicPeriod"/>
            </a:pPr>
            <a:r>
              <a:rPr lang="en-US" b="0" i="0" dirty="0">
                <a:solidFill>
                  <a:srgbClr val="E6E6E6"/>
                </a:solidFill>
                <a:effectLst/>
                <a:latin typeface="Segoe UI" panose="020B0502040204020203" pitchFamily="34" charset="0"/>
              </a:rPr>
              <a:t>Clean and transform data using Apache Spark.</a:t>
            </a:r>
          </a:p>
          <a:p>
            <a:pPr marL="514350" indent="-514350" algn="l">
              <a:buFont typeface="+mj-lt"/>
              <a:buAutoNum type="arabicPeriod"/>
            </a:pPr>
            <a:r>
              <a:rPr lang="en-US" b="0" i="0" dirty="0">
                <a:solidFill>
                  <a:srgbClr val="E6E6E6"/>
                </a:solidFill>
                <a:effectLst/>
                <a:latin typeface="Segoe UI" panose="020B0502040204020203" pitchFamily="34" charset="0"/>
              </a:rPr>
              <a:t>Create experiments and runs to train a machine learning model.</a:t>
            </a:r>
          </a:p>
          <a:p>
            <a:pPr marL="514350" indent="-514350" algn="l">
              <a:buFont typeface="+mj-lt"/>
              <a:buAutoNum type="arabicPeriod"/>
            </a:pPr>
            <a:r>
              <a:rPr lang="en-US" b="0" i="0" dirty="0">
                <a:solidFill>
                  <a:srgbClr val="E6E6E6"/>
                </a:solidFill>
                <a:effectLst/>
                <a:latin typeface="Segoe UI" panose="020B0502040204020203" pitchFamily="34" charset="0"/>
              </a:rPr>
              <a:t>Register and track trained models using </a:t>
            </a:r>
            <a:r>
              <a:rPr lang="en-US" b="0" i="0" dirty="0" err="1">
                <a:solidFill>
                  <a:srgbClr val="E6E6E6"/>
                </a:solidFill>
                <a:effectLst/>
                <a:latin typeface="Segoe UI" panose="020B0502040204020203" pitchFamily="34" charset="0"/>
              </a:rPr>
              <a:t>MLflow</a:t>
            </a:r>
            <a:r>
              <a:rPr lang="en-US" b="0" i="0" dirty="0">
                <a:solidFill>
                  <a:srgbClr val="E6E6E6"/>
                </a:solidFill>
                <a:effectLst/>
                <a:latin typeface="Segoe UI" panose="020B0502040204020203" pitchFamily="34" charset="0"/>
              </a:rPr>
              <a:t> and the Fabric UI.</a:t>
            </a:r>
          </a:p>
          <a:p>
            <a:pPr marL="514350" indent="-514350" algn="l">
              <a:buFont typeface="+mj-lt"/>
              <a:buAutoNum type="arabicPeriod"/>
            </a:pPr>
            <a:r>
              <a:rPr lang="en-US" b="0" i="0" dirty="0">
                <a:solidFill>
                  <a:srgbClr val="E6E6E6"/>
                </a:solidFill>
                <a:effectLst/>
                <a:latin typeface="Segoe UI" panose="020B0502040204020203" pitchFamily="34" charset="0"/>
              </a:rPr>
              <a:t>Run scoring at scale and save predictions and inference results to the lakehouse.</a:t>
            </a:r>
          </a:p>
          <a:p>
            <a:pPr marL="514350" indent="-514350" algn="l">
              <a:buFont typeface="+mj-lt"/>
              <a:buAutoNum type="arabicPeriod"/>
            </a:pPr>
            <a:r>
              <a:rPr lang="en-US" b="0" i="0" dirty="0">
                <a:solidFill>
                  <a:srgbClr val="E6E6E6"/>
                </a:solidFill>
                <a:effectLst/>
                <a:latin typeface="Segoe UI" panose="020B0502040204020203" pitchFamily="34" charset="0"/>
              </a:rPr>
              <a:t>Visualize predictions in Power BI using </a:t>
            </a:r>
            <a:r>
              <a:rPr lang="en-US" b="0" i="0" dirty="0" err="1">
                <a:solidFill>
                  <a:srgbClr val="E6E6E6"/>
                </a:solidFill>
                <a:effectLst/>
                <a:latin typeface="Segoe UI" panose="020B0502040204020203" pitchFamily="34" charset="0"/>
              </a:rPr>
              <a:t>DirectLake</a:t>
            </a:r>
            <a:r>
              <a:rPr lang="en-US" b="0" i="0" dirty="0">
                <a:solidFill>
                  <a:srgbClr val="E6E6E6"/>
                </a:solidFill>
                <a:effectLst/>
                <a:latin typeface="Segoe UI" panose="020B0502040204020203" pitchFamily="34" charset="0"/>
              </a:rPr>
              <a:t>.</a:t>
            </a:r>
          </a:p>
        </p:txBody>
      </p:sp>
    </p:spTree>
    <p:extLst>
      <p:ext uri="{BB962C8B-B14F-4D97-AF65-F5344CB8AC3E}">
        <p14:creationId xmlns:p14="http://schemas.microsoft.com/office/powerpoint/2010/main" val="26222394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89E1-5F77-9074-7504-A5F789D6D49E}"/>
              </a:ext>
            </a:extLst>
          </p:cNvPr>
          <p:cNvSpPr>
            <a:spLocks noGrp="1"/>
          </p:cNvSpPr>
          <p:nvPr>
            <p:ph type="title"/>
          </p:nvPr>
        </p:nvSpPr>
        <p:spPr/>
        <p:txBody>
          <a:bodyPr/>
          <a:lstStyle/>
          <a:p>
            <a:r>
              <a:rPr lang="en-US" dirty="0"/>
              <a:t>Notebooks</a:t>
            </a:r>
          </a:p>
        </p:txBody>
      </p:sp>
      <p:sp>
        <p:nvSpPr>
          <p:cNvPr id="3" name="Content Placeholder 2">
            <a:extLst>
              <a:ext uri="{FF2B5EF4-FFF2-40B4-BE49-F238E27FC236}">
                <a16:creationId xmlns:a16="http://schemas.microsoft.com/office/drawing/2014/main" id="{A52F2E54-3A2C-57B1-5374-A383A711C3E7}"/>
              </a:ext>
            </a:extLst>
          </p:cNvPr>
          <p:cNvSpPr>
            <a:spLocks noGrp="1"/>
          </p:cNvSpPr>
          <p:nvPr>
            <p:ph sz="quarter" idx="10"/>
          </p:nvPr>
        </p:nvSpPr>
        <p:spPr>
          <a:xfrm>
            <a:off x="584200" y="1435100"/>
            <a:ext cx="11018838" cy="3016210"/>
          </a:xfrm>
        </p:spPr>
        <p:txBody>
          <a:bodyPr/>
          <a:lstStyle/>
          <a:p>
            <a:r>
              <a:rPr lang="en-US" dirty="0"/>
              <a:t>Manipulate and visualize data</a:t>
            </a:r>
          </a:p>
          <a:p>
            <a:r>
              <a:rPr lang="en-US" dirty="0"/>
              <a:t>Combine visuals and explanatory text to share with others</a:t>
            </a:r>
          </a:p>
          <a:p>
            <a:r>
              <a:rPr lang="en-US" dirty="0"/>
              <a:t>Use your language and libraries of choice</a:t>
            </a:r>
          </a:p>
          <a:p>
            <a:r>
              <a:rPr lang="en-US" dirty="0"/>
              <a:t>Code snippets to speed up common tasks</a:t>
            </a:r>
          </a:p>
          <a:p>
            <a:r>
              <a:rPr lang="en-US" dirty="0"/>
              <a:t>Show results as table or chart </a:t>
            </a:r>
          </a:p>
          <a:p>
            <a:endParaRPr lang="en-US" dirty="0"/>
          </a:p>
        </p:txBody>
      </p:sp>
    </p:spTree>
    <p:extLst>
      <p:ext uri="{BB962C8B-B14F-4D97-AF65-F5344CB8AC3E}">
        <p14:creationId xmlns:p14="http://schemas.microsoft.com/office/powerpoint/2010/main" val="29254417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0059-1693-9DA5-7C41-357BFF5D35D1}"/>
              </a:ext>
            </a:extLst>
          </p:cNvPr>
          <p:cNvSpPr>
            <a:spLocks noGrp="1"/>
          </p:cNvSpPr>
          <p:nvPr>
            <p:ph type="title"/>
          </p:nvPr>
        </p:nvSpPr>
        <p:spPr/>
        <p:txBody>
          <a:bodyPr/>
          <a:lstStyle/>
          <a:p>
            <a:r>
              <a:rPr lang="en-US" dirty="0"/>
              <a:t>Data Wrangler</a:t>
            </a:r>
          </a:p>
        </p:txBody>
      </p:sp>
      <p:sp>
        <p:nvSpPr>
          <p:cNvPr id="3" name="Content Placeholder 2">
            <a:extLst>
              <a:ext uri="{FF2B5EF4-FFF2-40B4-BE49-F238E27FC236}">
                <a16:creationId xmlns:a16="http://schemas.microsoft.com/office/drawing/2014/main" id="{60824AA5-F200-2B1B-4C87-E36C73D32B46}"/>
              </a:ext>
            </a:extLst>
          </p:cNvPr>
          <p:cNvSpPr>
            <a:spLocks noGrp="1"/>
          </p:cNvSpPr>
          <p:nvPr>
            <p:ph sz="quarter" idx="12"/>
          </p:nvPr>
        </p:nvSpPr>
        <p:spPr>
          <a:xfrm>
            <a:off x="584200" y="1435100"/>
            <a:ext cx="5214815" cy="2930033"/>
          </a:xfrm>
        </p:spPr>
        <p:txBody>
          <a:bodyPr/>
          <a:lstStyle/>
          <a:p>
            <a:r>
              <a:rPr lang="en-US" dirty="0"/>
              <a:t>Notebook-based tool for exploratory analysis</a:t>
            </a:r>
          </a:p>
          <a:p>
            <a:r>
              <a:rPr lang="en-US" dirty="0"/>
              <a:t>Supports Pandas </a:t>
            </a:r>
            <a:r>
              <a:rPr lang="en-US" dirty="0" err="1"/>
              <a:t>DataFrames</a:t>
            </a:r>
            <a:endParaRPr lang="en-US" dirty="0"/>
          </a:p>
          <a:p>
            <a:r>
              <a:rPr lang="en-US" dirty="0"/>
              <a:t>Summary statistics</a:t>
            </a:r>
          </a:p>
          <a:p>
            <a:r>
              <a:rPr lang="en-US" dirty="0"/>
              <a:t>Data cleaning </a:t>
            </a:r>
          </a:p>
          <a:p>
            <a:r>
              <a:rPr lang="en-US" dirty="0"/>
              <a:t>Data preview</a:t>
            </a:r>
          </a:p>
        </p:txBody>
      </p:sp>
      <p:sp>
        <p:nvSpPr>
          <p:cNvPr id="5" name="Content Placeholder 4">
            <a:extLst>
              <a:ext uri="{FF2B5EF4-FFF2-40B4-BE49-F238E27FC236}">
                <a16:creationId xmlns:a16="http://schemas.microsoft.com/office/drawing/2014/main" id="{5CDEA602-B908-9A76-FA2D-A4B885D0251B}"/>
              </a:ext>
            </a:extLst>
          </p:cNvPr>
          <p:cNvSpPr>
            <a:spLocks noGrp="1"/>
          </p:cNvSpPr>
          <p:nvPr>
            <p:ph sz="quarter" idx="13"/>
          </p:nvPr>
        </p:nvSpPr>
        <p:spPr/>
        <p:txBody>
          <a:bodyPr/>
          <a:lstStyle/>
          <a:p>
            <a:endParaRPr lang="en-US"/>
          </a:p>
        </p:txBody>
      </p:sp>
      <p:pic>
        <p:nvPicPr>
          <p:cNvPr id="1028" name="Picture 4" descr="Fabric Data Wrangler: A Tool for Data Scientist - RADACAD">
            <a:extLst>
              <a:ext uri="{FF2B5EF4-FFF2-40B4-BE49-F238E27FC236}">
                <a16:creationId xmlns:a16="http://schemas.microsoft.com/office/drawing/2014/main" id="{73E47A55-CF34-8C2E-CF60-4AC0D1822B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11"/>
          <a:stretch/>
        </p:blipFill>
        <p:spPr bwMode="auto">
          <a:xfrm>
            <a:off x="5799014" y="1435100"/>
            <a:ext cx="6010031" cy="360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9533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D41C-839C-61F1-8AC2-A904E0F3EFCF}"/>
              </a:ext>
            </a:extLst>
          </p:cNvPr>
          <p:cNvSpPr>
            <a:spLocks noGrp="1"/>
          </p:cNvSpPr>
          <p:nvPr>
            <p:ph type="title"/>
          </p:nvPr>
        </p:nvSpPr>
        <p:spPr/>
        <p:txBody>
          <a:bodyPr/>
          <a:lstStyle/>
          <a:p>
            <a:r>
              <a:rPr lang="en-US" dirty="0" err="1"/>
              <a:t>MLFLow</a:t>
            </a:r>
            <a:endParaRPr lang="en-US" dirty="0"/>
          </a:p>
        </p:txBody>
      </p:sp>
      <p:sp>
        <p:nvSpPr>
          <p:cNvPr id="3" name="Content Placeholder 2">
            <a:extLst>
              <a:ext uri="{FF2B5EF4-FFF2-40B4-BE49-F238E27FC236}">
                <a16:creationId xmlns:a16="http://schemas.microsoft.com/office/drawing/2014/main" id="{1E2797A5-749A-0827-1067-A942E158EE66}"/>
              </a:ext>
            </a:extLst>
          </p:cNvPr>
          <p:cNvSpPr>
            <a:spLocks noGrp="1"/>
          </p:cNvSpPr>
          <p:nvPr>
            <p:ph sz="quarter" idx="10"/>
          </p:nvPr>
        </p:nvSpPr>
        <p:spPr>
          <a:xfrm>
            <a:off x="584200" y="1435100"/>
            <a:ext cx="11018838" cy="1378839"/>
          </a:xfrm>
        </p:spPr>
        <p:txBody>
          <a:bodyPr/>
          <a:lstStyle/>
          <a:p>
            <a:r>
              <a:rPr lang="en-US" dirty="0"/>
              <a:t>Track experiments</a:t>
            </a:r>
          </a:p>
          <a:p>
            <a:r>
              <a:rPr lang="en-US" b="0" i="0" dirty="0">
                <a:solidFill>
                  <a:srgbClr val="E6E6E6"/>
                </a:solidFill>
                <a:effectLst/>
                <a:latin typeface="Segoe UI" panose="020B0502040204020203" pitchFamily="34" charset="0"/>
              </a:rPr>
              <a:t>Compare model training iterations and decide which configuration resulted in the best model for your use case.</a:t>
            </a:r>
            <a:endParaRPr lang="en-US" dirty="0"/>
          </a:p>
        </p:txBody>
      </p:sp>
      <p:pic>
        <p:nvPicPr>
          <p:cNvPr id="3074" name="Picture 2" descr="Screenshot of an experiment overview in Microsoft Fabric.">
            <a:extLst>
              <a:ext uri="{FF2B5EF4-FFF2-40B4-BE49-F238E27FC236}">
                <a16:creationId xmlns:a16="http://schemas.microsoft.com/office/drawing/2014/main" id="{AC129805-FB3F-B0AF-5284-765DEA1F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946" y="3237841"/>
            <a:ext cx="6346092" cy="335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296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1982081"/>
          </a:xfrm>
        </p:spPr>
        <p:txBody>
          <a:bodyPr/>
          <a:lstStyle/>
          <a:p>
            <a:r>
              <a:rPr lang="en-US" dirty="0"/>
              <a:t>Use Spark notebooks to ingest and prepare data</a:t>
            </a:r>
          </a:p>
          <a:p>
            <a:r>
              <a:rPr lang="en-US" dirty="0"/>
              <a:t>Create experiments in the UI or in a notebook</a:t>
            </a:r>
          </a:p>
          <a:p>
            <a:r>
              <a:rPr lang="en-US" dirty="0"/>
              <a:t>Save runs as a model</a:t>
            </a:r>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6E428EF9-AF94-45CD-AD20-3338FE2E32EA}"/>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4022</TotalTime>
  <Words>1504</Words>
  <Application>Microsoft Office PowerPoint</Application>
  <PresentationFormat>Widescreen</PresentationFormat>
  <Paragraphs>118</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Arial</vt:lpstr>
      <vt:lpstr>Calibri</vt:lpstr>
      <vt:lpstr>Consolas</vt:lpstr>
      <vt:lpstr>Segoe UI</vt:lpstr>
      <vt:lpstr>Segoe UI Semibold</vt:lpstr>
      <vt:lpstr>Segoe UI Semilight</vt:lpstr>
      <vt:lpstr>Wingdings</vt:lpstr>
      <vt:lpstr>1_Black Template</vt:lpstr>
      <vt:lpstr>Get Started with Data Science in Microsoft Fabric</vt:lpstr>
      <vt:lpstr>The Data Science Process</vt:lpstr>
      <vt:lpstr>Data Science Components</vt:lpstr>
      <vt:lpstr>Example Implementation</vt:lpstr>
      <vt:lpstr>Notebooks</vt:lpstr>
      <vt:lpstr>Data Wrangler</vt:lpstr>
      <vt:lpstr>MLFLow</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51</cp:revision>
  <dcterms:created xsi:type="dcterms:W3CDTF">2023-04-14T00:23:05Z</dcterms:created>
  <dcterms:modified xsi:type="dcterms:W3CDTF">2023-09-25T08:50:16Z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